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88163" cy="100203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5" d="100"/>
          <a:sy n="95" d="100"/>
        </p:scale>
        <p:origin x="-570" y="5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id-ID"/>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47D074B5-E26D-4E5C-96C4-53DCEF63A846}" type="datetimeFigureOut">
              <a:rPr lang="id-ID" smtClean="0"/>
              <a:t>14/10/2019</a:t>
            </a:fld>
            <a:endParaRPr lang="id-ID"/>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id-ID"/>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id-ID"/>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1AF48438-D119-43B8-891D-E36124147072}" type="slidenum">
              <a:rPr lang="id-ID" smtClean="0"/>
              <a:t>‹#›</a:t>
            </a:fld>
            <a:endParaRPr lang="id-ID"/>
          </a:p>
        </p:txBody>
      </p:sp>
    </p:spTree>
    <p:extLst>
      <p:ext uri="{BB962C8B-B14F-4D97-AF65-F5344CB8AC3E}">
        <p14:creationId xmlns:p14="http://schemas.microsoft.com/office/powerpoint/2010/main" val="4122547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1AF48438-D119-43B8-891D-E36124147072}" type="slidenum">
              <a:rPr lang="id-ID" smtClean="0"/>
              <a:t>21</a:t>
            </a:fld>
            <a:endParaRPr lang="id-ID"/>
          </a:p>
        </p:txBody>
      </p:sp>
    </p:spTree>
    <p:extLst>
      <p:ext uri="{BB962C8B-B14F-4D97-AF65-F5344CB8AC3E}">
        <p14:creationId xmlns:p14="http://schemas.microsoft.com/office/powerpoint/2010/main" val="2678230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78D726C5-EA93-47E3-BFAF-477E1678031F}" type="datetimeFigureOut">
              <a:rPr lang="id-ID" smtClean="0"/>
              <a:t>14/10/2019</a:t>
            </a:fld>
            <a:endParaRPr lang="id-ID"/>
          </a:p>
        </p:txBody>
      </p:sp>
      <p:sp>
        <p:nvSpPr>
          <p:cNvPr id="17" name="Footer Placeholder 16"/>
          <p:cNvSpPr>
            <a:spLocks noGrp="1"/>
          </p:cNvSpPr>
          <p:nvPr>
            <p:ph type="ftr" sz="quarter" idx="11"/>
          </p:nvPr>
        </p:nvSpPr>
        <p:spPr/>
        <p:txBody>
          <a:bodyPr/>
          <a:lstStyle/>
          <a:p>
            <a:endParaRPr lang="id-ID"/>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6C30BB2-C144-49DC-8633-58D650DDD5A4}" type="slidenum">
              <a:rPr lang="id-ID" smtClean="0"/>
              <a:t>‹#›</a:t>
            </a:fld>
            <a:endParaRPr lang="id-ID"/>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8D726C5-EA93-47E3-BFAF-477E1678031F}" type="datetimeFigureOut">
              <a:rPr lang="id-ID" smtClean="0"/>
              <a:t>14/10/2019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a:xfrm>
            <a:off x="4361688" y="1026372"/>
            <a:ext cx="457200" cy="441325"/>
          </a:xfrm>
        </p:spPr>
        <p:txBody>
          <a:bodyPr/>
          <a:lstStyle/>
          <a:p>
            <a:fld id="{C6C30BB2-C144-49DC-8633-58D650DDD5A4}" type="slidenum">
              <a:rPr lang="id-ID" smtClean="0"/>
              <a:t>‹#›</a:t>
            </a:fld>
            <a:endParaRPr lang="id-ID"/>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id-ID"/>
          </a:p>
        </p:txBody>
      </p:sp>
      <p:sp>
        <p:nvSpPr>
          <p:cNvPr id="4" name="Date Placeholder 3"/>
          <p:cNvSpPr>
            <a:spLocks noGrp="1"/>
          </p:cNvSpPr>
          <p:nvPr>
            <p:ph type="dt" sz="half" idx="10"/>
          </p:nvPr>
        </p:nvSpPr>
        <p:spPr/>
        <p:txBody>
          <a:bodyPr/>
          <a:lstStyle/>
          <a:p>
            <a:fld id="{78D726C5-EA93-47E3-BFAF-477E1678031F}" type="datetimeFigureOut">
              <a:rPr lang="id-ID" smtClean="0"/>
              <a:t>14/10/2019</a:t>
            </a:fld>
            <a:endParaRPr lang="id-ID"/>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6C30BB2-C144-49DC-8633-58D650DDD5A4}" type="slidenum">
              <a:rPr lang="id-ID" smtClean="0"/>
              <a:t>‹#›</a:t>
            </a:fld>
            <a:endParaRPr lang="id-ID"/>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78D726C5-EA93-47E3-BFAF-477E1678031F}" type="datetimeFigureOut">
              <a:rPr lang="id-ID" smtClean="0"/>
              <a:t>14/10/2019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6C30BB2-C144-49DC-8633-58D650DDD5A4}" type="slidenum">
              <a:rPr lang="id-ID" smtClean="0"/>
              <a:t>‹#›</a:t>
            </a:fld>
            <a:endParaRPr lang="id-ID"/>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78D726C5-EA93-47E3-BFAF-477E1678031F}" type="datetimeFigureOut">
              <a:rPr lang="id-ID" smtClean="0"/>
              <a:t>14/10/2019</a:t>
            </a:fld>
            <a:endParaRPr lang="id-ID"/>
          </a:p>
        </p:txBody>
      </p:sp>
      <p:sp>
        <p:nvSpPr>
          <p:cNvPr id="8" name="Footer Placeholder 7"/>
          <p:cNvSpPr>
            <a:spLocks noGrp="1"/>
          </p:cNvSpPr>
          <p:nvPr>
            <p:ph type="ftr" sz="quarter" idx="11"/>
          </p:nvPr>
        </p:nvSpPr>
        <p:spPr>
          <a:xfrm>
            <a:off x="304800" y="6409944"/>
            <a:ext cx="3581400" cy="365760"/>
          </a:xfrm>
        </p:spPr>
        <p:txBody>
          <a:bodyPr/>
          <a:lstStyle/>
          <a:p>
            <a:endParaRPr lang="id-ID"/>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6C30BB2-C144-49DC-8633-58D650DDD5A4}" type="slidenum">
              <a:rPr lang="id-ID" smtClean="0"/>
              <a:t>‹#›</a:t>
            </a:fld>
            <a:endParaRPr lang="id-ID"/>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8D726C5-EA93-47E3-BFAF-477E1678031F}" type="datetimeFigureOut">
              <a:rPr lang="id-ID" smtClean="0"/>
              <a:t>14/10/2019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a:xfrm>
            <a:off x="4343400" y="1036020"/>
            <a:ext cx="457200" cy="441325"/>
          </a:xfrm>
        </p:spPr>
        <p:txBody>
          <a:bodyPr/>
          <a:lstStyle/>
          <a:p>
            <a:fld id="{C6C30BB2-C144-49DC-8633-58D650DDD5A4}"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78D726C5-EA93-47E3-BFAF-477E1678031F}" type="datetimeFigureOut">
              <a:rPr lang="id-ID" smtClean="0"/>
              <a:t>14/10/2019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6C30BB2-C144-49DC-8633-58D650DDD5A4}"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6C30BB2-C144-49DC-8633-58D650DDD5A4}" type="slidenum">
              <a:rPr lang="id-ID" smtClean="0"/>
              <a:t>‹#›</a:t>
            </a:fld>
            <a:endParaRPr lang="id-ID"/>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78D726C5-EA93-47E3-BFAF-477E1678031F}" type="datetimeFigureOut">
              <a:rPr lang="id-ID" smtClean="0"/>
              <a:t>14/10/2019</a:t>
            </a:fld>
            <a:endParaRPr lang="id-ID"/>
          </a:p>
        </p:txBody>
      </p:sp>
      <p:sp>
        <p:nvSpPr>
          <p:cNvPr id="6" name="Footer Placeholder 5"/>
          <p:cNvSpPr>
            <a:spLocks noGrp="1"/>
          </p:cNvSpPr>
          <p:nvPr>
            <p:ph type="ftr" sz="quarter" idx="11"/>
          </p:nvPr>
        </p:nvSpPr>
        <p:spPr>
          <a:xfrm>
            <a:off x="301752" y="6410848"/>
            <a:ext cx="3383280" cy="365760"/>
          </a:xfrm>
        </p:spPr>
        <p:txBody>
          <a:bodyPr/>
          <a:lstStyle/>
          <a:p>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C6C30BB2-C144-49DC-8633-58D650DDD5A4}" type="slidenum">
              <a:rPr lang="id-ID" smtClean="0"/>
              <a:t>‹#›</a:t>
            </a:fld>
            <a:endParaRPr lang="id-ID"/>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78D726C5-EA93-47E3-BFAF-477E1678031F}" type="datetimeFigureOut">
              <a:rPr lang="id-ID" smtClean="0"/>
              <a:t>14/10/2019</a:t>
            </a:fld>
            <a:endParaRPr lang="id-ID"/>
          </a:p>
        </p:txBody>
      </p:sp>
      <p:sp>
        <p:nvSpPr>
          <p:cNvPr id="6" name="Footer Placeholder 5"/>
          <p:cNvSpPr>
            <a:spLocks noGrp="1"/>
          </p:cNvSpPr>
          <p:nvPr>
            <p:ph type="ftr" sz="quarter" idx="11"/>
          </p:nvPr>
        </p:nvSpPr>
        <p:spPr>
          <a:xfrm>
            <a:off x="301752" y="6410848"/>
            <a:ext cx="3584448" cy="365760"/>
          </a:xfrm>
        </p:spPr>
        <p:txBody>
          <a:bodyPr/>
          <a:lstStyle/>
          <a:p>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8D726C5-EA93-47E3-BFAF-477E1678031F}" type="datetimeFigureOut">
              <a:rPr lang="id-ID" smtClean="0"/>
              <a:t>14/10/2019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6C30BB2-C144-49DC-8633-58D650DDD5A4}" type="slidenum">
              <a:rPr lang="id-ID" smtClean="0"/>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C6C30BB2-C144-49DC-8633-58D650DDD5A4}" type="slidenum">
              <a:rPr lang="id-ID" smtClean="0"/>
              <a:t>‹#›</a:t>
            </a:fld>
            <a:endParaRPr lang="id-ID"/>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8D726C5-EA93-47E3-BFAF-477E1678031F}" type="datetimeFigureOut">
              <a:rPr lang="id-ID" smtClean="0"/>
              <a:t>14/10/2019</a:t>
            </a:fld>
            <a:endParaRPr lang="id-ID"/>
          </a:p>
        </p:txBody>
      </p:sp>
      <p:sp>
        <p:nvSpPr>
          <p:cNvPr id="5" name="Footer Placeholder 4"/>
          <p:cNvSpPr>
            <a:spLocks noGrp="1"/>
          </p:cNvSpPr>
          <p:nvPr>
            <p:ph type="ftr" sz="quarter" idx="11"/>
          </p:nvPr>
        </p:nvSpPr>
        <p:spPr/>
        <p:txBody>
          <a:bodyPr/>
          <a:lstStyle/>
          <a:p>
            <a:endParaRPr lang="id-ID"/>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78D726C5-EA93-47E3-BFAF-477E1678031F}" type="datetimeFigureOut">
              <a:rPr lang="id-ID" smtClean="0"/>
              <a:t>14/10/2019</a:t>
            </a:fld>
            <a:endParaRPr lang="id-ID"/>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d-ID"/>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6C30BB2-C144-49DC-8633-58D650DDD5A4}" type="slidenum">
              <a:rPr lang="id-ID" smtClean="0"/>
              <a:t>‹#›</a:t>
            </a:fld>
            <a:endParaRPr lang="id-ID"/>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3"/>
          <p:cNvSpPr txBox="1"/>
          <p:nvPr/>
        </p:nvSpPr>
        <p:spPr>
          <a:xfrm>
            <a:off x="2195736" y="476672"/>
            <a:ext cx="4620225" cy="360040"/>
          </a:xfrm>
          <a:prstGeom prst="rect">
            <a:avLst/>
          </a:prstGeom>
        </p:spPr>
        <p:txBody>
          <a:bodyPr wrap="square" lIns="0" tIns="0" rIns="0" bIns="0" rtlCol="0">
            <a:noAutofit/>
          </a:bodyPr>
          <a:lstStyle/>
          <a:p>
            <a:pPr marL="12700" algn="ctr">
              <a:lnSpc>
                <a:spcPts val="1440"/>
              </a:lnSpc>
              <a:spcBef>
                <a:spcPts val="72"/>
              </a:spcBef>
            </a:pPr>
            <a:r>
              <a:rPr b="1" spc="4" dirty="0" smtClean="0">
                <a:solidFill>
                  <a:srgbClr val="365F91"/>
                </a:solidFill>
                <a:latin typeface="Cambria"/>
                <a:cs typeface="Cambria"/>
              </a:rPr>
              <a:t>P</a:t>
            </a:r>
            <a:r>
              <a:rPr b="1" spc="-4" dirty="0" smtClean="0">
                <a:solidFill>
                  <a:srgbClr val="365F91"/>
                </a:solidFill>
                <a:latin typeface="Cambria"/>
                <a:cs typeface="Cambria"/>
              </a:rPr>
              <a:t>E</a:t>
            </a:r>
            <a:r>
              <a:rPr b="1" spc="4" dirty="0" smtClean="0">
                <a:solidFill>
                  <a:srgbClr val="365F91"/>
                </a:solidFill>
                <a:latin typeface="Cambria"/>
                <a:cs typeface="Cambria"/>
              </a:rPr>
              <a:t>NA</a:t>
            </a:r>
            <a:r>
              <a:rPr b="1" spc="-4" dirty="0" smtClean="0">
                <a:solidFill>
                  <a:srgbClr val="365F91"/>
                </a:solidFill>
                <a:latin typeface="Cambria"/>
                <a:cs typeface="Cambria"/>
              </a:rPr>
              <a:t>M</a:t>
            </a:r>
            <a:r>
              <a:rPr b="1" spc="4" dirty="0" smtClean="0">
                <a:solidFill>
                  <a:srgbClr val="365F91"/>
                </a:solidFill>
                <a:latin typeface="Cambria"/>
                <a:cs typeface="Cambria"/>
              </a:rPr>
              <a:t>P</a:t>
            </a:r>
            <a:r>
              <a:rPr b="1" spc="-4" dirty="0" smtClean="0">
                <a:solidFill>
                  <a:srgbClr val="365F91"/>
                </a:solidFill>
                <a:latin typeface="Cambria"/>
                <a:cs typeface="Cambria"/>
              </a:rPr>
              <a:t>AN</a:t>
            </a:r>
            <a:r>
              <a:rPr b="1" spc="0" dirty="0" smtClean="0">
                <a:solidFill>
                  <a:srgbClr val="365F91"/>
                </a:solidFill>
                <a:latin typeface="Cambria"/>
                <a:cs typeface="Cambria"/>
              </a:rPr>
              <a:t>G</a:t>
            </a:r>
            <a:r>
              <a:rPr b="1" spc="-62" dirty="0" smtClean="0">
                <a:solidFill>
                  <a:srgbClr val="365F91"/>
                </a:solidFill>
                <a:latin typeface="Cambria"/>
                <a:cs typeface="Cambria"/>
              </a:rPr>
              <a:t> </a:t>
            </a:r>
            <a:r>
              <a:rPr b="1" spc="-4" dirty="0" smtClean="0">
                <a:solidFill>
                  <a:srgbClr val="365F91"/>
                </a:solidFill>
                <a:latin typeface="Cambria"/>
                <a:cs typeface="Cambria"/>
              </a:rPr>
              <a:t>M</a:t>
            </a:r>
            <a:r>
              <a:rPr b="1" spc="4" dirty="0" smtClean="0">
                <a:solidFill>
                  <a:srgbClr val="365F91"/>
                </a:solidFill>
                <a:latin typeface="Cambria"/>
                <a:cs typeface="Cambria"/>
              </a:rPr>
              <a:t>E</a:t>
            </a:r>
            <a:r>
              <a:rPr b="1" spc="-4" dirty="0" smtClean="0">
                <a:solidFill>
                  <a:srgbClr val="365F91"/>
                </a:solidFill>
                <a:latin typeface="Cambria"/>
                <a:cs typeface="Cambria"/>
              </a:rPr>
              <a:t>L</a:t>
            </a:r>
            <a:r>
              <a:rPr b="1" spc="0" dirty="0" smtClean="0">
                <a:solidFill>
                  <a:srgbClr val="365F91"/>
                </a:solidFill>
                <a:latin typeface="Cambria"/>
                <a:cs typeface="Cambria"/>
              </a:rPr>
              <a:t>I</a:t>
            </a:r>
            <a:r>
              <a:rPr b="1" spc="9" dirty="0" smtClean="0">
                <a:solidFill>
                  <a:srgbClr val="365F91"/>
                </a:solidFill>
                <a:latin typeface="Cambria"/>
                <a:cs typeface="Cambria"/>
              </a:rPr>
              <a:t>N</a:t>
            </a:r>
            <a:r>
              <a:rPr b="1" spc="0" dirty="0" smtClean="0">
                <a:solidFill>
                  <a:srgbClr val="365F91"/>
                </a:solidFill>
                <a:latin typeface="Cambria"/>
                <a:cs typeface="Cambria"/>
              </a:rPr>
              <a:t>T</a:t>
            </a:r>
            <a:r>
              <a:rPr b="1" spc="4" dirty="0" smtClean="0">
                <a:solidFill>
                  <a:srgbClr val="365F91"/>
                </a:solidFill>
                <a:latin typeface="Cambria"/>
                <a:cs typeface="Cambria"/>
              </a:rPr>
              <a:t>A</a:t>
            </a:r>
            <a:r>
              <a:rPr b="1" spc="-4" dirty="0" smtClean="0">
                <a:solidFill>
                  <a:srgbClr val="365F91"/>
                </a:solidFill>
                <a:latin typeface="Cambria"/>
                <a:cs typeface="Cambria"/>
              </a:rPr>
              <a:t>N</a:t>
            </a:r>
            <a:r>
              <a:rPr b="1" spc="0" dirty="0" smtClean="0">
                <a:solidFill>
                  <a:srgbClr val="365F91"/>
                </a:solidFill>
                <a:latin typeface="Cambria"/>
                <a:cs typeface="Cambria"/>
              </a:rPr>
              <a:t>G</a:t>
            </a:r>
            <a:r>
              <a:rPr b="1" spc="-72" dirty="0" smtClean="0">
                <a:solidFill>
                  <a:srgbClr val="365F91"/>
                </a:solidFill>
                <a:latin typeface="Cambria"/>
                <a:cs typeface="Cambria"/>
              </a:rPr>
              <a:t> </a:t>
            </a:r>
            <a:r>
              <a:rPr b="1" spc="0" dirty="0" smtClean="0">
                <a:solidFill>
                  <a:srgbClr val="365F91"/>
                </a:solidFill>
                <a:latin typeface="Cambria"/>
                <a:cs typeface="Cambria"/>
              </a:rPr>
              <a:t>J</a:t>
            </a:r>
            <a:r>
              <a:rPr b="1" spc="9" dirty="0" smtClean="0">
                <a:solidFill>
                  <a:srgbClr val="365F91"/>
                </a:solidFill>
                <a:latin typeface="Cambria"/>
                <a:cs typeface="Cambria"/>
              </a:rPr>
              <a:t>A</a:t>
            </a:r>
            <a:r>
              <a:rPr b="1" spc="4" dirty="0" smtClean="0">
                <a:solidFill>
                  <a:srgbClr val="365F91"/>
                </a:solidFill>
                <a:latin typeface="Cambria"/>
                <a:cs typeface="Cambria"/>
              </a:rPr>
              <a:t>L</a:t>
            </a:r>
            <a:r>
              <a:rPr b="1" spc="-4" dirty="0" smtClean="0">
                <a:solidFill>
                  <a:srgbClr val="365F91"/>
                </a:solidFill>
                <a:latin typeface="Cambria"/>
                <a:cs typeface="Cambria"/>
              </a:rPr>
              <a:t>A</a:t>
            </a:r>
            <a:r>
              <a:rPr b="1" spc="0" dirty="0" smtClean="0">
                <a:solidFill>
                  <a:srgbClr val="365F91"/>
                </a:solidFill>
                <a:latin typeface="Cambria"/>
                <a:cs typeface="Cambria"/>
              </a:rPr>
              <a:t>N</a:t>
            </a:r>
            <a:endParaRPr dirty="0">
              <a:latin typeface="Cambria"/>
              <a:cs typeface="Cambria"/>
            </a:endParaRPr>
          </a:p>
        </p:txBody>
      </p:sp>
      <p:sp>
        <p:nvSpPr>
          <p:cNvPr id="5" name="object 22"/>
          <p:cNvSpPr txBox="1"/>
          <p:nvPr/>
        </p:nvSpPr>
        <p:spPr>
          <a:xfrm>
            <a:off x="467544" y="1017394"/>
            <a:ext cx="8352928" cy="5147910"/>
          </a:xfrm>
          <a:prstGeom prst="rect">
            <a:avLst/>
          </a:prstGeom>
        </p:spPr>
        <p:txBody>
          <a:bodyPr wrap="square" lIns="0" tIns="0" rIns="0" bIns="0" rtlCol="0">
            <a:noAutofit/>
          </a:bodyPr>
          <a:lstStyle/>
          <a:p>
            <a:pPr marL="469899">
              <a:lnSpc>
                <a:spcPts val="1320"/>
              </a:lnSpc>
              <a:spcBef>
                <a:spcPts val="66"/>
              </a:spcBef>
            </a:pPr>
            <a:endParaRPr sz="2400" dirty="0">
              <a:cs typeface="Calibri"/>
            </a:endParaRPr>
          </a:p>
        </p:txBody>
      </p:sp>
      <p:sp>
        <p:nvSpPr>
          <p:cNvPr id="6" name="Rectangle 5"/>
          <p:cNvSpPr/>
          <p:nvPr/>
        </p:nvSpPr>
        <p:spPr>
          <a:xfrm>
            <a:off x="359024" y="836712"/>
            <a:ext cx="8461448" cy="5632311"/>
          </a:xfrm>
          <a:prstGeom prst="rect">
            <a:avLst/>
          </a:prstGeom>
        </p:spPr>
        <p:txBody>
          <a:bodyPr wrap="square">
            <a:spAutoFit/>
          </a:bodyPr>
          <a:lstStyle/>
          <a:p>
            <a:endParaRPr lang="id-ID" dirty="0"/>
          </a:p>
          <a:p>
            <a:r>
              <a:rPr lang="id-ID" dirty="0" smtClean="0"/>
              <a:t>Penampang </a:t>
            </a:r>
            <a:r>
              <a:rPr lang="id-ID" dirty="0"/>
              <a:t>melintang jalan adalah potongan melintang tegak lurus sumbu jalan, yang memperlihatkan bagian – bagian jalan. </a:t>
            </a:r>
          </a:p>
          <a:p>
            <a:r>
              <a:rPr lang="id-ID" dirty="0"/>
              <a:t>Penampang melintang jalan yang akan digunakan harus sesuai dengan klasifikasi jalan serta kebutuhan lalu lintas yang bersangkutan, demikian pula lebar badan jalan, drainase dan kebebasan pada jalan raya semua harus disesuaikan dengan peraturan yang berlaku. </a:t>
            </a:r>
          </a:p>
          <a:p>
            <a:r>
              <a:rPr lang="id-ID" dirty="0"/>
              <a:t>Bagian jalan dikelompokkan menjadi : </a:t>
            </a:r>
          </a:p>
          <a:p>
            <a:r>
              <a:rPr lang="id-ID" dirty="0"/>
              <a:t>1. Bagian yang langsung berguna untuk lalu lintas </a:t>
            </a:r>
          </a:p>
          <a:p>
            <a:r>
              <a:rPr lang="id-ID" dirty="0"/>
              <a:t> Jalur lalu lintas </a:t>
            </a:r>
          </a:p>
          <a:p>
            <a:r>
              <a:rPr lang="id-ID" dirty="0"/>
              <a:t> Lajur lalu lintas </a:t>
            </a:r>
          </a:p>
          <a:p>
            <a:r>
              <a:rPr lang="id-ID" dirty="0"/>
              <a:t> Bahu jalan </a:t>
            </a:r>
          </a:p>
          <a:p>
            <a:r>
              <a:rPr lang="id-ID" dirty="0"/>
              <a:t> Trotoar </a:t>
            </a:r>
          </a:p>
          <a:p>
            <a:r>
              <a:rPr lang="id-ID" dirty="0"/>
              <a:t> Median </a:t>
            </a:r>
          </a:p>
          <a:p>
            <a:endParaRPr lang="id-ID" dirty="0"/>
          </a:p>
          <a:p>
            <a:r>
              <a:rPr lang="id-ID" dirty="0"/>
              <a:t>2. Bagian yang berguna untuk drainase jalan </a:t>
            </a:r>
          </a:p>
          <a:p>
            <a:r>
              <a:rPr lang="id-ID" dirty="0"/>
              <a:t> Saluran samping </a:t>
            </a:r>
          </a:p>
          <a:p>
            <a:r>
              <a:rPr lang="fi-FI" dirty="0"/>
              <a:t> Kemiringan melintang jalur lalu lintas </a:t>
            </a:r>
          </a:p>
          <a:p>
            <a:r>
              <a:rPr lang="id-ID" dirty="0"/>
              <a:t> Kemiringan melintang bahu </a:t>
            </a:r>
          </a:p>
          <a:p>
            <a:r>
              <a:rPr lang="id-ID" dirty="0"/>
              <a:t> Kemiringan lereng </a:t>
            </a:r>
          </a:p>
          <a:p>
            <a:endParaRPr lang="id-ID" dirty="0"/>
          </a:p>
        </p:txBody>
      </p:sp>
    </p:spTree>
    <p:extLst>
      <p:ext uri="{BB962C8B-B14F-4D97-AF65-F5344CB8AC3E}">
        <p14:creationId xmlns:p14="http://schemas.microsoft.com/office/powerpoint/2010/main" val="3961843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7584" y="692696"/>
            <a:ext cx="7560840" cy="3970318"/>
          </a:xfrm>
          <a:prstGeom prst="rect">
            <a:avLst/>
          </a:prstGeom>
        </p:spPr>
        <p:txBody>
          <a:bodyPr wrap="square">
            <a:spAutoFit/>
          </a:bodyPr>
          <a:lstStyle/>
          <a:p>
            <a:endParaRPr lang="id-ID" dirty="0"/>
          </a:p>
          <a:p>
            <a:r>
              <a:rPr lang="id-ID" dirty="0"/>
              <a:t> 3. Bagian pelengkap jalan </a:t>
            </a:r>
          </a:p>
          <a:p>
            <a:pPr marL="285750" indent="-285750">
              <a:buFont typeface="Wingdings" pitchFamily="2" charset="2"/>
              <a:buChar char="§"/>
            </a:pPr>
            <a:r>
              <a:rPr lang="id-ID" dirty="0" smtClean="0"/>
              <a:t>Kereb </a:t>
            </a:r>
          </a:p>
          <a:p>
            <a:pPr marL="285750" indent="-285750">
              <a:buFont typeface="Wingdings" pitchFamily="2" charset="2"/>
              <a:buChar char="§"/>
            </a:pPr>
            <a:r>
              <a:rPr lang="id-ID" dirty="0" smtClean="0"/>
              <a:t>Pengaman </a:t>
            </a:r>
            <a:r>
              <a:rPr lang="id-ID" dirty="0"/>
              <a:t>tepi </a:t>
            </a:r>
          </a:p>
          <a:p>
            <a:endParaRPr lang="id-ID" dirty="0"/>
          </a:p>
          <a:p>
            <a:r>
              <a:rPr lang="id-ID" dirty="0"/>
              <a:t>4. Bagian Konstruksi Jalan </a:t>
            </a:r>
          </a:p>
          <a:p>
            <a:pPr marL="285750" indent="-285750">
              <a:buFont typeface="Wingdings" pitchFamily="2" charset="2"/>
              <a:buChar char="§"/>
            </a:pPr>
            <a:r>
              <a:rPr lang="id-ID" dirty="0" smtClean="0"/>
              <a:t>Lapisan </a:t>
            </a:r>
            <a:r>
              <a:rPr lang="id-ID" dirty="0"/>
              <a:t>perkerasan jalan </a:t>
            </a:r>
            <a:endParaRPr lang="id-ID" dirty="0" smtClean="0"/>
          </a:p>
          <a:p>
            <a:pPr marL="285750" indent="-285750">
              <a:buFont typeface="Wingdings" pitchFamily="2" charset="2"/>
              <a:buChar char="§"/>
            </a:pPr>
            <a:r>
              <a:rPr lang="id-ID" dirty="0" smtClean="0"/>
              <a:t>Lapisan </a:t>
            </a:r>
            <a:r>
              <a:rPr lang="id-ID" dirty="0"/>
              <a:t>pondasi atas </a:t>
            </a:r>
            <a:endParaRPr lang="id-ID" dirty="0" smtClean="0"/>
          </a:p>
          <a:p>
            <a:pPr marL="285750" indent="-285750">
              <a:buFont typeface="Wingdings" pitchFamily="2" charset="2"/>
              <a:buChar char="§"/>
            </a:pPr>
            <a:r>
              <a:rPr lang="id-ID" dirty="0" smtClean="0"/>
              <a:t>Lapisan </a:t>
            </a:r>
            <a:r>
              <a:rPr lang="id-ID" dirty="0"/>
              <a:t>pondasi bawah </a:t>
            </a:r>
            <a:endParaRPr lang="id-ID" dirty="0" smtClean="0"/>
          </a:p>
          <a:p>
            <a:pPr marL="285750" indent="-285750">
              <a:buFont typeface="Wingdings" pitchFamily="2" charset="2"/>
              <a:buChar char="§"/>
            </a:pPr>
            <a:r>
              <a:rPr lang="id-ID" dirty="0" smtClean="0"/>
              <a:t>Lapisan </a:t>
            </a:r>
            <a:r>
              <a:rPr lang="id-ID" dirty="0"/>
              <a:t>tanah dasar </a:t>
            </a:r>
          </a:p>
          <a:p>
            <a:endParaRPr lang="id-ID" dirty="0"/>
          </a:p>
          <a:p>
            <a:r>
              <a:rPr lang="id-ID" dirty="0"/>
              <a:t>5. Daerah manfaat jalan (Damaja) </a:t>
            </a:r>
          </a:p>
          <a:p>
            <a:r>
              <a:rPr lang="de-DE" dirty="0"/>
              <a:t>6. Daerah milik jalan (Damija) </a:t>
            </a:r>
          </a:p>
          <a:p>
            <a:r>
              <a:rPr lang="sv-SE" dirty="0"/>
              <a:t>7. Daerah pengawasan jalan (Dawasja) </a:t>
            </a:r>
            <a:endParaRPr lang="id-ID" dirty="0"/>
          </a:p>
        </p:txBody>
      </p:sp>
    </p:spTree>
    <p:extLst>
      <p:ext uri="{BB962C8B-B14F-4D97-AF65-F5344CB8AC3E}">
        <p14:creationId xmlns:p14="http://schemas.microsoft.com/office/powerpoint/2010/main" val="3184136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8"/>
          <p:cNvSpPr/>
          <p:nvPr/>
        </p:nvSpPr>
        <p:spPr>
          <a:xfrm>
            <a:off x="1043608" y="764704"/>
            <a:ext cx="7200800" cy="4181149"/>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2223262" y="5038724"/>
            <a:ext cx="4797010" cy="334492"/>
          </a:xfrm>
          <a:prstGeom prst="rect">
            <a:avLst/>
          </a:prstGeom>
        </p:spPr>
        <p:txBody>
          <a:bodyPr wrap="square" lIns="0" tIns="0" rIns="0" bIns="0" rtlCol="0">
            <a:noAutofit/>
          </a:bodyPr>
          <a:lstStyle/>
          <a:p>
            <a:pPr marL="12700" algn="ctr">
              <a:lnSpc>
                <a:spcPts val="1320"/>
              </a:lnSpc>
              <a:spcBef>
                <a:spcPts val="66"/>
              </a:spcBef>
            </a:pPr>
            <a:r>
              <a:rPr sz="2400" i="1" spc="0" baseline="2275" dirty="0" err="1" smtClean="0">
                <a:solidFill>
                  <a:srgbClr val="1F487C"/>
                </a:solidFill>
                <a:latin typeface="Calibri"/>
                <a:cs typeface="Calibri"/>
              </a:rPr>
              <a:t>G</a:t>
            </a:r>
            <a:r>
              <a:rPr sz="2400" i="1" spc="-4" baseline="2275" dirty="0" err="1" smtClean="0">
                <a:solidFill>
                  <a:srgbClr val="1F487C"/>
                </a:solidFill>
                <a:latin typeface="Calibri"/>
                <a:cs typeface="Calibri"/>
              </a:rPr>
              <a:t>a</a:t>
            </a:r>
            <a:r>
              <a:rPr sz="2400" i="1" spc="0" baseline="2275" dirty="0" err="1" smtClean="0">
                <a:solidFill>
                  <a:srgbClr val="1F487C"/>
                </a:solidFill>
                <a:latin typeface="Calibri"/>
                <a:cs typeface="Calibri"/>
              </a:rPr>
              <a:t>m</a:t>
            </a:r>
            <a:r>
              <a:rPr sz="2400" i="1" spc="-4" baseline="2275" dirty="0" err="1" smtClean="0">
                <a:solidFill>
                  <a:srgbClr val="1F487C"/>
                </a:solidFill>
                <a:latin typeface="Calibri"/>
                <a:cs typeface="Calibri"/>
              </a:rPr>
              <a:t>b</a:t>
            </a:r>
            <a:r>
              <a:rPr sz="2400" i="1" spc="4" baseline="2275" dirty="0" err="1" smtClean="0">
                <a:solidFill>
                  <a:srgbClr val="1F487C"/>
                </a:solidFill>
                <a:latin typeface="Calibri"/>
                <a:cs typeface="Calibri"/>
              </a:rPr>
              <a:t>a</a:t>
            </a:r>
            <a:r>
              <a:rPr sz="2400" i="1" spc="0" baseline="2275" dirty="0" err="1" smtClean="0">
                <a:solidFill>
                  <a:srgbClr val="1F487C"/>
                </a:solidFill>
                <a:latin typeface="Calibri"/>
                <a:cs typeface="Calibri"/>
              </a:rPr>
              <a:t>r</a:t>
            </a:r>
            <a:r>
              <a:rPr sz="2400" i="1" spc="0" baseline="2275" dirty="0" smtClean="0">
                <a:solidFill>
                  <a:srgbClr val="1F487C"/>
                </a:solidFill>
                <a:latin typeface="Calibri"/>
                <a:cs typeface="Calibri"/>
              </a:rPr>
              <a:t> </a:t>
            </a:r>
            <a:r>
              <a:rPr sz="2400" i="1" spc="4" baseline="2275" dirty="0" smtClean="0">
                <a:solidFill>
                  <a:srgbClr val="1F487C"/>
                </a:solidFill>
                <a:latin typeface="Calibri"/>
                <a:cs typeface="Calibri"/>
              </a:rPr>
              <a:t>3</a:t>
            </a:r>
            <a:r>
              <a:rPr sz="2400" i="1" spc="0" baseline="2275" dirty="0" smtClean="0">
                <a:solidFill>
                  <a:srgbClr val="1F487C"/>
                </a:solidFill>
                <a:latin typeface="Calibri"/>
                <a:cs typeface="Calibri"/>
              </a:rPr>
              <a:t>.1</a:t>
            </a:r>
            <a:r>
              <a:rPr sz="2400" i="1" spc="0" baseline="2275" dirty="0" smtClean="0">
                <a:solidFill>
                  <a:srgbClr val="1F487C"/>
                </a:solidFill>
                <a:latin typeface="Calibri"/>
                <a:cs typeface="Calibri"/>
              </a:rPr>
              <a:t>. P</a:t>
            </a:r>
            <a:r>
              <a:rPr sz="2400" i="1" spc="4" baseline="2275" dirty="0" smtClean="0">
                <a:solidFill>
                  <a:srgbClr val="1F487C"/>
                </a:solidFill>
                <a:latin typeface="Calibri"/>
                <a:cs typeface="Calibri"/>
              </a:rPr>
              <a:t>e</a:t>
            </a:r>
            <a:r>
              <a:rPr sz="2400" i="1" spc="-4" baseline="2275" dirty="0" smtClean="0">
                <a:solidFill>
                  <a:srgbClr val="1F487C"/>
                </a:solidFill>
                <a:latin typeface="Calibri"/>
                <a:cs typeface="Calibri"/>
              </a:rPr>
              <a:t>na</a:t>
            </a:r>
            <a:r>
              <a:rPr sz="2400" i="1" spc="0" baseline="2275" dirty="0" smtClean="0">
                <a:solidFill>
                  <a:srgbClr val="1F487C"/>
                </a:solidFill>
                <a:latin typeface="Calibri"/>
                <a:cs typeface="Calibri"/>
              </a:rPr>
              <a:t>m</a:t>
            </a:r>
            <a:r>
              <a:rPr sz="2400" i="1" spc="-4" baseline="2275" dirty="0" smtClean="0">
                <a:solidFill>
                  <a:srgbClr val="1F487C"/>
                </a:solidFill>
                <a:latin typeface="Calibri"/>
                <a:cs typeface="Calibri"/>
              </a:rPr>
              <a:t>pa</a:t>
            </a:r>
            <a:r>
              <a:rPr sz="2400" i="1" spc="4" baseline="2275" dirty="0" smtClean="0">
                <a:solidFill>
                  <a:srgbClr val="1F487C"/>
                </a:solidFill>
                <a:latin typeface="Calibri"/>
                <a:cs typeface="Calibri"/>
              </a:rPr>
              <a:t>n</a:t>
            </a:r>
            <a:r>
              <a:rPr sz="2400" i="1" spc="0" baseline="2275" dirty="0" smtClean="0">
                <a:solidFill>
                  <a:srgbClr val="1F487C"/>
                </a:solidFill>
                <a:latin typeface="Calibri"/>
                <a:cs typeface="Calibri"/>
              </a:rPr>
              <a:t>g</a:t>
            </a:r>
            <a:r>
              <a:rPr sz="2400" i="1" spc="9" baseline="2275" dirty="0" smtClean="0">
                <a:solidFill>
                  <a:srgbClr val="1F487C"/>
                </a:solidFill>
                <a:latin typeface="Calibri"/>
                <a:cs typeface="Calibri"/>
              </a:rPr>
              <a:t> </a:t>
            </a:r>
            <a:r>
              <a:rPr sz="2400" i="1" spc="0" baseline="2275" dirty="0" smtClean="0">
                <a:solidFill>
                  <a:srgbClr val="1F487C"/>
                </a:solidFill>
                <a:latin typeface="Calibri"/>
                <a:cs typeface="Calibri"/>
              </a:rPr>
              <a:t>melin</a:t>
            </a:r>
            <a:r>
              <a:rPr sz="2400" i="1" spc="4" baseline="2275" dirty="0" smtClean="0">
                <a:solidFill>
                  <a:srgbClr val="1F487C"/>
                </a:solidFill>
                <a:latin typeface="Calibri"/>
                <a:cs typeface="Calibri"/>
              </a:rPr>
              <a:t>t</a:t>
            </a:r>
            <a:r>
              <a:rPr sz="2400" i="1" spc="-4" baseline="2275" dirty="0" smtClean="0">
                <a:solidFill>
                  <a:srgbClr val="1F487C"/>
                </a:solidFill>
                <a:latin typeface="Calibri"/>
                <a:cs typeface="Calibri"/>
              </a:rPr>
              <a:t>an</a:t>
            </a:r>
            <a:r>
              <a:rPr sz="2400" i="1" spc="0" baseline="2275" dirty="0" smtClean="0">
                <a:solidFill>
                  <a:srgbClr val="1F487C"/>
                </a:solidFill>
                <a:latin typeface="Calibri"/>
                <a:cs typeface="Calibri"/>
              </a:rPr>
              <a:t>g j</a:t>
            </a:r>
            <a:r>
              <a:rPr sz="2400" i="1" spc="-4" baseline="2275" dirty="0" smtClean="0">
                <a:solidFill>
                  <a:srgbClr val="1F487C"/>
                </a:solidFill>
                <a:latin typeface="Calibri"/>
                <a:cs typeface="Calibri"/>
              </a:rPr>
              <a:t>a</a:t>
            </a:r>
            <a:r>
              <a:rPr sz="2400" i="1" spc="0" baseline="2275" dirty="0" smtClean="0">
                <a:solidFill>
                  <a:srgbClr val="1F487C"/>
                </a:solidFill>
                <a:latin typeface="Calibri"/>
                <a:cs typeface="Calibri"/>
              </a:rPr>
              <a:t>l</a:t>
            </a:r>
            <a:r>
              <a:rPr sz="2400" i="1" spc="-4" baseline="2275" dirty="0" smtClean="0">
                <a:solidFill>
                  <a:srgbClr val="1F487C"/>
                </a:solidFill>
                <a:latin typeface="Calibri"/>
                <a:cs typeface="Calibri"/>
              </a:rPr>
              <a:t>a</a:t>
            </a:r>
            <a:r>
              <a:rPr sz="2400" i="1" spc="0" baseline="2275" dirty="0" smtClean="0">
                <a:solidFill>
                  <a:srgbClr val="1F487C"/>
                </a:solidFill>
                <a:latin typeface="Calibri"/>
                <a:cs typeface="Calibri"/>
              </a:rPr>
              <a:t>n </a:t>
            </a:r>
            <a:r>
              <a:rPr sz="2400" i="1" spc="4" baseline="2275" dirty="0" smtClean="0">
                <a:solidFill>
                  <a:srgbClr val="1F487C"/>
                </a:solidFill>
                <a:latin typeface="Calibri"/>
                <a:cs typeface="Calibri"/>
              </a:rPr>
              <a:t>t</a:t>
            </a:r>
            <a:r>
              <a:rPr sz="2400" i="1" spc="-4" baseline="2275" dirty="0" smtClean="0">
                <a:solidFill>
                  <a:srgbClr val="1F487C"/>
                </a:solidFill>
                <a:latin typeface="Calibri"/>
                <a:cs typeface="Calibri"/>
              </a:rPr>
              <a:t>a</a:t>
            </a:r>
            <a:r>
              <a:rPr sz="2400" i="1" spc="4" baseline="2275" dirty="0" smtClean="0">
                <a:solidFill>
                  <a:srgbClr val="1F487C"/>
                </a:solidFill>
                <a:latin typeface="Calibri"/>
                <a:cs typeface="Calibri"/>
              </a:rPr>
              <a:t>n</a:t>
            </a:r>
            <a:r>
              <a:rPr sz="2400" i="1" spc="-4" baseline="2275" dirty="0" smtClean="0">
                <a:solidFill>
                  <a:srgbClr val="1F487C"/>
                </a:solidFill>
                <a:latin typeface="Calibri"/>
                <a:cs typeface="Calibri"/>
              </a:rPr>
              <a:t>p</a:t>
            </a:r>
            <a:r>
              <a:rPr sz="2400" i="1" spc="0" baseline="2275" dirty="0" smtClean="0">
                <a:solidFill>
                  <a:srgbClr val="1F487C"/>
                </a:solidFill>
                <a:latin typeface="Calibri"/>
                <a:cs typeface="Calibri"/>
              </a:rPr>
              <a:t>a </a:t>
            </a:r>
            <a:r>
              <a:rPr sz="2400" i="1" spc="9" baseline="2275" dirty="0" smtClean="0">
                <a:solidFill>
                  <a:srgbClr val="1F487C"/>
                </a:solidFill>
                <a:latin typeface="Calibri"/>
                <a:cs typeface="Calibri"/>
              </a:rPr>
              <a:t>m</a:t>
            </a:r>
            <a:r>
              <a:rPr sz="2400" i="1" spc="0" baseline="2275" dirty="0" smtClean="0">
                <a:solidFill>
                  <a:srgbClr val="1F487C"/>
                </a:solidFill>
                <a:latin typeface="Calibri"/>
                <a:cs typeface="Calibri"/>
              </a:rPr>
              <a:t>edi</a:t>
            </a:r>
            <a:r>
              <a:rPr sz="2400" i="1" spc="-4" baseline="2275" dirty="0" smtClean="0">
                <a:solidFill>
                  <a:srgbClr val="1F487C"/>
                </a:solidFill>
                <a:latin typeface="Calibri"/>
                <a:cs typeface="Calibri"/>
              </a:rPr>
              <a:t>a</a:t>
            </a:r>
            <a:r>
              <a:rPr sz="2400" i="1" spc="0" baseline="2275" dirty="0" smtClean="0">
                <a:solidFill>
                  <a:srgbClr val="1F487C"/>
                </a:solidFill>
                <a:latin typeface="Calibri"/>
                <a:cs typeface="Calibri"/>
              </a:rPr>
              <a:t>n</a:t>
            </a:r>
            <a:endParaRPr sz="2400" dirty="0">
              <a:latin typeface="Calibri"/>
              <a:cs typeface="Calibri"/>
            </a:endParaRPr>
          </a:p>
        </p:txBody>
      </p:sp>
    </p:spTree>
    <p:extLst>
      <p:ext uri="{BB962C8B-B14F-4D97-AF65-F5344CB8AC3E}">
        <p14:creationId xmlns:p14="http://schemas.microsoft.com/office/powerpoint/2010/main" val="3597701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p:cNvSpPr/>
          <p:nvPr/>
        </p:nvSpPr>
        <p:spPr>
          <a:xfrm>
            <a:off x="1043608" y="692696"/>
            <a:ext cx="7200800" cy="3744416"/>
          </a:xfrm>
          <a:prstGeom prst="rect">
            <a:avLst/>
          </a:prstGeom>
          <a:blipFill>
            <a:blip r:embed="rId2" cstate="print"/>
            <a:stretch>
              <a:fillRect/>
            </a:stretch>
          </a:blipFill>
        </p:spPr>
        <p:txBody>
          <a:bodyPr wrap="square" lIns="0" tIns="0" rIns="0" bIns="0" rtlCol="0">
            <a:noAutofit/>
          </a:bodyPr>
          <a:lstStyle/>
          <a:p>
            <a:endParaRPr/>
          </a:p>
        </p:txBody>
      </p:sp>
      <p:sp>
        <p:nvSpPr>
          <p:cNvPr id="5" name="object 4"/>
          <p:cNvSpPr txBox="1"/>
          <p:nvPr/>
        </p:nvSpPr>
        <p:spPr>
          <a:xfrm>
            <a:off x="1835696" y="4797152"/>
            <a:ext cx="5976664" cy="576064"/>
          </a:xfrm>
          <a:prstGeom prst="rect">
            <a:avLst/>
          </a:prstGeom>
        </p:spPr>
        <p:txBody>
          <a:bodyPr wrap="square" lIns="0" tIns="0" rIns="0" bIns="0" rtlCol="0">
            <a:noAutofit/>
          </a:bodyPr>
          <a:lstStyle/>
          <a:p>
            <a:pPr marL="12700">
              <a:lnSpc>
                <a:spcPts val="1320"/>
              </a:lnSpc>
              <a:spcBef>
                <a:spcPts val="66"/>
              </a:spcBef>
            </a:pPr>
            <a:r>
              <a:rPr sz="2800" i="1" spc="0" baseline="2275" dirty="0" err="1" smtClean="0">
                <a:solidFill>
                  <a:srgbClr val="1F487C"/>
                </a:solidFill>
                <a:latin typeface="Calibri"/>
                <a:cs typeface="Calibri"/>
              </a:rPr>
              <a:t>G</a:t>
            </a:r>
            <a:r>
              <a:rPr sz="2800" i="1" spc="-4" baseline="2275" dirty="0" err="1" smtClean="0">
                <a:solidFill>
                  <a:srgbClr val="1F487C"/>
                </a:solidFill>
                <a:latin typeface="Calibri"/>
                <a:cs typeface="Calibri"/>
              </a:rPr>
              <a:t>a</a:t>
            </a:r>
            <a:r>
              <a:rPr sz="2800" i="1" spc="0" baseline="2275" dirty="0" err="1" smtClean="0">
                <a:solidFill>
                  <a:srgbClr val="1F487C"/>
                </a:solidFill>
                <a:latin typeface="Calibri"/>
                <a:cs typeface="Calibri"/>
              </a:rPr>
              <a:t>m</a:t>
            </a:r>
            <a:r>
              <a:rPr sz="2800" i="1" spc="-4" baseline="2275" dirty="0" err="1" smtClean="0">
                <a:solidFill>
                  <a:srgbClr val="1F487C"/>
                </a:solidFill>
                <a:latin typeface="Calibri"/>
                <a:cs typeface="Calibri"/>
              </a:rPr>
              <a:t>b</a:t>
            </a:r>
            <a:r>
              <a:rPr sz="2800" i="1" spc="4" baseline="2275" dirty="0" err="1" smtClean="0">
                <a:solidFill>
                  <a:srgbClr val="1F487C"/>
                </a:solidFill>
                <a:latin typeface="Calibri"/>
                <a:cs typeface="Calibri"/>
              </a:rPr>
              <a:t>a</a:t>
            </a:r>
            <a:r>
              <a:rPr sz="2800" i="1" spc="0" baseline="2275" dirty="0" err="1" smtClean="0">
                <a:solidFill>
                  <a:srgbClr val="1F487C"/>
                </a:solidFill>
                <a:latin typeface="Calibri"/>
                <a:cs typeface="Calibri"/>
              </a:rPr>
              <a:t>r</a:t>
            </a:r>
            <a:r>
              <a:rPr sz="2800" i="1" spc="0" baseline="2275" dirty="0" smtClean="0">
                <a:solidFill>
                  <a:srgbClr val="1F487C"/>
                </a:solidFill>
                <a:latin typeface="Calibri"/>
                <a:cs typeface="Calibri"/>
              </a:rPr>
              <a:t> </a:t>
            </a:r>
            <a:r>
              <a:rPr sz="2800" i="1" spc="4" baseline="2275" dirty="0" smtClean="0">
                <a:solidFill>
                  <a:srgbClr val="1F487C"/>
                </a:solidFill>
                <a:latin typeface="Calibri"/>
                <a:cs typeface="Calibri"/>
              </a:rPr>
              <a:t>3</a:t>
            </a:r>
            <a:r>
              <a:rPr sz="2800" i="1" spc="0" baseline="2275" dirty="0" smtClean="0">
                <a:solidFill>
                  <a:srgbClr val="1F487C"/>
                </a:solidFill>
                <a:latin typeface="Calibri"/>
                <a:cs typeface="Calibri"/>
              </a:rPr>
              <a:t>.2</a:t>
            </a:r>
            <a:r>
              <a:rPr sz="2800" i="1" spc="0" baseline="2275" dirty="0" smtClean="0">
                <a:solidFill>
                  <a:srgbClr val="1F487C"/>
                </a:solidFill>
                <a:latin typeface="Calibri"/>
                <a:cs typeface="Calibri"/>
              </a:rPr>
              <a:t>. P</a:t>
            </a:r>
            <a:r>
              <a:rPr sz="2800" i="1" spc="4" baseline="2275" dirty="0" smtClean="0">
                <a:solidFill>
                  <a:srgbClr val="1F487C"/>
                </a:solidFill>
                <a:latin typeface="Calibri"/>
                <a:cs typeface="Calibri"/>
              </a:rPr>
              <a:t>e</a:t>
            </a:r>
            <a:r>
              <a:rPr sz="2800" i="1" spc="-4" baseline="2275" dirty="0" smtClean="0">
                <a:solidFill>
                  <a:srgbClr val="1F487C"/>
                </a:solidFill>
                <a:latin typeface="Calibri"/>
                <a:cs typeface="Calibri"/>
              </a:rPr>
              <a:t>na</a:t>
            </a:r>
            <a:r>
              <a:rPr sz="2800" i="1" spc="0" baseline="2275" dirty="0" smtClean="0">
                <a:solidFill>
                  <a:srgbClr val="1F487C"/>
                </a:solidFill>
                <a:latin typeface="Calibri"/>
                <a:cs typeface="Calibri"/>
              </a:rPr>
              <a:t>m</a:t>
            </a:r>
            <a:r>
              <a:rPr sz="2800" i="1" spc="-4" baseline="2275" dirty="0" smtClean="0">
                <a:solidFill>
                  <a:srgbClr val="1F487C"/>
                </a:solidFill>
                <a:latin typeface="Calibri"/>
                <a:cs typeface="Calibri"/>
              </a:rPr>
              <a:t>pa</a:t>
            </a:r>
            <a:r>
              <a:rPr sz="2800" i="1" spc="4" baseline="2275" dirty="0" smtClean="0">
                <a:solidFill>
                  <a:srgbClr val="1F487C"/>
                </a:solidFill>
                <a:latin typeface="Calibri"/>
                <a:cs typeface="Calibri"/>
              </a:rPr>
              <a:t>n</a:t>
            </a:r>
            <a:r>
              <a:rPr sz="2800" i="1" spc="0" baseline="2275" dirty="0" smtClean="0">
                <a:solidFill>
                  <a:srgbClr val="1F487C"/>
                </a:solidFill>
                <a:latin typeface="Calibri"/>
                <a:cs typeface="Calibri"/>
              </a:rPr>
              <a:t>g</a:t>
            </a:r>
            <a:r>
              <a:rPr sz="2800" i="1" spc="9" baseline="2275" dirty="0" smtClean="0">
                <a:solidFill>
                  <a:srgbClr val="1F487C"/>
                </a:solidFill>
                <a:latin typeface="Calibri"/>
                <a:cs typeface="Calibri"/>
              </a:rPr>
              <a:t> </a:t>
            </a:r>
            <a:r>
              <a:rPr sz="2800" i="1" spc="0" baseline="2275" dirty="0" smtClean="0">
                <a:solidFill>
                  <a:srgbClr val="1F487C"/>
                </a:solidFill>
                <a:latin typeface="Calibri"/>
                <a:cs typeface="Calibri"/>
              </a:rPr>
              <a:t>melin</a:t>
            </a:r>
            <a:r>
              <a:rPr sz="2800" i="1" spc="4" baseline="2275" dirty="0" smtClean="0">
                <a:solidFill>
                  <a:srgbClr val="1F487C"/>
                </a:solidFill>
                <a:latin typeface="Calibri"/>
                <a:cs typeface="Calibri"/>
              </a:rPr>
              <a:t>t</a:t>
            </a:r>
            <a:r>
              <a:rPr sz="2800" i="1" spc="-4" baseline="2275" dirty="0" smtClean="0">
                <a:solidFill>
                  <a:srgbClr val="1F487C"/>
                </a:solidFill>
                <a:latin typeface="Calibri"/>
                <a:cs typeface="Calibri"/>
              </a:rPr>
              <a:t>an</a:t>
            </a:r>
            <a:r>
              <a:rPr sz="2800" i="1" spc="0" baseline="2275" dirty="0" smtClean="0">
                <a:solidFill>
                  <a:srgbClr val="1F487C"/>
                </a:solidFill>
                <a:latin typeface="Calibri"/>
                <a:cs typeface="Calibri"/>
              </a:rPr>
              <a:t>g j</a:t>
            </a:r>
            <a:r>
              <a:rPr sz="2800" i="1" spc="-4" baseline="2275" dirty="0" smtClean="0">
                <a:solidFill>
                  <a:srgbClr val="1F487C"/>
                </a:solidFill>
                <a:latin typeface="Calibri"/>
                <a:cs typeface="Calibri"/>
              </a:rPr>
              <a:t>a</a:t>
            </a:r>
            <a:r>
              <a:rPr sz="2800" i="1" spc="0" baseline="2275" dirty="0" smtClean="0">
                <a:solidFill>
                  <a:srgbClr val="1F487C"/>
                </a:solidFill>
                <a:latin typeface="Calibri"/>
                <a:cs typeface="Calibri"/>
              </a:rPr>
              <a:t>l</a:t>
            </a:r>
            <a:r>
              <a:rPr sz="2800" i="1" spc="-4" baseline="2275" dirty="0" smtClean="0">
                <a:solidFill>
                  <a:srgbClr val="1F487C"/>
                </a:solidFill>
                <a:latin typeface="Calibri"/>
                <a:cs typeface="Calibri"/>
              </a:rPr>
              <a:t>a</a:t>
            </a:r>
            <a:r>
              <a:rPr sz="2800" i="1" spc="0" baseline="2275" dirty="0" smtClean="0">
                <a:solidFill>
                  <a:srgbClr val="1F487C"/>
                </a:solidFill>
                <a:latin typeface="Calibri"/>
                <a:cs typeface="Calibri"/>
              </a:rPr>
              <a:t>n </a:t>
            </a:r>
            <a:r>
              <a:rPr sz="2800" i="1" spc="-4" baseline="2275" dirty="0" smtClean="0">
                <a:solidFill>
                  <a:srgbClr val="1F487C"/>
                </a:solidFill>
                <a:latin typeface="Calibri"/>
                <a:cs typeface="Calibri"/>
              </a:rPr>
              <a:t>d</a:t>
            </a:r>
            <a:r>
              <a:rPr sz="2800" i="1" spc="14" baseline="2275" dirty="0" smtClean="0">
                <a:solidFill>
                  <a:srgbClr val="1F487C"/>
                </a:solidFill>
                <a:latin typeface="Calibri"/>
                <a:cs typeface="Calibri"/>
              </a:rPr>
              <a:t>e</a:t>
            </a:r>
            <a:r>
              <a:rPr sz="2800" i="1" spc="-4" baseline="2275" dirty="0" smtClean="0">
                <a:solidFill>
                  <a:srgbClr val="1F487C"/>
                </a:solidFill>
                <a:latin typeface="Calibri"/>
                <a:cs typeface="Calibri"/>
              </a:rPr>
              <a:t>ng</a:t>
            </a:r>
            <a:r>
              <a:rPr sz="2800" i="1" spc="4" baseline="2275" dirty="0" smtClean="0">
                <a:solidFill>
                  <a:srgbClr val="1F487C"/>
                </a:solidFill>
                <a:latin typeface="Calibri"/>
                <a:cs typeface="Calibri"/>
              </a:rPr>
              <a:t>a</a:t>
            </a:r>
            <a:r>
              <a:rPr sz="2800" i="1" spc="0" baseline="2275" dirty="0" smtClean="0">
                <a:solidFill>
                  <a:srgbClr val="1F487C"/>
                </a:solidFill>
                <a:latin typeface="Calibri"/>
                <a:cs typeface="Calibri"/>
              </a:rPr>
              <a:t>n me</a:t>
            </a:r>
            <a:r>
              <a:rPr sz="2800" i="1" spc="-4" baseline="2275" dirty="0" smtClean="0">
                <a:solidFill>
                  <a:srgbClr val="1F487C"/>
                </a:solidFill>
                <a:latin typeface="Calibri"/>
                <a:cs typeface="Calibri"/>
              </a:rPr>
              <a:t>d</a:t>
            </a:r>
            <a:r>
              <a:rPr sz="2800" i="1" spc="0" baseline="2275" dirty="0" smtClean="0">
                <a:solidFill>
                  <a:srgbClr val="1F487C"/>
                </a:solidFill>
                <a:latin typeface="Calibri"/>
                <a:cs typeface="Calibri"/>
              </a:rPr>
              <a:t>i</a:t>
            </a:r>
            <a:r>
              <a:rPr sz="2800" i="1" spc="-4" baseline="2275" dirty="0" smtClean="0">
                <a:solidFill>
                  <a:srgbClr val="1F487C"/>
                </a:solidFill>
                <a:latin typeface="Calibri"/>
                <a:cs typeface="Calibri"/>
              </a:rPr>
              <a:t>a</a:t>
            </a:r>
            <a:r>
              <a:rPr sz="2800" i="1" spc="0" baseline="2275" dirty="0" smtClean="0">
                <a:solidFill>
                  <a:srgbClr val="1F487C"/>
                </a:solidFill>
                <a:latin typeface="Calibri"/>
                <a:cs typeface="Calibri"/>
              </a:rPr>
              <a:t>n</a:t>
            </a:r>
            <a:endParaRPr sz="2800" dirty="0">
              <a:latin typeface="Calibri"/>
              <a:cs typeface="Calibri"/>
            </a:endParaRPr>
          </a:p>
        </p:txBody>
      </p:sp>
    </p:spTree>
    <p:extLst>
      <p:ext uri="{BB962C8B-B14F-4D97-AF65-F5344CB8AC3E}">
        <p14:creationId xmlns:p14="http://schemas.microsoft.com/office/powerpoint/2010/main" val="3433380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560" y="548680"/>
            <a:ext cx="8064896" cy="923330"/>
          </a:xfrm>
          <a:prstGeom prst="rect">
            <a:avLst/>
          </a:prstGeom>
        </p:spPr>
        <p:txBody>
          <a:bodyPr wrap="square">
            <a:spAutoFit/>
          </a:bodyPr>
          <a:lstStyle/>
          <a:p>
            <a:r>
              <a:rPr lang="id-ID" b="1" dirty="0"/>
              <a:t>2.1. Jalur Lalu Lintas </a:t>
            </a:r>
            <a:endParaRPr lang="id-ID" dirty="0"/>
          </a:p>
          <a:p>
            <a:r>
              <a:rPr lang="id-ID" dirty="0"/>
              <a:t>Jalur lalu lintas </a:t>
            </a:r>
            <a:r>
              <a:rPr lang="id-ID" i="1" dirty="0"/>
              <a:t>(travelled way / carriage way) </a:t>
            </a:r>
            <a:r>
              <a:rPr lang="id-ID" dirty="0"/>
              <a:t>adalah keseluruhan bagian perkerasan jalan yang diperuntukkan untuk lalu lintas jalan. </a:t>
            </a:r>
          </a:p>
        </p:txBody>
      </p:sp>
      <p:sp>
        <p:nvSpPr>
          <p:cNvPr id="5" name="Rectangle 4"/>
          <p:cNvSpPr/>
          <p:nvPr/>
        </p:nvSpPr>
        <p:spPr>
          <a:xfrm>
            <a:off x="618050" y="1556792"/>
            <a:ext cx="8058405" cy="4524315"/>
          </a:xfrm>
          <a:prstGeom prst="rect">
            <a:avLst/>
          </a:prstGeom>
        </p:spPr>
        <p:txBody>
          <a:bodyPr wrap="square">
            <a:spAutoFit/>
          </a:bodyPr>
          <a:lstStyle/>
          <a:p>
            <a:r>
              <a:rPr lang="id-ID" b="1" i="1" dirty="0"/>
              <a:t>Lebar lajur lalu lintas </a:t>
            </a:r>
            <a:endParaRPr lang="id-ID" dirty="0"/>
          </a:p>
          <a:p>
            <a:pPr algn="just"/>
            <a:r>
              <a:rPr lang="id-ID" dirty="0"/>
              <a:t>Lajur adalah bagian jalur lalu lintas yang memanjang, dibatasi oleh marka jalan. Besarnya lebar jalur lalu lintas hanya dapat ditentukan dengan pengamatan langsung di lapangan karena : </a:t>
            </a:r>
          </a:p>
          <a:p>
            <a:pPr marL="342900" indent="-342900" algn="just">
              <a:buFont typeface="+mj-lt"/>
              <a:buAutoNum type="alphaLcPeriod"/>
            </a:pPr>
            <a:r>
              <a:rPr lang="fi-FI" dirty="0" smtClean="0"/>
              <a:t>Lintasan </a:t>
            </a:r>
            <a:r>
              <a:rPr lang="fi-FI" dirty="0"/>
              <a:t>kendaraan yang satu tidak mungkin akan dapat diikuti oleh lintasan kendaraan lain dengan tepat </a:t>
            </a:r>
            <a:endParaRPr lang="id-ID" dirty="0" smtClean="0"/>
          </a:p>
          <a:p>
            <a:pPr marL="342900" indent="-342900" algn="just">
              <a:buFont typeface="+mj-lt"/>
              <a:buAutoNum type="alphaLcPeriod"/>
            </a:pPr>
            <a:r>
              <a:rPr lang="id-ID" dirty="0" smtClean="0"/>
              <a:t>Lajur </a:t>
            </a:r>
            <a:r>
              <a:rPr lang="id-ID" dirty="0"/>
              <a:t>lalu lintas tak mungkin tepat sama dengan lebar kendaraan maksimum. Untuk keamanan dan kenyamanan setiap pengemudi membutuhkan ruang gerak antara kendaraan </a:t>
            </a:r>
            <a:endParaRPr lang="id-ID" dirty="0" smtClean="0"/>
          </a:p>
          <a:p>
            <a:pPr marL="342900" indent="-342900" algn="just">
              <a:buFont typeface="+mj-lt"/>
              <a:buAutoNum type="alphaLcPeriod"/>
            </a:pPr>
            <a:r>
              <a:rPr lang="id-ID" dirty="0" smtClean="0"/>
              <a:t>Lintasan </a:t>
            </a:r>
            <a:r>
              <a:rPr lang="id-ID" dirty="0"/>
              <a:t>kendaraan tak mungkin dibuat tetap sejajar sumbu lajur lalu lintas, karena kendaraan selama bergerak akan mengalami gaya-gaya samping seperti tidak ratanya permukaan, gaya sentrifugal di tikungan, dan gaya angin akibat kendaraan lain yang menyiap. </a:t>
            </a:r>
          </a:p>
          <a:p>
            <a:pPr algn="just"/>
            <a:endParaRPr lang="id-ID" dirty="0"/>
          </a:p>
          <a:p>
            <a:pPr algn="just"/>
            <a:r>
              <a:rPr lang="id-ID" dirty="0"/>
              <a:t>Lebar lajur tergantung pada kecepatan dan kendaraan rencana, yang dalam hal ini dinyatakan dengan fungsi dan kelas jalan seperti tabel 2.1. </a:t>
            </a:r>
          </a:p>
        </p:txBody>
      </p:sp>
    </p:spTree>
    <p:extLst>
      <p:ext uri="{BB962C8B-B14F-4D97-AF65-F5344CB8AC3E}">
        <p14:creationId xmlns:p14="http://schemas.microsoft.com/office/powerpoint/2010/main" val="2286106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6"/>
          <p:cNvSpPr txBox="1"/>
          <p:nvPr/>
        </p:nvSpPr>
        <p:spPr>
          <a:xfrm>
            <a:off x="2267744" y="542181"/>
            <a:ext cx="5112568" cy="360040"/>
          </a:xfrm>
          <a:prstGeom prst="rect">
            <a:avLst/>
          </a:prstGeom>
        </p:spPr>
        <p:txBody>
          <a:bodyPr wrap="square" lIns="0" tIns="0" rIns="0" bIns="0" rtlCol="0">
            <a:noAutofit/>
          </a:bodyPr>
          <a:lstStyle/>
          <a:p>
            <a:pPr marL="12700">
              <a:lnSpc>
                <a:spcPts val="1320"/>
              </a:lnSpc>
              <a:spcBef>
                <a:spcPts val="66"/>
              </a:spcBef>
            </a:pPr>
            <a:r>
              <a:rPr sz="2800" i="1" spc="0" baseline="2275" dirty="0" err="1" smtClean="0">
                <a:solidFill>
                  <a:srgbClr val="1F487C"/>
                </a:solidFill>
                <a:latin typeface="Calibri"/>
                <a:cs typeface="Calibri"/>
              </a:rPr>
              <a:t>T</a:t>
            </a:r>
            <a:r>
              <a:rPr sz="2800" i="1" spc="-4" baseline="2275" dirty="0" err="1" smtClean="0">
                <a:solidFill>
                  <a:srgbClr val="1F487C"/>
                </a:solidFill>
                <a:latin typeface="Calibri"/>
                <a:cs typeface="Calibri"/>
              </a:rPr>
              <a:t>ab</a:t>
            </a:r>
            <a:r>
              <a:rPr sz="2800" i="1" spc="0" baseline="2275" dirty="0" err="1" smtClean="0">
                <a:solidFill>
                  <a:srgbClr val="1F487C"/>
                </a:solidFill>
                <a:latin typeface="Calibri"/>
                <a:cs typeface="Calibri"/>
              </a:rPr>
              <a:t>el</a:t>
            </a:r>
            <a:r>
              <a:rPr sz="2800" i="1" spc="4" baseline="2275" dirty="0" smtClean="0">
                <a:solidFill>
                  <a:srgbClr val="1F487C"/>
                </a:solidFill>
                <a:latin typeface="Calibri"/>
                <a:cs typeface="Calibri"/>
              </a:rPr>
              <a:t> </a:t>
            </a:r>
            <a:r>
              <a:rPr sz="2800" i="1" spc="0" baseline="2275" dirty="0" smtClean="0">
                <a:solidFill>
                  <a:srgbClr val="1F487C"/>
                </a:solidFill>
                <a:latin typeface="Calibri"/>
                <a:cs typeface="Calibri"/>
              </a:rPr>
              <a:t>3.1</a:t>
            </a:r>
            <a:r>
              <a:rPr sz="2800" i="1" spc="4" baseline="2275" dirty="0" smtClean="0">
                <a:solidFill>
                  <a:srgbClr val="1F487C"/>
                </a:solidFill>
                <a:latin typeface="Calibri"/>
                <a:cs typeface="Calibri"/>
              </a:rPr>
              <a:t> </a:t>
            </a:r>
            <a:r>
              <a:rPr sz="2800" i="1" spc="0" baseline="2275" dirty="0" smtClean="0">
                <a:solidFill>
                  <a:srgbClr val="1F487C"/>
                </a:solidFill>
                <a:latin typeface="Calibri"/>
                <a:cs typeface="Calibri"/>
              </a:rPr>
              <a:t>P</a:t>
            </a:r>
            <a:r>
              <a:rPr sz="2800" i="1" spc="4" baseline="2275" dirty="0" smtClean="0">
                <a:solidFill>
                  <a:srgbClr val="1F487C"/>
                </a:solidFill>
                <a:latin typeface="Calibri"/>
                <a:cs typeface="Calibri"/>
              </a:rPr>
              <a:t>e</a:t>
            </a:r>
            <a:r>
              <a:rPr sz="2800" i="1" spc="-4" baseline="2275" dirty="0" smtClean="0">
                <a:solidFill>
                  <a:srgbClr val="1F487C"/>
                </a:solidFill>
                <a:latin typeface="Calibri"/>
                <a:cs typeface="Calibri"/>
              </a:rPr>
              <a:t>n</a:t>
            </a:r>
            <a:r>
              <a:rPr sz="2800" i="1" spc="0" baseline="2275" dirty="0" smtClean="0">
                <a:solidFill>
                  <a:srgbClr val="1F487C"/>
                </a:solidFill>
                <a:latin typeface="Calibri"/>
                <a:cs typeface="Calibri"/>
              </a:rPr>
              <a:t>en</a:t>
            </a:r>
            <a:r>
              <a:rPr sz="2800" i="1" spc="4" baseline="2275" dirty="0" smtClean="0">
                <a:solidFill>
                  <a:srgbClr val="1F487C"/>
                </a:solidFill>
                <a:latin typeface="Calibri"/>
                <a:cs typeface="Calibri"/>
              </a:rPr>
              <a:t>t</a:t>
            </a:r>
            <a:r>
              <a:rPr sz="2800" i="1" spc="-4" baseline="2275" dirty="0" smtClean="0">
                <a:solidFill>
                  <a:srgbClr val="1F487C"/>
                </a:solidFill>
                <a:latin typeface="Calibri"/>
                <a:cs typeface="Calibri"/>
              </a:rPr>
              <a:t>ua</a:t>
            </a:r>
            <a:r>
              <a:rPr sz="2800" i="1" spc="0" baseline="2275" dirty="0" smtClean="0">
                <a:solidFill>
                  <a:srgbClr val="1F487C"/>
                </a:solidFill>
                <a:latin typeface="Calibri"/>
                <a:cs typeface="Calibri"/>
              </a:rPr>
              <a:t>n Leb</a:t>
            </a:r>
            <a:r>
              <a:rPr sz="2800" i="1" spc="-9" baseline="2275" dirty="0" smtClean="0">
                <a:solidFill>
                  <a:srgbClr val="1F487C"/>
                </a:solidFill>
                <a:latin typeface="Calibri"/>
                <a:cs typeface="Calibri"/>
              </a:rPr>
              <a:t>a</a:t>
            </a:r>
            <a:r>
              <a:rPr sz="2800" i="1" spc="0" baseline="2275" dirty="0" smtClean="0">
                <a:solidFill>
                  <a:srgbClr val="1F487C"/>
                </a:solidFill>
                <a:latin typeface="Calibri"/>
                <a:cs typeface="Calibri"/>
              </a:rPr>
              <a:t>r L</a:t>
            </a:r>
            <a:r>
              <a:rPr sz="2800" i="1" spc="-4" baseline="2275" dirty="0" smtClean="0">
                <a:solidFill>
                  <a:srgbClr val="1F487C"/>
                </a:solidFill>
                <a:latin typeface="Calibri"/>
                <a:cs typeface="Calibri"/>
              </a:rPr>
              <a:t>a</a:t>
            </a:r>
            <a:r>
              <a:rPr sz="2800" i="1" spc="0" baseline="2275" dirty="0" smtClean="0">
                <a:solidFill>
                  <a:srgbClr val="1F487C"/>
                </a:solidFill>
                <a:latin typeface="Calibri"/>
                <a:cs typeface="Calibri"/>
              </a:rPr>
              <a:t>j</a:t>
            </a:r>
            <a:r>
              <a:rPr sz="2800" i="1" spc="-4" baseline="2275" dirty="0" smtClean="0">
                <a:solidFill>
                  <a:srgbClr val="1F487C"/>
                </a:solidFill>
                <a:latin typeface="Calibri"/>
                <a:cs typeface="Calibri"/>
              </a:rPr>
              <a:t>u</a:t>
            </a:r>
            <a:r>
              <a:rPr sz="2800" i="1" spc="0" baseline="2275" dirty="0" smtClean="0">
                <a:solidFill>
                  <a:srgbClr val="1F487C"/>
                </a:solidFill>
                <a:latin typeface="Calibri"/>
                <a:cs typeface="Calibri"/>
              </a:rPr>
              <a:t>r Ja</a:t>
            </a:r>
            <a:r>
              <a:rPr sz="2800" i="1" spc="9" baseline="2275" dirty="0" smtClean="0">
                <a:solidFill>
                  <a:srgbClr val="1F487C"/>
                </a:solidFill>
                <a:latin typeface="Calibri"/>
                <a:cs typeface="Calibri"/>
              </a:rPr>
              <a:t>l</a:t>
            </a:r>
            <a:r>
              <a:rPr sz="2800" i="1" spc="-4" baseline="2275" dirty="0" smtClean="0">
                <a:solidFill>
                  <a:srgbClr val="1F487C"/>
                </a:solidFill>
                <a:latin typeface="Calibri"/>
                <a:cs typeface="Calibri"/>
              </a:rPr>
              <a:t>a</a:t>
            </a:r>
            <a:r>
              <a:rPr sz="2800" i="1" spc="0" baseline="2275" dirty="0" smtClean="0">
                <a:solidFill>
                  <a:srgbClr val="1F487C"/>
                </a:solidFill>
                <a:latin typeface="Calibri"/>
                <a:cs typeface="Calibri"/>
              </a:rPr>
              <a:t>n I</a:t>
            </a:r>
            <a:r>
              <a:rPr sz="2800" i="1" spc="-4" baseline="2275" dirty="0" smtClean="0">
                <a:solidFill>
                  <a:srgbClr val="1F487C"/>
                </a:solidFill>
                <a:latin typeface="Calibri"/>
                <a:cs typeface="Calibri"/>
              </a:rPr>
              <a:t>d</a:t>
            </a:r>
            <a:r>
              <a:rPr sz="2800" i="1" spc="14" baseline="2275" dirty="0" smtClean="0">
                <a:solidFill>
                  <a:srgbClr val="1F487C"/>
                </a:solidFill>
                <a:latin typeface="Calibri"/>
                <a:cs typeface="Calibri"/>
              </a:rPr>
              <a:t>e</a:t>
            </a:r>
            <a:r>
              <a:rPr sz="2800" i="1" spc="-4" baseline="2275" dirty="0" smtClean="0">
                <a:solidFill>
                  <a:srgbClr val="1F487C"/>
                </a:solidFill>
                <a:latin typeface="Calibri"/>
                <a:cs typeface="Calibri"/>
              </a:rPr>
              <a:t>a</a:t>
            </a:r>
            <a:r>
              <a:rPr sz="2800" i="1" spc="0" baseline="2275" dirty="0" smtClean="0">
                <a:solidFill>
                  <a:srgbClr val="1F487C"/>
                </a:solidFill>
                <a:latin typeface="Calibri"/>
                <a:cs typeface="Calibri"/>
              </a:rPr>
              <a:t>l</a:t>
            </a:r>
            <a:endParaRPr sz="2800" dirty="0">
              <a:latin typeface="Calibri"/>
              <a:cs typeface="Calibri"/>
            </a:endParaRPr>
          </a:p>
        </p:txBody>
      </p:sp>
      <p:sp>
        <p:nvSpPr>
          <p:cNvPr id="5" name="object 14"/>
          <p:cNvSpPr/>
          <p:nvPr/>
        </p:nvSpPr>
        <p:spPr>
          <a:xfrm>
            <a:off x="1115616" y="1196752"/>
            <a:ext cx="7272808" cy="3384376"/>
          </a:xfrm>
          <a:prstGeom prst="rect">
            <a:avLst/>
          </a:prstGeom>
          <a:blipFill>
            <a:blip r:embed="rId2" cstate="print"/>
            <a:srcRect/>
            <a:stretch>
              <a:fillRect/>
            </a:stretch>
          </a:blipFill>
        </p:spPr>
        <p:txBody>
          <a:bodyPr wrap="square" lIns="0" tIns="0" rIns="0" bIns="0" rtlCol="0">
            <a:noAutofit/>
          </a:bodyPr>
          <a:lstStyle/>
          <a:p>
            <a:endParaRPr/>
          </a:p>
        </p:txBody>
      </p:sp>
      <p:sp>
        <p:nvSpPr>
          <p:cNvPr id="6" name="Rectangle 5"/>
          <p:cNvSpPr/>
          <p:nvPr/>
        </p:nvSpPr>
        <p:spPr>
          <a:xfrm>
            <a:off x="1115616" y="4797152"/>
            <a:ext cx="2483372" cy="369332"/>
          </a:xfrm>
          <a:prstGeom prst="rect">
            <a:avLst/>
          </a:prstGeom>
        </p:spPr>
        <p:txBody>
          <a:bodyPr wrap="none">
            <a:spAutoFit/>
          </a:bodyPr>
          <a:lstStyle/>
          <a:p>
            <a:r>
              <a:rPr lang="id-ID" i="1" dirty="0"/>
              <a:t>Sumber : TPGJAK ‘97 </a:t>
            </a:r>
            <a:endParaRPr lang="id-ID" dirty="0"/>
          </a:p>
        </p:txBody>
      </p:sp>
    </p:spTree>
    <p:extLst>
      <p:ext uri="{BB962C8B-B14F-4D97-AF65-F5344CB8AC3E}">
        <p14:creationId xmlns:p14="http://schemas.microsoft.com/office/powerpoint/2010/main" val="1995427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6537" y="404664"/>
            <a:ext cx="8064896" cy="923330"/>
          </a:xfrm>
          <a:prstGeom prst="rect">
            <a:avLst/>
          </a:prstGeom>
        </p:spPr>
        <p:txBody>
          <a:bodyPr wrap="square">
            <a:spAutoFit/>
          </a:bodyPr>
          <a:lstStyle/>
          <a:p>
            <a:r>
              <a:rPr lang="id-ID" b="1" i="1" dirty="0"/>
              <a:t>Lebar jalur lalu lintas </a:t>
            </a:r>
            <a:endParaRPr lang="id-ID" dirty="0"/>
          </a:p>
          <a:p>
            <a:pPr algn="just"/>
            <a:r>
              <a:rPr lang="id-ID" dirty="0"/>
              <a:t>Lebar jalur sangat ditentukan oleh jumlah dan lebar lajur peruntukannya. Tabel </a:t>
            </a:r>
            <a:r>
              <a:rPr lang="id-ID" dirty="0" smtClean="0"/>
              <a:t>3.1 </a:t>
            </a:r>
            <a:r>
              <a:rPr lang="id-ID" dirty="0"/>
              <a:t>menunjukkan lebar jalur dan bahu jalan sesuai dengan VLHR-nya. </a:t>
            </a:r>
          </a:p>
        </p:txBody>
      </p:sp>
      <p:sp>
        <p:nvSpPr>
          <p:cNvPr id="6" name="Rectangle 5"/>
          <p:cNvSpPr/>
          <p:nvPr/>
        </p:nvSpPr>
        <p:spPr>
          <a:xfrm>
            <a:off x="616537" y="1353041"/>
            <a:ext cx="7992888" cy="923330"/>
          </a:xfrm>
          <a:prstGeom prst="rect">
            <a:avLst/>
          </a:prstGeom>
        </p:spPr>
        <p:txBody>
          <a:bodyPr wrap="square">
            <a:spAutoFit/>
          </a:bodyPr>
          <a:lstStyle/>
          <a:p>
            <a:r>
              <a:rPr lang="id-ID" dirty="0"/>
              <a:t>Lebar lajur minimum adalah 4.5 meter, memungkinkan 2 kendaraan kecil saling berpapasan. Papasan dua kendaraan besar yang terjadi sewaktu-waktu dapat menggunakan bahu jalan. </a:t>
            </a:r>
          </a:p>
        </p:txBody>
      </p:sp>
      <p:sp>
        <p:nvSpPr>
          <p:cNvPr id="7" name="Rectangle 6"/>
          <p:cNvSpPr/>
          <p:nvPr/>
        </p:nvSpPr>
        <p:spPr>
          <a:xfrm>
            <a:off x="1763688" y="2420888"/>
            <a:ext cx="5310336" cy="369332"/>
          </a:xfrm>
          <a:prstGeom prst="rect">
            <a:avLst/>
          </a:prstGeom>
        </p:spPr>
        <p:txBody>
          <a:bodyPr wrap="square">
            <a:spAutoFit/>
          </a:bodyPr>
          <a:lstStyle/>
          <a:p>
            <a:r>
              <a:rPr lang="id-ID" i="1" dirty="0"/>
              <a:t>Tabel </a:t>
            </a:r>
            <a:r>
              <a:rPr lang="id-ID" i="1" dirty="0" smtClean="0"/>
              <a:t>3.2 </a:t>
            </a:r>
            <a:r>
              <a:rPr lang="id-ID" i="1" dirty="0"/>
              <a:t>Penentuan Lebar Jalur dan Bahu Jalan </a:t>
            </a:r>
            <a:endParaRPr lang="id-ID" dirty="0"/>
          </a:p>
        </p:txBody>
      </p:sp>
      <p:sp>
        <p:nvSpPr>
          <p:cNvPr id="8" name="object 14"/>
          <p:cNvSpPr/>
          <p:nvPr/>
        </p:nvSpPr>
        <p:spPr>
          <a:xfrm>
            <a:off x="827584" y="2852936"/>
            <a:ext cx="7632848" cy="3024336"/>
          </a:xfrm>
          <a:prstGeom prst="rect">
            <a:avLst/>
          </a:prstGeom>
          <a:blipFill>
            <a:blip r:embed="rId2" cstate="print"/>
            <a:stretch>
              <a:fillRect/>
            </a:stretch>
          </a:blipFill>
        </p:spPr>
        <p:txBody>
          <a:bodyPr wrap="square" lIns="0" tIns="0" rIns="0" bIns="0" rtlCol="0">
            <a:noAutofit/>
          </a:bodyPr>
          <a:lstStyle/>
          <a:p>
            <a:endParaRPr/>
          </a:p>
        </p:txBody>
      </p:sp>
    </p:spTree>
    <p:extLst>
      <p:ext uri="{BB962C8B-B14F-4D97-AF65-F5344CB8AC3E}">
        <p14:creationId xmlns:p14="http://schemas.microsoft.com/office/powerpoint/2010/main" val="2743275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548680"/>
            <a:ext cx="8136904" cy="3416320"/>
          </a:xfrm>
          <a:prstGeom prst="rect">
            <a:avLst/>
          </a:prstGeom>
        </p:spPr>
        <p:txBody>
          <a:bodyPr wrap="square">
            <a:spAutoFit/>
          </a:bodyPr>
          <a:lstStyle/>
          <a:p>
            <a:r>
              <a:rPr lang="id-ID" b="1" i="1" dirty="0"/>
              <a:t>Jumlah lajur lalu lintas </a:t>
            </a:r>
            <a:endParaRPr lang="id-ID" dirty="0"/>
          </a:p>
          <a:p>
            <a:pPr algn="just"/>
            <a:r>
              <a:rPr lang="id-ID" dirty="0"/>
              <a:t>Jumlah lajur yang dibutuhkan sangat tergantung dari volume lalu lintas yang akan memakai jalan tersebut dan tingkat pelayanan jalan yang diharapkan. </a:t>
            </a:r>
          </a:p>
          <a:p>
            <a:pPr algn="just"/>
            <a:r>
              <a:rPr lang="id-ID" dirty="0"/>
              <a:t>Jumlah lajur ditetapkan mengacu kepada MKJI berdasarkan tingkat kinerja yang direncanakan, dimana untuk suatu ruas jalan dinyatakan oleh nilai rasio antara volume terhadap kapasitas yang nilainya tidak lebih dari 0,80. </a:t>
            </a:r>
            <a:endParaRPr lang="id-ID" dirty="0" smtClean="0"/>
          </a:p>
          <a:p>
            <a:endParaRPr lang="id-ID" dirty="0"/>
          </a:p>
          <a:p>
            <a:r>
              <a:rPr lang="id-ID" dirty="0"/>
              <a:t>Beberapa tipe jalur lalu lintas, diantaranya: </a:t>
            </a:r>
          </a:p>
          <a:p>
            <a:pPr marL="285750" indent="-285750">
              <a:buFont typeface="Wingdings" pitchFamily="2" charset="2"/>
              <a:buChar char="§"/>
            </a:pPr>
            <a:r>
              <a:rPr lang="id-ID" dirty="0" smtClean="0"/>
              <a:t>2/2 </a:t>
            </a:r>
            <a:r>
              <a:rPr lang="id-ID" dirty="0"/>
              <a:t>TB (2/2 UD) : 2 lajur, 2 jalur, tak terbagi </a:t>
            </a:r>
            <a:endParaRPr lang="id-ID" dirty="0" smtClean="0"/>
          </a:p>
          <a:p>
            <a:pPr marL="285750" indent="-285750">
              <a:buFont typeface="Wingdings" pitchFamily="2" charset="2"/>
              <a:buChar char="§"/>
            </a:pPr>
            <a:r>
              <a:rPr lang="id-ID" dirty="0" smtClean="0"/>
              <a:t>2/1 </a:t>
            </a:r>
            <a:r>
              <a:rPr lang="id-ID" dirty="0"/>
              <a:t>TB (2/1 UD) : 2 lajur, 1 jalur, tak tebagi </a:t>
            </a:r>
            <a:endParaRPr lang="id-ID" dirty="0" smtClean="0"/>
          </a:p>
          <a:p>
            <a:pPr marL="285750" indent="-285750">
              <a:buFont typeface="Wingdings" pitchFamily="2" charset="2"/>
              <a:buChar char="§"/>
            </a:pPr>
            <a:r>
              <a:rPr lang="id-ID" dirty="0" smtClean="0"/>
              <a:t>4/2 </a:t>
            </a:r>
            <a:r>
              <a:rPr lang="id-ID" dirty="0"/>
              <a:t>B (4/2 D) : 4 lajur, 2 jalur, terbagi </a:t>
            </a:r>
            <a:endParaRPr lang="id-ID" dirty="0" smtClean="0"/>
          </a:p>
          <a:p>
            <a:pPr marL="285750" indent="-285750">
              <a:buFont typeface="Wingdings" pitchFamily="2" charset="2"/>
              <a:buChar char="§"/>
            </a:pPr>
            <a:r>
              <a:rPr lang="pt-BR" dirty="0" smtClean="0"/>
              <a:t>n/2 </a:t>
            </a:r>
            <a:r>
              <a:rPr lang="pt-BR" dirty="0"/>
              <a:t>B (n/2 D) : n lajur, 2 jalur, terbagi </a:t>
            </a:r>
          </a:p>
        </p:txBody>
      </p:sp>
      <p:sp>
        <p:nvSpPr>
          <p:cNvPr id="5" name="Rectangle 4"/>
          <p:cNvSpPr/>
          <p:nvPr/>
        </p:nvSpPr>
        <p:spPr>
          <a:xfrm>
            <a:off x="489312" y="3986210"/>
            <a:ext cx="8259152" cy="2031325"/>
          </a:xfrm>
          <a:prstGeom prst="rect">
            <a:avLst/>
          </a:prstGeom>
        </p:spPr>
        <p:txBody>
          <a:bodyPr wrap="square">
            <a:spAutoFit/>
          </a:bodyPr>
          <a:lstStyle/>
          <a:p>
            <a:r>
              <a:rPr lang="fi-FI" b="1" i="1" dirty="0"/>
              <a:t>Kemiringan melintang jalur lalu lintas </a:t>
            </a:r>
            <a:endParaRPr lang="fi-FI" dirty="0"/>
          </a:p>
          <a:p>
            <a:pPr algn="just"/>
            <a:r>
              <a:rPr lang="id-ID" dirty="0"/>
              <a:t>Kemiringan melintang jalur lalu lintas di jalan lurus diperuntukkan terutama untuk kebutuhan drainase jalan. Air yang jatuh di atas permukaan jalan supaya cepat dialirkan ke saluran-saluran pembuangan. Kemiringan melintang bervariasi antara 2% - 3%, untuk jenis lapisan permukaan dengan menggunakan bahan pengikat seperti aspal dan semen. Semakin kedap air lapisan tersebut semakin kecil kemiringan melintang yang dapat dipergunakan. </a:t>
            </a:r>
          </a:p>
        </p:txBody>
      </p:sp>
    </p:spTree>
    <p:extLst>
      <p:ext uri="{BB962C8B-B14F-4D97-AF65-F5344CB8AC3E}">
        <p14:creationId xmlns:p14="http://schemas.microsoft.com/office/powerpoint/2010/main" val="2612958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476672"/>
            <a:ext cx="8568952" cy="1754326"/>
          </a:xfrm>
          <a:prstGeom prst="rect">
            <a:avLst/>
          </a:prstGeom>
        </p:spPr>
        <p:txBody>
          <a:bodyPr wrap="square">
            <a:spAutoFit/>
          </a:bodyPr>
          <a:lstStyle/>
          <a:p>
            <a:pPr algn="just"/>
            <a:r>
              <a:rPr lang="id-ID" dirty="0"/>
              <a:t>Sedangkan untuk jalan dengan lapisan permukaan belum mempergunakan bahan pengikat seperti jalan berkerikil kemiringan melintang dibuat sebesar 4-5%. </a:t>
            </a:r>
          </a:p>
          <a:p>
            <a:pPr algn="just"/>
            <a:r>
              <a:rPr lang="id-ID" dirty="0"/>
              <a:t>Kemiringan melintang jalur lalu lintas di tikungan dibuat untuk kebutuhan keseimbangan gaya sentrifugal yang bekerja, di samping kebutuhan akan drainase. Besarnya kemiringan melintang yang dibutuhkan pada tikungan akan dibicarakan akan dibicarakan pada bab tentang “Alinyemen Horizontal”. </a:t>
            </a:r>
          </a:p>
        </p:txBody>
      </p:sp>
      <p:sp>
        <p:nvSpPr>
          <p:cNvPr id="5" name="Rectangle 4"/>
          <p:cNvSpPr/>
          <p:nvPr/>
        </p:nvSpPr>
        <p:spPr>
          <a:xfrm>
            <a:off x="395536" y="2274838"/>
            <a:ext cx="8424936" cy="1477328"/>
          </a:xfrm>
          <a:prstGeom prst="rect">
            <a:avLst/>
          </a:prstGeom>
        </p:spPr>
        <p:txBody>
          <a:bodyPr wrap="square">
            <a:spAutoFit/>
          </a:bodyPr>
          <a:lstStyle/>
          <a:p>
            <a:r>
              <a:rPr lang="id-ID" b="1" dirty="0"/>
              <a:t>2.2. Bahu Jalan </a:t>
            </a:r>
            <a:endParaRPr lang="id-ID" dirty="0"/>
          </a:p>
          <a:p>
            <a:pPr algn="just"/>
            <a:r>
              <a:rPr lang="id-ID" dirty="0"/>
              <a:t>Bahu jalan adalah jalur yang terletak di tepi jalur lalu lintas. Bahu jalan mempunyai kemiringan untuk keperluan pengairan air dari permukaan jalan dan juga untuk memperkokoh konstruksi perkerasan. Kemiringan bahu jalan normal antara 3% - 5%. </a:t>
            </a:r>
          </a:p>
        </p:txBody>
      </p:sp>
      <p:sp>
        <p:nvSpPr>
          <p:cNvPr id="6" name="object 14"/>
          <p:cNvSpPr/>
          <p:nvPr/>
        </p:nvSpPr>
        <p:spPr>
          <a:xfrm>
            <a:off x="2339752" y="3501008"/>
            <a:ext cx="6048672" cy="2880320"/>
          </a:xfrm>
          <a:prstGeom prst="rect">
            <a:avLst/>
          </a:prstGeom>
          <a:blipFill>
            <a:blip r:embed="rId2" cstate="print"/>
            <a:stretch>
              <a:fillRect/>
            </a:stretch>
          </a:blipFill>
        </p:spPr>
        <p:txBody>
          <a:bodyPr wrap="square" lIns="0" tIns="0" rIns="0" bIns="0" rtlCol="0">
            <a:noAutofit/>
          </a:bodyPr>
          <a:lstStyle/>
          <a:p>
            <a:endParaRPr/>
          </a:p>
        </p:txBody>
      </p:sp>
      <p:sp>
        <p:nvSpPr>
          <p:cNvPr id="7" name="Rectangle 6"/>
          <p:cNvSpPr/>
          <p:nvPr/>
        </p:nvSpPr>
        <p:spPr>
          <a:xfrm>
            <a:off x="2339752" y="6309320"/>
            <a:ext cx="4896544" cy="369332"/>
          </a:xfrm>
          <a:prstGeom prst="rect">
            <a:avLst/>
          </a:prstGeom>
        </p:spPr>
        <p:txBody>
          <a:bodyPr wrap="square">
            <a:spAutoFit/>
          </a:bodyPr>
          <a:lstStyle/>
          <a:p>
            <a:r>
              <a:rPr lang="id-ID" i="1" dirty="0"/>
              <a:t>Gambar </a:t>
            </a:r>
            <a:r>
              <a:rPr lang="id-ID" i="1" dirty="0" smtClean="0"/>
              <a:t>3.3 </a:t>
            </a:r>
            <a:r>
              <a:rPr lang="id-ID" i="1" dirty="0"/>
              <a:t>Bahu </a:t>
            </a:r>
            <a:r>
              <a:rPr lang="id-ID" i="1" dirty="0" smtClean="0"/>
              <a:t>Jalan </a:t>
            </a:r>
            <a:r>
              <a:rPr lang="id-ID" dirty="0" smtClean="0"/>
              <a:t>(</a:t>
            </a:r>
            <a:r>
              <a:rPr lang="id-ID" dirty="0"/>
              <a:t>Sumber TPGJAK) </a:t>
            </a:r>
          </a:p>
        </p:txBody>
      </p:sp>
    </p:spTree>
    <p:extLst>
      <p:ext uri="{BB962C8B-B14F-4D97-AF65-F5344CB8AC3E}">
        <p14:creationId xmlns:p14="http://schemas.microsoft.com/office/powerpoint/2010/main" val="2090146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476672"/>
            <a:ext cx="8352927" cy="5632311"/>
          </a:xfrm>
          <a:prstGeom prst="rect">
            <a:avLst/>
          </a:prstGeom>
        </p:spPr>
        <p:txBody>
          <a:bodyPr wrap="square">
            <a:spAutoFit/>
          </a:bodyPr>
          <a:lstStyle/>
          <a:p>
            <a:r>
              <a:rPr lang="id-ID" sz="2400" b="1" i="1" dirty="0"/>
              <a:t>Fungsi Bahu Jalan </a:t>
            </a:r>
            <a:endParaRPr lang="id-ID" sz="2400" dirty="0"/>
          </a:p>
          <a:p>
            <a:r>
              <a:rPr lang="id-ID" sz="2400" dirty="0"/>
              <a:t>Bahu jalan berfungsi sebagai : </a:t>
            </a:r>
          </a:p>
          <a:p>
            <a:pPr marL="361950" indent="-361950" algn="just">
              <a:buFont typeface="Wingdings" pitchFamily="2" charset="2"/>
              <a:buChar char="q"/>
            </a:pPr>
            <a:r>
              <a:rPr lang="id-ID" sz="2400" dirty="0" smtClean="0"/>
              <a:t>ruangan </a:t>
            </a:r>
            <a:r>
              <a:rPr lang="id-ID" sz="2400" dirty="0"/>
              <a:t>untuk tempat berhenti sementara kendaraan yang mogok atau yang sekedar berhenti karena pengemudi ingin berorientasi mengenai jurusan yang akan ditempuh, atau untuk istirahat </a:t>
            </a:r>
            <a:endParaRPr lang="id-ID" sz="2400" dirty="0" smtClean="0"/>
          </a:p>
          <a:p>
            <a:pPr marL="361950" indent="-361950" algn="just">
              <a:buFont typeface="Wingdings" pitchFamily="2" charset="2"/>
              <a:buChar char="q"/>
            </a:pPr>
            <a:r>
              <a:rPr lang="id-ID" sz="2400" dirty="0" smtClean="0"/>
              <a:t>ruangan </a:t>
            </a:r>
            <a:r>
              <a:rPr lang="id-ID" sz="2400" dirty="0"/>
              <a:t>untuk menghindarkan diri dari saat-saat darurat, sehingga dapat mencegah terjadinya kecelakaan </a:t>
            </a:r>
            <a:endParaRPr lang="id-ID" sz="2400" dirty="0" smtClean="0"/>
          </a:p>
          <a:p>
            <a:pPr marL="361950" indent="-361950" algn="just">
              <a:buFont typeface="Wingdings" pitchFamily="2" charset="2"/>
              <a:buChar char="q"/>
            </a:pPr>
            <a:r>
              <a:rPr lang="sv-SE" sz="2400" dirty="0" smtClean="0"/>
              <a:t>memberikan </a:t>
            </a:r>
            <a:r>
              <a:rPr lang="sv-SE" sz="2400" dirty="0"/>
              <a:t>kelegaan pada pengemudi dengan demikian dapat meningkatkan kapasitas jalan yang bersangkutan </a:t>
            </a:r>
            <a:endParaRPr lang="id-ID" sz="2400" dirty="0" smtClean="0"/>
          </a:p>
          <a:p>
            <a:pPr marL="361950" indent="-361950" algn="just">
              <a:buFont typeface="Wingdings" pitchFamily="2" charset="2"/>
              <a:buChar char="q"/>
            </a:pPr>
            <a:r>
              <a:rPr lang="sv-SE" sz="2400" dirty="0" smtClean="0"/>
              <a:t>memberikan </a:t>
            </a:r>
            <a:r>
              <a:rPr lang="sv-SE" sz="2400" dirty="0"/>
              <a:t>sokongan pada konstruksi perkerasan jalan dari arah samping </a:t>
            </a:r>
            <a:endParaRPr lang="id-ID" sz="2400" dirty="0" smtClean="0"/>
          </a:p>
          <a:p>
            <a:pPr marL="361950" indent="-361950" algn="just">
              <a:buFont typeface="Wingdings" pitchFamily="2" charset="2"/>
              <a:buChar char="q"/>
            </a:pPr>
            <a:r>
              <a:rPr lang="id-ID" sz="2400" dirty="0" smtClean="0"/>
              <a:t>ruangan </a:t>
            </a:r>
            <a:r>
              <a:rPr lang="id-ID" sz="2400" dirty="0"/>
              <a:t>untuk lintasan kendaraan-kendaraan patroli, ambulans, yang sangat dibutuhkan pada keadaan darurat seperti terjadinya kecelakaan </a:t>
            </a:r>
          </a:p>
        </p:txBody>
      </p:sp>
    </p:spTree>
    <p:extLst>
      <p:ext uri="{BB962C8B-B14F-4D97-AF65-F5344CB8AC3E}">
        <p14:creationId xmlns:p14="http://schemas.microsoft.com/office/powerpoint/2010/main" val="2727085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404664"/>
            <a:ext cx="7992888" cy="4708981"/>
          </a:xfrm>
          <a:prstGeom prst="rect">
            <a:avLst/>
          </a:prstGeom>
        </p:spPr>
        <p:txBody>
          <a:bodyPr wrap="square">
            <a:spAutoFit/>
          </a:bodyPr>
          <a:lstStyle/>
          <a:p>
            <a:pPr algn="just"/>
            <a:r>
              <a:rPr lang="id-ID" sz="2000" b="1" i="1" dirty="0"/>
              <a:t>Jenis Bahu Jalan </a:t>
            </a:r>
            <a:endParaRPr lang="id-ID" sz="2000" dirty="0"/>
          </a:p>
          <a:p>
            <a:pPr algn="just"/>
            <a:r>
              <a:rPr lang="id-ID" sz="2000" dirty="0"/>
              <a:t>Berdasarkan tipe perkerasannya, bahu jalan dapat dibedakan atas : </a:t>
            </a:r>
          </a:p>
          <a:p>
            <a:pPr marL="285750" indent="-285750" algn="just">
              <a:buFont typeface="Wingdings" pitchFamily="2" charset="2"/>
              <a:buChar char="§"/>
            </a:pPr>
            <a:r>
              <a:rPr lang="id-ID" sz="2000" dirty="0" smtClean="0"/>
              <a:t>Bahu </a:t>
            </a:r>
            <a:r>
              <a:rPr lang="id-ID" sz="2000" dirty="0"/>
              <a:t>lunak (soft shoulder) yaitu bahu jalan yang tidak diperkeras, hanya dibuat dari material perkerasan jalan tanpa pengikat. Biasanya digunakan material agregat bercampur sedikit lempung. </a:t>
            </a:r>
            <a:endParaRPr lang="id-ID" sz="2000" dirty="0" smtClean="0"/>
          </a:p>
          <a:p>
            <a:pPr marL="271463" algn="just"/>
            <a:r>
              <a:rPr lang="id-ID" sz="2000" dirty="0" smtClean="0"/>
              <a:t>Bahu </a:t>
            </a:r>
            <a:r>
              <a:rPr lang="id-ID" sz="2000" dirty="0"/>
              <a:t>yang tidak diperkeras ini dipergunakan untuk daerah-daerah yang tidak begitu penting, dimana kendaraan yang berhenti dan mempergunakan bahu tidak begitu banyak jumlahnya. </a:t>
            </a:r>
            <a:endParaRPr lang="id-ID" sz="2000" dirty="0" smtClean="0"/>
          </a:p>
          <a:p>
            <a:pPr marL="285750" indent="-285750" algn="just">
              <a:buFont typeface="Wingdings" pitchFamily="2" charset="2"/>
              <a:buChar char="§"/>
            </a:pPr>
            <a:r>
              <a:rPr lang="id-ID" sz="2000" dirty="0" smtClean="0"/>
              <a:t>Bahu </a:t>
            </a:r>
            <a:r>
              <a:rPr lang="id-ID" sz="2000" dirty="0"/>
              <a:t>diperkeras (hard shoulder) yaitu bahu yang dibuat dengan mempergunakan bahan pengikat sehingga lapisan tersebut lebih kedap air dibandingkan dengan bahu yang tidak diperkeras. </a:t>
            </a:r>
            <a:endParaRPr lang="id-ID" sz="2000" dirty="0" smtClean="0"/>
          </a:p>
          <a:p>
            <a:pPr marL="271463" algn="just"/>
            <a:r>
              <a:rPr lang="id-ID" sz="2000" dirty="0" smtClean="0"/>
              <a:t>Bahu </a:t>
            </a:r>
            <a:r>
              <a:rPr lang="id-ID" sz="2000" dirty="0"/>
              <a:t>jenis ini dipergunakan: untuk jalan-jalan dimana kendaraan yang akan berhenti dan memakai bagian tersebut besar jumlahnya, seperti di sepanjang jalan tol, di sepanjang jalan arteri yang melintasi kota, dan di tikungan-tikungan yang tajam. </a:t>
            </a:r>
          </a:p>
        </p:txBody>
      </p:sp>
    </p:spTree>
    <p:extLst>
      <p:ext uri="{BB962C8B-B14F-4D97-AF65-F5344CB8AC3E}">
        <p14:creationId xmlns:p14="http://schemas.microsoft.com/office/powerpoint/2010/main" val="3935817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560" y="476672"/>
            <a:ext cx="7848872" cy="6186309"/>
          </a:xfrm>
          <a:prstGeom prst="rect">
            <a:avLst/>
          </a:prstGeom>
        </p:spPr>
        <p:txBody>
          <a:bodyPr wrap="square">
            <a:spAutoFit/>
          </a:bodyPr>
          <a:lstStyle/>
          <a:p>
            <a:r>
              <a:rPr lang="id-ID" b="1" i="1" dirty="0"/>
              <a:t>Lebar Bahu Jalan </a:t>
            </a:r>
            <a:endParaRPr lang="id-ID" dirty="0"/>
          </a:p>
          <a:p>
            <a:pPr algn="just"/>
            <a:r>
              <a:rPr lang="id-ID" dirty="0"/>
              <a:t>Lebar bahu jalan ditentukan dari fungsi jalan dan volume lalu lintas sesuai dengan tabel </a:t>
            </a:r>
            <a:r>
              <a:rPr lang="id-ID" dirty="0" smtClean="0"/>
              <a:t>3.1 </a:t>
            </a:r>
            <a:r>
              <a:rPr lang="id-ID" dirty="0"/>
              <a:t>di atas. </a:t>
            </a:r>
            <a:endParaRPr lang="id-ID" dirty="0" smtClean="0"/>
          </a:p>
          <a:p>
            <a:endParaRPr lang="id-ID" dirty="0"/>
          </a:p>
          <a:p>
            <a:r>
              <a:rPr lang="id-ID" b="1" dirty="0"/>
              <a:t>2.3. Median </a:t>
            </a:r>
            <a:endParaRPr lang="id-ID" dirty="0"/>
          </a:p>
          <a:p>
            <a:pPr algn="just"/>
            <a:r>
              <a:rPr lang="id-ID" dirty="0"/>
              <a:t>Median adalah suatu jalur yang terletak di tengah jalan untuk membagi jalan dalam masing-masing arah. Jalan 2 arah dengan 4 lajur atau lebih harus dilengkapi median. </a:t>
            </a:r>
            <a:endParaRPr lang="id-ID" dirty="0" smtClean="0"/>
          </a:p>
          <a:p>
            <a:pPr algn="just"/>
            <a:endParaRPr lang="id-ID" dirty="0"/>
          </a:p>
          <a:p>
            <a:r>
              <a:rPr lang="id-ID" b="1" i="1" dirty="0"/>
              <a:t>Fungsi Median </a:t>
            </a:r>
            <a:endParaRPr lang="id-ID" dirty="0"/>
          </a:p>
          <a:p>
            <a:pPr marL="285750" indent="-285750" algn="just">
              <a:buFont typeface="Wingdings" pitchFamily="2" charset="2"/>
              <a:buChar char="§"/>
            </a:pPr>
            <a:r>
              <a:rPr lang="id-ID" dirty="0" smtClean="0"/>
              <a:t>Menyediakan </a:t>
            </a:r>
            <a:r>
              <a:rPr lang="id-ID" dirty="0"/>
              <a:t>daerah netral yang cukup lebar dimana pengemudi masih dapat mengontrol kendaraannya pada saat-saat darurat </a:t>
            </a:r>
            <a:endParaRPr lang="id-ID" dirty="0" smtClean="0"/>
          </a:p>
          <a:p>
            <a:pPr marL="285750" indent="-285750" algn="just">
              <a:buFont typeface="Wingdings" pitchFamily="2" charset="2"/>
              <a:buChar char="§"/>
            </a:pPr>
            <a:r>
              <a:rPr lang="id-ID" dirty="0" smtClean="0"/>
              <a:t>Menyediakan </a:t>
            </a:r>
            <a:r>
              <a:rPr lang="id-ID" dirty="0"/>
              <a:t>jarak yang cukup untuk membatasi /mengurangi kesilauan terhadap lampu besar dari kendaraan yang berlawanan arah </a:t>
            </a:r>
            <a:endParaRPr lang="id-ID" dirty="0" smtClean="0"/>
          </a:p>
          <a:p>
            <a:pPr marL="285750" indent="-285750" algn="just">
              <a:buFont typeface="Wingdings" pitchFamily="2" charset="2"/>
              <a:buChar char="§"/>
            </a:pPr>
            <a:r>
              <a:rPr lang="id-ID" dirty="0" smtClean="0"/>
              <a:t>Menambah </a:t>
            </a:r>
            <a:r>
              <a:rPr lang="id-ID" dirty="0"/>
              <a:t>rasa kelegaan, kenyamanan dan keindahan bagi setiap pengemudi </a:t>
            </a:r>
            <a:endParaRPr lang="id-ID" dirty="0" smtClean="0"/>
          </a:p>
          <a:p>
            <a:pPr marL="285750" indent="-285750" algn="just">
              <a:buFont typeface="Wingdings" pitchFamily="2" charset="2"/>
              <a:buChar char="§"/>
            </a:pPr>
            <a:r>
              <a:rPr lang="id-ID" dirty="0" smtClean="0"/>
              <a:t>Mengamankan </a:t>
            </a:r>
            <a:r>
              <a:rPr lang="id-ID" dirty="0"/>
              <a:t>kebebasan samping dari masing-masing arah arus lalu-lintas </a:t>
            </a:r>
            <a:endParaRPr lang="id-ID" dirty="0" smtClean="0"/>
          </a:p>
          <a:p>
            <a:pPr marL="285750" indent="-285750" algn="just">
              <a:buFont typeface="Wingdings" pitchFamily="2" charset="2"/>
              <a:buChar char="§"/>
            </a:pPr>
            <a:r>
              <a:rPr lang="id-ID" dirty="0" smtClean="0"/>
              <a:t>Ruang </a:t>
            </a:r>
            <a:r>
              <a:rPr lang="id-ID" dirty="0"/>
              <a:t>lapak tunggu penyeberang jalan </a:t>
            </a:r>
            <a:endParaRPr lang="id-ID" dirty="0" smtClean="0"/>
          </a:p>
          <a:p>
            <a:pPr marL="285750" indent="-285750" algn="just">
              <a:buFont typeface="Wingdings" pitchFamily="2" charset="2"/>
              <a:buChar char="§"/>
            </a:pPr>
            <a:r>
              <a:rPr lang="id-ID" dirty="0" smtClean="0"/>
              <a:t>Penempatan </a:t>
            </a:r>
            <a:r>
              <a:rPr lang="id-ID" dirty="0"/>
              <a:t>fasilitas jalan </a:t>
            </a:r>
            <a:endParaRPr lang="id-ID" dirty="0" smtClean="0"/>
          </a:p>
          <a:p>
            <a:pPr marL="285750" indent="-285750" algn="just">
              <a:buFont typeface="Wingdings" pitchFamily="2" charset="2"/>
              <a:buChar char="§"/>
            </a:pPr>
            <a:r>
              <a:rPr lang="id-ID" dirty="0" smtClean="0"/>
              <a:t>Tempat </a:t>
            </a:r>
            <a:r>
              <a:rPr lang="id-ID" dirty="0"/>
              <a:t>prasarana kerja sementara </a:t>
            </a:r>
            <a:endParaRPr lang="id-ID" dirty="0" smtClean="0"/>
          </a:p>
          <a:p>
            <a:pPr marL="285750" indent="-285750">
              <a:buFont typeface="Wingdings" pitchFamily="2" charset="2"/>
              <a:buChar char="§"/>
            </a:pPr>
            <a:r>
              <a:rPr lang="id-ID" dirty="0" smtClean="0"/>
              <a:t>Penghijauan </a:t>
            </a:r>
            <a:endParaRPr lang="id-ID" dirty="0"/>
          </a:p>
        </p:txBody>
      </p:sp>
    </p:spTree>
    <p:extLst>
      <p:ext uri="{BB962C8B-B14F-4D97-AF65-F5344CB8AC3E}">
        <p14:creationId xmlns:p14="http://schemas.microsoft.com/office/powerpoint/2010/main" val="973157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404664"/>
            <a:ext cx="8280920" cy="1754326"/>
          </a:xfrm>
          <a:prstGeom prst="rect">
            <a:avLst/>
          </a:prstGeom>
        </p:spPr>
        <p:txBody>
          <a:bodyPr wrap="square">
            <a:spAutoFit/>
          </a:bodyPr>
          <a:lstStyle/>
          <a:p>
            <a:r>
              <a:rPr lang="id-ID" b="1" i="1" dirty="0"/>
              <a:t>Jenis Median </a:t>
            </a:r>
            <a:endParaRPr lang="id-ID" dirty="0"/>
          </a:p>
          <a:p>
            <a:r>
              <a:rPr lang="sv-SE" dirty="0"/>
              <a:t>Median dapat dibedakan atas 2 : </a:t>
            </a:r>
          </a:p>
          <a:p>
            <a:pPr marL="285750" indent="-285750" algn="just">
              <a:buFont typeface="Wingdings" pitchFamily="2" charset="2"/>
              <a:buChar char="§"/>
            </a:pPr>
            <a:r>
              <a:rPr lang="id-ID" dirty="0" smtClean="0"/>
              <a:t>Median </a:t>
            </a:r>
            <a:r>
              <a:rPr lang="id-ID" dirty="0"/>
              <a:t>direndahkan, terdiri atas jalur tepian dan bangunan pemisah yang direndahkan </a:t>
            </a:r>
            <a:endParaRPr lang="id-ID" dirty="0" smtClean="0"/>
          </a:p>
          <a:p>
            <a:pPr marL="285750" indent="-285750" algn="just">
              <a:buFont typeface="Wingdings" pitchFamily="2" charset="2"/>
              <a:buChar char="§"/>
            </a:pPr>
            <a:r>
              <a:rPr lang="id-ID" dirty="0" smtClean="0"/>
              <a:t>Median </a:t>
            </a:r>
            <a:r>
              <a:rPr lang="id-ID" dirty="0"/>
              <a:t>ditinggikan, terdiri atas jalur tepian dan bangunan pemisah jalur yang ditinggikan </a:t>
            </a:r>
          </a:p>
        </p:txBody>
      </p:sp>
      <p:sp>
        <p:nvSpPr>
          <p:cNvPr id="6" name="object 11"/>
          <p:cNvSpPr/>
          <p:nvPr/>
        </p:nvSpPr>
        <p:spPr>
          <a:xfrm>
            <a:off x="1259632" y="2348880"/>
            <a:ext cx="6480720" cy="3600400"/>
          </a:xfrm>
          <a:prstGeom prst="rect">
            <a:avLst/>
          </a:prstGeom>
          <a:blipFill>
            <a:blip r:embed="rId2" cstate="print"/>
            <a:stretch>
              <a:fillRect/>
            </a:stretch>
          </a:blipFill>
        </p:spPr>
        <p:txBody>
          <a:bodyPr wrap="square" lIns="0" tIns="0" rIns="0" bIns="0" rtlCol="0">
            <a:noAutofit/>
          </a:bodyPr>
          <a:lstStyle/>
          <a:p>
            <a:endParaRPr/>
          </a:p>
        </p:txBody>
      </p:sp>
      <p:sp>
        <p:nvSpPr>
          <p:cNvPr id="5" name="Rectangle 4"/>
          <p:cNvSpPr/>
          <p:nvPr/>
        </p:nvSpPr>
        <p:spPr>
          <a:xfrm>
            <a:off x="1259632" y="5947790"/>
            <a:ext cx="6048672" cy="646331"/>
          </a:xfrm>
          <a:prstGeom prst="rect">
            <a:avLst/>
          </a:prstGeom>
        </p:spPr>
        <p:txBody>
          <a:bodyPr wrap="square">
            <a:spAutoFit/>
          </a:bodyPr>
          <a:lstStyle/>
          <a:p>
            <a:r>
              <a:rPr lang="id-ID" i="1" dirty="0"/>
              <a:t>Gambar </a:t>
            </a:r>
            <a:r>
              <a:rPr lang="id-ID" i="1" dirty="0" smtClean="0"/>
              <a:t>3.4 </a:t>
            </a:r>
            <a:r>
              <a:rPr lang="id-ID" i="1" dirty="0"/>
              <a:t>Median ditinggikan dan direndahkan </a:t>
            </a:r>
            <a:endParaRPr lang="id-ID" dirty="0"/>
          </a:p>
          <a:p>
            <a:r>
              <a:rPr lang="id-ID" dirty="0"/>
              <a:t>(Sumber TPGJAK) </a:t>
            </a:r>
          </a:p>
        </p:txBody>
      </p:sp>
    </p:spTree>
    <p:extLst>
      <p:ext uri="{BB962C8B-B14F-4D97-AF65-F5344CB8AC3E}">
        <p14:creationId xmlns:p14="http://schemas.microsoft.com/office/powerpoint/2010/main" val="765904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7584" y="776970"/>
            <a:ext cx="7560840" cy="1477328"/>
          </a:xfrm>
          <a:prstGeom prst="rect">
            <a:avLst/>
          </a:prstGeom>
        </p:spPr>
        <p:txBody>
          <a:bodyPr wrap="square">
            <a:spAutoFit/>
          </a:bodyPr>
          <a:lstStyle/>
          <a:p>
            <a:r>
              <a:rPr lang="id-ID" b="1" i="1" dirty="0"/>
              <a:t>Lebar Median </a:t>
            </a:r>
            <a:endParaRPr lang="id-ID" dirty="0"/>
          </a:p>
          <a:p>
            <a:pPr algn="just"/>
            <a:r>
              <a:rPr lang="id-ID" dirty="0"/>
              <a:t>Lebar minimum median terdiri atas jalur tepian selebar 0,25 – 0,50 meter dan bangunan pemisah lajur, ditetapkan menurut tabel 2.3. </a:t>
            </a:r>
          </a:p>
          <a:p>
            <a:endParaRPr lang="id-ID" i="1" dirty="0" smtClean="0"/>
          </a:p>
          <a:p>
            <a:pPr algn="ctr"/>
            <a:r>
              <a:rPr lang="id-ID" i="1" dirty="0" smtClean="0"/>
              <a:t>Tabel 3.3 </a:t>
            </a:r>
            <a:r>
              <a:rPr lang="id-ID" i="1" dirty="0"/>
              <a:t>Penentuan Lebar Median </a:t>
            </a:r>
            <a:endParaRPr lang="id-ID" dirty="0"/>
          </a:p>
        </p:txBody>
      </p:sp>
      <p:sp>
        <p:nvSpPr>
          <p:cNvPr id="5" name="object 10"/>
          <p:cNvSpPr/>
          <p:nvPr/>
        </p:nvSpPr>
        <p:spPr>
          <a:xfrm>
            <a:off x="1547664" y="2420888"/>
            <a:ext cx="5904656" cy="1440160"/>
          </a:xfrm>
          <a:prstGeom prst="rect">
            <a:avLst/>
          </a:prstGeom>
          <a:blipFill>
            <a:blip r:embed="rId2" cstate="print"/>
            <a:stretch>
              <a:fillRect/>
            </a:stretch>
          </a:blipFill>
        </p:spPr>
        <p:txBody>
          <a:bodyPr wrap="square" lIns="0" tIns="0" rIns="0" bIns="0" rtlCol="0">
            <a:noAutofit/>
          </a:bodyPr>
          <a:lstStyle/>
          <a:p>
            <a:endParaRPr/>
          </a:p>
        </p:txBody>
      </p:sp>
      <p:sp>
        <p:nvSpPr>
          <p:cNvPr id="6" name="Rectangle 5"/>
          <p:cNvSpPr/>
          <p:nvPr/>
        </p:nvSpPr>
        <p:spPr>
          <a:xfrm>
            <a:off x="1547664" y="4005064"/>
            <a:ext cx="2483372" cy="369332"/>
          </a:xfrm>
          <a:prstGeom prst="rect">
            <a:avLst/>
          </a:prstGeom>
        </p:spPr>
        <p:txBody>
          <a:bodyPr wrap="none">
            <a:spAutoFit/>
          </a:bodyPr>
          <a:lstStyle/>
          <a:p>
            <a:r>
              <a:rPr lang="id-ID" i="1" dirty="0"/>
              <a:t>Sumber : TPGJAK ‘97 </a:t>
            </a:r>
            <a:endParaRPr lang="id-ID" dirty="0"/>
          </a:p>
        </p:txBody>
      </p:sp>
      <p:sp>
        <p:nvSpPr>
          <p:cNvPr id="7" name="Rectangle 6"/>
          <p:cNvSpPr/>
          <p:nvPr/>
        </p:nvSpPr>
        <p:spPr>
          <a:xfrm>
            <a:off x="467544" y="4581128"/>
            <a:ext cx="8280920" cy="1754326"/>
          </a:xfrm>
          <a:prstGeom prst="rect">
            <a:avLst/>
          </a:prstGeom>
        </p:spPr>
        <p:txBody>
          <a:bodyPr wrap="square">
            <a:spAutoFit/>
          </a:bodyPr>
          <a:lstStyle/>
          <a:p>
            <a:r>
              <a:rPr lang="id-ID" b="1" dirty="0"/>
              <a:t>2.4. Trotoar (</a:t>
            </a:r>
            <a:r>
              <a:rPr lang="id-ID" b="1" i="1" dirty="0"/>
              <a:t>Side Walk</a:t>
            </a:r>
            <a:r>
              <a:rPr lang="id-ID" b="1" dirty="0"/>
              <a:t>) </a:t>
            </a:r>
            <a:endParaRPr lang="id-ID" dirty="0"/>
          </a:p>
          <a:p>
            <a:pPr algn="just"/>
            <a:r>
              <a:rPr lang="id-ID" dirty="0"/>
              <a:t>Trotoar adalah jalur yang terletak berdampingan dengan jalur lalu lintas yang khusus dipergunakan untuk pejalan kaki (pedestrian). Untuk keamanan pejalan kaki maka trotoar ini harus dibuat terpisah dari jalur lalu lintas oleh struktur fisik berupa kerb. Perlu tidaknya trotoar disediakan sangat tergantung dari volume pedestrian dan volume lalu lintas pemakai jalan tersebut. </a:t>
            </a:r>
          </a:p>
        </p:txBody>
      </p:sp>
    </p:spTree>
    <p:extLst>
      <p:ext uri="{BB962C8B-B14F-4D97-AF65-F5344CB8AC3E}">
        <p14:creationId xmlns:p14="http://schemas.microsoft.com/office/powerpoint/2010/main" val="3235952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332656"/>
            <a:ext cx="8280920" cy="5909310"/>
          </a:xfrm>
          <a:prstGeom prst="rect">
            <a:avLst/>
          </a:prstGeom>
        </p:spPr>
        <p:txBody>
          <a:bodyPr wrap="square">
            <a:spAutoFit/>
          </a:bodyPr>
          <a:lstStyle/>
          <a:p>
            <a:r>
              <a:rPr lang="id-ID" b="1" i="1" dirty="0"/>
              <a:t>Lebar trotoar </a:t>
            </a:r>
            <a:endParaRPr lang="id-ID" dirty="0"/>
          </a:p>
          <a:p>
            <a:pPr algn="just"/>
            <a:r>
              <a:rPr lang="id-ID" dirty="0"/>
              <a:t>Lebar trotoar yang dibutuhkan ditentukan oleh volume pejalan kaki, tingkat pelayanan pejalan kaki yang diinginkan, dan fungsi jalan. Lebar trotoar yang umum digunakan berkisar 1,5 – 3,0 </a:t>
            </a:r>
            <a:r>
              <a:rPr lang="id-ID" dirty="0" smtClean="0"/>
              <a:t>m</a:t>
            </a:r>
          </a:p>
          <a:p>
            <a:r>
              <a:rPr lang="id-ID" dirty="0" smtClean="0"/>
              <a:t> </a:t>
            </a:r>
            <a:endParaRPr lang="id-ID" dirty="0"/>
          </a:p>
          <a:p>
            <a:r>
              <a:rPr lang="id-ID" b="1" dirty="0"/>
              <a:t>2.5. Saluran Samping </a:t>
            </a:r>
            <a:endParaRPr lang="id-ID" dirty="0"/>
          </a:p>
          <a:p>
            <a:r>
              <a:rPr lang="id-ID" dirty="0"/>
              <a:t>Saluran samping berguna untuk : </a:t>
            </a:r>
          </a:p>
          <a:p>
            <a:pPr marL="285750" indent="-285750">
              <a:buFont typeface="Wingdings" pitchFamily="2" charset="2"/>
              <a:buChar char="§"/>
            </a:pPr>
            <a:r>
              <a:rPr lang="fi-FI" dirty="0" smtClean="0"/>
              <a:t>Mengalirkan </a:t>
            </a:r>
            <a:r>
              <a:rPr lang="fi-FI" dirty="0"/>
              <a:t>air dari permukaan perkerasan jalan ataupun dari bagian luar jalan </a:t>
            </a:r>
            <a:endParaRPr lang="id-ID" dirty="0" smtClean="0"/>
          </a:p>
          <a:p>
            <a:pPr marL="285750" indent="-285750">
              <a:buFont typeface="Wingdings" pitchFamily="2" charset="2"/>
              <a:buChar char="§"/>
            </a:pPr>
            <a:r>
              <a:rPr lang="id-ID" dirty="0" smtClean="0"/>
              <a:t>Menjaga </a:t>
            </a:r>
            <a:r>
              <a:rPr lang="id-ID" dirty="0"/>
              <a:t>supaya konstruksi jalan selalu berada dalam keadaan kering tidak terendam air </a:t>
            </a:r>
          </a:p>
          <a:p>
            <a:endParaRPr lang="id-ID" dirty="0"/>
          </a:p>
          <a:p>
            <a:pPr algn="just"/>
            <a:r>
              <a:rPr lang="id-ID" dirty="0"/>
              <a:t>Umumnya bentuk saluran samping trapesium, atau empat persegi panjang. Untuk daerah perkotaan, dimana daerah pembebasan jalan sudah sangat terbatas, maka saluran samping dapat dibuat empat persegi panjang dari konstruksi beton dan ditempatkan di bawah trotoar. Sedangkan di daerah pedalaman dimana pembebasan lahan bukan menjadi masalah, saluran samping umumnya dibuat berbentuk trapesium. Dinding saluran dapat dengan mempergunakan pasangan batu kali, atau tanah asli. Lebar dasar saluran disesuaikan dengan besarnya debit yang diperkirakan akan mengalir pada saluran tersebut, minimum sebesar 30 cm. </a:t>
            </a:r>
          </a:p>
        </p:txBody>
      </p:sp>
    </p:spTree>
    <p:extLst>
      <p:ext uri="{BB962C8B-B14F-4D97-AF65-F5344CB8AC3E}">
        <p14:creationId xmlns:p14="http://schemas.microsoft.com/office/powerpoint/2010/main" val="2022691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389563"/>
            <a:ext cx="8064896" cy="2031325"/>
          </a:xfrm>
          <a:prstGeom prst="rect">
            <a:avLst/>
          </a:prstGeom>
        </p:spPr>
        <p:txBody>
          <a:bodyPr wrap="square">
            <a:spAutoFit/>
          </a:bodyPr>
          <a:lstStyle/>
          <a:p>
            <a:pPr algn="just"/>
            <a:r>
              <a:rPr lang="id-ID" dirty="0"/>
              <a:t>Landai dasar biasanya dibulatkan mengikuti kelandaian dari jalan. Tetapi pada kelandaian jalan yang cukup besar, dan saluran hanya terbuat dari tanah asli, kelandaian dasar saluran tidak lagi mengikuti kelandaian jalan. Hal ini untuk mencegah pengkikisan oleh aliran air. Kelandaian dasar saluran dibatasi sesuai dengan material dasar saluran. Jika terjadi perbedaan yang cukup besar antara kelandaian saluran dan kelandaian jalan, maka perlu dibuatkan terasering. </a:t>
            </a:r>
          </a:p>
        </p:txBody>
      </p:sp>
      <p:sp>
        <p:nvSpPr>
          <p:cNvPr id="5" name="object 10"/>
          <p:cNvSpPr/>
          <p:nvPr/>
        </p:nvSpPr>
        <p:spPr>
          <a:xfrm>
            <a:off x="1187624" y="2594098"/>
            <a:ext cx="6768752" cy="3168352"/>
          </a:xfrm>
          <a:prstGeom prst="rect">
            <a:avLst/>
          </a:prstGeom>
          <a:blipFill>
            <a:blip r:embed="rId2" cstate="print"/>
            <a:stretch>
              <a:fillRect/>
            </a:stretch>
          </a:blipFill>
        </p:spPr>
        <p:txBody>
          <a:bodyPr wrap="square" lIns="0" tIns="0" rIns="0" bIns="0" rtlCol="0">
            <a:noAutofit/>
          </a:bodyPr>
          <a:lstStyle/>
          <a:p>
            <a:endParaRPr/>
          </a:p>
        </p:txBody>
      </p:sp>
      <p:sp>
        <p:nvSpPr>
          <p:cNvPr id="6" name="Rectangle 5"/>
          <p:cNvSpPr/>
          <p:nvPr/>
        </p:nvSpPr>
        <p:spPr>
          <a:xfrm>
            <a:off x="1187624" y="5934670"/>
            <a:ext cx="7128792" cy="646331"/>
          </a:xfrm>
          <a:prstGeom prst="rect">
            <a:avLst/>
          </a:prstGeom>
        </p:spPr>
        <p:txBody>
          <a:bodyPr wrap="square">
            <a:spAutoFit/>
          </a:bodyPr>
          <a:lstStyle/>
          <a:p>
            <a:r>
              <a:rPr lang="sv-SE" i="1" dirty="0"/>
              <a:t>Gambar </a:t>
            </a:r>
            <a:r>
              <a:rPr lang="id-ID" i="1" dirty="0" smtClean="0"/>
              <a:t>3</a:t>
            </a:r>
            <a:r>
              <a:rPr lang="sv-SE" i="1" dirty="0" smtClean="0"/>
              <a:t>.5 </a:t>
            </a:r>
            <a:r>
              <a:rPr lang="sv-SE" i="1" dirty="0"/>
              <a:t>Kelandaian Dasar Saluran </a:t>
            </a:r>
            <a:endParaRPr lang="sv-SE" dirty="0"/>
          </a:p>
          <a:p>
            <a:r>
              <a:rPr lang="id-ID" dirty="0"/>
              <a:t>(Sumber : Silvia Sukirman, Dasar-Dasar Perencanaan Geometrik) </a:t>
            </a:r>
          </a:p>
        </p:txBody>
      </p:sp>
    </p:spTree>
    <p:extLst>
      <p:ext uri="{BB962C8B-B14F-4D97-AF65-F5344CB8AC3E}">
        <p14:creationId xmlns:p14="http://schemas.microsoft.com/office/powerpoint/2010/main" val="58589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476672"/>
            <a:ext cx="8352928" cy="5632311"/>
          </a:xfrm>
          <a:prstGeom prst="rect">
            <a:avLst/>
          </a:prstGeom>
        </p:spPr>
        <p:txBody>
          <a:bodyPr wrap="square">
            <a:spAutoFit/>
          </a:bodyPr>
          <a:lstStyle/>
          <a:p>
            <a:pPr algn="just"/>
            <a:r>
              <a:rPr lang="id-ID" sz="2000" dirty="0"/>
              <a:t>Talud untuk saluran samping yang berbentuk trapesium dan tidak diperkeras adalah 2H : 1V, atau sesuai dengan kemiringan yang memberikan kestabilan lereng yang aman. Untuk saluran samping yang mempergunakan pasangan batu, talud dapat dibuat 1:1. </a:t>
            </a:r>
            <a:endParaRPr lang="id-ID" sz="2000" dirty="0" smtClean="0"/>
          </a:p>
          <a:p>
            <a:endParaRPr lang="id-ID" sz="2000" dirty="0"/>
          </a:p>
          <a:p>
            <a:r>
              <a:rPr lang="id-ID" sz="2000" b="1" dirty="0"/>
              <a:t>2.6. Talud / Kemiringan Lereng </a:t>
            </a:r>
            <a:endParaRPr lang="id-ID" sz="2000" dirty="0"/>
          </a:p>
          <a:p>
            <a:pPr algn="just"/>
            <a:r>
              <a:rPr lang="id-ID" sz="2000" dirty="0"/>
              <a:t>Talud jalan umumnya dibuat 2H : 1V, tetapi untuk tanah-tanah yang mudah longsor talud jalan harus dibuat sesuai dengan besarnya landai yang aman, yang diperoleh dari perhitungan kestabilan lereng. Berdasarkan keadaan tanah pada lokasi jalan tersebut, mungkin saja dibuat bronjong, tembok penahan tanah, lereng bertingkat (berm) ataupun hanya ditutupi rumput saja. </a:t>
            </a:r>
            <a:endParaRPr lang="id-ID" sz="2000" dirty="0" smtClean="0"/>
          </a:p>
          <a:p>
            <a:endParaRPr lang="id-ID" sz="2000" dirty="0"/>
          </a:p>
          <a:p>
            <a:r>
              <a:rPr lang="id-ID" sz="2000" b="1" dirty="0"/>
              <a:t>2.7. Kereb </a:t>
            </a:r>
            <a:endParaRPr lang="id-ID" sz="2000" dirty="0"/>
          </a:p>
          <a:p>
            <a:pPr algn="just"/>
            <a:r>
              <a:rPr lang="id-ID" sz="2000" dirty="0"/>
              <a:t>Yang dimaksud dengan kereb adalah penonjolan atau peninggian tepi perkerasan atau bahu jalan, yang terutama dimaksudkan untuk keperluan-keperluan drainase, mencegah keluarnya kendaraan dari tepi perkerasan, dan memberikan ketegasan tepi perkerasan. </a:t>
            </a:r>
          </a:p>
        </p:txBody>
      </p:sp>
    </p:spTree>
    <p:extLst>
      <p:ext uri="{BB962C8B-B14F-4D97-AF65-F5344CB8AC3E}">
        <p14:creationId xmlns:p14="http://schemas.microsoft.com/office/powerpoint/2010/main" val="1191392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3469" y="476672"/>
            <a:ext cx="8496944" cy="5632311"/>
          </a:xfrm>
          <a:prstGeom prst="rect">
            <a:avLst/>
          </a:prstGeom>
        </p:spPr>
        <p:txBody>
          <a:bodyPr wrap="square">
            <a:spAutoFit/>
          </a:bodyPr>
          <a:lstStyle/>
          <a:p>
            <a:pPr algn="just"/>
            <a:r>
              <a:rPr lang="id-ID" dirty="0"/>
              <a:t>Pada umumnya kereb digunakan pada jalan-jalan di daerah perkotaan, sedangkan untuk jalan-jalan antar kota kereb hanya dipergunakan jika jalan 39 </a:t>
            </a:r>
          </a:p>
          <a:p>
            <a:endParaRPr lang="id-ID" dirty="0"/>
          </a:p>
          <a:p>
            <a:pPr algn="just"/>
            <a:r>
              <a:rPr lang="id-ID" dirty="0"/>
              <a:t>tersebut direncanakan untuk lalu lintas dengan kecepatan tinggi atau apabila melintasi perkampungan </a:t>
            </a:r>
          </a:p>
          <a:p>
            <a:r>
              <a:rPr lang="id-ID" dirty="0"/>
              <a:t>Berdasarkan fungsi dari kereb, maka kereb dapat dibedakan atas : </a:t>
            </a:r>
          </a:p>
          <a:p>
            <a:pPr marL="285750" indent="-285750" algn="just">
              <a:buFont typeface="Wingdings" pitchFamily="2" charset="2"/>
              <a:buChar char="§"/>
            </a:pPr>
            <a:r>
              <a:rPr lang="id-ID" dirty="0" smtClean="0"/>
              <a:t>Kereb </a:t>
            </a:r>
            <a:r>
              <a:rPr lang="id-ID" dirty="0"/>
              <a:t>peninggi </a:t>
            </a:r>
            <a:r>
              <a:rPr lang="id-ID" i="1" dirty="0"/>
              <a:t>(mountable curb) </a:t>
            </a:r>
            <a:r>
              <a:rPr lang="id-ID" dirty="0"/>
              <a:t>adalah kereb yang direncanakan agar dapat didaki kendaraan, biasanya terdapat di tempat parkir di pinggir jalan/ jalur lalu lintas. Untuk kemudahan didaki oleh kendaraan maka kereb harus mempunyai bentuk permukaan lengkung yang baik. Tingginya berkisar antara 10-15 cm </a:t>
            </a:r>
            <a:endParaRPr lang="id-ID" dirty="0" smtClean="0"/>
          </a:p>
          <a:p>
            <a:pPr marL="285750" indent="-285750" algn="just">
              <a:buFont typeface="Wingdings" pitchFamily="2" charset="2"/>
              <a:buChar char="§"/>
            </a:pPr>
            <a:r>
              <a:rPr lang="id-ID" dirty="0" smtClean="0"/>
              <a:t>Kereb </a:t>
            </a:r>
            <a:r>
              <a:rPr lang="id-ID" dirty="0"/>
              <a:t>penghalang </a:t>
            </a:r>
            <a:r>
              <a:rPr lang="id-ID" i="1" dirty="0"/>
              <a:t>(barrier curb)</a:t>
            </a:r>
            <a:r>
              <a:rPr lang="id-ID" dirty="0"/>
              <a:t>, adalah kereb yang direncanakan untuk menghalangi atau mencegah kendaraan meninggalkan jalur lalu lintas, terutama di median, trotoar, pada jalan-jalan tanpa pagar pengaman. Tingginya berkisar antara 25-30 cm </a:t>
            </a:r>
            <a:endParaRPr lang="id-ID" dirty="0" smtClean="0"/>
          </a:p>
          <a:p>
            <a:pPr marL="285750" indent="-285750" algn="just">
              <a:buFont typeface="Wingdings" pitchFamily="2" charset="2"/>
              <a:buChar char="§"/>
            </a:pPr>
            <a:r>
              <a:rPr lang="id-ID" dirty="0" smtClean="0"/>
              <a:t>Kereb </a:t>
            </a:r>
            <a:r>
              <a:rPr lang="id-ID" dirty="0"/>
              <a:t>berparit </a:t>
            </a:r>
            <a:r>
              <a:rPr lang="id-ID" i="1" dirty="0"/>
              <a:t>(gutter curb) </a:t>
            </a:r>
            <a:r>
              <a:rPr lang="id-ID" dirty="0"/>
              <a:t>adalah kereb yang direncanakan untuk membentuk sistem drainase perkerasan jalan. Kereb ini dianjurkan pada jalan yang memerlukan sistem drainase perkerasan lebih baik. Pada jalan lurus diletakkan di tepi luar dari perkerasan, sedangkan pada tikungan diletakkan pada tepi dalam. Tingginya berkisar antara 10-20 cm </a:t>
            </a:r>
          </a:p>
        </p:txBody>
      </p:sp>
    </p:spTree>
    <p:extLst>
      <p:ext uri="{BB962C8B-B14F-4D97-AF65-F5344CB8AC3E}">
        <p14:creationId xmlns:p14="http://schemas.microsoft.com/office/powerpoint/2010/main" val="91346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260648"/>
            <a:ext cx="8280920" cy="1200329"/>
          </a:xfrm>
          <a:prstGeom prst="rect">
            <a:avLst/>
          </a:prstGeom>
        </p:spPr>
        <p:txBody>
          <a:bodyPr wrap="square">
            <a:spAutoFit/>
          </a:bodyPr>
          <a:lstStyle/>
          <a:p>
            <a:endParaRPr lang="id-ID" dirty="0"/>
          </a:p>
          <a:p>
            <a:pPr algn="just"/>
            <a:r>
              <a:rPr lang="id-ID" dirty="0"/>
              <a:t>Kereb penghalang berparit </a:t>
            </a:r>
            <a:r>
              <a:rPr lang="id-ID" i="1" dirty="0"/>
              <a:t>(barrier guter curb) </a:t>
            </a:r>
            <a:r>
              <a:rPr lang="id-ID" dirty="0"/>
              <a:t>adalah kereb penghalang yang direncanakan untuk membentuk sistem drainase perkerasan jalan. Tingginya berkisar antara 20-30 cm. </a:t>
            </a:r>
          </a:p>
        </p:txBody>
      </p:sp>
      <p:sp>
        <p:nvSpPr>
          <p:cNvPr id="5" name="object 13"/>
          <p:cNvSpPr/>
          <p:nvPr/>
        </p:nvSpPr>
        <p:spPr>
          <a:xfrm>
            <a:off x="1475656" y="1772816"/>
            <a:ext cx="6120680" cy="1728192"/>
          </a:xfrm>
          <a:prstGeom prst="rect">
            <a:avLst/>
          </a:prstGeom>
          <a:blipFill>
            <a:blip r:embed="rId2" cstate="print"/>
            <a:stretch>
              <a:fillRect/>
            </a:stretch>
          </a:blipFill>
        </p:spPr>
        <p:txBody>
          <a:bodyPr wrap="square" lIns="0" tIns="0" rIns="0" bIns="0" rtlCol="0">
            <a:noAutofit/>
          </a:bodyPr>
          <a:lstStyle/>
          <a:p>
            <a:endParaRPr/>
          </a:p>
        </p:txBody>
      </p:sp>
      <p:sp>
        <p:nvSpPr>
          <p:cNvPr id="6" name="object 13"/>
          <p:cNvSpPr/>
          <p:nvPr/>
        </p:nvSpPr>
        <p:spPr>
          <a:xfrm>
            <a:off x="1501612" y="3645024"/>
            <a:ext cx="6094724" cy="2088232"/>
          </a:xfrm>
          <a:prstGeom prst="rect">
            <a:avLst/>
          </a:prstGeom>
          <a:blipFill>
            <a:blip r:embed="rId3" cstate="print"/>
            <a:stretch>
              <a:fillRect/>
            </a:stretch>
          </a:blipFill>
        </p:spPr>
        <p:txBody>
          <a:bodyPr wrap="square" lIns="0" tIns="0" rIns="0" bIns="0" rtlCol="0">
            <a:noAutofit/>
          </a:bodyPr>
          <a:lstStyle/>
          <a:p>
            <a:endParaRPr/>
          </a:p>
        </p:txBody>
      </p:sp>
      <p:sp>
        <p:nvSpPr>
          <p:cNvPr id="7" name="Rectangle 6"/>
          <p:cNvSpPr/>
          <p:nvPr/>
        </p:nvSpPr>
        <p:spPr>
          <a:xfrm>
            <a:off x="1506636" y="5877272"/>
            <a:ext cx="6953796" cy="646331"/>
          </a:xfrm>
          <a:prstGeom prst="rect">
            <a:avLst/>
          </a:prstGeom>
        </p:spPr>
        <p:txBody>
          <a:bodyPr wrap="square">
            <a:spAutoFit/>
          </a:bodyPr>
          <a:lstStyle/>
          <a:p>
            <a:r>
              <a:rPr lang="id-ID" i="1" dirty="0"/>
              <a:t>Gambar </a:t>
            </a:r>
            <a:r>
              <a:rPr lang="id-ID" i="1" dirty="0" smtClean="0"/>
              <a:t>3.6 </a:t>
            </a:r>
            <a:r>
              <a:rPr lang="id-ID" i="1" dirty="0"/>
              <a:t>Jenis Kereb </a:t>
            </a:r>
            <a:endParaRPr lang="id-ID" dirty="0"/>
          </a:p>
          <a:p>
            <a:r>
              <a:rPr lang="id-ID" dirty="0"/>
              <a:t>(Sumber : Silvia Sukirman, Dasar-Dasar Perencanaan Geometrik) </a:t>
            </a:r>
          </a:p>
        </p:txBody>
      </p:sp>
    </p:spTree>
    <p:extLst>
      <p:ext uri="{BB962C8B-B14F-4D97-AF65-F5344CB8AC3E}">
        <p14:creationId xmlns:p14="http://schemas.microsoft.com/office/powerpoint/2010/main" val="1113484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404664"/>
            <a:ext cx="8208912" cy="6463308"/>
          </a:xfrm>
          <a:prstGeom prst="rect">
            <a:avLst/>
          </a:prstGeom>
        </p:spPr>
        <p:txBody>
          <a:bodyPr wrap="square">
            <a:spAutoFit/>
          </a:bodyPr>
          <a:lstStyle/>
          <a:p>
            <a:r>
              <a:rPr lang="id-ID" b="1" dirty="0"/>
              <a:t>2.8. Pengaman Tepi </a:t>
            </a:r>
            <a:endParaRPr lang="id-ID" dirty="0"/>
          </a:p>
          <a:p>
            <a:pPr algn="just"/>
            <a:r>
              <a:rPr lang="id-ID" dirty="0"/>
              <a:t>Pengaman tepi bertujuan untuk memberikan ketegasan tepi badan jalan. Jika terjadi kecelakaan, dapat mencegah kendaraan keluar dari badan jalan. Umumnya dipergunakan di sepanjang jalan yang menyusur jurang, pada tanah timbunan lebih besar dari 2,5 meter, dan pada jalan-jalan dengan kecepatan tinggi. </a:t>
            </a:r>
            <a:endParaRPr lang="id-ID" dirty="0" smtClean="0"/>
          </a:p>
          <a:p>
            <a:pPr algn="just"/>
            <a:endParaRPr lang="id-ID" dirty="0"/>
          </a:p>
          <a:p>
            <a:r>
              <a:rPr lang="id-ID" dirty="0"/>
              <a:t>Pengaman tepi dibedakan atas : </a:t>
            </a:r>
          </a:p>
          <a:p>
            <a:pPr marL="285750" indent="-285750" algn="just">
              <a:buFont typeface="Wingdings" pitchFamily="2" charset="2"/>
              <a:buChar char="§"/>
            </a:pPr>
            <a:r>
              <a:rPr lang="id-ID" dirty="0" smtClean="0"/>
              <a:t>Pengaman </a:t>
            </a:r>
            <a:r>
              <a:rPr lang="id-ID" dirty="0"/>
              <a:t>tepi dari besi yang digalvanized </a:t>
            </a:r>
            <a:r>
              <a:rPr lang="id-ID" i="1" dirty="0"/>
              <a:t>(guard rail)</a:t>
            </a:r>
            <a:r>
              <a:rPr lang="id-ID" dirty="0"/>
              <a:t>, dipergunakan jika bertujuan untuk melawan tumbukan (impact) dari kendaraan dan mengambalikan kendaraan ke arah dalam sehingga kendaraan tetap bergerak dengan kecepatan yang makin kecil sepanjang pagar pengaman. Dengan adanya pagar pengaman diharapkan kendaraan tidak dengan tiba-tiba berhenti atau berguling ke luar badan jalan. </a:t>
            </a:r>
            <a:endParaRPr lang="id-ID" dirty="0" smtClean="0"/>
          </a:p>
          <a:p>
            <a:pPr marL="285750" indent="-285750" algn="just">
              <a:buFont typeface="Wingdings" pitchFamily="2" charset="2"/>
              <a:buChar char="§"/>
            </a:pPr>
            <a:r>
              <a:rPr lang="sv-SE" dirty="0" smtClean="0"/>
              <a:t>Pengaman </a:t>
            </a:r>
            <a:r>
              <a:rPr lang="sv-SE" dirty="0"/>
              <a:t>tepi dari beton (parapet), dianjurkan dipergunakan pada jalan dengan kecepatan rencana 80-100 km/jam </a:t>
            </a:r>
            <a:endParaRPr lang="id-ID" dirty="0" smtClean="0"/>
          </a:p>
          <a:p>
            <a:pPr marL="285750" indent="-285750" algn="just">
              <a:buFont typeface="Wingdings" pitchFamily="2" charset="2"/>
              <a:buChar char="§"/>
            </a:pPr>
            <a:r>
              <a:rPr lang="id-ID" dirty="0" smtClean="0"/>
              <a:t>Pengaman </a:t>
            </a:r>
            <a:r>
              <a:rPr lang="id-ID" dirty="0"/>
              <a:t>tepi dari tanah timbunan, dianjurkan digunakan untuk kecepatan rencana &lt; 80 km/jam </a:t>
            </a:r>
          </a:p>
          <a:p>
            <a:pPr marL="285750" indent="-285750" algn="just">
              <a:buFont typeface="Wingdings" pitchFamily="2" charset="2"/>
              <a:buChar char="§"/>
            </a:pPr>
            <a:r>
              <a:rPr lang="id-ID" dirty="0" smtClean="0"/>
              <a:t>Pengaman </a:t>
            </a:r>
            <a:r>
              <a:rPr lang="id-ID" dirty="0"/>
              <a:t>tepi dari batu kali, tipe ini dikaitkan terutama untuk keindahan (estetika) dan pada jalan dengan kecepatan rencana &lt; 60 km/jam </a:t>
            </a:r>
            <a:endParaRPr lang="id-ID" dirty="0" smtClean="0"/>
          </a:p>
          <a:p>
            <a:pPr marL="285750" indent="-285750" algn="just">
              <a:buFont typeface="Wingdings" pitchFamily="2" charset="2"/>
              <a:buChar char="§"/>
            </a:pPr>
            <a:r>
              <a:rPr lang="id-ID" dirty="0" smtClean="0"/>
              <a:t>Pengaman </a:t>
            </a:r>
            <a:r>
              <a:rPr lang="id-ID" dirty="0"/>
              <a:t>tepi dari balok kayu </a:t>
            </a:r>
            <a:endParaRPr lang="id-ID" dirty="0" smtClean="0"/>
          </a:p>
          <a:p>
            <a:pPr marL="271463" algn="just"/>
            <a:r>
              <a:rPr lang="id-ID" dirty="0" smtClean="0"/>
              <a:t>Tipe </a:t>
            </a:r>
            <a:r>
              <a:rPr lang="id-ID" dirty="0"/>
              <a:t>ini dipergunakan untuk kecepatan rencana &lt; 40 km/jam dan pada daerah parkir. </a:t>
            </a:r>
          </a:p>
        </p:txBody>
      </p:sp>
    </p:spTree>
    <p:extLst>
      <p:ext uri="{BB962C8B-B14F-4D97-AF65-F5344CB8AC3E}">
        <p14:creationId xmlns:p14="http://schemas.microsoft.com/office/powerpoint/2010/main" val="2910618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19"/>
          <p:cNvSpPr/>
          <p:nvPr/>
        </p:nvSpPr>
        <p:spPr>
          <a:xfrm>
            <a:off x="1043608" y="260648"/>
            <a:ext cx="7200800" cy="2736304"/>
          </a:xfrm>
          <a:prstGeom prst="rect">
            <a:avLst/>
          </a:prstGeom>
          <a:blipFill>
            <a:blip r:embed="rId3" cstate="print"/>
            <a:stretch>
              <a:fillRect/>
            </a:stretch>
          </a:blipFill>
        </p:spPr>
        <p:txBody>
          <a:bodyPr wrap="square" lIns="0" tIns="0" rIns="0" bIns="0" rtlCol="0">
            <a:noAutofit/>
          </a:bodyPr>
          <a:lstStyle/>
          <a:p>
            <a:endParaRPr/>
          </a:p>
        </p:txBody>
      </p:sp>
      <p:sp>
        <p:nvSpPr>
          <p:cNvPr id="5" name="object 18"/>
          <p:cNvSpPr/>
          <p:nvPr/>
        </p:nvSpPr>
        <p:spPr>
          <a:xfrm>
            <a:off x="1043608" y="3284984"/>
            <a:ext cx="7200800" cy="2664296"/>
          </a:xfrm>
          <a:prstGeom prst="rect">
            <a:avLst/>
          </a:prstGeom>
          <a:blipFill>
            <a:blip r:embed="rId4" cstate="print"/>
            <a:stretch>
              <a:fillRect/>
            </a:stretch>
          </a:blipFill>
        </p:spPr>
        <p:txBody>
          <a:bodyPr wrap="square" lIns="0" tIns="0" rIns="0" bIns="0" rtlCol="0">
            <a:noAutofit/>
          </a:bodyPr>
          <a:lstStyle/>
          <a:p>
            <a:endParaRPr/>
          </a:p>
        </p:txBody>
      </p:sp>
      <p:sp>
        <p:nvSpPr>
          <p:cNvPr id="6" name="Rectangle 5"/>
          <p:cNvSpPr/>
          <p:nvPr/>
        </p:nvSpPr>
        <p:spPr>
          <a:xfrm>
            <a:off x="1043608" y="5949280"/>
            <a:ext cx="7200800" cy="646331"/>
          </a:xfrm>
          <a:prstGeom prst="rect">
            <a:avLst/>
          </a:prstGeom>
        </p:spPr>
        <p:txBody>
          <a:bodyPr wrap="square">
            <a:spAutoFit/>
          </a:bodyPr>
          <a:lstStyle/>
          <a:p>
            <a:r>
              <a:rPr lang="id-ID" i="1" dirty="0"/>
              <a:t>Gambar </a:t>
            </a:r>
            <a:r>
              <a:rPr lang="id-ID" i="1" dirty="0" smtClean="0"/>
              <a:t>3.7 </a:t>
            </a:r>
            <a:r>
              <a:rPr lang="id-ID" i="1" dirty="0"/>
              <a:t>Jenis Pagar Pengaman </a:t>
            </a:r>
            <a:endParaRPr lang="id-ID" dirty="0"/>
          </a:p>
          <a:p>
            <a:r>
              <a:rPr lang="id-ID" dirty="0"/>
              <a:t>(Sumber : Silvia Sukirman, Dasar-Dasar Perencanaan Geometrik) </a:t>
            </a:r>
          </a:p>
        </p:txBody>
      </p:sp>
    </p:spTree>
    <p:extLst>
      <p:ext uri="{BB962C8B-B14F-4D97-AF65-F5344CB8AC3E}">
        <p14:creationId xmlns:p14="http://schemas.microsoft.com/office/powerpoint/2010/main" val="2905732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332656"/>
            <a:ext cx="8280920" cy="5909310"/>
          </a:xfrm>
          <a:prstGeom prst="rect">
            <a:avLst/>
          </a:prstGeom>
        </p:spPr>
        <p:txBody>
          <a:bodyPr wrap="square">
            <a:spAutoFit/>
          </a:bodyPr>
          <a:lstStyle/>
          <a:p>
            <a:r>
              <a:rPr lang="id-ID" b="1" dirty="0"/>
              <a:t>2.9. Daerah Manfaat Jalan (Damaja) </a:t>
            </a:r>
            <a:endParaRPr lang="id-ID" dirty="0"/>
          </a:p>
          <a:p>
            <a:pPr algn="just"/>
            <a:r>
              <a:rPr lang="id-ID" dirty="0"/>
              <a:t>Daerah manfaat jalan meliputi badan jalan, saluran tepi jalan, dan ambang pengamannya. Badan jalan meliputi jalur lalu lintas, dengan atau tanpa pemisah dan bahu jalan. 42 </a:t>
            </a:r>
          </a:p>
          <a:p>
            <a:endParaRPr lang="id-ID" dirty="0"/>
          </a:p>
          <a:p>
            <a:r>
              <a:rPr lang="de-DE" b="1" dirty="0"/>
              <a:t>2.10. Daerah Milik Jalan (Damija) </a:t>
            </a:r>
            <a:endParaRPr lang="de-DE" dirty="0"/>
          </a:p>
          <a:p>
            <a:pPr algn="just"/>
            <a:r>
              <a:rPr lang="id-ID" dirty="0"/>
              <a:t>Daerah milik jalan merupakan ruang sepanjang jalan yang dibatasi oleh lebar dan tinggi tertentu yang dikuasai oleh Pembina Jalan dengan suatu hak tertentu. Biasanya pada tiap jarak 1 km dipasang patok Damija berwarna kuning. </a:t>
            </a:r>
          </a:p>
          <a:p>
            <a:pPr algn="just"/>
            <a:r>
              <a:rPr lang="id-ID" dirty="0"/>
              <a:t>Tinggi 5 meter si atas permukaan perkerasan pada sumbu jalan dan kedalaman ruang bebas 1,5 meter di bawah muka jalan. </a:t>
            </a:r>
          </a:p>
          <a:p>
            <a:pPr algn="just"/>
            <a:r>
              <a:rPr lang="id-ID" dirty="0"/>
              <a:t>Sejalur tanah tertentu di luar Damaja tetapi di dalam Damija dimaksudkan untuk memenuhi persyaratan keluasan keamanan penggunaan jalan antara lain untuk keperluan pelebaran Damaja di kemudian hari </a:t>
            </a:r>
          </a:p>
          <a:p>
            <a:r>
              <a:rPr lang="sv-SE" b="1" dirty="0"/>
              <a:t>2.11. Daerah Pengawasan Jalan (Dawasja) </a:t>
            </a:r>
            <a:endParaRPr lang="sv-SE" dirty="0"/>
          </a:p>
          <a:p>
            <a:pPr algn="just"/>
            <a:r>
              <a:rPr lang="id-ID" dirty="0"/>
              <a:t>Daerah pengawasan jalan adalah sejalur tanah tertentu yang terletak di luar Daerah Milik Jalan, yang penggunaannya diawasi oleh Pembina Jalan, dengan maksud agar tidak mengganggu pandangan pengemudi dan konstruksi bangunan jalan, dalam hal ini tak cukup luasnya Damija. </a:t>
            </a:r>
          </a:p>
          <a:p>
            <a:r>
              <a:rPr lang="id-ID" i="1" dirty="0"/>
              <a:t>Gambar </a:t>
            </a:r>
            <a:endParaRPr lang="id-ID" dirty="0"/>
          </a:p>
        </p:txBody>
      </p:sp>
    </p:spTree>
    <p:extLst>
      <p:ext uri="{BB962C8B-B14F-4D97-AF65-F5344CB8AC3E}">
        <p14:creationId xmlns:p14="http://schemas.microsoft.com/office/powerpoint/2010/main" val="36137386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10"/>
          <p:cNvSpPr/>
          <p:nvPr/>
        </p:nvSpPr>
        <p:spPr>
          <a:xfrm>
            <a:off x="827584" y="548680"/>
            <a:ext cx="7128792" cy="4104456"/>
          </a:xfrm>
          <a:prstGeom prst="rect">
            <a:avLst/>
          </a:prstGeom>
          <a:blipFill>
            <a:blip r:embed="rId2" cstate="print"/>
            <a:stretch>
              <a:fillRect/>
            </a:stretch>
          </a:blipFill>
        </p:spPr>
        <p:txBody>
          <a:bodyPr wrap="square" lIns="0" tIns="0" rIns="0" bIns="0" rtlCol="0">
            <a:noAutofit/>
          </a:bodyPr>
          <a:lstStyle/>
          <a:p>
            <a:endParaRPr/>
          </a:p>
        </p:txBody>
      </p:sp>
      <p:sp>
        <p:nvSpPr>
          <p:cNvPr id="5" name="Rectangle 4"/>
          <p:cNvSpPr/>
          <p:nvPr/>
        </p:nvSpPr>
        <p:spPr>
          <a:xfrm>
            <a:off x="539552" y="5085184"/>
            <a:ext cx="7920880" cy="646331"/>
          </a:xfrm>
          <a:prstGeom prst="rect">
            <a:avLst/>
          </a:prstGeom>
        </p:spPr>
        <p:txBody>
          <a:bodyPr wrap="square">
            <a:spAutoFit/>
          </a:bodyPr>
          <a:lstStyle/>
          <a:p>
            <a:r>
              <a:rPr lang="id-ID" i="1" dirty="0"/>
              <a:t>Gambar </a:t>
            </a:r>
            <a:r>
              <a:rPr lang="id-ID" i="1" dirty="0" smtClean="0"/>
              <a:t>3.8 </a:t>
            </a:r>
            <a:r>
              <a:rPr lang="id-ID" i="1" dirty="0"/>
              <a:t>Damaja, Damija, dan Dawasja di lingkungan jalan antar kota </a:t>
            </a:r>
            <a:endParaRPr lang="id-ID" dirty="0"/>
          </a:p>
          <a:p>
            <a:r>
              <a:rPr lang="id-ID" dirty="0"/>
              <a:t>(Sumber : TPGJAK) </a:t>
            </a:r>
          </a:p>
        </p:txBody>
      </p:sp>
    </p:spTree>
    <p:extLst>
      <p:ext uri="{BB962C8B-B14F-4D97-AF65-F5344CB8AC3E}">
        <p14:creationId xmlns:p14="http://schemas.microsoft.com/office/powerpoint/2010/main" val="91394470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107</TotalTime>
  <Words>2200</Words>
  <Application>Microsoft Office PowerPoint</Application>
  <PresentationFormat>On-screen Show (4:3)</PresentationFormat>
  <Paragraphs>160</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Civic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15</cp:revision>
  <cp:lastPrinted>2019-10-14T09:05:29Z</cp:lastPrinted>
  <dcterms:created xsi:type="dcterms:W3CDTF">2019-10-14T08:02:45Z</dcterms:created>
  <dcterms:modified xsi:type="dcterms:W3CDTF">2019-10-14T09:49:56Z</dcterms:modified>
</cp:coreProperties>
</file>