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317"/>
    <p:restoredTop sz="50000"/>
  </p:normalViewPr>
  <p:slideViewPr>
    <p:cSldViewPr snapToGrid="0" snapToObjects="1">
      <p:cViewPr varScale="1">
        <p:scale>
          <a:sx n="66" d="100"/>
          <a:sy n="66" d="100"/>
        </p:scale>
        <p:origin x="208" y="7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45857C-036C-0F4A-B107-7E0EF646E436}" type="doc">
      <dgm:prSet loTypeId="urn:microsoft.com/office/officeart/2005/8/layout/process4" loCatId="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9549D6-6472-0846-899A-8CEB9204DE96}">
      <dgm:prSet phldrT="[Text]" custT="1"/>
      <dgm:spPr/>
      <dgm:t>
        <a:bodyPr/>
        <a:lstStyle/>
        <a:p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1</a:t>
          </a:r>
        </a:p>
        <a:p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Tujuan</a:t>
          </a:r>
          <a:r>
            <a:rPr lang="en-US" sz="2400" b="1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Penetapan</a:t>
          </a:r>
          <a:r>
            <a:rPr lang="en-US" sz="2400" b="1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endParaRPr lang="en-US" sz="2400" b="1" dirty="0">
            <a:solidFill>
              <a:schemeClr val="bg2">
                <a:lumMod val="1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60B9F130-3361-8848-AD29-2AB5AA80D541}" type="parTrans" cxnId="{26FDA6F0-B7D0-AF4C-B6F8-E3760FE30B04}">
      <dgm:prSet/>
      <dgm:spPr/>
      <dgm:t>
        <a:bodyPr/>
        <a:lstStyle/>
        <a:p>
          <a:endParaRPr lang="en-US"/>
        </a:p>
      </dgm:t>
    </dgm:pt>
    <dgm:pt modelId="{865F9E81-3CF6-7949-A4D9-610F95B50FC3}" type="sibTrans" cxnId="{26FDA6F0-B7D0-AF4C-B6F8-E3760FE30B04}">
      <dgm:prSet/>
      <dgm:spPr/>
      <dgm:t>
        <a:bodyPr/>
        <a:lstStyle/>
        <a:p>
          <a:endParaRPr lang="en-US"/>
        </a:p>
      </dgm:t>
    </dgm:pt>
    <dgm:pt modelId="{41EFF6E7-6465-2941-BE7C-059BCE3C9AA6}">
      <dgm:prSet phldrT="[Text]" custT="1"/>
      <dgm:spPr/>
      <dgm:t>
        <a:bodyPr/>
        <a:lstStyle/>
        <a:p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4</a:t>
          </a:r>
        </a:p>
        <a:p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Menganalisis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Biaya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,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dan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Penawaran</a:t>
          </a:r>
          <a:r>
            <a:rPr lang="en-US" sz="2000" b="1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Pesaing</a:t>
          </a:r>
          <a:endParaRPr lang="en-US" sz="2000" b="1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C48F804A-635A-D24F-B252-606999269472}" type="parTrans" cxnId="{82A9F9A3-7CDB-8C46-8FE1-3FD7CD781863}">
      <dgm:prSet/>
      <dgm:spPr/>
      <dgm:t>
        <a:bodyPr/>
        <a:lstStyle/>
        <a:p>
          <a:endParaRPr lang="en-US"/>
        </a:p>
      </dgm:t>
    </dgm:pt>
    <dgm:pt modelId="{88EB4F2E-D6BB-3B4D-B767-9B5A0A124FBC}" type="sibTrans" cxnId="{82A9F9A3-7CDB-8C46-8FE1-3FD7CD781863}">
      <dgm:prSet/>
      <dgm:spPr/>
      <dgm:t>
        <a:bodyPr/>
        <a:lstStyle/>
        <a:p>
          <a:endParaRPr lang="en-US"/>
        </a:p>
      </dgm:t>
    </dgm:pt>
    <dgm:pt modelId="{B5808BC0-59AD-C94B-B704-FDCB9F8A6778}">
      <dgm:prSet phldrT="[Text]" custT="1"/>
      <dgm:spPr/>
      <dgm:t>
        <a:bodyPr/>
        <a:lstStyle/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3</a:t>
          </a:r>
        </a:p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Memperkirakan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Biaya</a:t>
          </a:r>
          <a:endParaRPr lang="en-US" sz="2400" b="1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765CD379-437E-F243-A09A-A622E77462B2}" type="sibTrans" cxnId="{0322D461-7646-554F-A491-B4AA814311C9}">
      <dgm:prSet/>
      <dgm:spPr/>
      <dgm:t>
        <a:bodyPr/>
        <a:lstStyle/>
        <a:p>
          <a:endParaRPr lang="en-US"/>
        </a:p>
      </dgm:t>
    </dgm:pt>
    <dgm:pt modelId="{BA447153-077E-134F-BE98-3483B7E0D565}" type="parTrans" cxnId="{0322D461-7646-554F-A491-B4AA814311C9}">
      <dgm:prSet/>
      <dgm:spPr/>
      <dgm:t>
        <a:bodyPr/>
        <a:lstStyle/>
        <a:p>
          <a:endParaRPr lang="en-US"/>
        </a:p>
      </dgm:t>
    </dgm:pt>
    <dgm:pt modelId="{B45FBB4F-0C6A-8647-B034-D70AC205D78A}">
      <dgm:prSet custT="1"/>
      <dgm:spPr/>
      <dgm:t>
        <a:bodyPr/>
        <a:lstStyle/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5</a:t>
          </a:r>
        </a:p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Metode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Penetapan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endParaRPr lang="en-US" sz="2400" b="1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3B0915CF-6521-5746-BF92-7B2C64135CAD}" type="parTrans" cxnId="{14F41992-2C3C-414A-867C-13F1B348B639}">
      <dgm:prSet/>
      <dgm:spPr/>
      <dgm:t>
        <a:bodyPr/>
        <a:lstStyle/>
        <a:p>
          <a:endParaRPr lang="en-US"/>
        </a:p>
      </dgm:t>
    </dgm:pt>
    <dgm:pt modelId="{488E102C-A72C-6B40-9AC1-15033F28561F}" type="sibTrans" cxnId="{14F41992-2C3C-414A-867C-13F1B348B639}">
      <dgm:prSet/>
      <dgm:spPr/>
      <dgm:t>
        <a:bodyPr/>
        <a:lstStyle/>
        <a:p>
          <a:endParaRPr lang="en-US"/>
        </a:p>
      </dgm:t>
    </dgm:pt>
    <dgm:pt modelId="{2ED2D8FD-D677-3D4D-959F-3F4A88C36DA9}">
      <dgm:prSet custT="1"/>
      <dgm:spPr/>
      <dgm:t>
        <a:bodyPr/>
        <a:lstStyle/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6</a:t>
          </a:r>
        </a:p>
        <a:p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r>
            <a:rPr lang="en-US" sz="2400" b="1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Akhir</a:t>
          </a:r>
          <a:endParaRPr lang="en-US" sz="2400" b="1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9BE4BC0A-3E03-E744-98C4-5D7D0C71578C}" type="parTrans" cxnId="{0B647CD9-3CD4-1847-81ED-E01CF4ED435D}">
      <dgm:prSet/>
      <dgm:spPr/>
      <dgm:t>
        <a:bodyPr/>
        <a:lstStyle/>
        <a:p>
          <a:endParaRPr lang="en-US"/>
        </a:p>
      </dgm:t>
    </dgm:pt>
    <dgm:pt modelId="{1E7DF052-027A-C540-8084-43B561FBFB1A}" type="sibTrans" cxnId="{0B647CD9-3CD4-1847-81ED-E01CF4ED435D}">
      <dgm:prSet/>
      <dgm:spPr/>
      <dgm:t>
        <a:bodyPr/>
        <a:lstStyle/>
        <a:p>
          <a:endParaRPr lang="en-US"/>
        </a:p>
      </dgm:t>
    </dgm:pt>
    <dgm:pt modelId="{284F2A5A-33AB-9145-8931-9E66EE355F8F}">
      <dgm:prSet custT="1"/>
      <dgm:spPr/>
      <dgm:t>
        <a:bodyPr/>
        <a:lstStyle/>
        <a:p>
          <a:r>
            <a:rPr lang="en-US" sz="2400" b="1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2</a:t>
          </a:r>
        </a:p>
        <a:p>
          <a:r>
            <a:rPr lang="en-US" sz="2400" b="1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Menentukan</a:t>
          </a:r>
          <a:r>
            <a:rPr lang="en-US" sz="2400" b="1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Permintaan</a:t>
          </a:r>
          <a:endParaRPr lang="en-US" sz="2400" b="1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gm:t>
    </dgm:pt>
    <dgm:pt modelId="{39225FDE-4AF2-B743-8144-0F47D3B2ADFD}" type="parTrans" cxnId="{D7202A0B-53F2-A841-BF67-61FC733B6439}">
      <dgm:prSet/>
      <dgm:spPr/>
      <dgm:t>
        <a:bodyPr/>
        <a:lstStyle/>
        <a:p>
          <a:endParaRPr lang="en-US"/>
        </a:p>
      </dgm:t>
    </dgm:pt>
    <dgm:pt modelId="{749FBB79-0221-AF4B-BBF6-8F4967CC8EAF}" type="sibTrans" cxnId="{D7202A0B-53F2-A841-BF67-61FC733B6439}">
      <dgm:prSet/>
      <dgm:spPr/>
      <dgm:t>
        <a:bodyPr/>
        <a:lstStyle/>
        <a:p>
          <a:endParaRPr lang="en-US"/>
        </a:p>
      </dgm:t>
    </dgm:pt>
    <dgm:pt modelId="{9ACD495F-8259-6843-A9D6-C35DD27B4CC1}" type="pres">
      <dgm:prSet presAssocID="{C945857C-036C-0F4A-B107-7E0EF646E43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C0F8F02-6B75-EF41-BAF8-B053067BF1B7}" type="pres">
      <dgm:prSet presAssocID="{2ED2D8FD-D677-3D4D-959F-3F4A88C36DA9}" presName="boxAndChildren" presStyleCnt="0"/>
      <dgm:spPr/>
    </dgm:pt>
    <dgm:pt modelId="{C5DADC04-D34A-7640-8FB1-F545B65DBB9B}" type="pres">
      <dgm:prSet presAssocID="{2ED2D8FD-D677-3D4D-959F-3F4A88C36DA9}" presName="parentTextBox" presStyleLbl="node1" presStyleIdx="0" presStyleCnt="6"/>
      <dgm:spPr/>
      <dgm:t>
        <a:bodyPr/>
        <a:lstStyle/>
        <a:p>
          <a:endParaRPr lang="en-US"/>
        </a:p>
      </dgm:t>
    </dgm:pt>
    <dgm:pt modelId="{79955948-03DE-774F-8A30-45AFABE58BD0}" type="pres">
      <dgm:prSet presAssocID="{488E102C-A72C-6B40-9AC1-15033F28561F}" presName="sp" presStyleCnt="0"/>
      <dgm:spPr/>
    </dgm:pt>
    <dgm:pt modelId="{14DE8830-86BD-444E-8996-BB8711DC502E}" type="pres">
      <dgm:prSet presAssocID="{B45FBB4F-0C6A-8647-B034-D70AC205D78A}" presName="arrowAndChildren" presStyleCnt="0"/>
      <dgm:spPr/>
    </dgm:pt>
    <dgm:pt modelId="{B4B6EC74-44A3-3A43-BA1C-70D3065B634F}" type="pres">
      <dgm:prSet presAssocID="{B45FBB4F-0C6A-8647-B034-D70AC205D78A}" presName="parentTextArrow" presStyleLbl="node1" presStyleIdx="1" presStyleCnt="6"/>
      <dgm:spPr/>
      <dgm:t>
        <a:bodyPr/>
        <a:lstStyle/>
        <a:p>
          <a:endParaRPr lang="en-US"/>
        </a:p>
      </dgm:t>
    </dgm:pt>
    <dgm:pt modelId="{5067C318-1EDB-F44C-8701-3F3260D377BB}" type="pres">
      <dgm:prSet presAssocID="{88EB4F2E-D6BB-3B4D-B767-9B5A0A124FBC}" presName="sp" presStyleCnt="0"/>
      <dgm:spPr/>
    </dgm:pt>
    <dgm:pt modelId="{BEA9FB1C-D00B-C74A-BFF1-7454CCC91DEE}" type="pres">
      <dgm:prSet presAssocID="{41EFF6E7-6465-2941-BE7C-059BCE3C9AA6}" presName="arrowAndChildren" presStyleCnt="0"/>
      <dgm:spPr/>
    </dgm:pt>
    <dgm:pt modelId="{C3C41070-E7BE-354D-816F-54628A452709}" type="pres">
      <dgm:prSet presAssocID="{41EFF6E7-6465-2941-BE7C-059BCE3C9AA6}" presName="parentTextArrow" presStyleLbl="node1" presStyleIdx="2" presStyleCnt="6"/>
      <dgm:spPr/>
      <dgm:t>
        <a:bodyPr/>
        <a:lstStyle/>
        <a:p>
          <a:endParaRPr lang="en-US"/>
        </a:p>
      </dgm:t>
    </dgm:pt>
    <dgm:pt modelId="{BA63685F-0D3F-DF40-A2C0-7ADE5F2564F5}" type="pres">
      <dgm:prSet presAssocID="{765CD379-437E-F243-A09A-A622E77462B2}" presName="sp" presStyleCnt="0"/>
      <dgm:spPr/>
    </dgm:pt>
    <dgm:pt modelId="{81DED92E-DDA2-5D45-8DA0-3FFB9C487D07}" type="pres">
      <dgm:prSet presAssocID="{B5808BC0-59AD-C94B-B704-FDCB9F8A6778}" presName="arrowAndChildren" presStyleCnt="0"/>
      <dgm:spPr/>
    </dgm:pt>
    <dgm:pt modelId="{D3C283F8-3B9F-EA46-A70F-6FDEF713847E}" type="pres">
      <dgm:prSet presAssocID="{B5808BC0-59AD-C94B-B704-FDCB9F8A6778}" presName="parentTextArrow" presStyleLbl="node1" presStyleIdx="3" presStyleCnt="6"/>
      <dgm:spPr/>
      <dgm:t>
        <a:bodyPr/>
        <a:lstStyle/>
        <a:p>
          <a:endParaRPr lang="en-US"/>
        </a:p>
      </dgm:t>
    </dgm:pt>
    <dgm:pt modelId="{4542D49C-CADF-FE41-B8B1-A4EECDFF3B6E}" type="pres">
      <dgm:prSet presAssocID="{749FBB79-0221-AF4B-BBF6-8F4967CC8EAF}" presName="sp" presStyleCnt="0"/>
      <dgm:spPr/>
    </dgm:pt>
    <dgm:pt modelId="{77037A09-5502-7847-A0F7-98F68DAB5F75}" type="pres">
      <dgm:prSet presAssocID="{284F2A5A-33AB-9145-8931-9E66EE355F8F}" presName="arrowAndChildren" presStyleCnt="0"/>
      <dgm:spPr/>
    </dgm:pt>
    <dgm:pt modelId="{658BCFA5-C3BE-884B-9C5A-D6B77A7566B4}" type="pres">
      <dgm:prSet presAssocID="{284F2A5A-33AB-9145-8931-9E66EE355F8F}" presName="parentTextArrow" presStyleLbl="node1" presStyleIdx="4" presStyleCnt="6"/>
      <dgm:spPr/>
      <dgm:t>
        <a:bodyPr/>
        <a:lstStyle/>
        <a:p>
          <a:endParaRPr lang="en-US"/>
        </a:p>
      </dgm:t>
    </dgm:pt>
    <dgm:pt modelId="{756A0688-A2AF-1645-8ADA-A99BAC430F1A}" type="pres">
      <dgm:prSet presAssocID="{865F9E81-3CF6-7949-A4D9-610F95B50FC3}" presName="sp" presStyleCnt="0"/>
      <dgm:spPr/>
    </dgm:pt>
    <dgm:pt modelId="{8A32C44F-DE36-874C-BD17-4957D0486FC0}" type="pres">
      <dgm:prSet presAssocID="{AE9549D6-6472-0846-899A-8CEB9204DE96}" presName="arrowAndChildren" presStyleCnt="0"/>
      <dgm:spPr/>
    </dgm:pt>
    <dgm:pt modelId="{00F6AEE7-DD98-D54C-A9E1-5AB80DD8B047}" type="pres">
      <dgm:prSet presAssocID="{AE9549D6-6472-0846-899A-8CEB9204DE96}" presName="parentTextArrow" presStyleLbl="node1" presStyleIdx="5" presStyleCnt="6"/>
      <dgm:spPr/>
      <dgm:t>
        <a:bodyPr/>
        <a:lstStyle/>
        <a:p>
          <a:endParaRPr lang="en-US"/>
        </a:p>
      </dgm:t>
    </dgm:pt>
  </dgm:ptLst>
  <dgm:cxnLst>
    <dgm:cxn modelId="{0322D461-7646-554F-A491-B4AA814311C9}" srcId="{C945857C-036C-0F4A-B107-7E0EF646E436}" destId="{B5808BC0-59AD-C94B-B704-FDCB9F8A6778}" srcOrd="2" destOrd="0" parTransId="{BA447153-077E-134F-BE98-3483B7E0D565}" sibTransId="{765CD379-437E-F243-A09A-A622E77462B2}"/>
    <dgm:cxn modelId="{AD39EFDD-AA69-234D-B52D-BE07C4D9619A}" type="presOf" srcId="{284F2A5A-33AB-9145-8931-9E66EE355F8F}" destId="{658BCFA5-C3BE-884B-9C5A-D6B77A7566B4}" srcOrd="0" destOrd="0" presId="urn:microsoft.com/office/officeart/2005/8/layout/process4"/>
    <dgm:cxn modelId="{14F41992-2C3C-414A-867C-13F1B348B639}" srcId="{C945857C-036C-0F4A-B107-7E0EF646E436}" destId="{B45FBB4F-0C6A-8647-B034-D70AC205D78A}" srcOrd="4" destOrd="0" parTransId="{3B0915CF-6521-5746-BF92-7B2C64135CAD}" sibTransId="{488E102C-A72C-6B40-9AC1-15033F28561F}"/>
    <dgm:cxn modelId="{D7202A0B-53F2-A841-BF67-61FC733B6439}" srcId="{C945857C-036C-0F4A-B107-7E0EF646E436}" destId="{284F2A5A-33AB-9145-8931-9E66EE355F8F}" srcOrd="1" destOrd="0" parTransId="{39225FDE-4AF2-B743-8144-0F47D3B2ADFD}" sibTransId="{749FBB79-0221-AF4B-BBF6-8F4967CC8EAF}"/>
    <dgm:cxn modelId="{26FDA6F0-B7D0-AF4C-B6F8-E3760FE30B04}" srcId="{C945857C-036C-0F4A-B107-7E0EF646E436}" destId="{AE9549D6-6472-0846-899A-8CEB9204DE96}" srcOrd="0" destOrd="0" parTransId="{60B9F130-3361-8848-AD29-2AB5AA80D541}" sibTransId="{865F9E81-3CF6-7949-A4D9-610F95B50FC3}"/>
    <dgm:cxn modelId="{EA27BC85-9CDF-FF46-8D79-29DE3D6B4E70}" type="presOf" srcId="{B45FBB4F-0C6A-8647-B034-D70AC205D78A}" destId="{B4B6EC74-44A3-3A43-BA1C-70D3065B634F}" srcOrd="0" destOrd="0" presId="urn:microsoft.com/office/officeart/2005/8/layout/process4"/>
    <dgm:cxn modelId="{36EA42A6-B0BB-A14E-B5C7-8B5D431A0E14}" type="presOf" srcId="{41EFF6E7-6465-2941-BE7C-059BCE3C9AA6}" destId="{C3C41070-E7BE-354D-816F-54628A452709}" srcOrd="0" destOrd="0" presId="urn:microsoft.com/office/officeart/2005/8/layout/process4"/>
    <dgm:cxn modelId="{0B647CD9-3CD4-1847-81ED-E01CF4ED435D}" srcId="{C945857C-036C-0F4A-B107-7E0EF646E436}" destId="{2ED2D8FD-D677-3D4D-959F-3F4A88C36DA9}" srcOrd="5" destOrd="0" parTransId="{9BE4BC0A-3E03-E744-98C4-5D7D0C71578C}" sibTransId="{1E7DF052-027A-C540-8084-43B561FBFB1A}"/>
    <dgm:cxn modelId="{12CDEE52-DEF7-4548-BD2C-D311EF689F5C}" type="presOf" srcId="{2ED2D8FD-D677-3D4D-959F-3F4A88C36DA9}" destId="{C5DADC04-D34A-7640-8FB1-F545B65DBB9B}" srcOrd="0" destOrd="0" presId="urn:microsoft.com/office/officeart/2005/8/layout/process4"/>
    <dgm:cxn modelId="{9DC53351-8D82-4A4B-A959-31630E59C74E}" type="presOf" srcId="{C945857C-036C-0F4A-B107-7E0EF646E436}" destId="{9ACD495F-8259-6843-A9D6-C35DD27B4CC1}" srcOrd="0" destOrd="0" presId="urn:microsoft.com/office/officeart/2005/8/layout/process4"/>
    <dgm:cxn modelId="{486F43FC-60E7-ED44-B20D-B2EDD6C37497}" type="presOf" srcId="{AE9549D6-6472-0846-899A-8CEB9204DE96}" destId="{00F6AEE7-DD98-D54C-A9E1-5AB80DD8B047}" srcOrd="0" destOrd="0" presId="urn:microsoft.com/office/officeart/2005/8/layout/process4"/>
    <dgm:cxn modelId="{82A9F9A3-7CDB-8C46-8FE1-3FD7CD781863}" srcId="{C945857C-036C-0F4A-B107-7E0EF646E436}" destId="{41EFF6E7-6465-2941-BE7C-059BCE3C9AA6}" srcOrd="3" destOrd="0" parTransId="{C48F804A-635A-D24F-B252-606999269472}" sibTransId="{88EB4F2E-D6BB-3B4D-B767-9B5A0A124FBC}"/>
    <dgm:cxn modelId="{60EFE126-14BE-C34A-8141-A86CD0EC3BB5}" type="presOf" srcId="{B5808BC0-59AD-C94B-B704-FDCB9F8A6778}" destId="{D3C283F8-3B9F-EA46-A70F-6FDEF713847E}" srcOrd="0" destOrd="0" presId="urn:microsoft.com/office/officeart/2005/8/layout/process4"/>
    <dgm:cxn modelId="{D1137B0D-199F-DF47-9AD6-396FD8E6D308}" type="presParOf" srcId="{9ACD495F-8259-6843-A9D6-C35DD27B4CC1}" destId="{AC0F8F02-6B75-EF41-BAF8-B053067BF1B7}" srcOrd="0" destOrd="0" presId="urn:microsoft.com/office/officeart/2005/8/layout/process4"/>
    <dgm:cxn modelId="{357D7FFB-D557-8A43-B3F4-1734B76705DD}" type="presParOf" srcId="{AC0F8F02-6B75-EF41-BAF8-B053067BF1B7}" destId="{C5DADC04-D34A-7640-8FB1-F545B65DBB9B}" srcOrd="0" destOrd="0" presId="urn:microsoft.com/office/officeart/2005/8/layout/process4"/>
    <dgm:cxn modelId="{EB577C2D-3E2F-1C41-A01E-C91593E1C004}" type="presParOf" srcId="{9ACD495F-8259-6843-A9D6-C35DD27B4CC1}" destId="{79955948-03DE-774F-8A30-45AFABE58BD0}" srcOrd="1" destOrd="0" presId="urn:microsoft.com/office/officeart/2005/8/layout/process4"/>
    <dgm:cxn modelId="{EB633FD6-8EA2-CD45-A052-0B0A7588E5F3}" type="presParOf" srcId="{9ACD495F-8259-6843-A9D6-C35DD27B4CC1}" destId="{14DE8830-86BD-444E-8996-BB8711DC502E}" srcOrd="2" destOrd="0" presId="urn:microsoft.com/office/officeart/2005/8/layout/process4"/>
    <dgm:cxn modelId="{3BC6D471-F9A4-7E4A-8805-96A40703FAC6}" type="presParOf" srcId="{14DE8830-86BD-444E-8996-BB8711DC502E}" destId="{B4B6EC74-44A3-3A43-BA1C-70D3065B634F}" srcOrd="0" destOrd="0" presId="urn:microsoft.com/office/officeart/2005/8/layout/process4"/>
    <dgm:cxn modelId="{1133BF4B-4D81-7840-B4F3-6DB5E8D28CD2}" type="presParOf" srcId="{9ACD495F-8259-6843-A9D6-C35DD27B4CC1}" destId="{5067C318-1EDB-F44C-8701-3F3260D377BB}" srcOrd="3" destOrd="0" presId="urn:microsoft.com/office/officeart/2005/8/layout/process4"/>
    <dgm:cxn modelId="{4B61F38D-4B14-714D-91E4-6FB02CB11502}" type="presParOf" srcId="{9ACD495F-8259-6843-A9D6-C35DD27B4CC1}" destId="{BEA9FB1C-D00B-C74A-BFF1-7454CCC91DEE}" srcOrd="4" destOrd="0" presId="urn:microsoft.com/office/officeart/2005/8/layout/process4"/>
    <dgm:cxn modelId="{AC936CD4-4CCD-8147-8274-98846C9D6EE2}" type="presParOf" srcId="{BEA9FB1C-D00B-C74A-BFF1-7454CCC91DEE}" destId="{C3C41070-E7BE-354D-816F-54628A452709}" srcOrd="0" destOrd="0" presId="urn:microsoft.com/office/officeart/2005/8/layout/process4"/>
    <dgm:cxn modelId="{1A93BC1B-10B3-8140-A5CF-2ABB5CE68B81}" type="presParOf" srcId="{9ACD495F-8259-6843-A9D6-C35DD27B4CC1}" destId="{BA63685F-0D3F-DF40-A2C0-7ADE5F2564F5}" srcOrd="5" destOrd="0" presId="urn:microsoft.com/office/officeart/2005/8/layout/process4"/>
    <dgm:cxn modelId="{7B00CB71-D02C-224F-AE98-F10577AC888B}" type="presParOf" srcId="{9ACD495F-8259-6843-A9D6-C35DD27B4CC1}" destId="{81DED92E-DDA2-5D45-8DA0-3FFB9C487D07}" srcOrd="6" destOrd="0" presId="urn:microsoft.com/office/officeart/2005/8/layout/process4"/>
    <dgm:cxn modelId="{BDBDC132-C8C4-3845-9517-5FA3DD0A181E}" type="presParOf" srcId="{81DED92E-DDA2-5D45-8DA0-3FFB9C487D07}" destId="{D3C283F8-3B9F-EA46-A70F-6FDEF713847E}" srcOrd="0" destOrd="0" presId="urn:microsoft.com/office/officeart/2005/8/layout/process4"/>
    <dgm:cxn modelId="{96888A7E-B0E9-474E-B8F5-3983AE9D3D48}" type="presParOf" srcId="{9ACD495F-8259-6843-A9D6-C35DD27B4CC1}" destId="{4542D49C-CADF-FE41-B8B1-A4EECDFF3B6E}" srcOrd="7" destOrd="0" presId="urn:microsoft.com/office/officeart/2005/8/layout/process4"/>
    <dgm:cxn modelId="{FCE9D78F-8D9B-2840-9C84-BC69977792F7}" type="presParOf" srcId="{9ACD495F-8259-6843-A9D6-C35DD27B4CC1}" destId="{77037A09-5502-7847-A0F7-98F68DAB5F75}" srcOrd="8" destOrd="0" presId="urn:microsoft.com/office/officeart/2005/8/layout/process4"/>
    <dgm:cxn modelId="{92AF6EB8-6A41-4D41-AB97-13EC96CFFFBB}" type="presParOf" srcId="{77037A09-5502-7847-A0F7-98F68DAB5F75}" destId="{658BCFA5-C3BE-884B-9C5A-D6B77A7566B4}" srcOrd="0" destOrd="0" presId="urn:microsoft.com/office/officeart/2005/8/layout/process4"/>
    <dgm:cxn modelId="{A26BB367-884C-084E-AEBE-DD6A8817EC2F}" type="presParOf" srcId="{9ACD495F-8259-6843-A9D6-C35DD27B4CC1}" destId="{756A0688-A2AF-1645-8ADA-A99BAC430F1A}" srcOrd="9" destOrd="0" presId="urn:microsoft.com/office/officeart/2005/8/layout/process4"/>
    <dgm:cxn modelId="{B219E332-9A4B-C544-9AF4-3F85C6E93293}" type="presParOf" srcId="{9ACD495F-8259-6843-A9D6-C35DD27B4CC1}" destId="{8A32C44F-DE36-874C-BD17-4957D0486FC0}" srcOrd="10" destOrd="0" presId="urn:microsoft.com/office/officeart/2005/8/layout/process4"/>
    <dgm:cxn modelId="{4DBECBBD-A4A7-0245-B739-CD357DDE244B}" type="presParOf" srcId="{8A32C44F-DE36-874C-BD17-4957D0486FC0}" destId="{00F6AEE7-DD98-D54C-A9E1-5AB80DD8B04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D16285A-C3B3-8F4B-9D80-5F6D94FFE78D}" type="doc">
      <dgm:prSet loTypeId="urn:microsoft.com/office/officeart/2005/8/layout/arrow6" loCatId="" qsTypeId="urn:microsoft.com/office/officeart/2005/8/quickstyle/simple1" qsCatId="simple" csTypeId="urn:microsoft.com/office/officeart/2005/8/colors/accent4_5" csCatId="accent4" phldr="1"/>
      <dgm:spPr/>
      <dgm:t>
        <a:bodyPr/>
        <a:lstStyle/>
        <a:p>
          <a:endParaRPr lang="en-US"/>
        </a:p>
      </dgm:t>
    </dgm:pt>
    <dgm:pt modelId="{26BE6FF2-20DA-A64C-AAEF-9DA5074582AE}">
      <dgm:prSet phldrT="[Text]"/>
      <dgm:spPr/>
      <dgm:t>
        <a:bodyPr/>
        <a:lstStyle/>
        <a:p>
          <a:pPr algn="r"/>
          <a:r>
            <a:rPr lang="en-US" dirty="0" smtClean="0">
              <a:solidFill>
                <a:srgbClr val="7030A0"/>
              </a:solidFill>
            </a:rPr>
            <a:t>TERIMA</a:t>
          </a:r>
          <a:r>
            <a:rPr lang="en-US" dirty="0" smtClean="0"/>
            <a:t> </a:t>
          </a:r>
          <a:endParaRPr lang="en-US" dirty="0"/>
        </a:p>
      </dgm:t>
    </dgm:pt>
    <dgm:pt modelId="{65195333-FF98-9544-AAFA-1773E8276831}" type="parTrans" cxnId="{DDC0B11B-D783-3047-A597-39DC35A9A7DA}">
      <dgm:prSet/>
      <dgm:spPr/>
      <dgm:t>
        <a:bodyPr/>
        <a:lstStyle/>
        <a:p>
          <a:endParaRPr lang="en-US"/>
        </a:p>
      </dgm:t>
    </dgm:pt>
    <dgm:pt modelId="{59083EEF-AE55-A242-80B4-058658075A02}" type="sibTrans" cxnId="{DDC0B11B-D783-3047-A597-39DC35A9A7DA}">
      <dgm:prSet/>
      <dgm:spPr/>
      <dgm:t>
        <a:bodyPr/>
        <a:lstStyle/>
        <a:p>
          <a:endParaRPr lang="en-US"/>
        </a:p>
      </dgm:t>
    </dgm:pt>
    <dgm:pt modelId="{173AD0FE-07DA-2340-B512-0893A94E897A}">
      <dgm:prSet phldrT="[Text]"/>
      <dgm:spPr/>
      <dgm:t>
        <a:bodyPr/>
        <a:lstStyle/>
        <a:p>
          <a:pPr algn="l"/>
          <a:r>
            <a:rPr lang="en-US" dirty="0" smtClean="0">
              <a:solidFill>
                <a:srgbClr val="0070C0"/>
              </a:solidFill>
            </a:rPr>
            <a:t>KASIH</a:t>
          </a:r>
          <a:endParaRPr lang="en-US" dirty="0">
            <a:solidFill>
              <a:srgbClr val="0070C0"/>
            </a:solidFill>
          </a:endParaRPr>
        </a:p>
      </dgm:t>
    </dgm:pt>
    <dgm:pt modelId="{DF3A85EA-B981-164D-BE27-E7810999157D}" type="parTrans" cxnId="{1E1F709B-03B8-034C-A9B7-5955FAB78F16}">
      <dgm:prSet/>
      <dgm:spPr/>
      <dgm:t>
        <a:bodyPr/>
        <a:lstStyle/>
        <a:p>
          <a:endParaRPr lang="en-US"/>
        </a:p>
      </dgm:t>
    </dgm:pt>
    <dgm:pt modelId="{1A9A7909-4F29-014B-983A-9A7583E4C255}" type="sibTrans" cxnId="{1E1F709B-03B8-034C-A9B7-5955FAB78F16}">
      <dgm:prSet/>
      <dgm:spPr/>
      <dgm:t>
        <a:bodyPr/>
        <a:lstStyle/>
        <a:p>
          <a:endParaRPr lang="en-US"/>
        </a:p>
      </dgm:t>
    </dgm:pt>
    <dgm:pt modelId="{979C223F-ADF7-1449-9167-8D3AD28E1F61}" type="pres">
      <dgm:prSet presAssocID="{4D16285A-C3B3-8F4B-9D80-5F6D94FFE78D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C8C33A8-3370-9543-8053-FF4C0BDD4D1B}" type="pres">
      <dgm:prSet presAssocID="{4D16285A-C3B3-8F4B-9D80-5F6D94FFE78D}" presName="ribbon" presStyleLbl="node1" presStyleIdx="0" presStyleCnt="1"/>
      <dgm:spPr>
        <a:solidFill>
          <a:schemeClr val="accent4">
            <a:lumMod val="75000"/>
            <a:alpha val="90000"/>
          </a:schemeClr>
        </a:solidFill>
      </dgm:spPr>
      <dgm:t>
        <a:bodyPr/>
        <a:lstStyle/>
        <a:p>
          <a:endParaRPr lang="en-US"/>
        </a:p>
      </dgm:t>
    </dgm:pt>
    <dgm:pt modelId="{D447C3A8-A1FB-2949-A33B-C9625ED2CAD6}" type="pres">
      <dgm:prSet presAssocID="{4D16285A-C3B3-8F4B-9D80-5F6D94FFE78D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8B5E15-850A-F542-9BA4-63911D51B6E5}" type="pres">
      <dgm:prSet presAssocID="{4D16285A-C3B3-8F4B-9D80-5F6D94FFE78D}" presName="rightArrowText" presStyleLbl="node1" presStyleIdx="0" presStyleCnt="1" custLinFactNeighborY="-218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B5D1EF2-C90D-2748-9635-ABF2A7C97385}" type="presOf" srcId="{4D16285A-C3B3-8F4B-9D80-5F6D94FFE78D}" destId="{979C223F-ADF7-1449-9167-8D3AD28E1F61}" srcOrd="0" destOrd="0" presId="urn:microsoft.com/office/officeart/2005/8/layout/arrow6"/>
    <dgm:cxn modelId="{D4085D56-64CB-6A4A-8951-704E30ECF462}" type="presOf" srcId="{173AD0FE-07DA-2340-B512-0893A94E897A}" destId="{208B5E15-850A-F542-9BA4-63911D51B6E5}" srcOrd="0" destOrd="0" presId="urn:microsoft.com/office/officeart/2005/8/layout/arrow6"/>
    <dgm:cxn modelId="{BB5FA34D-8348-CD45-B10A-D8B7475CDC6F}" type="presOf" srcId="{26BE6FF2-20DA-A64C-AAEF-9DA5074582AE}" destId="{D447C3A8-A1FB-2949-A33B-C9625ED2CAD6}" srcOrd="0" destOrd="0" presId="urn:microsoft.com/office/officeart/2005/8/layout/arrow6"/>
    <dgm:cxn modelId="{1E1F709B-03B8-034C-A9B7-5955FAB78F16}" srcId="{4D16285A-C3B3-8F4B-9D80-5F6D94FFE78D}" destId="{173AD0FE-07DA-2340-B512-0893A94E897A}" srcOrd="1" destOrd="0" parTransId="{DF3A85EA-B981-164D-BE27-E7810999157D}" sibTransId="{1A9A7909-4F29-014B-983A-9A7583E4C255}"/>
    <dgm:cxn modelId="{DDC0B11B-D783-3047-A597-39DC35A9A7DA}" srcId="{4D16285A-C3B3-8F4B-9D80-5F6D94FFE78D}" destId="{26BE6FF2-20DA-A64C-AAEF-9DA5074582AE}" srcOrd="0" destOrd="0" parTransId="{65195333-FF98-9544-AAFA-1773E8276831}" sibTransId="{59083EEF-AE55-A242-80B4-058658075A02}"/>
    <dgm:cxn modelId="{CCEC6C0B-8C24-294B-80EF-9B49D7FC9CDB}" type="presParOf" srcId="{979C223F-ADF7-1449-9167-8D3AD28E1F61}" destId="{DC8C33A8-3370-9543-8053-FF4C0BDD4D1B}" srcOrd="0" destOrd="0" presId="urn:microsoft.com/office/officeart/2005/8/layout/arrow6"/>
    <dgm:cxn modelId="{80DD450F-C0B8-184D-A52D-90EE306D0D8F}" type="presParOf" srcId="{979C223F-ADF7-1449-9167-8D3AD28E1F61}" destId="{D447C3A8-A1FB-2949-A33B-C9625ED2CAD6}" srcOrd="1" destOrd="0" presId="urn:microsoft.com/office/officeart/2005/8/layout/arrow6"/>
    <dgm:cxn modelId="{04DFFA81-EDB6-2345-BD7B-744B09A99A6E}" type="presParOf" srcId="{979C223F-ADF7-1449-9167-8D3AD28E1F61}" destId="{208B5E15-850A-F542-9BA4-63911D51B6E5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DADC04-D34A-7640-8FB1-F545B65DBB9B}">
      <dsp:nvSpPr>
        <dsp:cNvPr id="0" name=""/>
        <dsp:cNvSpPr/>
      </dsp:nvSpPr>
      <dsp:spPr>
        <a:xfrm>
          <a:off x="0" y="5857472"/>
          <a:ext cx="5452533" cy="7687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6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Akhir</a:t>
          </a:r>
          <a:endParaRPr lang="en-US" sz="2400" b="1" kern="12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>
        <a:off x="0" y="5857472"/>
        <a:ext cx="5452533" cy="768790"/>
      </dsp:txXfrm>
    </dsp:sp>
    <dsp:sp modelId="{B4B6EC74-44A3-3A43-BA1C-70D3065B634F}">
      <dsp:nvSpPr>
        <dsp:cNvPr id="0" name=""/>
        <dsp:cNvSpPr/>
      </dsp:nvSpPr>
      <dsp:spPr>
        <a:xfrm rot="10800000">
          <a:off x="0" y="4686605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291073"/>
                <a:satOff val="-16786"/>
                <a:lumOff val="172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291073"/>
                <a:satOff val="-16786"/>
                <a:lumOff val="172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291073"/>
                <a:satOff val="-16786"/>
                <a:lumOff val="172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5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Metode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Penetapan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endParaRPr lang="en-US" sz="2400" b="1" kern="12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4686605"/>
        <a:ext cx="5452533" cy="768287"/>
      </dsp:txXfrm>
    </dsp:sp>
    <dsp:sp modelId="{C3C41070-E7BE-354D-816F-54628A452709}">
      <dsp:nvSpPr>
        <dsp:cNvPr id="0" name=""/>
        <dsp:cNvSpPr/>
      </dsp:nvSpPr>
      <dsp:spPr>
        <a:xfrm rot="10800000">
          <a:off x="0" y="3515738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582145"/>
                <a:satOff val="-33571"/>
                <a:lumOff val="345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582145"/>
                <a:satOff val="-33571"/>
                <a:lumOff val="345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582145"/>
                <a:satOff val="-33571"/>
                <a:lumOff val="345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4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Menganalisis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Biaya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,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dan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Penawaran</a:t>
          </a:r>
          <a:r>
            <a:rPr lang="en-US" sz="2000" b="1" kern="1200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000" b="1" kern="1200" dirty="0" err="1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rPr>
            <a:t>Pesaing</a:t>
          </a:r>
          <a:endParaRPr lang="en-US" sz="2000" b="1" kern="1200" dirty="0">
            <a:solidFill>
              <a:srgbClr val="7030A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3515738"/>
        <a:ext cx="5452533" cy="768287"/>
      </dsp:txXfrm>
    </dsp:sp>
    <dsp:sp modelId="{D3C283F8-3B9F-EA46-A70F-6FDEF713847E}">
      <dsp:nvSpPr>
        <dsp:cNvPr id="0" name=""/>
        <dsp:cNvSpPr/>
      </dsp:nvSpPr>
      <dsp:spPr>
        <a:xfrm rot="10800000">
          <a:off x="0" y="2344870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873218"/>
                <a:satOff val="-50357"/>
                <a:lumOff val="5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873218"/>
                <a:satOff val="-50357"/>
                <a:lumOff val="5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873218"/>
                <a:satOff val="-50357"/>
                <a:lumOff val="5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3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Memperkirakan</a:t>
          </a:r>
          <a:r>
            <a:rPr lang="en-US" sz="2400" b="1" kern="1200" dirty="0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rgbClr val="002060"/>
              </a:solidFill>
              <a:latin typeface="Times New Roman" charset="0"/>
              <a:ea typeface="Times New Roman" charset="0"/>
              <a:cs typeface="Times New Roman" charset="0"/>
            </a:rPr>
            <a:t>Biaya</a:t>
          </a:r>
          <a:endParaRPr lang="en-US" sz="2400" b="1" kern="1200" dirty="0">
            <a:solidFill>
              <a:srgbClr val="002060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2344870"/>
        <a:ext cx="5452533" cy="768287"/>
      </dsp:txXfrm>
    </dsp:sp>
    <dsp:sp modelId="{658BCFA5-C3BE-884B-9C5A-D6B77A7566B4}">
      <dsp:nvSpPr>
        <dsp:cNvPr id="0" name=""/>
        <dsp:cNvSpPr/>
      </dsp:nvSpPr>
      <dsp:spPr>
        <a:xfrm rot="10800000">
          <a:off x="0" y="1174003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1164290"/>
                <a:satOff val="-67142"/>
                <a:lumOff val="6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164290"/>
                <a:satOff val="-67142"/>
                <a:lumOff val="6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164290"/>
                <a:satOff val="-67142"/>
                <a:lumOff val="6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2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Menentukan</a:t>
          </a:r>
          <a:r>
            <a:rPr lang="en-US" sz="2400" b="1" kern="1200" dirty="0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charset="0"/>
              <a:ea typeface="Times New Roman" charset="0"/>
              <a:cs typeface="Times New Roman" charset="0"/>
            </a:rPr>
            <a:t>Permintaan</a:t>
          </a:r>
          <a:endParaRPr lang="en-US" sz="2400" b="1" kern="1200" dirty="0">
            <a:solidFill>
              <a:schemeClr val="tx1"/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1174003"/>
        <a:ext cx="5452533" cy="768287"/>
      </dsp:txXfrm>
    </dsp:sp>
    <dsp:sp modelId="{00F6AEE7-DD98-D54C-A9E1-5AB80DD8B047}">
      <dsp:nvSpPr>
        <dsp:cNvPr id="0" name=""/>
        <dsp:cNvSpPr/>
      </dsp:nvSpPr>
      <dsp:spPr>
        <a:xfrm rot="10800000">
          <a:off x="0" y="3135"/>
          <a:ext cx="5452533" cy="1182399"/>
        </a:xfrm>
        <a:prstGeom prst="upArrowCallout">
          <a:avLst/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Langkah</a:t>
          </a:r>
          <a:r>
            <a:rPr lang="en-US" sz="2400" b="1" kern="1200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1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Memilih</a:t>
          </a:r>
          <a:r>
            <a:rPr lang="en-US" sz="2400" b="1" kern="1200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Tujuan</a:t>
          </a:r>
          <a:r>
            <a:rPr lang="en-US" sz="2400" b="1" kern="1200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Penetapan</a:t>
          </a:r>
          <a:r>
            <a:rPr lang="en-US" sz="2400" b="1" kern="1200" dirty="0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 </a:t>
          </a:r>
          <a:r>
            <a:rPr lang="en-US" sz="2400" b="1" kern="1200" dirty="0" err="1" smtClean="0">
              <a:solidFill>
                <a:schemeClr val="bg2">
                  <a:lumMod val="10000"/>
                </a:schemeClr>
              </a:solidFill>
              <a:latin typeface="Times New Roman" charset="0"/>
              <a:ea typeface="Times New Roman" charset="0"/>
              <a:cs typeface="Times New Roman" charset="0"/>
            </a:rPr>
            <a:t>Harga</a:t>
          </a:r>
          <a:endParaRPr lang="en-US" sz="2400" b="1" kern="1200" dirty="0">
            <a:solidFill>
              <a:schemeClr val="bg2">
                <a:lumMod val="10000"/>
              </a:schemeClr>
            </a:solidFill>
            <a:latin typeface="Times New Roman" charset="0"/>
            <a:ea typeface="Times New Roman" charset="0"/>
            <a:cs typeface="Times New Roman" charset="0"/>
          </a:endParaRPr>
        </a:p>
      </dsp:txBody>
      <dsp:txXfrm rot="10800000">
        <a:off x="0" y="3135"/>
        <a:ext cx="5452533" cy="7682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8C33A8-3370-9543-8053-FF4C0BDD4D1B}">
      <dsp:nvSpPr>
        <dsp:cNvPr id="0" name=""/>
        <dsp:cNvSpPr/>
      </dsp:nvSpPr>
      <dsp:spPr>
        <a:xfrm>
          <a:off x="0" y="802799"/>
          <a:ext cx="10515600" cy="4206240"/>
        </a:xfrm>
        <a:prstGeom prst="leftRightRibbon">
          <a:avLst/>
        </a:prstGeom>
        <a:solidFill>
          <a:schemeClr val="accent4">
            <a:lumMod val="75000"/>
            <a:alpha val="9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47C3A8-A1FB-2949-A33B-C9625ED2CAD6}">
      <dsp:nvSpPr>
        <dsp:cNvPr id="0" name=""/>
        <dsp:cNvSpPr/>
      </dsp:nvSpPr>
      <dsp:spPr>
        <a:xfrm>
          <a:off x="1261872" y="1538890"/>
          <a:ext cx="347014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31140" rIns="0" bIns="247650" numCol="1" spcCol="1270" anchor="ctr" anchorCtr="0">
          <a:noAutofit/>
        </a:bodyPr>
        <a:lstStyle/>
        <a:p>
          <a:pPr lvl="0" algn="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rgbClr val="7030A0"/>
              </a:solidFill>
            </a:rPr>
            <a:t>TERIMA</a:t>
          </a:r>
          <a:r>
            <a:rPr lang="en-US" sz="6500" kern="1200" dirty="0" smtClean="0"/>
            <a:t> </a:t>
          </a:r>
          <a:endParaRPr lang="en-US" sz="6500" kern="1200" dirty="0"/>
        </a:p>
      </dsp:txBody>
      <dsp:txXfrm>
        <a:off x="1261872" y="1538890"/>
        <a:ext cx="3470148" cy="2061057"/>
      </dsp:txXfrm>
    </dsp:sp>
    <dsp:sp modelId="{208B5E15-850A-F542-9BA4-63911D51B6E5}">
      <dsp:nvSpPr>
        <dsp:cNvPr id="0" name=""/>
        <dsp:cNvSpPr/>
      </dsp:nvSpPr>
      <dsp:spPr>
        <a:xfrm>
          <a:off x="5257800" y="2166917"/>
          <a:ext cx="4101084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231140" rIns="0" bIns="247650" numCol="1" spcCol="1270" anchor="ctr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rgbClr val="0070C0"/>
              </a:solidFill>
            </a:rPr>
            <a:t>KASIH</a:t>
          </a:r>
          <a:endParaRPr lang="en-US" sz="6500" kern="1200" dirty="0">
            <a:solidFill>
              <a:srgbClr val="0070C0"/>
            </a:solidFill>
          </a:endParaRPr>
        </a:p>
      </dsp:txBody>
      <dsp:txXfrm>
        <a:off x="5257800" y="2166917"/>
        <a:ext cx="4101084" cy="20610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1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26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05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5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028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85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575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776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0332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696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6D620-8ECF-494F-90D5-15E7C11FFA0B}" type="datetimeFigureOut">
              <a:rPr lang="en-US" smtClean="0"/>
              <a:t>4/29/19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91726-876C-DA43-8879-290F0707EC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539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baseballplanet.com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2083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2200" dirty="0" smtClean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2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2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2200" dirty="0" smtClean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200" dirty="0" smtClean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2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2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2000" dirty="0" err="1" smtClean="0">
                <a:latin typeface="Times New Roman" charset="0"/>
                <a:ea typeface="Times New Roman" charset="0"/>
                <a:cs typeface="Times New Roman" charset="0"/>
              </a:rPr>
              <a:t>Pertemuan</a:t>
            </a:r>
            <a: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  <a:t> 11</a:t>
            </a:r>
            <a:br>
              <a:rPr lang="en-US" sz="2000" dirty="0" smtClean="0"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2000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MENGEMBANGKAN</a:t>
            </a:r>
          </a:p>
          <a:p>
            <a:pPr marL="0" indent="0" algn="ctr">
              <a:buNone/>
            </a:pPr>
            <a:r>
              <a:rPr lang="en-US" sz="6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STRATEGI </a:t>
            </a:r>
            <a: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 PROGRAM</a:t>
            </a:r>
            <a:b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PENETAPAN HARGA</a:t>
            </a:r>
            <a:endParaRPr lang="id-ID" sz="6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44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1214" y="1"/>
            <a:ext cx="8360229" cy="1681842"/>
          </a:xfrm>
        </p:spPr>
        <p:txBody>
          <a:bodyPr>
            <a:normAutofit fontScale="90000"/>
          </a:bodyPr>
          <a:lstStyle/>
          <a:p>
            <a:pPr algn="ctr"/>
            <a:r>
              <a:rPr lang="id-ID" sz="6000" b="1" u="sng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Memahami</a:t>
            </a:r>
            <a:br>
              <a:rPr lang="id-ID" sz="6000" b="1" u="sng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id-ID" sz="6000" b="1" u="sng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Penetapan </a:t>
            </a:r>
            <a:r>
              <a:rPr lang="id-ID" sz="6000" b="1" u="sng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 </a:t>
            </a:r>
            <a:endParaRPr lang="id-ID" sz="6000" b="1" u="sng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6671" y="1681843"/>
            <a:ext cx="10123715" cy="5176156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endParaRPr lang="id-ID" b="1" dirty="0" smtClean="0">
              <a:solidFill>
                <a:srgbClr val="0070C0"/>
              </a:solidFill>
            </a:endParaRPr>
          </a:p>
          <a:p>
            <a:pPr>
              <a:buFont typeface="Arial" charset="0"/>
              <a:buChar char="•"/>
            </a:pPr>
            <a:endParaRPr lang="id-ID" b="1" dirty="0" smtClean="0">
              <a:solidFill>
                <a:srgbClr val="0070C0"/>
              </a:solidFill>
            </a:endParaRPr>
          </a:p>
          <a:p>
            <a:pPr>
              <a:buFont typeface="Arial" charset="0"/>
              <a:buChar char="•"/>
            </a:pPr>
            <a:endParaRPr lang="id-ID" b="1" dirty="0">
              <a:solidFill>
                <a:srgbClr val="0070C0"/>
              </a:solidFill>
            </a:endParaRPr>
          </a:p>
          <a:p>
            <a:pPr>
              <a:buFont typeface="Arial" charset="0"/>
              <a:buChar char="•"/>
            </a:pPr>
            <a:endParaRPr lang="id-ID" b="1" dirty="0" smtClean="0">
              <a:solidFill>
                <a:srgbClr val="0070C0"/>
              </a:solidFill>
            </a:endParaRPr>
          </a:p>
          <a:p>
            <a:pPr>
              <a:buFont typeface="Arial" charset="0"/>
              <a:buChar char="•"/>
            </a:pPr>
            <a:endParaRPr lang="id-ID" b="1" dirty="0">
              <a:solidFill>
                <a:srgbClr val="0070C0"/>
              </a:solidFill>
            </a:endParaRPr>
          </a:p>
        </p:txBody>
      </p:sp>
      <p:sp>
        <p:nvSpPr>
          <p:cNvPr id="4" name="Round Diagonal Corner Rectangle 3"/>
          <p:cNvSpPr/>
          <p:nvPr/>
        </p:nvSpPr>
        <p:spPr>
          <a:xfrm>
            <a:off x="1126671" y="1996440"/>
            <a:ext cx="2895600" cy="3901440"/>
          </a:xfrm>
          <a:prstGeom prst="round2Diag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2800" b="1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 </a:t>
            </a:r>
            <a:r>
              <a:rPr lang="id-ID" sz="2800" dirty="0">
                <a:latin typeface="Times New Roman" charset="0"/>
                <a:ea typeface="Times New Roman" charset="0"/>
                <a:cs typeface="Times New Roman" charset="0"/>
              </a:rPr>
              <a:t>adalah jumlah uang yang harus dibayar oleh pelanggan untuk memperoleh suatu produk.</a:t>
            </a:r>
          </a:p>
        </p:txBody>
      </p:sp>
      <p:sp>
        <p:nvSpPr>
          <p:cNvPr id="5" name="Round Diagonal Corner Rectangle 4"/>
          <p:cNvSpPr/>
          <p:nvPr/>
        </p:nvSpPr>
        <p:spPr>
          <a:xfrm>
            <a:off x="4680856" y="1996440"/>
            <a:ext cx="2895600" cy="3901440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28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id-ID" sz="28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id-ID" sz="2800" dirty="0" smtClean="0">
                <a:latin typeface="Times New Roman" charset="0"/>
                <a:ea typeface="Times New Roman" charset="0"/>
                <a:cs typeface="Times New Roman" charset="0"/>
              </a:rPr>
              <a:t>ditetapkan </a:t>
            </a:r>
            <a:r>
              <a:rPr lang="id-ID" sz="2800" dirty="0">
                <a:latin typeface="Times New Roman" charset="0"/>
                <a:ea typeface="Times New Roman" charset="0"/>
                <a:cs typeface="Times New Roman" charset="0"/>
              </a:rPr>
              <a:t>melalui negosiasi antara pembeli dan penjual.</a:t>
            </a:r>
          </a:p>
        </p:txBody>
      </p:sp>
      <p:sp>
        <p:nvSpPr>
          <p:cNvPr id="6" name="Round Diagonal Corner Rectangle 5"/>
          <p:cNvSpPr/>
          <p:nvPr/>
        </p:nvSpPr>
        <p:spPr>
          <a:xfrm>
            <a:off x="8235041" y="1996440"/>
            <a:ext cx="2895600" cy="3901440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2000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id-ID" sz="2000" dirty="0">
                <a:latin typeface="Times New Roman" charset="0"/>
                <a:ea typeface="Times New Roman" charset="0"/>
                <a:cs typeface="Times New Roman" charset="0"/>
              </a:rPr>
              <a:t> ternyata bukan hanya angka-angka di label harga, tetapi harga mempunyai banyak bentuk dan banyak fungsi, sewa, uang sekolah, kuliah, ongkos, upah, </a:t>
            </a:r>
            <a:r>
              <a:rPr lang="id-ID" sz="2000" dirty="0" err="1">
                <a:latin typeface="Times New Roman" charset="0"/>
                <a:ea typeface="Times New Roman" charset="0"/>
                <a:cs typeface="Times New Roman" charset="0"/>
              </a:rPr>
              <a:t>fee</a:t>
            </a:r>
            <a:r>
              <a:rPr lang="id-ID" sz="2000" dirty="0">
                <a:latin typeface="Times New Roman" charset="0"/>
                <a:ea typeface="Times New Roman" charset="0"/>
                <a:cs typeface="Times New Roman" charset="0"/>
              </a:rPr>
              <a:t>, bunga, tarif, gaji, biaya penyimpanan dan komisi.</a:t>
            </a:r>
          </a:p>
        </p:txBody>
      </p:sp>
    </p:spTree>
    <p:extLst>
      <p:ext uri="{BB962C8B-B14F-4D97-AF65-F5344CB8AC3E}">
        <p14:creationId xmlns:p14="http://schemas.microsoft.com/office/powerpoint/2010/main" val="203245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2614" y="130628"/>
            <a:ext cx="9764486" cy="67273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		</a:t>
            </a:r>
          </a:p>
          <a:p>
            <a:pPr marL="0" indent="0">
              <a:buNone/>
            </a:pPr>
            <a:r>
              <a:rPr lang="id-ID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	</a:t>
            </a:r>
            <a:r>
              <a:rPr lang="id-ID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	Lingkungan </a:t>
            </a:r>
            <a:r>
              <a:rPr lang="id-ID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penetapan harga yang berubah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I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nternet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memungkinkan penjual mendiskriminasikan pembeli dan sebaliknya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id-ID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id-ID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id-ID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Pembeli </a:t>
            </a:r>
            <a:r>
              <a:rPr lang="id-ID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dapat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 smtClean="0">
                <a:latin typeface="Times New Roman" charset="0"/>
                <a:ea typeface="Times New Roman" charset="0"/>
                <a:cs typeface="Times New Roman" charset="0"/>
              </a:rPr>
              <a:t>endapatkan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perbandingan harga secara langsung dari ratusan pemasok.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enyebutkan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harga mereka dan berusaha membuatnya dipenuhi penjual.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endapatkan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produk secara gratis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. Open </a:t>
            </a:r>
            <a:r>
              <a:rPr lang="id-ID" dirty="0" err="1" smtClean="0">
                <a:latin typeface="Times New Roman" charset="0"/>
                <a:ea typeface="Times New Roman" charset="0"/>
                <a:cs typeface="Times New Roman" charset="0"/>
              </a:rPr>
              <a:t>Source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, gerakan </a:t>
            </a:r>
            <a:r>
              <a:rPr lang="id-ID" dirty="0" err="1" smtClean="0">
                <a:latin typeface="Times New Roman" charset="0"/>
                <a:ea typeface="Times New Roman" charset="0"/>
                <a:cs typeface="Times New Roman" charset="0"/>
              </a:rPr>
              <a:t>piranti</a:t>
            </a:r>
            <a:r>
              <a:rPr lang="id-ID" dirty="0" smtClean="0">
                <a:latin typeface="Times New Roman" charset="0"/>
                <a:ea typeface="Times New Roman" charset="0"/>
                <a:cs typeface="Times New Roman" charset="0"/>
              </a:rPr>
              <a:t> lunak gratis.</a:t>
            </a:r>
            <a:endParaRPr lang="id-ID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id-ID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27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758757"/>
            <a:ext cx="10515600" cy="54182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CONTOH</a:t>
            </a:r>
          </a:p>
          <a:p>
            <a:r>
              <a:rPr lang="en-US" sz="3200" b="1" dirty="0" smtClean="0">
                <a:latin typeface="Times New Roman" charset="0"/>
                <a:ea typeface="Times New Roman" charset="0"/>
                <a:cs typeface="Times New Roman" charset="0"/>
              </a:rPr>
              <a:t>Photo </a:t>
            </a:r>
            <a:r>
              <a:rPr 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 Image Editor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Open Source: GIMP,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InkScape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Digikam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Abhishek’s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GLIMPSE</a:t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Software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Berbayar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: Adobe Photoshop, Corel Draw</a:t>
            </a:r>
          </a:p>
          <a:p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Office Editor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Open Source: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LibreOffice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OpenOffice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Software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Berbayar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KingOffice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MsOffice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(2003,2007, 2010, 2013)</a:t>
            </a:r>
          </a:p>
          <a:p>
            <a:r>
              <a:rPr 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Sistem</a:t>
            </a:r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b="1" dirty="0" err="1">
                <a:latin typeface="Times New Roman" charset="0"/>
                <a:ea typeface="Times New Roman" charset="0"/>
                <a:cs typeface="Times New Roman" charset="0"/>
              </a:rPr>
              <a:t>Operasi</a:t>
            </a:r>
            <a:r>
              <a:rPr lang="en-US" sz="3200" b="1" dirty="0">
                <a:latin typeface="Times New Roman" charset="0"/>
                <a:ea typeface="Times New Roman" charset="0"/>
                <a:cs typeface="Times New Roman" charset="0"/>
              </a:rPr>
              <a:t> Smartphone</a:t>
            </a:r>
            <a:endParaRPr lang="en-US" sz="3200" dirty="0">
              <a:latin typeface="Times New Roman" charset="0"/>
              <a:ea typeface="Times New Roman" charset="0"/>
              <a:cs typeface="Times New Roman" charset="0"/>
            </a:endParaRPr>
          </a:p>
          <a:p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Open Source: Android, Firefox OS</a:t>
            </a:r>
            <a:b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Software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Berbayar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: Windows Phone, iOS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335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id-ID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Penjual dapat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engamati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perilaku pelanggan &amp; menghantarkan penawaran kepada perorangan.</a:t>
            </a:r>
          </a:p>
          <a:p>
            <a:pPr>
              <a:buFont typeface="Arial" charset="0"/>
              <a:buChar char="•"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emberikan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 akses untuk harga khusus kepada pelanggan </a:t>
            </a:r>
            <a:r>
              <a:rPr lang="id-ID" dirty="0" err="1">
                <a:latin typeface="Times New Roman" charset="0"/>
                <a:ea typeface="Times New Roman" charset="0"/>
                <a:cs typeface="Times New Roman" charset="0"/>
              </a:rPr>
              <a:t>ttt</a:t>
            </a:r>
            <a:r>
              <a:rPr lang="id-ID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937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5656" y="0"/>
            <a:ext cx="9486901" cy="6041496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Lanjutan</a:t>
            </a:r>
            <a:r>
              <a:rPr lang="is-IS" dirty="0" smtClean="0"/>
              <a:t>…</a:t>
            </a:r>
          </a:p>
          <a:p>
            <a:pPr marL="0" indent="0">
              <a:buNone/>
            </a:pPr>
            <a:endParaRPr lang="is-I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B</a:t>
            </a:r>
            <a:r>
              <a:rPr lang="is-I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aik pembeli dan penjual dapat</a:t>
            </a:r>
          </a:p>
          <a:p>
            <a:pPr marL="0" indent="0"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enegosiasikan harga di lelang dan bursa online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I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ngin menjual ratusan kelebihan produk dan produk sedikit rusak?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asang obral di eBay</a:t>
            </a:r>
          </a:p>
          <a:p>
            <a:pPr marL="0" indent="0">
              <a:buNone/>
            </a:pPr>
            <a:endParaRPr lang="is-I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I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ngin membeli kartu baseball antik dengan harga murah?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K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unjungi 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  <a:hlinkClick r:id="rId2"/>
              </a:rPr>
              <a:t>www.baseballplanet.com</a:t>
            </a:r>
            <a:endParaRPr lang="is-I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is-I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9093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0" y="1"/>
            <a:ext cx="8441871" cy="1690688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Cara</a:t>
            </a:r>
            <a:r>
              <a:rPr lang="en-US" sz="48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b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			</a:t>
            </a: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menetapkan</a:t>
            </a:r>
            <a:r>
              <a:rPr lang="en-US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48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" name="Cloud 3"/>
          <p:cNvSpPr/>
          <p:nvPr/>
        </p:nvSpPr>
        <p:spPr>
          <a:xfrm>
            <a:off x="1518557" y="1825625"/>
            <a:ext cx="4604657" cy="2158546"/>
          </a:xfrm>
          <a:prstGeom prst="cloud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Perusahaan </a:t>
            </a:r>
            <a:r>
              <a:rPr lang="en-US" sz="3200" dirty="0" err="1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kecil</a:t>
            </a:r>
            <a:r>
              <a:rPr lang="en-US" sz="3200" dirty="0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sz="3200" dirty="0" smtClean="0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chemeClr val="accent6">
                    <a:lumMod val="50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atasan</a:t>
            </a:r>
            <a:endParaRPr lang="en-US" sz="3200" dirty="0">
              <a:solidFill>
                <a:schemeClr val="accent6">
                  <a:lumMod val="50000"/>
                </a:schemeClr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" name="Cloud 5"/>
          <p:cNvSpPr/>
          <p:nvPr/>
        </p:nvSpPr>
        <p:spPr>
          <a:xfrm>
            <a:off x="5192486" y="3282043"/>
            <a:ext cx="5323114" cy="2894920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Perusahaan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besar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sz="3200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manajer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devisi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manajer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lini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sz="3200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027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4257" y="233464"/>
            <a:ext cx="9388929" cy="1750979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Psikologi</a:t>
            </a:r>
            <a:r>
              <a:rPr lang="en-US" sz="54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Konsumen</a:t>
            </a:r>
            <a:r>
              <a:rPr lang="en-US" sz="5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5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</a:t>
            </a:r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enetapan</a:t>
            </a:r>
            <a:r>
              <a:rPr lang="en-US" sz="5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en-US" sz="5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arga</a:t>
            </a:r>
            <a:endParaRPr lang="en-US" sz="54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4945" y="1984443"/>
            <a:ext cx="10233498" cy="475502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Referensi</a:t>
            </a: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yaitu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membandingkan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diteliti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referen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   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internal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mereka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ingat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/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kerangka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referensi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eksternal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lnSpc>
                <a:spcPct val="110000"/>
              </a:lnSpc>
              <a:spcBef>
                <a:spcPts val="0"/>
              </a:spcBef>
              <a:buFont typeface="Arial" charset="0"/>
              <a:buChar char="•"/>
            </a:pP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Asumsi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b="1" dirty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Banyak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konsumen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menggunakan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sebagai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indikator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Akhiran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b="1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Banyak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penjual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yakin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harus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berakhir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angka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ganjil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591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5029200" cy="2563585"/>
          </a:xfrm>
        </p:spPr>
        <p:txBody>
          <a:bodyPr>
            <a:normAutofit/>
          </a:bodyPr>
          <a:lstStyle/>
          <a:p>
            <a:pPr algn="ctr"/>
            <a:r>
              <a:rPr lang="id-ID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Tahapan</a:t>
            </a:r>
            <a:br>
              <a:rPr lang="id-ID" sz="48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id-ID" sz="4800" b="1" u="sng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Penetapan </a:t>
            </a:r>
            <a:r>
              <a:rPr lang="id-ID" sz="4800" b="1" u="sng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4800" u="sn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5283200" y="228600"/>
          <a:ext cx="5452533" cy="66293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20486" y="2404533"/>
            <a:ext cx="390252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6</a:t>
            </a:r>
          </a:p>
          <a:p>
            <a:pPr algn="ctr"/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endParaRPr lang="en-US" sz="3200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311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1</a:t>
            </a:r>
            <a:b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Memilih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Tujuan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Penetapan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5400" b="1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693400" cy="4351338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endParaRPr lang="en-US" sz="3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kelangsungan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hidup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/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kemampuan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bertahan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(survival)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Memaksimalkan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keuntungan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saat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ini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Memaksimalkan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pangsa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mereka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(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penetrasi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).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Pemerahan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maksimum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(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skimming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).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Kepemimpinan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sz="36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endParaRPr lang="en-US" sz="3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60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8576733" cy="1151466"/>
          </a:xfrm>
        </p:spPr>
        <p:txBody>
          <a:bodyPr>
            <a:noAutofit/>
          </a:bodyPr>
          <a:lstStyle/>
          <a:p>
            <a:pPr algn="ctr"/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2</a:t>
            </a:r>
            <a:b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Menentukan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Permintaan</a:t>
            </a:r>
            <a:endParaRPr lang="en-US" b="1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51468"/>
            <a:ext cx="12192000" cy="570653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Analisis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>
                <a:latin typeface="Times New Roman" charset="0"/>
                <a:ea typeface="Times New Roman" charset="0"/>
                <a:cs typeface="Times New Roman" charset="0"/>
              </a:rPr>
              <a:t>s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ensivitas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Memperkirakan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Kurva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Permintaan:survei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eksperimen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analisis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statistik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AutoNum type="arabicPeriod" startAt="3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Elastisitas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permintaan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Faktor-faktor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mempengaruhi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sensivitas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berbeda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kurang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menyadari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pengganti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tdk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dpt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membandingkan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pengganti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dg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mudah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Pengeluaran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merupakan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bagian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kecil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total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penghasilan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Pengeluaran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kecil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dibandingkan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dg total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akhir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Sebagian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ditanggung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pihak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lain.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Penggunaan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digabungkan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dg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aset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yg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sebelumnya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diasumsikan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mempunyai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gengsi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eksklusivitas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yg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tinggi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dapat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menyimpan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725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05466"/>
          </a:xfrm>
        </p:spPr>
        <p:txBody>
          <a:bodyPr/>
          <a:lstStyle/>
          <a:p>
            <a:pPr algn="ctr"/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3</a:t>
            </a:r>
            <a:b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emperkirakan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B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iaya</a:t>
            </a:r>
            <a:endParaRPr lang="en-US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8" y="1405468"/>
            <a:ext cx="11480800" cy="5452532"/>
          </a:xfrm>
        </p:spPr>
        <p:txBody>
          <a:bodyPr>
            <a:normAutofit fontScale="92500"/>
          </a:bodyPr>
          <a:lstStyle/>
          <a:p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Jenis-jenis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  </a:t>
            </a:r>
          </a:p>
          <a:p>
            <a:pPr marL="0" indent="0">
              <a:buNone/>
            </a:pPr>
            <a:r>
              <a:rPr lang="en-US" dirty="0" smtClean="0"/>
              <a:t>   1.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tetap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overhead) 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dipengaruhi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oleh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atau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penjualan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2.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variabel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bervariasi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langsung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3.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total       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merupakan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jumlah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tetap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variabel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ttt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4.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rata-rata 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per unit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pada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tersebut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sama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total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dibagi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terakumulasi</a:t>
            </a:r>
            <a:r>
              <a:rPr lang="en-US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kurva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pengalaman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(experience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curva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) /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kurva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pembelajaran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(learning curve)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adalah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penurunan</a:t>
            </a: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rata-rata dg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terakumulasinya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pengalaman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tsb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938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1214" y="1"/>
            <a:ext cx="9241972" cy="1845128"/>
          </a:xfrm>
        </p:spPr>
        <p:txBody>
          <a:bodyPr>
            <a:noAutofit/>
          </a:bodyPr>
          <a:lstStyle/>
          <a:p>
            <a:pPr lvl="0" algn="ctr"/>
            <a:r>
              <a:rPr lang="en-US" sz="4000" b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4</a:t>
            </a:r>
            <a:b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Menganalisis</a:t>
            </a:r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Penawaran</a:t>
            </a:r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40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51214" y="1845129"/>
            <a:ext cx="9241972" cy="501287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pPr marL="514350" indent="-514350" algn="just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Jika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tawaran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serupa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dg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tawaran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utamanya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harus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menetapkan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dekat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 algn="just">
              <a:lnSpc>
                <a:spcPct val="110000"/>
              </a:lnSpc>
              <a:spcBef>
                <a:spcPts val="0"/>
              </a:spcBef>
              <a:buAutoNum type="arabicPeriod" startAt="2"/>
            </a:pP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Jika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tawaran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rendah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mutunya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maka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dapat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menetapkan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tinggi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dari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32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 algn="just">
              <a:lnSpc>
                <a:spcPct val="110000"/>
              </a:lnSpc>
              <a:spcBef>
                <a:spcPts val="0"/>
              </a:spcBef>
              <a:buAutoNum type="arabicPeriod" startAt="3"/>
            </a:pP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Jika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tawaran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tinggi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mutunya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,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maka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dapat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ditetapkan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tinggi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dari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217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54666"/>
          </a:xfrm>
        </p:spPr>
        <p:txBody>
          <a:bodyPr>
            <a:noAutofit/>
          </a:bodyPr>
          <a:lstStyle/>
          <a:p>
            <a:pPr lvl="0" algn="ctr"/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5</a:t>
            </a:r>
            <a:br>
              <a:rPr lang="en-US" sz="4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Memilih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Metode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Penetapan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000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4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54666"/>
            <a:ext cx="10515600" cy="5503333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Markup:</a:t>
            </a:r>
          </a:p>
          <a:p>
            <a:pPr marL="0" indent="0">
              <a:buNone/>
            </a:pPr>
            <a:endParaRPr lang="en-US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per unit =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variabel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+ (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tetap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/unit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penjualan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)</a:t>
            </a:r>
          </a:p>
          <a:p>
            <a:pPr marL="0" indent="0">
              <a:buNone/>
            </a:pPr>
            <a:endParaRPr lang="en-US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markup =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per unit / (1-pengembalian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atas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penjualan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                                 yang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diinginkan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AutoNum type="arabicPeriod" startAt="2"/>
            </a:pP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Tingkat </a:t>
            </a: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Pengembalian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Sasaran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endParaRPr lang="en-US" dirty="0" smtClean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Tingkat </a:t>
            </a:r>
            <a:r>
              <a:rPr lang="en-US" dirty="0" err="1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Pengembalian</a:t>
            </a:r>
            <a:r>
              <a:rPr lang="en-U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Sasaran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=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perunit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+ (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tingkat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pengembalian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x modal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yg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diinvestasikan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)-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penjualan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perunit</a:t>
            </a:r>
            <a:r>
              <a:rPr lang="en-U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914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7929" y="220133"/>
            <a:ext cx="9127672" cy="5956830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Lanjutan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…</a:t>
            </a:r>
          </a:p>
          <a:p>
            <a:pPr marL="514350" indent="-514350">
              <a:buAutoNum type="arabicPeriod" startAt="3"/>
            </a:pPr>
            <a:r>
              <a:rPr lang="is-I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Volume titik impas.</a:t>
            </a:r>
          </a:p>
          <a:p>
            <a:pPr marL="0" indent="0">
              <a:buNone/>
            </a:pPr>
            <a:r>
              <a:rPr lang="is-I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      </a:t>
            </a:r>
            <a:r>
              <a:rPr lang="is-I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Volume </a:t>
            </a:r>
            <a:r>
              <a:rPr lang="is-IS" dirty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titik </a:t>
            </a:r>
            <a:r>
              <a:rPr lang="is-IS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impas = biaya tetap / (harga- biaya variabel)</a:t>
            </a:r>
          </a:p>
          <a:p>
            <a:pPr marL="0" indent="0">
              <a:buNone/>
            </a:pPr>
            <a:endParaRPr lang="is-IS" dirty="0">
              <a:solidFill>
                <a:srgbClr val="C0000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514350" indent="-514350">
              <a:buAutoNum type="arabicPeriod" startAt="4"/>
            </a:pPr>
            <a:r>
              <a:rPr lang="is-I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 berdasarkan nilai yang dipersepsikan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N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ilai yang dipersepsikan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arga pembeli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N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ilai pembeli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P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embeli yang setia</a:t>
            </a:r>
          </a:p>
          <a:p>
            <a:pPr>
              <a:buFont typeface="Arial" charset="0"/>
              <a:buChar char="•"/>
            </a:pP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H</a:t>
            </a:r>
            <a:r>
              <a:rPr lang="is-IS" dirty="0" smtClean="0">
                <a:latin typeface="Times New Roman" charset="0"/>
                <a:ea typeface="Times New Roman" charset="0"/>
                <a:cs typeface="Times New Roman" charset="0"/>
              </a:rPr>
              <a:t>arga berdasarkan nilai yang digunakan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2099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4457" y="1"/>
            <a:ext cx="5649686" cy="1845128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Langkah</a:t>
            </a:r>
            <a:r>
              <a:rPr lang="en-US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6</a:t>
            </a:r>
            <a:b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Memilih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Akhir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2471" y="2057400"/>
            <a:ext cx="8703130" cy="48006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pemasaran</a:t>
            </a:r>
            <a:r>
              <a:rPr lang="en-US" dirty="0" smtClean="0"/>
              <a:t> lain.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Kebijakan</a:t>
            </a:r>
            <a:r>
              <a:rPr lang="en-US" dirty="0" smtClean="0"/>
              <a:t> </a:t>
            </a:r>
            <a:r>
              <a:rPr lang="en-US" dirty="0" err="1" smtClean="0"/>
              <a:t>penetapan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perusahaan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Penetapan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berbagi</a:t>
            </a:r>
            <a:r>
              <a:rPr lang="en-US" dirty="0" smtClean="0"/>
              <a:t> </a:t>
            </a:r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resiko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Dampak</a:t>
            </a:r>
            <a:r>
              <a:rPr lang="en-US" dirty="0" smtClean="0"/>
              <a:t> 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pihak</a:t>
            </a:r>
            <a:r>
              <a:rPr lang="en-US" dirty="0" smtClean="0"/>
              <a:t> lain.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4509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310641"/>
          <a:ext cx="10515600" cy="528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7877"/>
                <a:gridCol w="3268493"/>
                <a:gridCol w="6159230"/>
              </a:tblGrid>
              <a:tr h="1249957"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1</a:t>
                      </a:r>
                      <a:endParaRPr lang="en-US" sz="2400" b="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 anchor="ctr">
                    <a:solidFill>
                      <a:srgbClr val="DAE3F3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secara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geografis</a:t>
                      </a:r>
                      <a:endParaRPr lang="en-US" sz="2400" b="0" dirty="0">
                        <a:solidFill>
                          <a:schemeClr val="tx1"/>
                        </a:solidFill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>
                    <a:solidFill>
                      <a:srgbClr val="DAE3F3">
                        <a:alpha val="5098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+mj-lt"/>
                        <a:buNone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Barter,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Persetujuan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kompensasi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Pengaturan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pembelian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kembali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="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Offset.</a:t>
                      </a:r>
                    </a:p>
                    <a:p>
                      <a:pPr algn="l"/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AE3F3">
                        <a:alpha val="49020"/>
                      </a:srgbClr>
                    </a:solidFill>
                  </a:tcPr>
                </a:tc>
              </a:tr>
              <a:tr h="124995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dan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insentif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endParaRPr lang="en-US" sz="2800" dirty="0"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Kuantitas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Fungsional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Musiman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24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4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Insentif</a:t>
                      </a: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.</a:t>
                      </a:r>
                    </a:p>
                    <a:p>
                      <a:endParaRPr 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53840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promosi</a:t>
                      </a:r>
                      <a:endParaRPr lang="en-US" sz="2800" dirty="0"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pemimpin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kerugian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acara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khusus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Rabat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tunai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Pembiayaan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berbunga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rendah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baseline="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j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angka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waktu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pembayaran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yang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lebih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panjang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Jaminan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kotrak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jasa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Diskon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spsikologis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  <a:tr h="124995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2800" dirty="0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2800" dirty="0" err="1" smtClean="0"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terdiferensiasi</a:t>
                      </a:r>
                      <a:endParaRPr lang="en-US" sz="2800" dirty="0">
                        <a:latin typeface="Times New Roman" charset="0"/>
                        <a:ea typeface="Times New Roman" charset="0"/>
                        <a:cs typeface="Times New Roman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segmen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pelanggan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bentuk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produk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citra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saluran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lokasi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,</a:t>
                      </a:r>
                      <a:r>
                        <a:rPr lang="en-US" sz="1800" baseline="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Penetapan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harga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waktu</a:t>
                      </a:r>
                      <a:r>
                        <a:rPr lang="en-US" sz="1800" dirty="0" smtClean="0">
                          <a:solidFill>
                            <a:schemeClr val="tx1"/>
                          </a:solidFill>
                          <a:latin typeface="Times New Roman" charset="0"/>
                          <a:ea typeface="Times New Roman" charset="0"/>
                          <a:cs typeface="Times New Roman" charset="0"/>
                        </a:rPr>
                        <a:t>.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400783" y="0"/>
            <a:ext cx="6070060" cy="11734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Strategi</a:t>
            </a:r>
            <a:r>
              <a:rPr lang="en-US" sz="36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penyesuaian</a:t>
            </a:r>
            <a:r>
              <a:rPr lang="en-US" sz="36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3600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053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271" y="19456"/>
            <a:ext cx="11821886" cy="1690688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Memulai</a:t>
            </a:r>
            <a:r>
              <a:rPr lang="en-US" sz="6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6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60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60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Merespon</a:t>
            </a:r>
            <a: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en-US" sz="6000" b="1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sz="6000" b="1" u="sng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Perubahan</a:t>
            </a:r>
            <a:r>
              <a:rPr lang="en-US" sz="6000" b="1" u="sng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6000" b="1" u="sng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sz="6000" b="1" u="sng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7300" y="1825625"/>
            <a:ext cx="9568543" cy="478744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Memulai</a:t>
            </a: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penurunan</a:t>
            </a: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200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3200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Penyebab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penurunan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: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kapasitas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pabrik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,   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kadang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perusahaan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menurunkan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mendominasi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melalui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biaya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murah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Strategi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penurunan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menyebabkan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kemungkinan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sbb</a:t>
            </a:r>
            <a:r>
              <a:rPr lang="en-US" dirty="0" smtClean="0">
                <a:solidFill>
                  <a:schemeClr val="accent5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Jebakan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kualitas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rendah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Jebakan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pangsa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pasar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rentan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Jebakan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saku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tipis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Jebakan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perang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3567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243" y="228600"/>
            <a:ext cx="9405258" cy="662940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 startAt="2"/>
            </a:pP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Memulai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kenaikan</a:t>
            </a:r>
            <a:r>
              <a:rPr lang="en-US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Dapat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dilakukan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acara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berikut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Penetapan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kutipan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tertunda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(delayed quotation)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Klausa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peningkatan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(escalator clause)</a:t>
            </a: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Penguraian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    -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Pengurangan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diskon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Pendekatan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alternatif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imes New Roman" charset="0"/>
                <a:ea typeface="Times New Roman" charset="0"/>
                <a:cs typeface="Times New Roman" charset="0"/>
              </a:rPr>
              <a:t> :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Menyusutkan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jumlah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tidak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menaikkan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Mengurangi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dengan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materi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bahan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murah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Mengurangi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menghilangkan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fitur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Mengurangi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menghilangkan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jasa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endParaRPr lang="en-US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Menggunakan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materi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kemasan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murah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/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ukuran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kemasan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lebih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besar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Mengurangi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jumlah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ukuran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&amp; model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ditawarkan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Menciptakan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merek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ekonomis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baru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>
              <a:buFont typeface="Arial" charset="0"/>
              <a:buChar char="•"/>
            </a:pPr>
            <a:endParaRPr lang="en-US" dirty="0" smtClean="0"/>
          </a:p>
          <a:p>
            <a:pPr>
              <a:buFont typeface="Arial" charset="0"/>
              <a:buChar char="•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8628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03971" cy="1325563"/>
          </a:xfrm>
        </p:spPr>
        <p:txBody>
          <a:bodyPr>
            <a:normAutofit fontScale="90000"/>
          </a:bodyPr>
          <a:lstStyle/>
          <a:p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Merespon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Perubahan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sz="5400" b="1" dirty="0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5400" b="1" dirty="0" err="1" smtClean="0">
                <a:solidFill>
                  <a:srgbClr val="0070C0"/>
                </a:solidFill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endParaRPr lang="en-US" sz="5400" b="1" dirty="0">
              <a:solidFill>
                <a:srgbClr val="0070C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3386" y="1825625"/>
            <a:ext cx="9878785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Menurut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Nirmalya</a:t>
            </a:r>
            <a:r>
              <a:rPr lang="en-US" b="1" dirty="0" smtClean="0">
                <a:solidFill>
                  <a:srgbClr val="C00000"/>
                </a:solidFill>
                <a:latin typeface="Times New Roman" charset="0"/>
                <a:ea typeface="Times New Roman" charset="0"/>
                <a:cs typeface="Times New Roman" charset="0"/>
              </a:rPr>
              <a:t> Kumar</a:t>
            </a:r>
          </a:p>
          <a:p>
            <a:pPr marL="0" indent="0">
              <a:buNone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Beberapa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sarana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untuk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menghadapi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pesaing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menurunkan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harga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produknya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antara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lain: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Merancang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menarik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Menawarkan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bauran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produk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yang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unik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Memberi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merek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pada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sebuah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komunitas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Menjual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dirty="0" err="1" smtClean="0">
                <a:latin typeface="Times New Roman" charset="0"/>
                <a:ea typeface="Times New Roman" charset="0"/>
                <a:cs typeface="Times New Roman" charset="0"/>
              </a:rPr>
              <a:t>pengalaman</a:t>
            </a:r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5157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365126"/>
          <a:ext cx="10515600" cy="5811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5748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954</Words>
  <Application>Microsoft Macintosh PowerPoint</Application>
  <PresentationFormat>Widescreen</PresentationFormat>
  <Paragraphs>177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    Pertemuan 11 </vt:lpstr>
      <vt:lpstr>Memahami Penetapan Harga </vt:lpstr>
      <vt:lpstr>PowerPoint Presentation</vt:lpstr>
      <vt:lpstr>PowerPoint Presentation</vt:lpstr>
      <vt:lpstr>PowerPoint Presentation</vt:lpstr>
      <vt:lpstr>PowerPoint Presentation</vt:lpstr>
      <vt:lpstr>Cara Perusahaan    menetapkan harga</vt:lpstr>
      <vt:lpstr>Psikologi Konsumen dan Penetapan Harga</vt:lpstr>
      <vt:lpstr>Tahapan Penetapan Harga</vt:lpstr>
      <vt:lpstr>Langkah 1 Memilih Tujuan Penetapan Harga</vt:lpstr>
      <vt:lpstr>Langkah 2 Menentukan Permintaan</vt:lpstr>
      <vt:lpstr>Langkah 3 Memperkirakan Biaya</vt:lpstr>
      <vt:lpstr> Langkah 4 Menganalisis Biaya, Harga dan Penawaran Pesaing </vt:lpstr>
      <vt:lpstr> Langkah 5  Memilih Metode Penetapan Harga </vt:lpstr>
      <vt:lpstr>PowerPoint Presentation</vt:lpstr>
      <vt:lpstr>Langkah 6 Memilih Harga Akhir</vt:lpstr>
      <vt:lpstr>PowerPoint Presentation</vt:lpstr>
      <vt:lpstr>Memulai dan Merespon Perubahan Harga</vt:lpstr>
      <vt:lpstr>PowerPoint Presentation</vt:lpstr>
      <vt:lpstr>Merespon Perubahan Harga Pesaing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2019-04-29T01:52:01Z</dcterms:created>
  <dcterms:modified xsi:type="dcterms:W3CDTF">2019-04-29T01:52:29Z</dcterms:modified>
</cp:coreProperties>
</file>