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  <p:sldId id="264" r:id="rId10"/>
    <p:sldId id="267" r:id="rId11"/>
    <p:sldId id="268" r:id="rId12"/>
    <p:sldId id="269" r:id="rId13"/>
    <p:sldId id="270" r:id="rId14"/>
    <p:sldId id="271" r:id="rId15"/>
    <p:sldId id="265" r:id="rId16"/>
    <p:sldId id="266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52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Title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15FD4-A3CD-43FE-9E7B-131B3D57F78A}" type="datetimeFigureOut">
              <a:rPr lang="en-US" smtClean="0"/>
              <a:t>11/17/2019</a:t>
            </a:fld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A5023C3-7750-4EDF-AD82-9DC818358D63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60F15FD4-A3CD-43FE-9E7B-131B3D57F78A}" type="datetimeFigureOut">
              <a:rPr lang="en-US" smtClean="0"/>
              <a:t>11/17/2019</a:t>
            </a:fld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BA5023C3-7750-4EDF-AD82-9DC818358D63}" type="slidenum">
              <a:rPr lang="en-US" smtClean="0"/>
              <a:t>‹#›</a:t>
            </a:fld>
            <a:endParaRPr lang="en-US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15FD4-A3CD-43FE-9E7B-131B3D57F78A}" type="datetimeFigureOut">
              <a:rPr lang="en-US" smtClean="0"/>
              <a:t>11/17/2019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023C3-7750-4EDF-AD82-9DC818358D63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15FD4-A3CD-43FE-9E7B-131B3D57F78A}" type="datetimeFigureOut">
              <a:rPr lang="en-US" smtClean="0"/>
              <a:t>11/17/2019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023C3-7750-4EDF-AD82-9DC818358D63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023C3-7750-4EDF-AD82-9DC818358D63}" type="slidenum">
              <a:rPr lang="en-US" smtClean="0"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15FD4-A3CD-43FE-9E7B-131B3D57F78A}" type="datetimeFigureOut">
              <a:rPr lang="en-US" smtClean="0"/>
              <a:t>11/17/2019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2" name="Content Placeholder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34" name="Content Placeholder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15FD4-A3CD-43FE-9E7B-131B3D57F78A}" type="datetimeFigureOut">
              <a:rPr lang="en-US" smtClean="0"/>
              <a:t>11/17/2019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023C3-7750-4EDF-AD82-9DC818358D63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15FD4-A3CD-43FE-9E7B-131B3D57F78A}" type="datetimeFigureOut">
              <a:rPr lang="en-US" smtClean="0"/>
              <a:t>11/17/2019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023C3-7750-4EDF-AD82-9DC818358D6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Content Placeholder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1" name="Title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60F15FD4-A3CD-43FE-9E7B-131B3D57F78A}" type="datetimeFigureOut">
              <a:rPr lang="en-US" smtClean="0"/>
              <a:t>11/17/2019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A5023C3-7750-4EDF-AD82-9DC818358D63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15FD4-A3CD-43FE-9E7B-131B3D57F78A}" type="datetimeFigureOut">
              <a:rPr lang="en-US" smtClean="0"/>
              <a:t>11/17/2019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A5023C3-7750-4EDF-AD82-9DC818358D63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15FD4-A3CD-43FE-9E7B-131B3D57F78A}" type="datetimeFigureOut">
              <a:rPr lang="en-US" smtClean="0"/>
              <a:t>11/17/2019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023C3-7750-4EDF-AD82-9DC818358D6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15FD4-A3CD-43FE-9E7B-131B3D57F78A}" type="datetimeFigureOut">
              <a:rPr lang="en-US" smtClean="0"/>
              <a:t>11/17/2019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023C3-7750-4EDF-AD82-9DC818358D6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60F15FD4-A3CD-43FE-9E7B-131B3D57F78A}" type="datetimeFigureOut">
              <a:rPr lang="en-US" smtClean="0"/>
              <a:t>11/17/2019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BA5023C3-7750-4EDF-AD82-9DC818358D63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</a:rPr>
              <a:t>BENTUK – BENTUK BAHASA</a:t>
            </a:r>
            <a:endParaRPr lang="en-US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dirty="0" smtClean="0">
                <a:latin typeface="Rockwell" pitchFamily="18" charset="0"/>
              </a:rPr>
              <a:t>Anderson (1985) </a:t>
            </a:r>
            <a:r>
              <a:rPr lang="en-US" dirty="0" err="1" smtClean="0">
                <a:latin typeface="Rockwell" pitchFamily="18" charset="0"/>
              </a:rPr>
              <a:t>membaca</a:t>
            </a:r>
            <a:r>
              <a:rPr lang="en-US" dirty="0" smtClean="0">
                <a:latin typeface="Rockwell" pitchFamily="18" charset="0"/>
              </a:rPr>
              <a:t> </a:t>
            </a:r>
            <a:r>
              <a:rPr lang="en-US" dirty="0" err="1" smtClean="0">
                <a:latin typeface="Rockwell" pitchFamily="18" charset="0"/>
              </a:rPr>
              <a:t>sebagai</a:t>
            </a:r>
            <a:r>
              <a:rPr lang="en-US" dirty="0" smtClean="0">
                <a:latin typeface="Rockwell" pitchFamily="18" charset="0"/>
              </a:rPr>
              <a:t> </a:t>
            </a:r>
            <a:r>
              <a:rPr lang="en-US" dirty="0" err="1" smtClean="0">
                <a:latin typeface="Rockwell" pitchFamily="18" charset="0"/>
              </a:rPr>
              <a:t>suatu</a:t>
            </a:r>
            <a:r>
              <a:rPr lang="en-US" dirty="0" smtClean="0">
                <a:latin typeface="Rockwell" pitchFamily="18" charset="0"/>
              </a:rPr>
              <a:t> </a:t>
            </a:r>
            <a:r>
              <a:rPr lang="en-US" dirty="0" err="1" smtClean="0">
                <a:latin typeface="Rockwell" pitchFamily="18" charset="0"/>
              </a:rPr>
              <a:t>proses</a:t>
            </a:r>
            <a:r>
              <a:rPr lang="en-US" dirty="0" smtClean="0">
                <a:latin typeface="Rockwell" pitchFamily="18" charset="0"/>
              </a:rPr>
              <a:t> </a:t>
            </a:r>
            <a:r>
              <a:rPr lang="en-US" dirty="0" err="1" smtClean="0">
                <a:latin typeface="Rockwell" pitchFamily="18" charset="0"/>
              </a:rPr>
              <a:t>untuk</a:t>
            </a:r>
            <a:r>
              <a:rPr lang="en-US" dirty="0" smtClean="0">
                <a:latin typeface="Rockwell" pitchFamily="18" charset="0"/>
              </a:rPr>
              <a:t> </a:t>
            </a:r>
            <a:r>
              <a:rPr lang="en-US" dirty="0" err="1" smtClean="0">
                <a:latin typeface="Rockwell" pitchFamily="18" charset="0"/>
              </a:rPr>
              <a:t>memahami</a:t>
            </a:r>
            <a:r>
              <a:rPr lang="en-US" dirty="0" smtClean="0">
                <a:latin typeface="Rockwell" pitchFamily="18" charset="0"/>
              </a:rPr>
              <a:t> </a:t>
            </a:r>
            <a:r>
              <a:rPr lang="en-US" dirty="0" err="1" smtClean="0">
                <a:latin typeface="Rockwell" pitchFamily="18" charset="0"/>
              </a:rPr>
              <a:t>maknna</a:t>
            </a:r>
            <a:r>
              <a:rPr lang="en-US" dirty="0" smtClean="0">
                <a:latin typeface="Rockwell" pitchFamily="18" charset="0"/>
              </a:rPr>
              <a:t> </a:t>
            </a:r>
            <a:r>
              <a:rPr lang="en-US" dirty="0" err="1" smtClean="0">
                <a:latin typeface="Rockwell" pitchFamily="18" charset="0"/>
              </a:rPr>
              <a:t>suatu</a:t>
            </a:r>
            <a:r>
              <a:rPr lang="en-US" dirty="0" smtClean="0">
                <a:latin typeface="Rockwell" pitchFamily="18" charset="0"/>
              </a:rPr>
              <a:t> </a:t>
            </a:r>
            <a:r>
              <a:rPr lang="en-US" dirty="0" err="1" smtClean="0">
                <a:latin typeface="Rockwell" pitchFamily="18" charset="0"/>
              </a:rPr>
              <a:t>tulisan</a:t>
            </a:r>
            <a:r>
              <a:rPr lang="en-US" dirty="0" smtClean="0">
                <a:latin typeface="Rockwell" pitchFamily="18" charset="0"/>
              </a:rPr>
              <a:t>.</a:t>
            </a:r>
          </a:p>
          <a:p>
            <a:pPr>
              <a:buNone/>
            </a:pPr>
            <a:endParaRPr lang="en-US" dirty="0">
              <a:latin typeface="Rockwell" pitchFamily="18" charset="0"/>
            </a:endParaRPr>
          </a:p>
          <a:p>
            <a:pPr>
              <a:buNone/>
            </a:pPr>
            <a:r>
              <a:rPr lang="en-US" dirty="0" err="1" smtClean="0">
                <a:latin typeface="Rockwell" pitchFamily="18" charset="0"/>
              </a:rPr>
              <a:t>Membaca</a:t>
            </a:r>
            <a:r>
              <a:rPr lang="en-US" dirty="0" smtClean="0">
                <a:latin typeface="Rockwell" pitchFamily="18" charset="0"/>
              </a:rPr>
              <a:t> </a:t>
            </a:r>
            <a:r>
              <a:rPr lang="en-US" dirty="0" err="1" smtClean="0">
                <a:latin typeface="Rockwell" pitchFamily="18" charset="0"/>
              </a:rPr>
              <a:t>adalah</a:t>
            </a:r>
            <a:r>
              <a:rPr lang="en-US" dirty="0" smtClean="0">
                <a:latin typeface="Rockwell" pitchFamily="18" charset="0"/>
              </a:rPr>
              <a:t> </a:t>
            </a:r>
            <a:r>
              <a:rPr lang="en-US" dirty="0" err="1" smtClean="0">
                <a:latin typeface="Rockwell" pitchFamily="18" charset="0"/>
              </a:rPr>
              <a:t>melihat</a:t>
            </a:r>
            <a:r>
              <a:rPr lang="en-US" dirty="0" smtClean="0">
                <a:latin typeface="Rockwell" pitchFamily="18" charset="0"/>
              </a:rPr>
              <a:t> </a:t>
            </a:r>
            <a:r>
              <a:rPr lang="en-US" dirty="0" err="1" smtClean="0">
                <a:latin typeface="Rockwell" pitchFamily="18" charset="0"/>
              </a:rPr>
              <a:t>sambil</a:t>
            </a:r>
            <a:r>
              <a:rPr lang="en-US" dirty="0" smtClean="0">
                <a:latin typeface="Rockwell" pitchFamily="18" charset="0"/>
              </a:rPr>
              <a:t> </a:t>
            </a:r>
            <a:r>
              <a:rPr lang="en-US" dirty="0" err="1" smtClean="0">
                <a:latin typeface="Rockwell" pitchFamily="18" charset="0"/>
              </a:rPr>
              <a:t>mengucapkan</a:t>
            </a:r>
            <a:r>
              <a:rPr lang="en-US" dirty="0" smtClean="0">
                <a:latin typeface="Rockwell" pitchFamily="18" charset="0"/>
              </a:rPr>
              <a:t> </a:t>
            </a:r>
            <a:r>
              <a:rPr lang="en-US" dirty="0" err="1" smtClean="0">
                <a:latin typeface="Rockwell" pitchFamily="18" charset="0"/>
              </a:rPr>
              <a:t>suatu</a:t>
            </a:r>
            <a:r>
              <a:rPr lang="en-US" dirty="0" smtClean="0">
                <a:latin typeface="Rockwell" pitchFamily="18" charset="0"/>
              </a:rPr>
              <a:t> </a:t>
            </a:r>
            <a:r>
              <a:rPr lang="en-US" dirty="0" err="1" smtClean="0">
                <a:latin typeface="Rockwell" pitchFamily="18" charset="0"/>
              </a:rPr>
              <a:t>tulisan</a:t>
            </a:r>
            <a:r>
              <a:rPr lang="en-US" dirty="0" smtClean="0">
                <a:latin typeface="Rockwell" pitchFamily="18" charset="0"/>
              </a:rPr>
              <a:t> </a:t>
            </a:r>
            <a:r>
              <a:rPr lang="en-US" dirty="0" err="1" smtClean="0">
                <a:latin typeface="Rockwell" pitchFamily="18" charset="0"/>
              </a:rPr>
              <a:t>dengan</a:t>
            </a:r>
            <a:r>
              <a:rPr lang="en-US" dirty="0" smtClean="0">
                <a:latin typeface="Rockwell" pitchFamily="18" charset="0"/>
              </a:rPr>
              <a:t> </a:t>
            </a:r>
            <a:r>
              <a:rPr lang="en-US" dirty="0" err="1" smtClean="0">
                <a:latin typeface="Rockwell" pitchFamily="18" charset="0"/>
              </a:rPr>
              <a:t>tujuan</a:t>
            </a:r>
            <a:r>
              <a:rPr lang="en-US" dirty="0" smtClean="0">
                <a:latin typeface="Rockwell" pitchFamily="18" charset="0"/>
              </a:rPr>
              <a:t> </a:t>
            </a:r>
            <a:r>
              <a:rPr lang="en-US" dirty="0" err="1" smtClean="0">
                <a:latin typeface="Rockwell" pitchFamily="18" charset="0"/>
              </a:rPr>
              <a:t>ingin</a:t>
            </a:r>
            <a:r>
              <a:rPr lang="en-US" dirty="0" smtClean="0">
                <a:latin typeface="Rockwell" pitchFamily="18" charset="0"/>
              </a:rPr>
              <a:t> </a:t>
            </a:r>
            <a:r>
              <a:rPr lang="en-US" dirty="0" err="1" smtClean="0">
                <a:latin typeface="Rockwell" pitchFamily="18" charset="0"/>
              </a:rPr>
              <a:t>Mengetahui</a:t>
            </a:r>
            <a:r>
              <a:rPr lang="en-US" dirty="0" smtClean="0">
                <a:latin typeface="Rockwell" pitchFamily="18" charset="0"/>
              </a:rPr>
              <a:t> </a:t>
            </a:r>
            <a:r>
              <a:rPr lang="en-US" dirty="0" err="1" smtClean="0">
                <a:latin typeface="Rockwell" pitchFamily="18" charset="0"/>
              </a:rPr>
              <a:t>isinya</a:t>
            </a:r>
            <a:r>
              <a:rPr lang="en-US" dirty="0" smtClean="0">
                <a:latin typeface="Rockwell" pitchFamily="18" charset="0"/>
              </a:rPr>
              <a:t>.</a:t>
            </a:r>
          </a:p>
          <a:p>
            <a:pPr>
              <a:buNone/>
            </a:pPr>
            <a:endParaRPr lang="en-US" dirty="0">
              <a:latin typeface="Rockwell" pitchFamily="18" charset="0"/>
            </a:endParaRPr>
          </a:p>
          <a:p>
            <a:pPr>
              <a:buNone/>
            </a:pPr>
            <a:r>
              <a:rPr lang="en-US" dirty="0" err="1" smtClean="0">
                <a:latin typeface="Rockwell" pitchFamily="18" charset="0"/>
              </a:rPr>
              <a:t>Hari</a:t>
            </a:r>
            <a:r>
              <a:rPr lang="en-US" dirty="0" smtClean="0">
                <a:latin typeface="Rockwell" pitchFamily="18" charset="0"/>
              </a:rPr>
              <a:t> (1970: 3) </a:t>
            </a:r>
            <a:r>
              <a:rPr lang="en-US" dirty="0" err="1" smtClean="0">
                <a:latin typeface="Rockwell" pitchFamily="18" charset="0"/>
              </a:rPr>
              <a:t>membaca</a:t>
            </a:r>
            <a:r>
              <a:rPr lang="en-US" dirty="0" smtClean="0">
                <a:latin typeface="Rockwell" pitchFamily="18" charset="0"/>
              </a:rPr>
              <a:t> </a:t>
            </a:r>
            <a:r>
              <a:rPr lang="en-US" dirty="0" err="1" smtClean="0">
                <a:latin typeface="Rockwell" pitchFamily="18" charset="0"/>
              </a:rPr>
              <a:t>merupakan</a:t>
            </a:r>
            <a:r>
              <a:rPr lang="en-US" dirty="0" smtClean="0">
                <a:latin typeface="Rockwell" pitchFamily="18" charset="0"/>
              </a:rPr>
              <a:t> </a:t>
            </a:r>
            <a:r>
              <a:rPr lang="en-US" dirty="0" err="1" smtClean="0">
                <a:latin typeface="Rockwell" pitchFamily="18" charset="0"/>
              </a:rPr>
              <a:t>interprestasi</a:t>
            </a:r>
            <a:r>
              <a:rPr lang="en-US" dirty="0" smtClean="0">
                <a:latin typeface="Rockwell" pitchFamily="18" charset="0"/>
              </a:rPr>
              <a:t> </a:t>
            </a:r>
            <a:r>
              <a:rPr lang="en-US" dirty="0" err="1" smtClean="0">
                <a:latin typeface="Rockwell" pitchFamily="18" charset="0"/>
              </a:rPr>
              <a:t>bermakna</a:t>
            </a:r>
            <a:r>
              <a:rPr lang="en-US" dirty="0" smtClean="0">
                <a:latin typeface="Rockwell" pitchFamily="18" charset="0"/>
              </a:rPr>
              <a:t> </a:t>
            </a:r>
            <a:r>
              <a:rPr lang="en-US" dirty="0" err="1" smtClean="0">
                <a:latin typeface="Rockwell" pitchFamily="18" charset="0"/>
              </a:rPr>
              <a:t>dari</a:t>
            </a:r>
            <a:r>
              <a:rPr lang="en-US" dirty="0" smtClean="0">
                <a:latin typeface="Rockwell" pitchFamily="18" charset="0"/>
              </a:rPr>
              <a:t> </a:t>
            </a:r>
            <a:r>
              <a:rPr lang="en-US" dirty="0" err="1" smtClean="0">
                <a:latin typeface="Rockwell" pitchFamily="18" charset="0"/>
              </a:rPr>
              <a:t>simbol</a:t>
            </a:r>
            <a:r>
              <a:rPr lang="en-US" dirty="0" smtClean="0">
                <a:latin typeface="Rockwell" pitchFamily="18" charset="0"/>
              </a:rPr>
              <a:t> verbal yang </a:t>
            </a:r>
            <a:r>
              <a:rPr lang="en-US" dirty="0" err="1" smtClean="0">
                <a:latin typeface="Rockwell" pitchFamily="18" charset="0"/>
              </a:rPr>
              <a:t>tertulis</a:t>
            </a:r>
            <a:r>
              <a:rPr lang="en-US" dirty="0" smtClean="0">
                <a:latin typeface="Rockwell" pitchFamily="18" charset="0"/>
              </a:rPr>
              <a:t>/</a:t>
            </a:r>
            <a:r>
              <a:rPr lang="en-US" dirty="0" err="1" smtClean="0">
                <a:latin typeface="Rockwell" pitchFamily="18" charset="0"/>
              </a:rPr>
              <a:t>tercetak</a:t>
            </a:r>
            <a:r>
              <a:rPr lang="en-US" dirty="0" smtClean="0">
                <a:latin typeface="Rockwell" pitchFamily="18" charset="0"/>
              </a:rPr>
              <a:t>.</a:t>
            </a:r>
            <a:endParaRPr lang="en-US" dirty="0">
              <a:latin typeface="Rockwell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Rockwell" pitchFamily="18" charset="0"/>
                <a:cs typeface="Aharoni" pitchFamily="2" charset="-79"/>
              </a:rPr>
              <a:t>MEMBACA</a:t>
            </a:r>
            <a:endParaRPr lang="en-US" dirty="0">
              <a:latin typeface="Rockwell" pitchFamily="18" charset="0"/>
              <a:cs typeface="Aharoni" pitchFamily="2" charset="-79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5943600"/>
          </a:xfrm>
        </p:spPr>
        <p:txBody>
          <a:bodyPr>
            <a:normAutofit fontScale="90000"/>
          </a:bodyPr>
          <a:lstStyle/>
          <a:p>
            <a:r>
              <a:rPr sz="2700" smtClean="0">
                <a:latin typeface="Aharoni" pitchFamily="2" charset="-79"/>
                <a:cs typeface="Aharoni" pitchFamily="2" charset="-79"/>
              </a:rPr>
              <a:t>Kridalaksana (1993: 13)</a:t>
            </a:r>
            <a:br>
              <a:rPr sz="2700" smtClean="0">
                <a:latin typeface="Aharoni" pitchFamily="2" charset="-79"/>
                <a:cs typeface="Aharoni" pitchFamily="2" charset="-79"/>
              </a:rPr>
            </a:br>
            <a:r>
              <a:rPr sz="2700" smtClean="0">
                <a:latin typeface="Aharoni" pitchFamily="2" charset="-79"/>
                <a:cs typeface="Aharoni" pitchFamily="2" charset="-79"/>
              </a:rPr>
              <a:t>" keterampilan mengenal dan memahami tulisan dalam bentuk urutan lambang-lambang grafis dan perubahannya menjadi wicara bermakna dalam bentuk pemahaman diam-diam atau pengujaran keras-keras</a:t>
            </a:r>
            <a:r>
              <a:rPr smtClean="0">
                <a:latin typeface="Aharoni" pitchFamily="2" charset="-79"/>
                <a:cs typeface="Aharoni" pitchFamily="2" charset="-79"/>
              </a:rPr>
              <a:t>"</a:t>
            </a:r>
            <a:br>
              <a:rPr smtClean="0">
                <a:latin typeface="Aharoni" pitchFamily="2" charset="-79"/>
                <a:cs typeface="Aharoni" pitchFamily="2" charset="-79"/>
              </a:rPr>
            </a:br>
            <a:r>
              <a:rPr smtClean="0">
                <a:latin typeface="Aharoni" pitchFamily="2" charset="-79"/>
                <a:cs typeface="Aharoni" pitchFamily="2" charset="-79"/>
              </a:rPr>
              <a:t/>
            </a:r>
            <a:br>
              <a:rPr smtClean="0">
                <a:latin typeface="Aharoni" pitchFamily="2" charset="-79"/>
                <a:cs typeface="Aharoni" pitchFamily="2" charset="-79"/>
              </a:rPr>
            </a:br>
            <a:r>
              <a:rPr smtClean="0">
                <a:latin typeface="Aharoni" pitchFamily="2" charset="-79"/>
                <a:cs typeface="Aharoni" pitchFamily="2" charset="-79"/>
              </a:rPr>
              <a:t>Jadi, membaca pada hakikatnya adalah kegiatan fisik dan mental untuk menemukan makna dari tulisan.</a:t>
            </a:r>
            <a:endParaRPr lang="en-US" dirty="0"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err="1" smtClean="0">
                <a:solidFill>
                  <a:srgbClr val="FF0000"/>
                </a:solidFill>
              </a:rPr>
              <a:t>Anak</a:t>
            </a:r>
            <a:r>
              <a:rPr lang="en-US" dirty="0" smtClean="0">
                <a:solidFill>
                  <a:srgbClr val="FF0000"/>
                </a:solidFill>
              </a:rPr>
              <a:t> yang </a:t>
            </a:r>
            <a:r>
              <a:rPr lang="en-US" dirty="0" err="1" smtClean="0">
                <a:solidFill>
                  <a:srgbClr val="FF0000"/>
                </a:solidFill>
              </a:rPr>
              <a:t>senang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membaca</a:t>
            </a:r>
            <a:r>
              <a:rPr lang="en-US" dirty="0" smtClean="0">
                <a:solidFill>
                  <a:srgbClr val="FF0000"/>
                </a:solidFill>
              </a:rPr>
              <a:t>/</a:t>
            </a:r>
            <a:r>
              <a:rPr lang="en-US" dirty="0" err="1" smtClean="0">
                <a:solidFill>
                  <a:srgbClr val="FF0000"/>
                </a:solidFill>
              </a:rPr>
              <a:t>menulis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akan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membaca</a:t>
            </a:r>
            <a:r>
              <a:rPr lang="en-US" dirty="0" smtClean="0">
                <a:solidFill>
                  <a:srgbClr val="FF0000"/>
                </a:solidFill>
              </a:rPr>
              <a:t>/</a:t>
            </a:r>
            <a:r>
              <a:rPr lang="en-US" dirty="0" err="1" smtClean="0">
                <a:solidFill>
                  <a:srgbClr val="FF0000"/>
                </a:solidFill>
              </a:rPr>
              <a:t>menulis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dengan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baik</a:t>
            </a:r>
            <a:r>
              <a:rPr lang="en-US" dirty="0" smtClean="0">
                <a:solidFill>
                  <a:srgbClr val="FF0000"/>
                </a:solidFill>
              </a:rPr>
              <a:t>.</a:t>
            </a:r>
          </a:p>
          <a:p>
            <a:pPr>
              <a:buNone/>
            </a:pPr>
            <a:endParaRPr lang="en-US" dirty="0" smtClean="0">
              <a:solidFill>
                <a:srgbClr val="FF0000"/>
              </a:solidFill>
            </a:endParaRPr>
          </a:p>
          <a:p>
            <a:r>
              <a:rPr lang="en-US" dirty="0" err="1" smtClean="0">
                <a:solidFill>
                  <a:srgbClr val="FF0000"/>
                </a:solidFill>
              </a:rPr>
              <a:t>Anak-anak</a:t>
            </a:r>
            <a:r>
              <a:rPr lang="en-US" dirty="0" smtClean="0">
                <a:solidFill>
                  <a:srgbClr val="FF0000"/>
                </a:solidFill>
              </a:rPr>
              <a:t> yang </a:t>
            </a:r>
            <a:r>
              <a:rPr lang="en-US" dirty="0" err="1" smtClean="0">
                <a:solidFill>
                  <a:srgbClr val="FF0000"/>
                </a:solidFill>
              </a:rPr>
              <a:t>gemar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membaca</a:t>
            </a:r>
            <a:r>
              <a:rPr lang="en-US" dirty="0" smtClean="0">
                <a:solidFill>
                  <a:srgbClr val="FF0000"/>
                </a:solidFill>
              </a:rPr>
              <a:t>/</a:t>
            </a:r>
            <a:r>
              <a:rPr lang="en-US" dirty="0" err="1" smtClean="0">
                <a:solidFill>
                  <a:srgbClr val="FF0000"/>
                </a:solidFill>
              </a:rPr>
              <a:t>menulis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akan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mempunyai</a:t>
            </a:r>
            <a:r>
              <a:rPr lang="en-US" dirty="0" smtClean="0">
                <a:solidFill>
                  <a:srgbClr val="FF0000"/>
                </a:solidFill>
              </a:rPr>
              <a:t> rasa </a:t>
            </a:r>
            <a:r>
              <a:rPr lang="en-US" dirty="0" err="1" smtClean="0">
                <a:solidFill>
                  <a:srgbClr val="FF0000"/>
                </a:solidFill>
              </a:rPr>
              <a:t>kebahasaan</a:t>
            </a:r>
            <a:r>
              <a:rPr lang="en-US" dirty="0" smtClean="0">
                <a:solidFill>
                  <a:srgbClr val="FF0000"/>
                </a:solidFill>
              </a:rPr>
              <a:t> yang </a:t>
            </a:r>
            <a:r>
              <a:rPr lang="en-US" dirty="0" err="1" smtClean="0">
                <a:solidFill>
                  <a:srgbClr val="FF0000"/>
                </a:solidFill>
              </a:rPr>
              <a:t>lebih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tinggi</a:t>
            </a:r>
            <a:r>
              <a:rPr lang="en-US" dirty="0" smtClean="0">
                <a:solidFill>
                  <a:srgbClr val="FF0000"/>
                </a:solidFill>
              </a:rPr>
              <a:t>.</a:t>
            </a:r>
          </a:p>
          <a:p>
            <a:pPr>
              <a:buNone/>
            </a:pPr>
            <a:endParaRPr lang="en-US" dirty="0" smtClean="0">
              <a:solidFill>
                <a:srgbClr val="FF0000"/>
              </a:solidFill>
            </a:endParaRPr>
          </a:p>
          <a:p>
            <a:r>
              <a:rPr lang="en-US" dirty="0" err="1" smtClean="0">
                <a:solidFill>
                  <a:srgbClr val="FF0000"/>
                </a:solidFill>
              </a:rPr>
              <a:t>Mereka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akan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berbicara</a:t>
            </a:r>
            <a:r>
              <a:rPr lang="en-US" dirty="0" smtClean="0">
                <a:solidFill>
                  <a:srgbClr val="FF0000"/>
                </a:solidFill>
              </a:rPr>
              <a:t>, </a:t>
            </a:r>
            <a:r>
              <a:rPr lang="en-US" dirty="0" err="1" smtClean="0">
                <a:solidFill>
                  <a:srgbClr val="FF0000"/>
                </a:solidFill>
              </a:rPr>
              <a:t>menulis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dan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memahami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</a:p>
          <a:p>
            <a:pPr>
              <a:buNone/>
            </a:pPr>
            <a:endParaRPr lang="en-US" dirty="0" smtClean="0">
              <a:solidFill>
                <a:srgbClr val="FF0000"/>
              </a:solidFill>
            </a:endParaRPr>
          </a:p>
          <a:p>
            <a:r>
              <a:rPr lang="en-US" dirty="0" err="1" smtClean="0">
                <a:solidFill>
                  <a:srgbClr val="FF0000"/>
                </a:solidFill>
              </a:rPr>
              <a:t>gagasan-gagasan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rumit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secara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lebih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baik</a:t>
            </a:r>
            <a:r>
              <a:rPr lang="en-US" dirty="0" smtClean="0">
                <a:solidFill>
                  <a:srgbClr val="FF0000"/>
                </a:solidFill>
              </a:rPr>
              <a:t>.</a:t>
            </a:r>
          </a:p>
          <a:p>
            <a:pPr>
              <a:buNone/>
            </a:pPr>
            <a:endParaRPr lang="en-US" dirty="0" smtClean="0">
              <a:solidFill>
                <a:srgbClr val="FF0000"/>
              </a:solidFill>
            </a:endParaRPr>
          </a:p>
          <a:p>
            <a:r>
              <a:rPr lang="en-US" dirty="0" err="1" smtClean="0">
                <a:solidFill>
                  <a:srgbClr val="FF0000"/>
                </a:solidFill>
              </a:rPr>
              <a:t>Membaca</a:t>
            </a:r>
            <a:r>
              <a:rPr lang="en-US" dirty="0" smtClean="0">
                <a:solidFill>
                  <a:srgbClr val="FF0000"/>
                </a:solidFill>
              </a:rPr>
              <a:t>/</a:t>
            </a:r>
            <a:r>
              <a:rPr lang="en-US" dirty="0" err="1" smtClean="0">
                <a:solidFill>
                  <a:srgbClr val="FF0000"/>
                </a:solidFill>
              </a:rPr>
              <a:t>menulis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akan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memberikan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wawasan</a:t>
            </a:r>
            <a:r>
              <a:rPr lang="en-US" dirty="0" smtClean="0">
                <a:solidFill>
                  <a:srgbClr val="FF0000"/>
                </a:solidFill>
              </a:rPr>
              <a:t> yang </a:t>
            </a:r>
            <a:r>
              <a:rPr lang="en-US" dirty="0" err="1" smtClean="0">
                <a:solidFill>
                  <a:srgbClr val="FF0000"/>
                </a:solidFill>
              </a:rPr>
              <a:t>lebih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luas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dalam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segala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hal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>
                <a:latin typeface="Rockwell" pitchFamily="18" charset="0"/>
              </a:rPr>
              <a:t>P</a:t>
            </a:r>
            <a:r>
              <a:rPr b="1" smtClean="0">
                <a:latin typeface="Rockwell" pitchFamily="18" charset="0"/>
              </a:rPr>
              <a:t>entingnya Kemampuan membaca untuk Anak Usia Dini</a:t>
            </a:r>
            <a:endParaRPr lang="en-US" b="1" dirty="0">
              <a:latin typeface="Rockwell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4876800"/>
          </a:xfrm>
        </p:spPr>
        <p:txBody>
          <a:bodyPr/>
          <a:lstStyle/>
          <a:p>
            <a:r>
              <a:rPr lang="en-US" dirty="0" err="1" smtClean="0"/>
              <a:t>Kegemaran</a:t>
            </a:r>
            <a:r>
              <a:rPr lang="en-US" dirty="0" smtClean="0"/>
              <a:t> </a:t>
            </a:r>
            <a:r>
              <a:rPr lang="en-US" dirty="0" err="1" smtClean="0"/>
              <a:t>membaca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memberikan</a:t>
            </a:r>
            <a:r>
              <a:rPr lang="en-US" dirty="0" smtClean="0"/>
              <a:t> </a:t>
            </a:r>
            <a:r>
              <a:rPr lang="en-US" dirty="0" err="1" smtClean="0"/>
              <a:t>beragam</a:t>
            </a:r>
            <a:r>
              <a:rPr lang="en-US" dirty="0" smtClean="0"/>
              <a:t> </a:t>
            </a:r>
            <a:r>
              <a:rPr lang="en-US" dirty="0" err="1" smtClean="0"/>
              <a:t>perspektif</a:t>
            </a:r>
            <a:r>
              <a:rPr lang="en-US" dirty="0" smtClean="0"/>
              <a:t> </a:t>
            </a:r>
            <a:r>
              <a:rPr lang="en-US" dirty="0" err="1" smtClean="0"/>
              <a:t>kepada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Membaca</a:t>
            </a:r>
            <a:r>
              <a:rPr lang="en-US" dirty="0" smtClean="0"/>
              <a:t>/</a:t>
            </a:r>
            <a:r>
              <a:rPr lang="en-US" dirty="0" err="1" smtClean="0"/>
              <a:t>menulis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membantu</a:t>
            </a:r>
            <a:r>
              <a:rPr lang="en-US" dirty="0" smtClean="0"/>
              <a:t> </a:t>
            </a:r>
            <a:r>
              <a:rPr lang="en-US" dirty="0" err="1" smtClean="0"/>
              <a:t>anak-anak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memiliki</a:t>
            </a:r>
            <a:r>
              <a:rPr lang="en-US" dirty="0" smtClean="0"/>
              <a:t> rasa </a:t>
            </a:r>
            <a:r>
              <a:rPr lang="en-US" dirty="0" err="1" smtClean="0"/>
              <a:t>kasih</a:t>
            </a:r>
            <a:r>
              <a:rPr lang="en-US" dirty="0" smtClean="0"/>
              <a:t> </a:t>
            </a:r>
            <a:r>
              <a:rPr lang="en-US" dirty="0" err="1" smtClean="0"/>
              <a:t>sayang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Anak-anak</a:t>
            </a:r>
            <a:r>
              <a:rPr lang="en-US" dirty="0" smtClean="0"/>
              <a:t> yang </a:t>
            </a:r>
            <a:r>
              <a:rPr lang="en-US" dirty="0" err="1" smtClean="0"/>
              <a:t>gemar</a:t>
            </a:r>
            <a:r>
              <a:rPr lang="en-US" dirty="0" smtClean="0"/>
              <a:t> </a:t>
            </a:r>
            <a:r>
              <a:rPr lang="en-US" dirty="0" err="1" smtClean="0"/>
              <a:t>membaca</a:t>
            </a:r>
            <a:r>
              <a:rPr lang="en-US" dirty="0" smtClean="0"/>
              <a:t>/</a:t>
            </a:r>
            <a:r>
              <a:rPr lang="en-US" dirty="0" err="1" smtClean="0"/>
              <a:t>menulis</a:t>
            </a:r>
            <a:r>
              <a:rPr lang="en-US" dirty="0" smtClean="0"/>
              <a:t> </a:t>
            </a:r>
            <a:r>
              <a:rPr lang="en-US" dirty="0" err="1" smtClean="0"/>
              <a:t>dihadapkan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dunia</a:t>
            </a:r>
            <a:r>
              <a:rPr lang="en-US" dirty="0" smtClean="0"/>
              <a:t> yang </a:t>
            </a:r>
            <a:r>
              <a:rPr lang="en-US" dirty="0" err="1" smtClean="0"/>
              <a:t>penuh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kemungkinan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kesempatan</a:t>
            </a:r>
            <a:endParaRPr lang="en-US" dirty="0" smtClean="0"/>
          </a:p>
          <a:p>
            <a:r>
              <a:rPr lang="en-US" dirty="0" err="1" smtClean="0"/>
              <a:t>Anak-anak</a:t>
            </a:r>
            <a:r>
              <a:rPr lang="en-US" dirty="0" smtClean="0"/>
              <a:t> yang </a:t>
            </a:r>
            <a:r>
              <a:rPr lang="en-US" dirty="0" err="1" smtClean="0"/>
              <a:t>gemar</a:t>
            </a:r>
            <a:r>
              <a:rPr lang="en-US" dirty="0" smtClean="0"/>
              <a:t> </a:t>
            </a:r>
            <a:r>
              <a:rPr lang="en-US" dirty="0" err="1" smtClean="0"/>
              <a:t>membaca</a:t>
            </a:r>
            <a:r>
              <a:rPr lang="en-US" dirty="0" smtClean="0"/>
              <a:t>/</a:t>
            </a:r>
            <a:r>
              <a:rPr lang="en-US" dirty="0" err="1" smtClean="0"/>
              <a:t>menulis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mampu</a:t>
            </a:r>
            <a:r>
              <a:rPr lang="en-US" dirty="0" smtClean="0"/>
              <a:t> </a:t>
            </a:r>
            <a:r>
              <a:rPr lang="en-US" dirty="0" err="1" smtClean="0"/>
              <a:t>mengembangkan</a:t>
            </a:r>
            <a:r>
              <a:rPr lang="en-US" dirty="0" smtClean="0"/>
              <a:t> </a:t>
            </a:r>
            <a:r>
              <a:rPr lang="en-US" dirty="0" err="1" smtClean="0"/>
              <a:t>pola</a:t>
            </a:r>
            <a:r>
              <a:rPr lang="en-US" dirty="0" smtClean="0"/>
              <a:t> </a:t>
            </a:r>
            <a:r>
              <a:rPr lang="en-US" dirty="0" err="1" smtClean="0"/>
              <a:t>berpikir</a:t>
            </a:r>
            <a:r>
              <a:rPr lang="en-US" dirty="0" smtClean="0"/>
              <a:t> </a:t>
            </a:r>
            <a:r>
              <a:rPr lang="en-US" dirty="0" err="1" smtClean="0"/>
              <a:t>kreatif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diri</a:t>
            </a:r>
            <a:r>
              <a:rPr lang="en-US" dirty="0" smtClean="0"/>
              <a:t> </a:t>
            </a:r>
            <a:r>
              <a:rPr lang="en-US" dirty="0" err="1" smtClean="0"/>
              <a:t>mereka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Mendapatkan</a:t>
            </a:r>
            <a:r>
              <a:rPr lang="en-US" dirty="0" smtClean="0"/>
              <a:t>/</a:t>
            </a:r>
            <a:r>
              <a:rPr lang="en-US" dirty="0" err="1" smtClean="0"/>
              <a:t>memberikan</a:t>
            </a:r>
            <a:r>
              <a:rPr lang="en-US" dirty="0" smtClean="0"/>
              <a:t> </a:t>
            </a:r>
            <a:r>
              <a:rPr lang="en-US" dirty="0" err="1" smtClean="0"/>
              <a:t>informasi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Ada</a:t>
            </a:r>
            <a:r>
              <a:rPr lang="en-US" dirty="0" smtClean="0"/>
              <a:t> </a:t>
            </a:r>
            <a:r>
              <a:rPr lang="en-US" dirty="0" err="1" smtClean="0"/>
              <a:t>orang-orang</a:t>
            </a:r>
            <a:r>
              <a:rPr lang="en-US" dirty="0" smtClean="0"/>
              <a:t> yang </a:t>
            </a:r>
            <a:r>
              <a:rPr lang="en-US" dirty="0" err="1" smtClean="0"/>
              <a:t>membaca</a:t>
            </a:r>
            <a:r>
              <a:rPr lang="en-US" dirty="0" smtClean="0"/>
              <a:t>/</a:t>
            </a:r>
            <a:r>
              <a:rPr lang="en-US" dirty="0" err="1" smtClean="0"/>
              <a:t>menulis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tujuan</a:t>
            </a:r>
            <a:r>
              <a:rPr lang="en-US" dirty="0" smtClean="0"/>
              <a:t> agar </a:t>
            </a:r>
            <a:r>
              <a:rPr lang="en-US" dirty="0" err="1" smtClean="0"/>
              <a:t>citra</a:t>
            </a:r>
            <a:r>
              <a:rPr lang="en-US" dirty="0" smtClean="0"/>
              <a:t> </a:t>
            </a:r>
            <a:r>
              <a:rPr lang="en-US" dirty="0" err="1" smtClean="0"/>
              <a:t>dirinya</a:t>
            </a:r>
            <a:r>
              <a:rPr lang="en-US" dirty="0" smtClean="0"/>
              <a:t> </a:t>
            </a:r>
            <a:r>
              <a:rPr lang="en-US" dirty="0" err="1" smtClean="0"/>
              <a:t>meningkat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Ada</a:t>
            </a:r>
            <a:r>
              <a:rPr lang="en-US" dirty="0" smtClean="0"/>
              <a:t> </a:t>
            </a:r>
            <a:r>
              <a:rPr lang="en-US" dirty="0" err="1" smtClean="0"/>
              <a:t>kalanya</a:t>
            </a:r>
            <a:r>
              <a:rPr lang="en-US" dirty="0" smtClean="0"/>
              <a:t> </a:t>
            </a:r>
            <a:r>
              <a:rPr lang="en-US" dirty="0" err="1" smtClean="0"/>
              <a:t>orang</a:t>
            </a:r>
            <a:r>
              <a:rPr lang="en-US" dirty="0" smtClean="0"/>
              <a:t> </a:t>
            </a:r>
            <a:r>
              <a:rPr lang="en-US" dirty="0" err="1" smtClean="0"/>
              <a:t>membaca</a:t>
            </a:r>
            <a:r>
              <a:rPr lang="en-US" dirty="0" smtClean="0"/>
              <a:t>/</a:t>
            </a:r>
            <a:r>
              <a:rPr lang="en-US" dirty="0" err="1" smtClean="0"/>
              <a:t>menulis</a:t>
            </a:r>
            <a:r>
              <a:rPr lang="en-US" dirty="0" smtClean="0"/>
              <a:t> </a:t>
            </a:r>
            <a:r>
              <a:rPr lang="en-US" dirty="0" err="1" smtClean="0"/>
              <a:t>melepaskan</a:t>
            </a:r>
            <a:r>
              <a:rPr lang="en-US" dirty="0" smtClean="0"/>
              <a:t> </a:t>
            </a:r>
            <a:r>
              <a:rPr lang="en-US" dirty="0" err="1" smtClean="0"/>
              <a:t>diri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kenyataan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Tujuan</a:t>
            </a:r>
            <a:r>
              <a:rPr lang="en-US" dirty="0" smtClean="0"/>
              <a:t> </a:t>
            </a:r>
            <a:r>
              <a:rPr lang="en-US" dirty="0" err="1" smtClean="0"/>
              <a:t>rekreatif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Kemungkinan</a:t>
            </a:r>
            <a:r>
              <a:rPr lang="en-US" dirty="0" smtClean="0"/>
              <a:t> </a:t>
            </a:r>
            <a:r>
              <a:rPr lang="en-US" dirty="0" err="1" smtClean="0"/>
              <a:t>apa-apa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Mencari</a:t>
            </a:r>
            <a:r>
              <a:rPr lang="en-US" dirty="0" smtClean="0"/>
              <a:t> </a:t>
            </a:r>
            <a:r>
              <a:rPr lang="en-US" dirty="0" err="1" smtClean="0"/>
              <a:t>nilai-nilai</a:t>
            </a:r>
            <a:r>
              <a:rPr lang="en-US" dirty="0" smtClean="0"/>
              <a:t> </a:t>
            </a:r>
            <a:r>
              <a:rPr lang="en-US" dirty="0" err="1" smtClean="0"/>
              <a:t>keindahan</a:t>
            </a:r>
            <a:r>
              <a:rPr lang="en-US" dirty="0" smtClean="0"/>
              <a:t>.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smtClean="0"/>
              <a:t>TUJUAN MEMBACA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Membaca</a:t>
            </a:r>
            <a:r>
              <a:rPr lang="en-US" dirty="0" smtClean="0"/>
              <a:t> </a:t>
            </a:r>
            <a:r>
              <a:rPr lang="en-US" dirty="0" err="1" smtClean="0"/>
              <a:t>merupakan</a:t>
            </a:r>
            <a:r>
              <a:rPr lang="en-US" dirty="0" smtClean="0"/>
              <a:t> </a:t>
            </a:r>
            <a:r>
              <a:rPr lang="en-US" dirty="0" err="1" smtClean="0"/>
              <a:t>proses</a:t>
            </a:r>
            <a:r>
              <a:rPr lang="en-US" dirty="0" smtClean="0"/>
              <a:t> </a:t>
            </a:r>
            <a:r>
              <a:rPr lang="en-US" dirty="0" err="1" smtClean="0"/>
              <a:t>berpikir</a:t>
            </a:r>
            <a:r>
              <a:rPr lang="en-US" dirty="0" smtClean="0"/>
              <a:t> yang </a:t>
            </a:r>
            <a:r>
              <a:rPr lang="en-US" dirty="0" err="1" smtClean="0"/>
              <a:t>kompleks</a:t>
            </a:r>
            <a:r>
              <a:rPr lang="en-US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Kemampuan</a:t>
            </a:r>
            <a:r>
              <a:rPr lang="en-US" dirty="0" smtClean="0"/>
              <a:t> </a:t>
            </a:r>
            <a:r>
              <a:rPr lang="en-US" dirty="0" err="1" smtClean="0"/>
              <a:t>membaca</a:t>
            </a:r>
            <a:r>
              <a:rPr lang="en-US" dirty="0" smtClean="0"/>
              <a:t> </a:t>
            </a:r>
            <a:r>
              <a:rPr lang="en-US" dirty="0" err="1" smtClean="0"/>
              <a:t>tiap</a:t>
            </a:r>
            <a:r>
              <a:rPr lang="en-US" dirty="0" smtClean="0"/>
              <a:t> </a:t>
            </a:r>
            <a:r>
              <a:rPr lang="en-US" dirty="0" err="1" smtClean="0"/>
              <a:t>orang</a:t>
            </a:r>
            <a:r>
              <a:rPr lang="en-US" dirty="0" smtClean="0"/>
              <a:t> </a:t>
            </a:r>
            <a:r>
              <a:rPr lang="en-US" dirty="0" err="1" smtClean="0"/>
              <a:t>berbeda-beda</a:t>
            </a:r>
            <a:r>
              <a:rPr lang="en-US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Pembinaan</a:t>
            </a:r>
            <a:r>
              <a:rPr lang="en-US" dirty="0" smtClean="0"/>
              <a:t> </a:t>
            </a:r>
            <a:r>
              <a:rPr lang="en-US" dirty="0" err="1" smtClean="0"/>
              <a:t>kemampuan</a:t>
            </a:r>
            <a:r>
              <a:rPr lang="en-US" dirty="0" smtClean="0"/>
              <a:t> </a:t>
            </a:r>
            <a:r>
              <a:rPr lang="en-US" dirty="0" err="1" smtClean="0"/>
              <a:t>membaca</a:t>
            </a:r>
            <a:r>
              <a:rPr lang="en-US" dirty="0" smtClean="0"/>
              <a:t> </a:t>
            </a:r>
            <a:r>
              <a:rPr lang="en-US" dirty="0" err="1" smtClean="0"/>
              <a:t>atas</a:t>
            </a:r>
            <a:r>
              <a:rPr lang="en-US" dirty="0" smtClean="0"/>
              <a:t> </a:t>
            </a:r>
            <a:r>
              <a:rPr lang="en-US" dirty="0" err="1" smtClean="0"/>
              <a:t>dasar</a:t>
            </a:r>
            <a:r>
              <a:rPr lang="en-US" dirty="0" smtClean="0"/>
              <a:t> </a:t>
            </a:r>
            <a:r>
              <a:rPr lang="en-US" dirty="0" err="1" smtClean="0"/>
              <a:t>evaluasi</a:t>
            </a:r>
            <a:r>
              <a:rPr lang="en-US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Membaca</a:t>
            </a:r>
            <a:r>
              <a:rPr lang="en-US" dirty="0" smtClean="0"/>
              <a:t> </a:t>
            </a:r>
            <a:r>
              <a:rPr lang="en-US" dirty="0" err="1" smtClean="0"/>
              <a:t>harus</a:t>
            </a:r>
            <a:r>
              <a:rPr lang="en-US" dirty="0" smtClean="0"/>
              <a:t> </a:t>
            </a:r>
            <a:r>
              <a:rPr lang="en-US" dirty="0" err="1" smtClean="0"/>
              <a:t>menjadi</a:t>
            </a:r>
            <a:r>
              <a:rPr lang="en-US" dirty="0" smtClean="0"/>
              <a:t> </a:t>
            </a:r>
            <a:r>
              <a:rPr lang="en-US" dirty="0" err="1" smtClean="0"/>
              <a:t>pengalaman</a:t>
            </a:r>
            <a:r>
              <a:rPr lang="en-US" dirty="0" smtClean="0"/>
              <a:t> yang </a:t>
            </a:r>
            <a:r>
              <a:rPr lang="en-US" dirty="0" err="1" smtClean="0"/>
              <a:t>memuaskan</a:t>
            </a:r>
            <a:r>
              <a:rPr lang="en-US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Kemahiran</a:t>
            </a:r>
            <a:r>
              <a:rPr lang="en-US" dirty="0" smtClean="0"/>
              <a:t> </a:t>
            </a:r>
            <a:r>
              <a:rPr lang="en-US" dirty="0" err="1" smtClean="0"/>
              <a:t>membaca</a:t>
            </a:r>
            <a:r>
              <a:rPr lang="en-US" dirty="0" smtClean="0"/>
              <a:t> </a:t>
            </a:r>
            <a:r>
              <a:rPr lang="en-US" dirty="0" err="1" smtClean="0"/>
              <a:t>perlu</a:t>
            </a:r>
            <a:r>
              <a:rPr lang="en-US" dirty="0" smtClean="0"/>
              <a:t> </a:t>
            </a:r>
            <a:r>
              <a:rPr lang="en-US" dirty="0" err="1" smtClean="0"/>
              <a:t>keahlian</a:t>
            </a:r>
            <a:r>
              <a:rPr lang="en-US" dirty="0" smtClean="0"/>
              <a:t> yang </a:t>
            </a:r>
            <a:r>
              <a:rPr lang="en-US" dirty="0" err="1" smtClean="0"/>
              <a:t>kontinyu</a:t>
            </a:r>
            <a:r>
              <a:rPr lang="en-US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Evaluasi</a:t>
            </a:r>
            <a:r>
              <a:rPr lang="en-US" dirty="0" smtClean="0"/>
              <a:t> yang </a:t>
            </a:r>
            <a:r>
              <a:rPr lang="en-US" dirty="0" err="1" smtClean="0"/>
              <a:t>kontinyu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komperhensif</a:t>
            </a:r>
            <a:r>
              <a:rPr lang="en-US" dirty="0" smtClean="0"/>
              <a:t> </a:t>
            </a:r>
            <a:r>
              <a:rPr lang="en-US" dirty="0" err="1" smtClean="0"/>
              <a:t>merupakan</a:t>
            </a:r>
            <a:r>
              <a:rPr lang="en-US" dirty="0" smtClean="0"/>
              <a:t> </a:t>
            </a:r>
            <a:r>
              <a:rPr lang="en-US" dirty="0" err="1" smtClean="0"/>
              <a:t>batu</a:t>
            </a:r>
            <a:r>
              <a:rPr lang="en-US" dirty="0" smtClean="0"/>
              <a:t> </a:t>
            </a:r>
            <a:r>
              <a:rPr lang="en-US" dirty="0" err="1" smtClean="0"/>
              <a:t>loncatan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pembinaan</a:t>
            </a:r>
            <a:r>
              <a:rPr lang="en-US" dirty="0" smtClean="0"/>
              <a:t> </a:t>
            </a:r>
            <a:r>
              <a:rPr lang="en-US" dirty="0" err="1" smtClean="0"/>
              <a:t>minat</a:t>
            </a:r>
            <a:r>
              <a:rPr lang="en-US" dirty="0" smtClean="0"/>
              <a:t> </a:t>
            </a:r>
            <a:r>
              <a:rPr lang="en-US" dirty="0" err="1" smtClean="0"/>
              <a:t>baca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b="1" smtClean="0">
                <a:latin typeface="Rockwell" pitchFamily="18" charset="0"/>
              </a:rPr>
              <a:t>Prinsip-prinsip Pembelajaran Membaca untuk AUD</a:t>
            </a:r>
            <a:endParaRPr lang="en-US" b="1" dirty="0">
              <a:latin typeface="Rockwell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v"/>
            </a:pPr>
            <a:r>
              <a:rPr lang="en-US" dirty="0" smtClean="0"/>
              <a:t> </a:t>
            </a:r>
            <a:r>
              <a:rPr lang="en-US" dirty="0" err="1" smtClean="0">
                <a:solidFill>
                  <a:schemeClr val="bg1"/>
                </a:solidFill>
              </a:rPr>
              <a:t>Membaca</a:t>
            </a:r>
            <a:r>
              <a:rPr lang="en-US" dirty="0" smtClean="0">
                <a:solidFill>
                  <a:schemeClr val="bg1"/>
                </a:solidFill>
              </a:rPr>
              <a:t>  </a:t>
            </a:r>
            <a:r>
              <a:rPr lang="en-US" dirty="0" err="1" smtClean="0">
                <a:solidFill>
                  <a:schemeClr val="bg1"/>
                </a:solidFill>
              </a:rPr>
              <a:t>dipelajari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melalui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interaksi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dan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kolaborasi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sosial</a:t>
            </a:r>
            <a:r>
              <a:rPr lang="en-US" dirty="0" smtClean="0">
                <a:solidFill>
                  <a:schemeClr val="bg1"/>
                </a:solidFill>
              </a:rPr>
              <a:t>.</a:t>
            </a:r>
          </a:p>
          <a:p>
            <a:pPr>
              <a:buFont typeface="Wingdings" pitchFamily="2" charset="2"/>
              <a:buChar char="v"/>
            </a:pP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Anak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belajar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membaca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sebagai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hasil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pengalaman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kehidupan</a:t>
            </a:r>
            <a:r>
              <a:rPr lang="en-US" dirty="0" smtClean="0">
                <a:solidFill>
                  <a:schemeClr val="bg1"/>
                </a:solidFill>
              </a:rPr>
              <a:t>.</a:t>
            </a:r>
          </a:p>
          <a:p>
            <a:pPr>
              <a:buFont typeface="Wingdings" pitchFamily="2" charset="2"/>
              <a:buChar char="v"/>
            </a:pP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Anak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mempelajari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keterampilan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membaca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bila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mereka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melihat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tujuan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dan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kebutuhan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proses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membaca</a:t>
            </a:r>
            <a:r>
              <a:rPr lang="en-US" dirty="0" smtClean="0">
                <a:solidFill>
                  <a:schemeClr val="bg1"/>
                </a:solidFill>
              </a:rPr>
              <a:t>.</a:t>
            </a:r>
          </a:p>
          <a:p>
            <a:pPr>
              <a:buFont typeface="Wingdings" pitchFamily="2" charset="2"/>
              <a:buChar char="v"/>
            </a:pP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Membaca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dipelajari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melalui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pembelajaran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ketrampilan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langsung</a:t>
            </a:r>
            <a:r>
              <a:rPr lang="en-US" dirty="0" smtClean="0">
                <a:solidFill>
                  <a:schemeClr val="bg1"/>
                </a:solidFill>
              </a:rPr>
              <a:t>.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chemeClr val="bg1"/>
                </a:solidFill>
                <a:latin typeface="Rockwell" pitchFamily="18" charset="0"/>
              </a:rPr>
              <a:t>T</a:t>
            </a:r>
            <a:r>
              <a:rPr b="1" smtClean="0">
                <a:solidFill>
                  <a:schemeClr val="bg1"/>
                </a:solidFill>
                <a:latin typeface="Rockwell" pitchFamily="18" charset="0"/>
              </a:rPr>
              <a:t>ahapan Perkembangan Membaca</a:t>
            </a:r>
            <a:endParaRPr lang="en-US" b="1" dirty="0">
              <a:solidFill>
                <a:schemeClr val="bg1"/>
              </a:solidFill>
              <a:latin typeface="Rockwell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5562600"/>
          </a:xfrm>
        </p:spPr>
        <p:txBody>
          <a:bodyPr>
            <a:normAutofit fontScale="90000"/>
          </a:bodyPr>
          <a:lstStyle/>
          <a:p>
            <a:pPr>
              <a:buFont typeface="Wingdings" pitchFamily="2" charset="2"/>
              <a:buChar char="q"/>
            </a:pPr>
            <a:r>
              <a:rPr sz="2400" b="1" smtClean="0">
                <a:solidFill>
                  <a:schemeClr val="bg1"/>
                </a:solidFill>
              </a:rPr>
              <a:t>Holdway (1986) menyatakan empat proses anak mempelajari kemampuan membaca </a:t>
            </a:r>
            <a:br>
              <a:rPr sz="2400" b="1" smtClean="0">
                <a:solidFill>
                  <a:schemeClr val="bg1"/>
                </a:solidFill>
              </a:rPr>
            </a:br>
            <a:r>
              <a:rPr sz="2400" b="1" smtClean="0">
                <a:solidFill>
                  <a:schemeClr val="bg1"/>
                </a:solidFill>
              </a:rPr>
              <a:t/>
            </a:r>
            <a:br>
              <a:rPr sz="2400" b="1" smtClean="0">
                <a:solidFill>
                  <a:schemeClr val="bg1"/>
                </a:solidFill>
              </a:rPr>
            </a:br>
            <a:r>
              <a:rPr sz="2400" b="1" smtClean="0">
                <a:solidFill>
                  <a:schemeClr val="bg1"/>
                </a:solidFill>
              </a:rPr>
              <a:t>- Melihat orang dewasa membaca.</a:t>
            </a:r>
            <a:br>
              <a:rPr sz="2400" b="1" smtClean="0">
                <a:solidFill>
                  <a:schemeClr val="bg1"/>
                </a:solidFill>
              </a:rPr>
            </a:br>
            <a:r>
              <a:rPr sz="2400" b="1" smtClean="0">
                <a:solidFill>
                  <a:schemeClr val="bg1"/>
                </a:solidFill>
              </a:rPr>
              <a:t>- Kolaborasi</a:t>
            </a:r>
            <a:br>
              <a:rPr sz="2400" b="1" smtClean="0">
                <a:solidFill>
                  <a:schemeClr val="bg1"/>
                </a:solidFill>
              </a:rPr>
            </a:br>
            <a:r>
              <a:rPr sz="2400" b="1" smtClean="0">
                <a:solidFill>
                  <a:schemeClr val="bg1"/>
                </a:solidFill>
              </a:rPr>
              <a:t>- Mencobakan Sendiri</a:t>
            </a:r>
            <a:br>
              <a:rPr sz="2400" b="1" smtClean="0">
                <a:solidFill>
                  <a:schemeClr val="bg1"/>
                </a:solidFill>
              </a:rPr>
            </a:br>
            <a:r>
              <a:rPr sz="2400" b="1" smtClean="0">
                <a:solidFill>
                  <a:schemeClr val="bg1"/>
                </a:solidFill>
              </a:rPr>
              <a:t>- Unjuk kerja</a:t>
            </a:r>
            <a:br>
              <a:rPr sz="2400" b="1" smtClean="0">
                <a:solidFill>
                  <a:schemeClr val="bg1"/>
                </a:solidFill>
              </a:rPr>
            </a:br>
            <a:r>
              <a:rPr sz="2400" b="1" smtClean="0">
                <a:solidFill>
                  <a:schemeClr val="bg1"/>
                </a:solidFill>
              </a:rPr>
              <a:t/>
            </a:r>
            <a:br>
              <a:rPr sz="2400" b="1" smtClean="0">
                <a:solidFill>
                  <a:schemeClr val="bg1"/>
                </a:solidFill>
              </a:rPr>
            </a:br>
            <a:r>
              <a:rPr sz="2400" b="1" smtClean="0">
                <a:solidFill>
                  <a:schemeClr val="bg1"/>
                </a:solidFill>
              </a:rPr>
              <a:t>Mezoa dan Morrow , tiga rangkaian perilaku membaca</a:t>
            </a:r>
            <a:br>
              <a:rPr sz="2400" b="1" smtClean="0">
                <a:solidFill>
                  <a:schemeClr val="bg1"/>
                </a:solidFill>
              </a:rPr>
            </a:br>
            <a:r>
              <a:rPr sz="2400" b="1" smtClean="0">
                <a:solidFill>
                  <a:schemeClr val="bg1"/>
                </a:solidFill>
              </a:rPr>
              <a:t/>
            </a:r>
            <a:br>
              <a:rPr sz="2400" b="1" smtClean="0">
                <a:solidFill>
                  <a:schemeClr val="bg1"/>
                </a:solidFill>
              </a:rPr>
            </a:br>
            <a:r>
              <a:rPr sz="2400" b="1" smtClean="0">
                <a:solidFill>
                  <a:schemeClr val="bg1"/>
                </a:solidFill>
              </a:rPr>
              <a:t>1) Perhatian terhadap Fungsi Bentuk Dan Konversi Cetakan.</a:t>
            </a:r>
            <a:br>
              <a:rPr sz="2400" b="1" smtClean="0">
                <a:solidFill>
                  <a:schemeClr val="bg1"/>
                </a:solidFill>
              </a:rPr>
            </a:br>
            <a:r>
              <a:rPr sz="2400" b="1" smtClean="0">
                <a:solidFill>
                  <a:schemeClr val="bg1"/>
                </a:solidFill>
              </a:rPr>
              <a:t>2) Lebih memperhatikan bentuk cetakan secara lebih rinci.</a:t>
            </a:r>
            <a:br>
              <a:rPr sz="2400" b="1" smtClean="0">
                <a:solidFill>
                  <a:schemeClr val="bg1"/>
                </a:solidFill>
              </a:rPr>
            </a:br>
            <a:r>
              <a:rPr sz="2400" b="1" smtClean="0">
                <a:solidFill>
                  <a:schemeClr val="bg1"/>
                </a:solidFill>
              </a:rPr>
              <a:t>3) Anak menyadari adanya konvensi.</a:t>
            </a:r>
            <a:br>
              <a:rPr sz="2400" b="1" smtClean="0">
                <a:solidFill>
                  <a:schemeClr val="bg1"/>
                </a:solidFill>
              </a:rPr>
            </a:br>
            <a:r>
              <a:rPr sz="2400" b="1" smtClean="0">
                <a:solidFill>
                  <a:schemeClr val="bg1"/>
                </a:solidFill>
              </a:rPr>
              <a:t/>
            </a:r>
            <a:br>
              <a:rPr sz="2400" b="1" smtClean="0">
                <a:solidFill>
                  <a:schemeClr val="bg1"/>
                </a:solidFill>
              </a:rPr>
            </a:br>
            <a:r>
              <a:rPr sz="2400" b="1" smtClean="0">
                <a:solidFill>
                  <a:schemeClr val="bg1"/>
                </a:solidFill>
              </a:rPr>
              <a:t/>
            </a:r>
            <a:br>
              <a:rPr sz="2400" b="1" smtClean="0">
                <a:solidFill>
                  <a:schemeClr val="bg1"/>
                </a:solidFill>
              </a:rPr>
            </a:br>
            <a:r>
              <a:rPr sz="2400" b="1" smtClean="0">
                <a:solidFill>
                  <a:schemeClr val="bg1"/>
                </a:solidFill>
              </a:rPr>
              <a:t/>
            </a:r>
            <a:br>
              <a:rPr sz="2400" b="1" smtClean="0">
                <a:solidFill>
                  <a:schemeClr val="bg1"/>
                </a:solidFill>
              </a:rPr>
            </a:br>
            <a:endParaRPr lang="en-US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219200" y="1905000"/>
            <a:ext cx="6019800" cy="2819400"/>
          </a:xfrm>
        </p:spPr>
        <p:txBody>
          <a:bodyPr/>
          <a:lstStyle/>
          <a:p>
            <a:pPr algn="just">
              <a:buFont typeface="Wingdings" pitchFamily="2" charset="2"/>
              <a:buChar char="Ø"/>
            </a:pPr>
            <a:r>
              <a:rPr lang="en-US" dirty="0" smtClean="0"/>
              <a:t> </a:t>
            </a:r>
            <a:r>
              <a:rPr lang="en-US" b="1" dirty="0" err="1" smtClean="0">
                <a:solidFill>
                  <a:schemeClr val="bg2"/>
                </a:solidFill>
              </a:rPr>
              <a:t>Tahap</a:t>
            </a:r>
            <a:r>
              <a:rPr lang="en-US" b="1" dirty="0" smtClean="0">
                <a:solidFill>
                  <a:schemeClr val="bg2"/>
                </a:solidFill>
              </a:rPr>
              <a:t> </a:t>
            </a:r>
            <a:r>
              <a:rPr lang="en-US" b="1" dirty="0" err="1" smtClean="0">
                <a:solidFill>
                  <a:schemeClr val="bg2"/>
                </a:solidFill>
              </a:rPr>
              <a:t>Fantasis</a:t>
            </a:r>
            <a:endParaRPr lang="en-US" b="1" dirty="0" smtClean="0">
              <a:solidFill>
                <a:schemeClr val="bg2"/>
              </a:solidFill>
            </a:endParaRPr>
          </a:p>
          <a:p>
            <a:pPr algn="just">
              <a:buFont typeface="Wingdings" pitchFamily="2" charset="2"/>
              <a:buChar char="Ø"/>
            </a:pPr>
            <a:r>
              <a:rPr lang="en-US" b="1" dirty="0" smtClean="0">
                <a:solidFill>
                  <a:schemeClr val="bg2"/>
                </a:solidFill>
              </a:rPr>
              <a:t> </a:t>
            </a:r>
            <a:r>
              <a:rPr lang="en-US" b="1" dirty="0" err="1" smtClean="0">
                <a:solidFill>
                  <a:schemeClr val="bg2"/>
                </a:solidFill>
              </a:rPr>
              <a:t>Tahap</a:t>
            </a:r>
            <a:r>
              <a:rPr lang="en-US" b="1" dirty="0" smtClean="0">
                <a:solidFill>
                  <a:schemeClr val="bg2"/>
                </a:solidFill>
              </a:rPr>
              <a:t> </a:t>
            </a:r>
            <a:r>
              <a:rPr lang="en-US" b="1" dirty="0" err="1" smtClean="0">
                <a:solidFill>
                  <a:schemeClr val="bg2"/>
                </a:solidFill>
              </a:rPr>
              <a:t>pembentukan</a:t>
            </a:r>
            <a:r>
              <a:rPr lang="en-US" b="1" dirty="0" smtClean="0">
                <a:solidFill>
                  <a:schemeClr val="bg2"/>
                </a:solidFill>
              </a:rPr>
              <a:t> </a:t>
            </a:r>
            <a:r>
              <a:rPr lang="en-US" b="1" dirty="0" err="1" smtClean="0">
                <a:solidFill>
                  <a:schemeClr val="bg2"/>
                </a:solidFill>
              </a:rPr>
              <a:t>konsep</a:t>
            </a:r>
            <a:r>
              <a:rPr lang="en-US" b="1" dirty="0" smtClean="0">
                <a:solidFill>
                  <a:schemeClr val="bg2"/>
                </a:solidFill>
              </a:rPr>
              <a:t> </a:t>
            </a:r>
            <a:r>
              <a:rPr lang="en-US" b="1" dirty="0" err="1" smtClean="0">
                <a:solidFill>
                  <a:schemeClr val="bg2"/>
                </a:solidFill>
              </a:rPr>
              <a:t>diri</a:t>
            </a:r>
            <a:endParaRPr lang="en-US" b="1" dirty="0" smtClean="0">
              <a:solidFill>
                <a:schemeClr val="bg2"/>
              </a:solidFill>
            </a:endParaRPr>
          </a:p>
          <a:p>
            <a:pPr algn="just">
              <a:buFont typeface="Wingdings" pitchFamily="2" charset="2"/>
              <a:buChar char="Ø"/>
            </a:pPr>
            <a:r>
              <a:rPr lang="en-US" b="1" dirty="0" smtClean="0">
                <a:solidFill>
                  <a:schemeClr val="bg2"/>
                </a:solidFill>
              </a:rPr>
              <a:t> </a:t>
            </a:r>
            <a:r>
              <a:rPr lang="en-US" b="1" dirty="0" err="1" smtClean="0">
                <a:solidFill>
                  <a:schemeClr val="bg2"/>
                </a:solidFill>
              </a:rPr>
              <a:t>Tahap</a:t>
            </a:r>
            <a:r>
              <a:rPr lang="en-US" b="1" dirty="0" smtClean="0">
                <a:solidFill>
                  <a:schemeClr val="bg2"/>
                </a:solidFill>
              </a:rPr>
              <a:t> </a:t>
            </a:r>
            <a:r>
              <a:rPr lang="en-US" b="1" dirty="0" err="1" smtClean="0">
                <a:solidFill>
                  <a:schemeClr val="bg2"/>
                </a:solidFill>
              </a:rPr>
              <a:t>membaca</a:t>
            </a:r>
            <a:r>
              <a:rPr lang="en-US" b="1" dirty="0" smtClean="0">
                <a:solidFill>
                  <a:schemeClr val="bg2"/>
                </a:solidFill>
              </a:rPr>
              <a:t> </a:t>
            </a:r>
            <a:r>
              <a:rPr lang="en-US" b="1" dirty="0" err="1" smtClean="0">
                <a:solidFill>
                  <a:schemeClr val="bg2"/>
                </a:solidFill>
              </a:rPr>
              <a:t>gambar</a:t>
            </a:r>
            <a:endParaRPr lang="en-US" b="1" dirty="0" smtClean="0">
              <a:solidFill>
                <a:schemeClr val="bg2"/>
              </a:solidFill>
            </a:endParaRPr>
          </a:p>
          <a:p>
            <a:pPr algn="just">
              <a:buFont typeface="Wingdings" pitchFamily="2" charset="2"/>
              <a:buChar char="Ø"/>
            </a:pPr>
            <a:r>
              <a:rPr lang="en-US" b="1" dirty="0" err="1" smtClean="0">
                <a:solidFill>
                  <a:schemeClr val="bg2"/>
                </a:solidFill>
              </a:rPr>
              <a:t>Tahap</a:t>
            </a:r>
            <a:r>
              <a:rPr lang="en-US" b="1" dirty="0" smtClean="0">
                <a:solidFill>
                  <a:schemeClr val="bg2"/>
                </a:solidFill>
              </a:rPr>
              <a:t> </a:t>
            </a:r>
            <a:r>
              <a:rPr lang="en-US" b="1" dirty="0" err="1" smtClean="0">
                <a:solidFill>
                  <a:schemeClr val="bg2"/>
                </a:solidFill>
              </a:rPr>
              <a:t>pengenalan</a:t>
            </a:r>
            <a:r>
              <a:rPr lang="en-US" b="1" dirty="0" smtClean="0">
                <a:solidFill>
                  <a:schemeClr val="bg2"/>
                </a:solidFill>
              </a:rPr>
              <a:t> </a:t>
            </a:r>
            <a:r>
              <a:rPr lang="en-US" b="1" dirty="0" err="1" smtClean="0">
                <a:solidFill>
                  <a:schemeClr val="bg2"/>
                </a:solidFill>
              </a:rPr>
              <a:t>Bacaan</a:t>
            </a:r>
            <a:endParaRPr lang="en-US" b="1" dirty="0" smtClean="0">
              <a:solidFill>
                <a:schemeClr val="bg2"/>
              </a:solidFill>
            </a:endParaRPr>
          </a:p>
          <a:p>
            <a:pPr algn="just">
              <a:buFont typeface="Wingdings" pitchFamily="2" charset="2"/>
              <a:buChar char="Ø"/>
            </a:pPr>
            <a:r>
              <a:rPr lang="en-US" b="1" dirty="0" smtClean="0">
                <a:solidFill>
                  <a:schemeClr val="bg2"/>
                </a:solidFill>
              </a:rPr>
              <a:t> </a:t>
            </a:r>
            <a:r>
              <a:rPr lang="en-US" b="1" dirty="0" err="1" smtClean="0">
                <a:solidFill>
                  <a:schemeClr val="bg2"/>
                </a:solidFill>
              </a:rPr>
              <a:t>Tahap</a:t>
            </a:r>
            <a:r>
              <a:rPr lang="en-US" b="1" dirty="0" smtClean="0">
                <a:solidFill>
                  <a:schemeClr val="bg2"/>
                </a:solidFill>
              </a:rPr>
              <a:t> </a:t>
            </a:r>
            <a:r>
              <a:rPr lang="en-US" b="1" dirty="0" err="1" smtClean="0">
                <a:solidFill>
                  <a:schemeClr val="bg2"/>
                </a:solidFill>
              </a:rPr>
              <a:t>membaca</a:t>
            </a:r>
            <a:r>
              <a:rPr lang="en-US" b="1" dirty="0" smtClean="0">
                <a:solidFill>
                  <a:schemeClr val="bg2"/>
                </a:solidFill>
              </a:rPr>
              <a:t> </a:t>
            </a:r>
            <a:r>
              <a:rPr lang="en-US" b="1" dirty="0" err="1" smtClean="0">
                <a:solidFill>
                  <a:schemeClr val="bg2"/>
                </a:solidFill>
              </a:rPr>
              <a:t>lancar</a:t>
            </a:r>
            <a:r>
              <a:rPr lang="en-US" b="1" dirty="0" smtClean="0">
                <a:solidFill>
                  <a:schemeClr val="bg2"/>
                </a:solidFill>
              </a:rPr>
              <a:t>.</a:t>
            </a:r>
            <a:endParaRPr lang="en-US" b="1" dirty="0">
              <a:solidFill>
                <a:schemeClr val="bg2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rgbClr val="FFC000"/>
                </a:solidFill>
              </a:rPr>
              <a:t>T</a:t>
            </a:r>
            <a:r>
              <a:rPr b="1" smtClean="0">
                <a:solidFill>
                  <a:srgbClr val="FFC000"/>
                </a:solidFill>
              </a:rPr>
              <a:t>ahapan perkembangan membaca</a:t>
            </a:r>
            <a:endParaRPr lang="en-US" b="1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sz="2800" dirty="0" err="1" smtClean="0">
                <a:solidFill>
                  <a:schemeClr val="bg1"/>
                </a:solidFill>
                <a:latin typeface="Rockwell" pitchFamily="18" charset="0"/>
              </a:rPr>
              <a:t>Apakah</a:t>
            </a:r>
            <a:r>
              <a:rPr lang="en-US" sz="2800" dirty="0" smtClean="0">
                <a:solidFill>
                  <a:schemeClr val="bg1"/>
                </a:solidFill>
                <a:latin typeface="Rockwell" pitchFamily="18" charset="0"/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  <a:latin typeface="Rockwell" pitchFamily="18" charset="0"/>
              </a:rPr>
              <a:t>anak</a:t>
            </a:r>
            <a:r>
              <a:rPr lang="en-US" sz="2800" dirty="0" smtClean="0">
                <a:solidFill>
                  <a:schemeClr val="bg1"/>
                </a:solidFill>
                <a:latin typeface="Rockwell" pitchFamily="18" charset="0"/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  <a:latin typeface="Rockwell" pitchFamily="18" charset="0"/>
              </a:rPr>
              <a:t>sudah</a:t>
            </a:r>
            <a:r>
              <a:rPr lang="en-US" sz="2800" dirty="0" smtClean="0">
                <a:solidFill>
                  <a:schemeClr val="bg1"/>
                </a:solidFill>
                <a:latin typeface="Rockwell" pitchFamily="18" charset="0"/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  <a:latin typeface="Rockwell" pitchFamily="18" charset="0"/>
              </a:rPr>
              <a:t>dapat</a:t>
            </a:r>
            <a:r>
              <a:rPr lang="en-US" sz="2800" dirty="0" smtClean="0">
                <a:solidFill>
                  <a:schemeClr val="bg1"/>
                </a:solidFill>
                <a:latin typeface="Rockwell" pitchFamily="18" charset="0"/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  <a:latin typeface="Rockwell" pitchFamily="18" charset="0"/>
              </a:rPr>
              <a:t>memahami</a:t>
            </a:r>
            <a:r>
              <a:rPr lang="en-US" sz="2800" dirty="0" smtClean="0">
                <a:solidFill>
                  <a:schemeClr val="bg1"/>
                </a:solidFill>
                <a:latin typeface="Rockwell" pitchFamily="18" charset="0"/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  <a:latin typeface="Rockwell" pitchFamily="18" charset="0"/>
              </a:rPr>
              <a:t>bahasa</a:t>
            </a:r>
            <a:r>
              <a:rPr lang="en-US" sz="2800" dirty="0" smtClean="0">
                <a:solidFill>
                  <a:schemeClr val="bg1"/>
                </a:solidFill>
                <a:latin typeface="Rockwell" pitchFamily="18" charset="0"/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  <a:latin typeface="Rockwell" pitchFamily="18" charset="0"/>
              </a:rPr>
              <a:t>lisan</a:t>
            </a:r>
            <a:endParaRPr lang="en-US" sz="2800" dirty="0" smtClean="0">
              <a:solidFill>
                <a:schemeClr val="bg1"/>
              </a:solidFill>
              <a:latin typeface="Rockwell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2800" dirty="0" err="1" smtClean="0">
                <a:solidFill>
                  <a:schemeClr val="bg1"/>
                </a:solidFill>
                <a:latin typeface="Rockwell" pitchFamily="18" charset="0"/>
              </a:rPr>
              <a:t>Meng-ujarkan</a:t>
            </a:r>
            <a:r>
              <a:rPr lang="en-US" sz="2800" dirty="0" smtClean="0">
                <a:solidFill>
                  <a:schemeClr val="bg1"/>
                </a:solidFill>
                <a:latin typeface="Rockwell" pitchFamily="18" charset="0"/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  <a:latin typeface="Rockwell" pitchFamily="18" charset="0"/>
              </a:rPr>
              <a:t>kata-kata</a:t>
            </a:r>
            <a:r>
              <a:rPr lang="en-US" sz="2800" dirty="0" smtClean="0">
                <a:solidFill>
                  <a:schemeClr val="bg1"/>
                </a:solidFill>
                <a:latin typeface="Rockwell" pitchFamily="18" charset="0"/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  <a:latin typeface="Rockwell" pitchFamily="18" charset="0"/>
              </a:rPr>
              <a:t>dengan</a:t>
            </a:r>
            <a:r>
              <a:rPr lang="en-US" sz="2800" dirty="0" smtClean="0">
                <a:solidFill>
                  <a:schemeClr val="bg1"/>
                </a:solidFill>
                <a:latin typeface="Rockwell" pitchFamily="18" charset="0"/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  <a:latin typeface="Rockwell" pitchFamily="18" charset="0"/>
              </a:rPr>
              <a:t>jelas</a:t>
            </a:r>
            <a:endParaRPr lang="en-US" sz="2800" dirty="0" smtClean="0">
              <a:solidFill>
                <a:schemeClr val="bg1"/>
              </a:solidFill>
              <a:latin typeface="Rockwell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2800" dirty="0" err="1" smtClean="0">
                <a:solidFill>
                  <a:schemeClr val="bg1"/>
                </a:solidFill>
                <a:latin typeface="Rockwell" pitchFamily="18" charset="0"/>
              </a:rPr>
              <a:t>Mengingatkan</a:t>
            </a:r>
            <a:r>
              <a:rPr lang="en-US" sz="2800" dirty="0" smtClean="0">
                <a:solidFill>
                  <a:schemeClr val="bg1"/>
                </a:solidFill>
                <a:latin typeface="Rockwell" pitchFamily="18" charset="0"/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  <a:latin typeface="Rockwell" pitchFamily="18" charset="0"/>
              </a:rPr>
              <a:t>kata-kata</a:t>
            </a:r>
            <a:endParaRPr lang="en-US" sz="2800" dirty="0" smtClean="0">
              <a:solidFill>
                <a:schemeClr val="bg1"/>
              </a:solidFill>
              <a:latin typeface="Rockwell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2800" dirty="0" err="1" smtClean="0">
                <a:solidFill>
                  <a:schemeClr val="bg1"/>
                </a:solidFill>
                <a:latin typeface="Rockwell" pitchFamily="18" charset="0"/>
              </a:rPr>
              <a:t>Apakah</a:t>
            </a:r>
            <a:r>
              <a:rPr lang="en-US" sz="2800" dirty="0" smtClean="0">
                <a:solidFill>
                  <a:schemeClr val="bg1"/>
                </a:solidFill>
                <a:latin typeface="Rockwell" pitchFamily="18" charset="0"/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  <a:latin typeface="Rockwell" pitchFamily="18" charset="0"/>
              </a:rPr>
              <a:t>anak</a:t>
            </a:r>
            <a:r>
              <a:rPr lang="en-US" sz="2800" dirty="0" smtClean="0">
                <a:solidFill>
                  <a:schemeClr val="bg1"/>
                </a:solidFill>
                <a:latin typeface="Rockwell" pitchFamily="18" charset="0"/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  <a:latin typeface="Rockwell" pitchFamily="18" charset="0"/>
              </a:rPr>
              <a:t>sudah</a:t>
            </a:r>
            <a:r>
              <a:rPr lang="en-US" sz="2800" dirty="0" smtClean="0">
                <a:solidFill>
                  <a:schemeClr val="bg1"/>
                </a:solidFill>
                <a:latin typeface="Rockwell" pitchFamily="18" charset="0"/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  <a:latin typeface="Rockwell" pitchFamily="18" charset="0"/>
              </a:rPr>
              <a:t>menunjukkan</a:t>
            </a:r>
            <a:r>
              <a:rPr lang="en-US" sz="2800" dirty="0" smtClean="0">
                <a:solidFill>
                  <a:schemeClr val="bg1"/>
                </a:solidFill>
                <a:latin typeface="Rockwell" pitchFamily="18" charset="0"/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  <a:latin typeface="Rockwell" pitchFamily="18" charset="0"/>
              </a:rPr>
              <a:t>minat</a:t>
            </a:r>
            <a:r>
              <a:rPr lang="en-US" sz="2800" dirty="0" smtClean="0">
                <a:solidFill>
                  <a:schemeClr val="bg1"/>
                </a:solidFill>
                <a:latin typeface="Rockwell" pitchFamily="18" charset="0"/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  <a:latin typeface="Rockwell" pitchFamily="18" charset="0"/>
              </a:rPr>
              <a:t>membaca</a:t>
            </a:r>
            <a:endParaRPr lang="en-US" sz="2800" dirty="0" smtClean="0">
              <a:solidFill>
                <a:schemeClr val="bg1"/>
              </a:solidFill>
              <a:latin typeface="Rockwell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2800" dirty="0" err="1" smtClean="0">
                <a:solidFill>
                  <a:schemeClr val="bg1"/>
                </a:solidFill>
                <a:latin typeface="Rockwell" pitchFamily="18" charset="0"/>
              </a:rPr>
              <a:t>Membedakan</a:t>
            </a:r>
            <a:r>
              <a:rPr lang="en-US" sz="2800" dirty="0" smtClean="0">
                <a:solidFill>
                  <a:schemeClr val="bg1"/>
                </a:solidFill>
                <a:latin typeface="Rockwell" pitchFamily="18" charset="0"/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  <a:latin typeface="Rockwell" pitchFamily="18" charset="0"/>
              </a:rPr>
              <a:t>dengan</a:t>
            </a:r>
            <a:r>
              <a:rPr lang="en-US" sz="2800" dirty="0" smtClean="0">
                <a:solidFill>
                  <a:schemeClr val="bg1"/>
                </a:solidFill>
                <a:latin typeface="Rockwell" pitchFamily="18" charset="0"/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  <a:latin typeface="Rockwell" pitchFamily="18" charset="0"/>
              </a:rPr>
              <a:t>baik</a:t>
            </a:r>
            <a:endParaRPr lang="en-US" sz="2800" dirty="0">
              <a:solidFill>
                <a:schemeClr val="bg1"/>
              </a:solidFill>
              <a:latin typeface="Rockwell" pitchFamily="18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686800" cy="1219200"/>
          </a:xfrm>
        </p:spPr>
        <p:txBody>
          <a:bodyPr>
            <a:normAutofit/>
          </a:bodyPr>
          <a:lstStyle/>
          <a:p>
            <a:r>
              <a:rPr sz="3200" b="1" smtClean="0">
                <a:solidFill>
                  <a:schemeClr val="bg2"/>
                </a:solidFill>
              </a:rPr>
              <a:t>Identifikasi Kemampuan membaca AUD</a:t>
            </a:r>
            <a:endParaRPr lang="en-US" sz="3200" b="1" dirty="0">
              <a:solidFill>
                <a:schemeClr val="bg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09600" y="2514600"/>
            <a:ext cx="8229600" cy="4572000"/>
          </a:xfrm>
        </p:spPr>
        <p:txBody>
          <a:bodyPr/>
          <a:lstStyle/>
          <a:p>
            <a:r>
              <a:rPr lang="en-US" sz="5400" dirty="0" err="1" smtClean="0">
                <a:solidFill>
                  <a:schemeClr val="bg1"/>
                </a:solidFill>
              </a:rPr>
              <a:t>Motivasi</a:t>
            </a:r>
            <a:r>
              <a:rPr lang="en-US" sz="5400" dirty="0" smtClean="0">
                <a:solidFill>
                  <a:schemeClr val="bg1"/>
                </a:solidFill>
              </a:rPr>
              <a:t>, </a:t>
            </a:r>
            <a:r>
              <a:rPr lang="en-US" sz="5400" dirty="0" err="1" smtClean="0">
                <a:solidFill>
                  <a:schemeClr val="bg1"/>
                </a:solidFill>
              </a:rPr>
              <a:t>lingkungan</a:t>
            </a:r>
            <a:r>
              <a:rPr lang="en-US" sz="5400" dirty="0" smtClean="0">
                <a:solidFill>
                  <a:schemeClr val="bg1"/>
                </a:solidFill>
              </a:rPr>
              <a:t>, </a:t>
            </a:r>
            <a:r>
              <a:rPr lang="en-US" sz="5400" dirty="0" err="1" smtClean="0">
                <a:solidFill>
                  <a:schemeClr val="bg1"/>
                </a:solidFill>
              </a:rPr>
              <a:t>keluarga</a:t>
            </a:r>
            <a:r>
              <a:rPr lang="en-US" sz="5400" dirty="0" smtClean="0">
                <a:solidFill>
                  <a:schemeClr val="bg1"/>
                </a:solidFill>
              </a:rPr>
              <a:t> </a:t>
            </a:r>
            <a:r>
              <a:rPr lang="en-US" sz="5400" dirty="0" err="1" smtClean="0">
                <a:solidFill>
                  <a:schemeClr val="bg1"/>
                </a:solidFill>
              </a:rPr>
              <a:t>dan</a:t>
            </a:r>
            <a:r>
              <a:rPr lang="en-US" sz="5400" dirty="0" smtClean="0">
                <a:solidFill>
                  <a:schemeClr val="bg1"/>
                </a:solidFill>
              </a:rPr>
              <a:t> guru.</a:t>
            </a:r>
          </a:p>
          <a:p>
            <a:pPr>
              <a:buNone/>
            </a:pP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609600" y="457200"/>
            <a:ext cx="8229600" cy="1219200"/>
          </a:xfrm>
        </p:spPr>
        <p:txBody>
          <a:bodyPr>
            <a:normAutofit fontScale="90000"/>
          </a:bodyPr>
          <a:lstStyle/>
          <a:p>
            <a:r>
              <a:rPr b="1" smtClean="0">
                <a:solidFill>
                  <a:schemeClr val="accent1"/>
                </a:solidFill>
              </a:rPr>
              <a:t>Faktor-faktor yang Mempengaruhi Kemauan Membaca</a:t>
            </a:r>
            <a:endParaRPr lang="en-US" b="1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q"/>
            </a:pPr>
            <a:r>
              <a:rPr lang="en-US" dirty="0" err="1" smtClean="0"/>
              <a:t>Motivasi</a:t>
            </a:r>
            <a:r>
              <a:rPr lang="en-US" dirty="0" smtClean="0"/>
              <a:t> </a:t>
            </a:r>
            <a:r>
              <a:rPr lang="en-US" dirty="0" err="1" smtClean="0"/>
              <a:t>Intrinsik</a:t>
            </a:r>
            <a:r>
              <a:rPr lang="en-US" dirty="0" smtClean="0"/>
              <a:t> </a:t>
            </a:r>
            <a:r>
              <a:rPr lang="en-US" dirty="0" err="1" smtClean="0"/>
              <a:t>yaitu</a:t>
            </a:r>
            <a:r>
              <a:rPr lang="en-US" dirty="0" smtClean="0"/>
              <a:t> yang </a:t>
            </a:r>
            <a:r>
              <a:rPr lang="en-US" dirty="0" err="1" smtClean="0"/>
              <a:t>bersumber</a:t>
            </a:r>
            <a:r>
              <a:rPr lang="en-US" dirty="0" smtClean="0"/>
              <a:t> 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pembaca</a:t>
            </a:r>
            <a:r>
              <a:rPr lang="en-US" dirty="0" smtClean="0"/>
              <a:t> </a:t>
            </a:r>
            <a:r>
              <a:rPr lang="en-US" dirty="0" err="1" smtClean="0"/>
              <a:t>itu</a:t>
            </a:r>
            <a:r>
              <a:rPr lang="en-US" dirty="0" smtClean="0"/>
              <a:t> </a:t>
            </a:r>
            <a:r>
              <a:rPr lang="en-US" dirty="0" err="1" smtClean="0"/>
              <a:t>sendiridan</a:t>
            </a:r>
            <a:r>
              <a:rPr lang="en-US" dirty="0" smtClean="0"/>
              <a:t> </a:t>
            </a:r>
            <a:r>
              <a:rPr lang="en-US" dirty="0" err="1" smtClean="0"/>
              <a:t>motivasi</a:t>
            </a:r>
            <a:r>
              <a:rPr lang="en-US" dirty="0" smtClean="0"/>
              <a:t> </a:t>
            </a:r>
            <a:r>
              <a:rPr lang="en-US" dirty="0" err="1" smtClean="0"/>
              <a:t>ekstrinsik</a:t>
            </a:r>
            <a:r>
              <a:rPr lang="en-US" dirty="0" smtClean="0"/>
              <a:t> yang </a:t>
            </a:r>
            <a:r>
              <a:rPr lang="en-US" dirty="0" err="1" smtClean="0"/>
              <a:t>sumbernya</a:t>
            </a:r>
            <a:r>
              <a:rPr lang="en-US" dirty="0" smtClean="0"/>
              <a:t> </a:t>
            </a:r>
            <a:r>
              <a:rPr lang="en-US" dirty="0" err="1" smtClean="0"/>
              <a:t>terletak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luar</a:t>
            </a:r>
            <a:r>
              <a:rPr lang="en-US" dirty="0" smtClean="0"/>
              <a:t> </a:t>
            </a:r>
            <a:r>
              <a:rPr lang="en-US" dirty="0" err="1" smtClean="0"/>
              <a:t>membaca</a:t>
            </a:r>
            <a:r>
              <a:rPr lang="en-US" dirty="0" smtClean="0"/>
              <a:t> </a:t>
            </a:r>
            <a:r>
              <a:rPr lang="en-US" dirty="0" err="1" smtClean="0"/>
              <a:t>itu</a:t>
            </a:r>
            <a:r>
              <a:rPr lang="en-US" dirty="0" smtClean="0"/>
              <a:t>.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Cara agar </a:t>
            </a:r>
            <a:r>
              <a:rPr lang="en-US" dirty="0" err="1" smtClean="0"/>
              <a:t>siswa</a:t>
            </a:r>
            <a:r>
              <a:rPr lang="en-US" dirty="0" smtClean="0"/>
              <a:t> </a:t>
            </a:r>
            <a:r>
              <a:rPr lang="en-US" dirty="0" err="1" smtClean="0"/>
              <a:t>termotivasi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tertarik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menyediakan</a:t>
            </a:r>
            <a:r>
              <a:rPr lang="en-US" dirty="0" smtClean="0"/>
              <a:t> </a:t>
            </a:r>
            <a:r>
              <a:rPr lang="en-US" dirty="0" err="1" smtClean="0"/>
              <a:t>bahan</a:t>
            </a:r>
            <a:r>
              <a:rPr lang="en-US" dirty="0" smtClean="0"/>
              <a:t> </a:t>
            </a:r>
            <a:r>
              <a:rPr lang="en-US" dirty="0" err="1" smtClean="0"/>
              <a:t>bacaan</a:t>
            </a:r>
            <a:r>
              <a:rPr lang="en-US" dirty="0" smtClean="0"/>
              <a:t> yang </a:t>
            </a:r>
            <a:r>
              <a:rPr lang="en-US" dirty="0" err="1" smtClean="0"/>
              <a:t>berkualitas</a:t>
            </a:r>
            <a:r>
              <a:rPr lang="en-US" dirty="0" smtClean="0"/>
              <a:t> </a:t>
            </a:r>
            <a:r>
              <a:rPr lang="en-US" dirty="0" err="1" smtClean="0"/>
              <a:t>tinggi</a:t>
            </a:r>
            <a:r>
              <a:rPr lang="en-US" dirty="0" smtClean="0"/>
              <a:t>, </a:t>
            </a:r>
            <a:r>
              <a:rPr lang="en-US" dirty="0" err="1" smtClean="0"/>
              <a:t>memiliki</a:t>
            </a:r>
            <a:r>
              <a:rPr lang="en-US" dirty="0" smtClean="0"/>
              <a:t> </a:t>
            </a:r>
            <a:r>
              <a:rPr lang="en-US" dirty="0" err="1" smtClean="0"/>
              <a:t>kemampuan</a:t>
            </a:r>
            <a:r>
              <a:rPr lang="en-US" dirty="0" smtClean="0"/>
              <a:t> </a:t>
            </a:r>
            <a:r>
              <a:rPr lang="en-US" dirty="0" err="1" smtClean="0"/>
              <a:t>belajar</a:t>
            </a:r>
            <a:r>
              <a:rPr lang="en-US" dirty="0" smtClean="0"/>
              <a:t> yang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baik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smtClean="0"/>
              <a:t>MOTIVASI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524000" y="1981200"/>
            <a:ext cx="6019800" cy="2362200"/>
          </a:xfrm>
        </p:spPr>
        <p:txBody>
          <a:bodyPr>
            <a:noAutofit/>
          </a:bodyPr>
          <a:lstStyle/>
          <a:p>
            <a:r>
              <a:rPr lang="en-US" sz="4000" dirty="0" err="1" smtClean="0"/>
              <a:t>Interaksi</a:t>
            </a:r>
            <a:r>
              <a:rPr lang="en-US" sz="4000" dirty="0" smtClean="0"/>
              <a:t> Interpersonal</a:t>
            </a:r>
          </a:p>
          <a:p>
            <a:r>
              <a:rPr lang="en-US" sz="4000" dirty="0" err="1" smtClean="0"/>
              <a:t>Lingkungan</a:t>
            </a:r>
            <a:r>
              <a:rPr lang="en-US" sz="4000" dirty="0" smtClean="0"/>
              <a:t> </a:t>
            </a:r>
            <a:r>
              <a:rPr lang="en-US" sz="4000" dirty="0" err="1" smtClean="0"/>
              <a:t>Fisik</a:t>
            </a:r>
            <a:endParaRPr lang="en-US" sz="4000" dirty="0" smtClean="0"/>
          </a:p>
          <a:p>
            <a:r>
              <a:rPr lang="en-US" sz="4000" dirty="0" err="1" smtClean="0"/>
              <a:t>Suasana</a:t>
            </a:r>
            <a:r>
              <a:rPr lang="en-US" sz="4000" dirty="0" smtClean="0"/>
              <a:t> yang </a:t>
            </a:r>
            <a:r>
              <a:rPr lang="en-US" sz="4000" dirty="0" err="1" smtClean="0"/>
              <a:t>penuh</a:t>
            </a:r>
            <a:r>
              <a:rPr lang="en-US" sz="4000" dirty="0" smtClean="0"/>
              <a:t> </a:t>
            </a:r>
            <a:r>
              <a:rPr lang="en-US" sz="4000" dirty="0" err="1" smtClean="0"/>
              <a:t>perasaan</a:t>
            </a:r>
            <a:endParaRPr lang="en-US" sz="4000" dirty="0" smtClean="0"/>
          </a:p>
          <a:p>
            <a:r>
              <a:rPr lang="en-US" sz="4000" dirty="0" err="1" smtClean="0"/>
              <a:t>Bahan</a:t>
            </a:r>
            <a:r>
              <a:rPr lang="en-US" sz="4000" dirty="0" smtClean="0"/>
              <a:t> </a:t>
            </a:r>
            <a:r>
              <a:rPr lang="en-US" sz="4000" dirty="0" err="1" smtClean="0"/>
              <a:t>Bacaan</a:t>
            </a:r>
            <a:endParaRPr lang="en-US" sz="40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smtClean="0">
                <a:solidFill>
                  <a:schemeClr val="bg1"/>
                </a:solidFill>
              </a:rPr>
              <a:t>LINGKUNGAN KELUARGA</a:t>
            </a:r>
            <a:endParaRPr 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2514600"/>
            <a:ext cx="8229600" cy="1219200"/>
          </a:xfrm>
        </p:spPr>
        <p:txBody>
          <a:bodyPr/>
          <a:lstStyle/>
          <a:p>
            <a:pPr algn="ctr"/>
            <a:r>
              <a:rPr lang="id-ID" dirty="0" smtClean="0"/>
              <a:t>TERIMA KASIH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er">
  <a:themeElements>
    <a:clrScheme name="Aspec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Pape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e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118</TotalTime>
  <Words>413</Words>
  <Application>Microsoft Office PowerPoint</Application>
  <PresentationFormat>On-screen Show (4:3)</PresentationFormat>
  <Paragraphs>66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Aharoni</vt:lpstr>
      <vt:lpstr>Constantia</vt:lpstr>
      <vt:lpstr>Rockwell</vt:lpstr>
      <vt:lpstr>Wingdings</vt:lpstr>
      <vt:lpstr>Wingdings 2</vt:lpstr>
      <vt:lpstr>Paper</vt:lpstr>
      <vt:lpstr>BENTUK – BENTUK BAHASA</vt:lpstr>
      <vt:lpstr>MEMBACA</vt:lpstr>
      <vt:lpstr>Kridalaksana (1993: 13) " keterampilan mengenal dan memahami tulisan dalam bentuk urutan lambang-lambang grafis dan perubahannya menjadi wicara bermakna dalam bentuk pemahaman diam-diam atau pengujaran keras-keras"  Jadi, membaca pada hakikatnya adalah kegiatan fisik dan mental untuk menemukan makna dari tulisan.</vt:lpstr>
      <vt:lpstr>Pentingnya Kemampuan membaca untuk Anak Usia Dini</vt:lpstr>
      <vt:lpstr>PowerPoint Presentation</vt:lpstr>
      <vt:lpstr>TUJUAN MEMBACA</vt:lpstr>
      <vt:lpstr>Prinsip-prinsip Pembelajaran Membaca untuk AUD</vt:lpstr>
      <vt:lpstr>Tahapan Perkembangan Membaca</vt:lpstr>
      <vt:lpstr>Holdway (1986) menyatakan empat proses anak mempelajari kemampuan membaca   - Melihat orang dewasa membaca. - Kolaborasi - Mencobakan Sendiri - Unjuk kerja  Mezoa dan Morrow , tiga rangkaian perilaku membaca  1) Perhatian terhadap Fungsi Bentuk Dan Konversi Cetakan. 2) Lebih memperhatikan bentuk cetakan secara lebih rinci. 3) Anak menyadari adanya konvensi.    </vt:lpstr>
      <vt:lpstr>Tahapan perkembangan membaca</vt:lpstr>
      <vt:lpstr>Identifikasi Kemampuan membaca AUD</vt:lpstr>
      <vt:lpstr>Faktor-faktor yang Mempengaruhi Kemauan Membaca</vt:lpstr>
      <vt:lpstr>MOTIVASI</vt:lpstr>
      <vt:lpstr>LINGKUNGAN KELUARGA</vt:lpstr>
      <vt:lpstr>TERIMA KASIH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BENTUK – BENTUK BAHASA</dc:title>
  <dc:creator>userwin-8</dc:creator>
  <cp:lastModifiedBy>asus</cp:lastModifiedBy>
  <cp:revision>10</cp:revision>
  <dcterms:created xsi:type="dcterms:W3CDTF">2019-08-30T08:35:55Z</dcterms:created>
  <dcterms:modified xsi:type="dcterms:W3CDTF">2019-11-17T01:33:41Z</dcterms:modified>
</cp:coreProperties>
</file>