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7" r:id="rId6"/>
    <p:sldId id="259" r:id="rId7"/>
    <p:sldId id="268" r:id="rId8"/>
    <p:sldId id="269" r:id="rId9"/>
    <p:sldId id="260" r:id="rId10"/>
    <p:sldId id="270" r:id="rId11"/>
    <p:sldId id="271" r:id="rId12"/>
    <p:sldId id="272" r:id="rId13"/>
    <p:sldId id="275" r:id="rId14"/>
    <p:sldId id="273" r:id="rId15"/>
    <p:sldId id="261" r:id="rId16"/>
    <p:sldId id="274" r:id="rId17"/>
    <p:sldId id="262" r:id="rId18"/>
    <p:sldId id="276" r:id="rId19"/>
    <p:sldId id="263" r:id="rId20"/>
    <p:sldId id="277" r:id="rId21"/>
    <p:sldId id="278" r:id="rId22"/>
    <p:sldId id="279" r:id="rId23"/>
    <p:sldId id="280" r:id="rId24"/>
    <p:sldId id="264" r:id="rId25"/>
    <p:sldId id="26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EFE6FA5-7C71-428A-9BBA-D474EA3C4F25}" type="datetimeFigureOut">
              <a:rPr lang="en-US" smtClean="0"/>
              <a:pPr/>
              <a:t>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11ED48F-3D1C-4AE4-826D-351F635BD4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Dasar</a:t>
            </a:r>
            <a:r>
              <a:rPr lang="en-US" dirty="0" err="1"/>
              <a:t>-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Membedakan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dan</a:t>
            </a:r>
            <a:r>
              <a:rPr lang="en-US" dirty="0" smtClean="0"/>
              <a:t> verbal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yang </a:t>
            </a:r>
            <a:r>
              <a:rPr lang="en-US" dirty="0" err="1" smtClean="0"/>
              <a:t>efektif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Lingkup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i="1" dirty="0" err="1" smtClean="0"/>
              <a:t>Comunnis</a:t>
            </a:r>
            <a:r>
              <a:rPr lang="en-US" b="1" i="1" dirty="0" smtClean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.</a:t>
            </a:r>
          </a:p>
          <a:p>
            <a:r>
              <a:rPr lang="en-US" b="1" i="1" dirty="0" err="1" smtClean="0"/>
              <a:t>Communico</a:t>
            </a:r>
            <a:r>
              <a:rPr lang="en-US" b="1" i="1" dirty="0" smtClean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membagi</a:t>
            </a:r>
            <a:r>
              <a:rPr lang="en-US" dirty="0" smtClean="0"/>
              <a:t>. (Stuart, </a:t>
            </a:r>
            <a:r>
              <a:rPr lang="en-US" dirty="0" err="1" smtClean="0"/>
              <a:t>cangara</a:t>
            </a:r>
            <a:r>
              <a:rPr lang="en-US" dirty="0" smtClean="0"/>
              <a:t>, 2004:18)</a:t>
            </a:r>
          </a:p>
          <a:p>
            <a:r>
              <a:rPr lang="en-US" b="1" u="sng" dirty="0" smtClean="0"/>
              <a:t>ILMU KOMUNIKASI</a:t>
            </a:r>
          </a:p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yang </a:t>
            </a:r>
            <a:r>
              <a:rPr lang="en-US" dirty="0" err="1" smtClean="0"/>
              <a:t>sistematis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merumuskan</a:t>
            </a:r>
            <a:r>
              <a:rPr lang="en-US" dirty="0" smtClean="0"/>
              <a:t> </a:t>
            </a:r>
            <a:r>
              <a:rPr lang="en-US" dirty="0" err="1" smtClean="0"/>
              <a:t>prinsip-prinsip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tegas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prinsip-prinsip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dibentuk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(</a:t>
            </a:r>
            <a:r>
              <a:rPr lang="en-US" dirty="0" err="1" smtClean="0"/>
              <a:t>Hovland</a:t>
            </a:r>
            <a:r>
              <a:rPr lang="en-US" dirty="0" smtClean="0"/>
              <a:t>, </a:t>
            </a:r>
            <a:r>
              <a:rPr lang="en-US" dirty="0" err="1" smtClean="0"/>
              <a:t>cangara</a:t>
            </a:r>
            <a:r>
              <a:rPr lang="en-US" dirty="0" smtClean="0"/>
              <a:t>, 2004:18)</a:t>
            </a:r>
          </a:p>
          <a:p>
            <a:endParaRPr lang="en-US" dirty="0"/>
          </a:p>
        </p:txBody>
      </p:sp>
      <p:pic>
        <p:nvPicPr>
          <p:cNvPr id="1027" name="Picture 3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72" y="1214422"/>
            <a:ext cx="1670609" cy="179405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pertukaran</a:t>
            </a:r>
            <a:r>
              <a:rPr lang="en-US" dirty="0" smtClean="0"/>
              <a:t>,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simbolik</a:t>
            </a:r>
            <a:r>
              <a:rPr lang="en-US" dirty="0" smtClean="0"/>
              <a:t> yang </a:t>
            </a:r>
            <a:r>
              <a:rPr lang="en-US" dirty="0" err="1" smtClean="0"/>
              <a:t>menghendaki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agar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 (1)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antarsesama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(2)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pertukaran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; (3)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menguatkan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. (Book, </a:t>
            </a:r>
            <a:r>
              <a:rPr lang="en-US" dirty="0" err="1" smtClean="0"/>
              <a:t>cangara</a:t>
            </a:r>
            <a:r>
              <a:rPr lang="en-US" dirty="0" smtClean="0"/>
              <a:t>, 2004:17)</a:t>
            </a:r>
          </a:p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pertukaran</a:t>
            </a:r>
            <a:r>
              <a:rPr lang="en-US" dirty="0" smtClean="0"/>
              <a:t> </a:t>
            </a:r>
            <a:r>
              <a:rPr lang="en-US" dirty="0" err="1" smtClean="0"/>
              <a:t>infor</a:t>
            </a:r>
            <a:r>
              <a:rPr lang="en-US" dirty="0" smtClean="0"/>
              <a:t> </a:t>
            </a:r>
            <a:r>
              <a:rPr lang="en-US" dirty="0" err="1" smtClean="0"/>
              <a:t>masi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lain, yang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gilirannya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tiba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r>
              <a:rPr lang="en-US" dirty="0" smtClean="0"/>
              <a:t> (Rogers </a:t>
            </a:r>
            <a:r>
              <a:rPr lang="en-US" dirty="0" err="1" smtClean="0"/>
              <a:t>dan</a:t>
            </a:r>
            <a:r>
              <a:rPr lang="en-US" dirty="0" smtClean="0"/>
              <a:t> Kincaid, </a:t>
            </a:r>
            <a:r>
              <a:rPr lang="en-US" dirty="0" err="1" smtClean="0"/>
              <a:t>cangara</a:t>
            </a:r>
            <a:r>
              <a:rPr lang="en-US" dirty="0" smtClean="0"/>
              <a:t>, 2004:19)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dipandang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endParaRPr lang="en-US" dirty="0" smtClean="0"/>
          </a:p>
          <a:p>
            <a:r>
              <a:rPr lang="en-US" b="1" u="sng" dirty="0" err="1" smtClean="0"/>
              <a:t>Sebagai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proses</a:t>
            </a:r>
            <a:r>
              <a:rPr lang="en-US" b="1" u="sng" dirty="0" smtClean="0"/>
              <a:t>,</a:t>
            </a:r>
          </a:p>
          <a:p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pengiriman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penerimaan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berlangsung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simbolik</a:t>
            </a:r>
            <a:r>
              <a:rPr lang="en-US" dirty="0" smtClean="0"/>
              <a:t>,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lambang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simbol</a:t>
            </a:r>
            <a:r>
              <a:rPr lang="en-US" dirty="0" smtClean="0"/>
              <a:t> yang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nonverbal (</a:t>
            </a:r>
            <a:r>
              <a:rPr lang="en-US" dirty="0" err="1" smtClean="0"/>
              <a:t>isyarat,gerak,ekspresi</a:t>
            </a:r>
            <a:r>
              <a:rPr lang="en-US" dirty="0" smtClean="0"/>
              <a:t>) </a:t>
            </a:r>
            <a:r>
              <a:rPr lang="en-US" dirty="0" err="1" smtClean="0"/>
              <a:t>maupun</a:t>
            </a:r>
            <a:r>
              <a:rPr lang="en-US" dirty="0" smtClean="0"/>
              <a:t> verbal (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).</a:t>
            </a:r>
          </a:p>
          <a:p>
            <a:r>
              <a:rPr lang="en-US" b="1" u="sng" dirty="0" err="1" smtClean="0"/>
              <a:t>Sebagai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sistem</a:t>
            </a:r>
            <a:r>
              <a:rPr lang="en-US" b="1" u="sng" dirty="0" smtClean="0"/>
              <a:t>,</a:t>
            </a:r>
          </a:p>
          <a:p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kesatuan</a:t>
            </a:r>
            <a:r>
              <a:rPr lang="en-US" dirty="0" smtClean="0"/>
              <a:t> yang </a:t>
            </a:r>
            <a:r>
              <a:rPr lang="en-US" dirty="0" err="1" smtClean="0"/>
              <a:t>integratif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725115"/>
          </a:xfrm>
        </p:spPr>
        <p:txBody>
          <a:bodyPr/>
          <a:lstStyle/>
          <a:p>
            <a:r>
              <a:rPr lang="en-US" dirty="0" smtClean="0"/>
              <a:t>Model 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Aristoteles</a:t>
            </a:r>
            <a:endParaRPr lang="en-US" dirty="0"/>
          </a:p>
        </p:txBody>
      </p:sp>
      <p:pic>
        <p:nvPicPr>
          <p:cNvPr id="2050" name="Picture 2" descr="C:\Program Files\Microsoft Office\MEDIA\CAGCAT10\j019616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69103"/>
            <a:ext cx="1801368" cy="1688897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642910" y="2786058"/>
            <a:ext cx="2214578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SUMBER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3500430" y="3929066"/>
            <a:ext cx="2214578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PESAN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500826" y="5143512"/>
            <a:ext cx="2214578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PENERIMA</a:t>
            </a:r>
            <a:endParaRPr lang="en-US" dirty="0"/>
          </a:p>
        </p:txBody>
      </p:sp>
      <p:cxnSp>
        <p:nvCxnSpPr>
          <p:cNvPr id="13" name="Shape 12"/>
          <p:cNvCxnSpPr>
            <a:endCxn id="6" idx="0"/>
          </p:cNvCxnSpPr>
          <p:nvPr/>
        </p:nvCxnSpPr>
        <p:spPr>
          <a:xfrm>
            <a:off x="2928926" y="3214686"/>
            <a:ext cx="1678793" cy="71438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hape 14"/>
          <p:cNvCxnSpPr>
            <a:stCxn id="6" idx="3"/>
            <a:endCxn id="7" idx="0"/>
          </p:cNvCxnSpPr>
          <p:nvPr/>
        </p:nvCxnSpPr>
        <p:spPr>
          <a:xfrm>
            <a:off x="5715008" y="4393413"/>
            <a:ext cx="1893107" cy="750099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653677"/>
          </a:xfrm>
        </p:spPr>
        <p:txBody>
          <a:bodyPr>
            <a:normAutofit/>
          </a:bodyPr>
          <a:lstStyle/>
          <a:p>
            <a:r>
              <a:rPr lang="en-US" dirty="0" smtClean="0"/>
              <a:t>Model </a:t>
            </a:r>
            <a:r>
              <a:rPr lang="en-US" dirty="0" err="1" smtClean="0"/>
              <a:t>Komunikasi</a:t>
            </a:r>
            <a:r>
              <a:rPr lang="en-US" dirty="0" smtClean="0"/>
              <a:t> David K. </a:t>
            </a:r>
            <a:r>
              <a:rPr lang="en-US" dirty="0" err="1" smtClean="0"/>
              <a:t>Berlo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785786" y="3286124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SUMBER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714612" y="3286124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PESAN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714876" y="3286124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SALURAN DAN MEDIA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715140" y="3286124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PENERIMA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715140" y="4857760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EFEK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785786" y="4857760"/>
            <a:ext cx="150019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UMPAN BALIK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3428992" y="4214818"/>
            <a:ext cx="1714512" cy="6429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LINGKUNGAN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Straight Arrow Connector 11"/>
          <p:cNvCxnSpPr>
            <a:stCxn id="4" idx="3"/>
            <a:endCxn id="5" idx="1"/>
          </p:cNvCxnSpPr>
          <p:nvPr/>
        </p:nvCxnSpPr>
        <p:spPr>
          <a:xfrm>
            <a:off x="2285984" y="3607595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3"/>
            <a:endCxn id="6" idx="1"/>
          </p:cNvCxnSpPr>
          <p:nvPr/>
        </p:nvCxnSpPr>
        <p:spPr>
          <a:xfrm>
            <a:off x="4214810" y="360759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3"/>
            <a:endCxn id="7" idx="1"/>
          </p:cNvCxnSpPr>
          <p:nvPr/>
        </p:nvCxnSpPr>
        <p:spPr>
          <a:xfrm>
            <a:off x="6215074" y="360759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7" idx="2"/>
            <a:endCxn id="8" idx="0"/>
          </p:cNvCxnSpPr>
          <p:nvPr/>
        </p:nvCxnSpPr>
        <p:spPr>
          <a:xfrm rot="5400000">
            <a:off x="7000892" y="4393413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8" idx="1"/>
            <a:endCxn id="9" idx="3"/>
          </p:cNvCxnSpPr>
          <p:nvPr/>
        </p:nvCxnSpPr>
        <p:spPr>
          <a:xfrm rot="10800000">
            <a:off x="2285984" y="5179231"/>
            <a:ext cx="442915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9" idx="0"/>
            <a:endCxn id="4" idx="2"/>
          </p:cNvCxnSpPr>
          <p:nvPr/>
        </p:nvCxnSpPr>
        <p:spPr>
          <a:xfrm rot="5400000" flipH="1" flipV="1">
            <a:off x="1071538" y="4393413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/>
          <p:nvPr/>
        </p:nvCxnSpPr>
        <p:spPr>
          <a:xfrm rot="5400000">
            <a:off x="5822165" y="4036223"/>
            <a:ext cx="1285884" cy="107157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725115"/>
          </a:xfrm>
        </p:spPr>
        <p:txBody>
          <a:bodyPr/>
          <a:lstStyle/>
          <a:p>
            <a:r>
              <a:rPr lang="en-US" dirty="0" smtClean="0"/>
              <a:t>Model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Bovee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Thill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3786182" y="2857496"/>
            <a:ext cx="1857388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2. IDE BERUBAH MENJADI PESAN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768749" y="4020315"/>
            <a:ext cx="1857388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1. PENGIRIM MEMPUNYAI IDE/GAGASAN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643702" y="4071942"/>
            <a:ext cx="1857388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3. PESAN DISAMPAIKAN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2405820" y="5377166"/>
            <a:ext cx="1857388" cy="10522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5. PENERIMA BEREAKSI DAN MENGIRIM UMPAN BALIK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4898297" y="5500702"/>
            <a:ext cx="1857388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4. PENERIMA MENDAPAT PESAN</a:t>
            </a:r>
            <a:endParaRPr lang="en-US" dirty="0"/>
          </a:p>
        </p:txBody>
      </p:sp>
      <p:cxnSp>
        <p:nvCxnSpPr>
          <p:cNvPr id="10" name="Shape 9"/>
          <p:cNvCxnSpPr>
            <a:stCxn id="4" idx="3"/>
            <a:endCxn id="6" idx="0"/>
          </p:cNvCxnSpPr>
          <p:nvPr/>
        </p:nvCxnSpPr>
        <p:spPr>
          <a:xfrm>
            <a:off x="5643570" y="3250405"/>
            <a:ext cx="1928826" cy="821537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hape 11"/>
          <p:cNvCxnSpPr>
            <a:stCxn id="6" idx="2"/>
            <a:endCxn id="8" idx="3"/>
          </p:cNvCxnSpPr>
          <p:nvPr/>
        </p:nvCxnSpPr>
        <p:spPr>
          <a:xfrm rot="5400000">
            <a:off x="6646116" y="4967330"/>
            <a:ext cx="1035851" cy="816711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hape 13"/>
          <p:cNvCxnSpPr>
            <a:stCxn id="5" idx="0"/>
            <a:endCxn id="4" idx="1"/>
          </p:cNvCxnSpPr>
          <p:nvPr/>
        </p:nvCxnSpPr>
        <p:spPr>
          <a:xfrm rot="5400000" flipH="1" flipV="1">
            <a:off x="2356857" y="2590991"/>
            <a:ext cx="769910" cy="2088739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hape 15"/>
          <p:cNvCxnSpPr>
            <a:stCxn id="7" idx="1"/>
            <a:endCxn id="5" idx="2"/>
          </p:cNvCxnSpPr>
          <p:nvPr/>
        </p:nvCxnSpPr>
        <p:spPr>
          <a:xfrm rot="10800000">
            <a:off x="1697444" y="4806133"/>
            <a:ext cx="708377" cy="1097148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8" idx="1"/>
            <a:endCxn id="7" idx="3"/>
          </p:cNvCxnSpPr>
          <p:nvPr/>
        </p:nvCxnSpPr>
        <p:spPr>
          <a:xfrm rot="10800000" flipV="1">
            <a:off x="4263209" y="5893611"/>
            <a:ext cx="635089" cy="96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 smtClean="0"/>
              <a:t>Komunikasi</a:t>
            </a:r>
            <a:r>
              <a:rPr lang="en-US" b="1" u="sng" dirty="0" smtClean="0"/>
              <a:t> Nonverbal</a:t>
            </a:r>
          </a:p>
          <a:p>
            <a:r>
              <a:rPr lang="en-US" dirty="0" smtClean="0"/>
              <a:t>Kumpulan </a:t>
            </a:r>
            <a:r>
              <a:rPr lang="en-US" dirty="0" err="1" smtClean="0"/>
              <a:t>isyarat</a:t>
            </a:r>
            <a:r>
              <a:rPr lang="en-US" dirty="0" smtClean="0"/>
              <a:t>,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, </a:t>
            </a:r>
            <a:r>
              <a:rPr lang="en-US" dirty="0" err="1" smtClean="0"/>
              <a:t>intonasi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, </a:t>
            </a:r>
            <a:r>
              <a:rPr lang="en-US" dirty="0" err="1" smtClean="0"/>
              <a:t>sikap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sebagainya</a:t>
            </a:r>
            <a:r>
              <a:rPr lang="en-US" dirty="0" smtClean="0"/>
              <a:t>, yang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(</a:t>
            </a:r>
            <a:r>
              <a:rPr lang="en-US" dirty="0" err="1" smtClean="0"/>
              <a:t>Bovee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Thill</a:t>
            </a:r>
            <a:r>
              <a:rPr lang="en-US" dirty="0" smtClean="0"/>
              <a:t>, 2003:4)</a:t>
            </a:r>
          </a:p>
          <a:p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i="1" dirty="0" smtClean="0"/>
              <a:t>Albert </a:t>
            </a:r>
            <a:r>
              <a:rPr lang="en-US" i="1" dirty="0" err="1" smtClean="0"/>
              <a:t>Mahrabian</a:t>
            </a:r>
            <a:r>
              <a:rPr lang="en-US" dirty="0" smtClean="0"/>
              <a:t>,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verbal (7%), </a:t>
            </a:r>
            <a:r>
              <a:rPr lang="en-US" dirty="0" err="1" smtClean="0"/>
              <a:t>vokal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 (38%),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 (55%).</a:t>
            </a:r>
            <a:endParaRPr lang="en-US" dirty="0"/>
          </a:p>
        </p:txBody>
      </p:sp>
      <p:pic>
        <p:nvPicPr>
          <p:cNvPr id="3074" name="Picture 2" descr="C:\Program Files\Microsoft Office\MEDIA\CAGCAT10\j019972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74636" y="1357298"/>
            <a:ext cx="1769364" cy="173918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(Mark Knap, </a:t>
            </a:r>
            <a:r>
              <a:rPr lang="en-US" dirty="0" err="1" smtClean="0"/>
              <a:t>Cangara</a:t>
            </a:r>
            <a:r>
              <a:rPr lang="en-US" dirty="0" smtClean="0"/>
              <a:t>, 2004:100)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diucapkan</a:t>
            </a:r>
            <a:r>
              <a:rPr lang="en-US" dirty="0" smtClean="0"/>
              <a:t> (</a:t>
            </a:r>
            <a:r>
              <a:rPr lang="en-US" i="1" dirty="0" smtClean="0"/>
              <a:t>repetition</a:t>
            </a:r>
            <a:r>
              <a:rPr lang="en-US" dirty="0" smtClean="0"/>
              <a:t>)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diutarakan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(</a:t>
            </a:r>
            <a:r>
              <a:rPr lang="en-US" i="1" dirty="0" smtClean="0"/>
              <a:t>substitution</a:t>
            </a:r>
            <a:r>
              <a:rPr lang="en-US" dirty="0" smtClean="0"/>
              <a:t>)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jati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mengenalnya</a:t>
            </a:r>
            <a:r>
              <a:rPr lang="en-US" dirty="0" smtClean="0"/>
              <a:t> (</a:t>
            </a:r>
            <a:r>
              <a:rPr lang="en-US" i="1" dirty="0" smtClean="0"/>
              <a:t>identify</a:t>
            </a:r>
            <a:r>
              <a:rPr lang="en-US" dirty="0" smtClean="0"/>
              <a:t>)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err="1" smtClean="0"/>
              <a:t>Menambah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melengkapi</a:t>
            </a:r>
            <a:r>
              <a:rPr lang="en-US" dirty="0" smtClean="0"/>
              <a:t> </a:t>
            </a:r>
            <a:r>
              <a:rPr lang="en-US" dirty="0" err="1" smtClean="0"/>
              <a:t>ucapan-ucapan</a:t>
            </a:r>
            <a:r>
              <a:rPr lang="en-US" dirty="0" smtClean="0"/>
              <a:t> yang </a:t>
            </a:r>
            <a:r>
              <a:rPr lang="en-US" dirty="0" err="1" smtClean="0"/>
              <a:t>dirasa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sempurna</a:t>
            </a:r>
            <a:r>
              <a:rPr lang="en-US" dirty="0" smtClean="0"/>
              <a:t> (</a:t>
            </a:r>
            <a:r>
              <a:rPr lang="en-US" i="1" dirty="0" smtClean="0"/>
              <a:t>complement)</a:t>
            </a:r>
            <a:endParaRPr lang="en-US" i="1" dirty="0"/>
          </a:p>
        </p:txBody>
      </p:sp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(</a:t>
            </a:r>
            <a:r>
              <a:rPr lang="en-US" dirty="0" err="1" smtClean="0"/>
              <a:t>Cangara</a:t>
            </a:r>
            <a:r>
              <a:rPr lang="en-US" dirty="0" smtClean="0"/>
              <a:t>, 2004:101):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b="1" dirty="0" smtClean="0"/>
              <a:t>Kinesics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Emblems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Illustrators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Affect Display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Regulators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err="1" smtClean="0"/>
              <a:t>Adaptory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Gerakan</a:t>
            </a:r>
            <a:r>
              <a:rPr lang="en-US" dirty="0" smtClean="0"/>
              <a:t> Mata (eye gaze)</a:t>
            </a:r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71550" lvl="1" indent="-514350">
              <a:buFont typeface="+mj-lt"/>
              <a:buAutoNum type="arabicPeriod" startAt="3"/>
            </a:pPr>
            <a:r>
              <a:rPr lang="en-US" b="1" dirty="0" err="1" smtClean="0"/>
              <a:t>Sentuhan</a:t>
            </a:r>
            <a:r>
              <a:rPr lang="en-US" dirty="0" smtClean="0"/>
              <a:t> (</a:t>
            </a:r>
            <a:r>
              <a:rPr lang="en-US" i="1" dirty="0" smtClean="0"/>
              <a:t>touching</a:t>
            </a:r>
            <a:r>
              <a:rPr lang="en-US" dirty="0" smtClean="0"/>
              <a:t>)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Kinesthetic</a:t>
            </a:r>
          </a:p>
          <a:p>
            <a:pPr marL="1236726" lvl="2" indent="-514350">
              <a:buFont typeface="+mj-lt"/>
              <a:buAutoNum type="alphaLcPeriod"/>
            </a:pPr>
            <a:r>
              <a:rPr lang="en-US" dirty="0" err="1" smtClean="0"/>
              <a:t>Sociofugal</a:t>
            </a:r>
            <a:endParaRPr lang="en-US" dirty="0" smtClean="0"/>
          </a:p>
          <a:p>
            <a:pPr marL="1236726" lvl="2" indent="-514350">
              <a:buFont typeface="+mj-lt"/>
              <a:buAutoNum type="alphaLcPeriod"/>
            </a:pPr>
            <a:r>
              <a:rPr lang="en-US" dirty="0" smtClean="0"/>
              <a:t>Thermal</a:t>
            </a:r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smtClean="0"/>
              <a:t>Para Language</a:t>
            </a:r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err="1" smtClean="0"/>
              <a:t>Diam</a:t>
            </a:r>
            <a:endParaRPr lang="en-US" dirty="0" smtClean="0"/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err="1" smtClean="0"/>
              <a:t>Portur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 smtClean="0"/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err="1" smtClean="0"/>
              <a:t>Warna</a:t>
            </a:r>
            <a:endParaRPr lang="en-US" dirty="0" smtClean="0"/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err="1" smtClean="0"/>
              <a:t>Bunyi</a:t>
            </a:r>
            <a:endParaRPr lang="en-US" dirty="0" smtClean="0"/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err="1" smtClean="0"/>
              <a:t>Bau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ekspresi-wajah-doraem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510425"/>
            <a:ext cx="8001056" cy="5347575"/>
          </a:xfrm>
        </p:spPr>
      </p:pic>
      <p:sp>
        <p:nvSpPr>
          <p:cNvPr id="5" name="Rounded Rectangle 4"/>
          <p:cNvSpPr/>
          <p:nvPr/>
        </p:nvSpPr>
        <p:spPr>
          <a:xfrm>
            <a:off x="6715140" y="6357958"/>
            <a:ext cx="1928826" cy="5000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u="sng" dirty="0" err="1" smtClean="0"/>
              <a:t>Komunikasi</a:t>
            </a:r>
            <a:r>
              <a:rPr lang="en-US" b="1" u="sng" dirty="0" smtClean="0"/>
              <a:t> Verbal</a:t>
            </a:r>
          </a:p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tertulis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Bahasa</a:t>
            </a:r>
            <a:r>
              <a:rPr lang="en-US" dirty="0" smtClean="0"/>
              <a:t> = </a:t>
            </a:r>
            <a:r>
              <a:rPr lang="en-US" dirty="0" err="1" smtClean="0"/>
              <a:t>seperangkat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disusun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terstruktur</a:t>
            </a:r>
            <a:r>
              <a:rPr lang="en-US" dirty="0" smtClean="0"/>
              <a:t> </a:t>
            </a:r>
            <a:r>
              <a:rPr lang="en-US" dirty="0" err="1" smtClean="0"/>
              <a:t>shg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yang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.</a:t>
            </a:r>
          </a:p>
          <a:p>
            <a:r>
              <a:rPr lang="en-US" dirty="0" smtClean="0"/>
              <a:t>Oral communication (</a:t>
            </a:r>
            <a:r>
              <a:rPr lang="en-US" dirty="0" err="1" smtClean="0"/>
              <a:t>berbicara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mendengar</a:t>
            </a:r>
            <a:r>
              <a:rPr lang="en-US" dirty="0" smtClean="0"/>
              <a:t>)</a:t>
            </a:r>
          </a:p>
          <a:p>
            <a:r>
              <a:rPr lang="en-US" dirty="0" smtClean="0"/>
              <a:t>Written communication (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1775191"/>
            <a:ext cx="7043758" cy="4625609"/>
          </a:xfrm>
        </p:spPr>
        <p:txBody>
          <a:bodyPr>
            <a:normAutofit lnSpcReduction="10000"/>
          </a:bodyPr>
          <a:lstStyle/>
          <a:p>
            <a:pPr marL="633222" indent="-514350">
              <a:buFont typeface="+mj-lt"/>
              <a:buAutoNum type="arabicPeriod"/>
            </a:pPr>
            <a:r>
              <a:rPr lang="en-US" b="1" dirty="0" err="1" smtClean="0"/>
              <a:t>Komunikasi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Sendiri</a:t>
            </a:r>
            <a:r>
              <a:rPr lang="en-US" b="1" dirty="0" smtClean="0"/>
              <a:t> </a:t>
            </a:r>
            <a:r>
              <a:rPr lang="en-US" dirty="0" smtClean="0"/>
              <a:t>(</a:t>
            </a:r>
            <a:r>
              <a:rPr lang="en-US" i="1" dirty="0" smtClean="0"/>
              <a:t>Intrapersonal Communication)</a:t>
            </a:r>
          </a:p>
          <a:p>
            <a:pPr marL="633222" indent="-514350">
              <a:buFont typeface="+mj-lt"/>
              <a:buAutoNum type="arabicPeriod"/>
            </a:pPr>
            <a:r>
              <a:rPr lang="en-US" b="1" dirty="0" err="1" smtClean="0"/>
              <a:t>Komunikasi</a:t>
            </a:r>
            <a:r>
              <a:rPr lang="en-US" b="1" dirty="0" smtClean="0"/>
              <a:t> </a:t>
            </a:r>
            <a:r>
              <a:rPr lang="en-US" b="1" dirty="0" err="1" smtClean="0"/>
              <a:t>Antarpribadi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dirty="0" smtClean="0"/>
              <a:t>(</a:t>
            </a:r>
            <a:r>
              <a:rPr lang="en-US" i="1" dirty="0" smtClean="0"/>
              <a:t>Interpersonal Communication</a:t>
            </a:r>
            <a:r>
              <a:rPr lang="en-US" dirty="0" smtClean="0"/>
              <a:t>)</a:t>
            </a:r>
          </a:p>
          <a:p>
            <a:pPr marL="633222" indent="-514350">
              <a:buFont typeface="+mj-lt"/>
              <a:buAutoNum type="arabicPeriod"/>
            </a:pPr>
            <a:r>
              <a:rPr lang="en-US" b="1" dirty="0" err="1" smtClean="0"/>
              <a:t>Komunikasi</a:t>
            </a:r>
            <a:r>
              <a:rPr lang="en-US" b="1" dirty="0" smtClean="0"/>
              <a:t> </a:t>
            </a:r>
            <a:r>
              <a:rPr lang="en-US" b="1" dirty="0" err="1" smtClean="0"/>
              <a:t>Kelompok</a:t>
            </a:r>
            <a:r>
              <a:rPr lang="en-US" b="1" dirty="0" smtClean="0"/>
              <a:t> Kecil </a:t>
            </a:r>
            <a:br>
              <a:rPr lang="en-US" b="1" dirty="0" smtClean="0"/>
            </a:br>
            <a:r>
              <a:rPr lang="en-US" dirty="0" smtClean="0"/>
              <a:t>(</a:t>
            </a:r>
            <a:r>
              <a:rPr lang="en-US" i="1" dirty="0" smtClean="0"/>
              <a:t>small group communication </a:t>
            </a:r>
            <a:r>
              <a:rPr lang="en-US" dirty="0" smtClean="0"/>
              <a:t>)</a:t>
            </a:r>
          </a:p>
          <a:p>
            <a:pPr marL="633222" indent="-514350">
              <a:buFont typeface="+mj-lt"/>
              <a:buAutoNum type="arabicPeriod"/>
            </a:pPr>
            <a:r>
              <a:rPr lang="en-US" b="1" dirty="0" err="1" smtClean="0"/>
              <a:t>Komunikasi</a:t>
            </a:r>
            <a:r>
              <a:rPr lang="en-US" b="1" dirty="0" smtClean="0"/>
              <a:t> Massa </a:t>
            </a:r>
            <a:br>
              <a:rPr lang="en-US" b="1" dirty="0" smtClean="0"/>
            </a:br>
            <a:r>
              <a:rPr lang="en-US" dirty="0" smtClean="0"/>
              <a:t>(</a:t>
            </a:r>
            <a:r>
              <a:rPr lang="en-US" i="1" dirty="0" smtClean="0"/>
              <a:t>Mass Communication</a:t>
            </a:r>
            <a:r>
              <a:rPr lang="en-US" dirty="0" smtClean="0"/>
              <a:t>)</a:t>
            </a:r>
          </a:p>
          <a:p>
            <a:pPr marL="633222" indent="-514350">
              <a:buFont typeface="+mj-lt"/>
              <a:buAutoNum type="arabicPeriod"/>
            </a:pPr>
            <a:r>
              <a:rPr lang="en-US" b="1" dirty="0" err="1" smtClean="0"/>
              <a:t>Komunikasi</a:t>
            </a:r>
            <a:r>
              <a:rPr lang="en-US" b="1" dirty="0" smtClean="0"/>
              <a:t> </a:t>
            </a:r>
            <a:r>
              <a:rPr lang="en-US" b="1" dirty="0" err="1" smtClean="0"/>
              <a:t>Publik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dirty="0" smtClean="0"/>
              <a:t>(</a:t>
            </a:r>
            <a:r>
              <a:rPr lang="en-US" i="1" dirty="0" smtClean="0"/>
              <a:t>Public Communication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098" name="Picture 2" descr="C:\Program Files\Microsoft Office\MEDIA\CAGCAT10\j019975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5097780"/>
            <a:ext cx="1724558" cy="176022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Informasi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Sosialisasi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Motivasi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Diskusi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Pendidikan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Memajukan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Hiburan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Integrasi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merangsang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mengantisipasi</a:t>
            </a:r>
            <a:r>
              <a:rPr lang="en-US" dirty="0" smtClean="0"/>
              <a:t> </a:t>
            </a:r>
            <a:r>
              <a:rPr lang="en-US" dirty="0" err="1" smtClean="0"/>
              <a:t>masalah-masalah</a:t>
            </a:r>
            <a:r>
              <a:rPr lang="en-US" dirty="0" smtClean="0"/>
              <a:t>,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yang </a:t>
            </a:r>
            <a:r>
              <a:rPr lang="en-US" dirty="0" err="1" smtClean="0"/>
              <a:t>tepat</a:t>
            </a:r>
            <a:r>
              <a:rPr lang="en-US" dirty="0" smtClean="0"/>
              <a:t>, </a:t>
            </a:r>
            <a:r>
              <a:rPr lang="en-US" dirty="0" err="1" smtClean="0"/>
              <a:t>mengoordinasikan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</a:t>
            </a:r>
            <a:r>
              <a:rPr lang="en-US" dirty="0" err="1" smtClean="0"/>
              <a:t>mengawasi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5122" name="Picture 2" descr="C:\Program Files\Microsoft Office\MEDIA\CAGCAT10\j030549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428604"/>
            <a:ext cx="1810512" cy="14859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Faktor-faktor</a:t>
            </a:r>
            <a:r>
              <a:rPr lang="en-US" dirty="0" smtClean="0"/>
              <a:t> yang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yang </a:t>
            </a:r>
            <a:r>
              <a:rPr lang="en-US" dirty="0" err="1" smtClean="0"/>
              <a:t>efektif</a:t>
            </a:r>
            <a:r>
              <a:rPr lang="en-US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Kredibilitas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tarik</a:t>
            </a:r>
            <a:r>
              <a:rPr lang="en-US" dirty="0" smtClean="0"/>
              <a:t> </a:t>
            </a:r>
            <a:r>
              <a:rPr lang="en-US" b="1" dirty="0" err="1" smtClean="0"/>
              <a:t>komunikator</a:t>
            </a:r>
            <a:r>
              <a:rPr lang="en-US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b="1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membangkitkan</a:t>
            </a:r>
            <a:r>
              <a:rPr lang="en-US" dirty="0" smtClean="0"/>
              <a:t> </a:t>
            </a:r>
            <a:r>
              <a:rPr lang="en-US" dirty="0" err="1" smtClean="0"/>
              <a:t>tanggapan</a:t>
            </a:r>
            <a:r>
              <a:rPr lang="en-US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b="1" dirty="0" err="1" smtClean="0"/>
              <a:t>komunikan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Antarmanusia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Pendengaran</a:t>
            </a:r>
            <a:r>
              <a:rPr lang="en-US" dirty="0" smtClean="0"/>
              <a:t> yang </a:t>
            </a:r>
            <a:r>
              <a:rPr lang="en-US" dirty="0" err="1" smtClean="0"/>
              <a:t>buruk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endParaRPr lang="en-US" dirty="0" smtClean="0"/>
          </a:p>
        </p:txBody>
      </p:sp>
      <p:pic>
        <p:nvPicPr>
          <p:cNvPr id="6146" name="Picture 2" descr="C:\Program Files\Microsoft Office\MEDIA\CAGCAT10\j0301480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20233"/>
            <a:ext cx="1798625" cy="13377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78942" indent="-514350"/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en-US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beban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bersaing</a:t>
            </a:r>
            <a:r>
              <a:rPr lang="en-US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Penyaringan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err="1" smtClean="0"/>
              <a:t>Iklim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tertutup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memadai</a:t>
            </a:r>
            <a:r>
              <a:rPr lang="en-US" dirty="0" smtClean="0"/>
              <a:t>.</a:t>
            </a:r>
          </a:p>
          <a:p>
            <a:pPr marL="971550" lvl="1" indent="-514350">
              <a:buFont typeface="+mj-lt"/>
              <a:buAutoNum type="arabicPeriod"/>
            </a:pPr>
            <a:endParaRPr lang="en-US" dirty="0" smtClean="0"/>
          </a:p>
          <a:p>
            <a:pPr marL="678942" indent="-514350"/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7 (</a:t>
            </a:r>
            <a:r>
              <a:rPr lang="en-US" dirty="0" err="1" smtClean="0"/>
              <a:t>tujuh</a:t>
            </a:r>
            <a:r>
              <a:rPr lang="en-US" dirty="0" smtClean="0"/>
              <a:t>)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rintangan</a:t>
            </a:r>
            <a:r>
              <a:rPr lang="en-US" dirty="0" smtClean="0"/>
              <a:t> (</a:t>
            </a:r>
            <a:r>
              <a:rPr lang="en-US" dirty="0" err="1" smtClean="0"/>
              <a:t>cangara</a:t>
            </a:r>
            <a:r>
              <a:rPr lang="en-US" dirty="0" smtClean="0"/>
              <a:t>, 2004:131)</a:t>
            </a:r>
          </a:p>
          <a:p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/>
            <a:r>
              <a:rPr lang="en-US" b="1" dirty="0" smtClean="0"/>
              <a:t>7 (</a:t>
            </a:r>
            <a:r>
              <a:rPr lang="en-US" b="1" dirty="0" err="1" smtClean="0"/>
              <a:t>tujuh</a:t>
            </a:r>
            <a:r>
              <a:rPr lang="en-US" b="1" dirty="0" smtClean="0"/>
              <a:t>) </a:t>
            </a:r>
            <a:r>
              <a:rPr lang="en-US" b="1" dirty="0" err="1" smtClean="0"/>
              <a:t>Gangguan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Rintangan</a:t>
            </a:r>
            <a:r>
              <a:rPr lang="en-US" b="1" dirty="0" smtClean="0"/>
              <a:t>:</a:t>
            </a:r>
          </a:p>
          <a:p>
            <a:pPr marL="633222" indent="-514350"/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Semantik</a:t>
            </a:r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Rintangan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Rintangan</a:t>
            </a:r>
            <a:r>
              <a:rPr lang="en-US" dirty="0" smtClean="0"/>
              <a:t> Status</a:t>
            </a:r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Rintangan</a:t>
            </a:r>
            <a:r>
              <a:rPr lang="en-US" dirty="0" smtClean="0"/>
              <a:t> </a:t>
            </a:r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Pikir</a:t>
            </a:r>
            <a:endParaRPr lang="en-US" dirty="0" smtClean="0"/>
          </a:p>
          <a:p>
            <a:pPr marL="1191006" lvl="2" indent="-514350">
              <a:buFont typeface="+mj-lt"/>
              <a:buAutoNum type="arabicPeriod"/>
            </a:pPr>
            <a:r>
              <a:rPr lang="en-US" dirty="0" err="1" smtClean="0"/>
              <a:t>Rintangan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Cara </a:t>
            </a:r>
            <a:r>
              <a:rPr lang="en-US" b="1" dirty="0" err="1" smtClean="0"/>
              <a:t>mengatasi</a:t>
            </a:r>
            <a:r>
              <a:rPr lang="en-US" b="1" dirty="0" smtClean="0"/>
              <a:t> </a:t>
            </a:r>
            <a:r>
              <a:rPr lang="en-US" b="1" dirty="0" err="1" smtClean="0"/>
              <a:t>hambatan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memperbaiki</a:t>
            </a:r>
            <a:r>
              <a:rPr lang="en-US" b="1" dirty="0" smtClean="0"/>
              <a:t> </a:t>
            </a:r>
            <a:r>
              <a:rPr lang="en-US" b="1" dirty="0" err="1" smtClean="0"/>
              <a:t>komunikasi</a:t>
            </a:r>
            <a:r>
              <a:rPr lang="en-US" b="1" dirty="0" smtClean="0"/>
              <a:t>:</a:t>
            </a:r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Memelihara</a:t>
            </a:r>
            <a:r>
              <a:rPr lang="en-US" dirty="0" smtClean="0"/>
              <a:t> </a:t>
            </a:r>
            <a:r>
              <a:rPr lang="en-US" dirty="0" err="1" smtClean="0"/>
              <a:t>iklim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endParaRPr lang="en-US" dirty="0" smtClean="0"/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Bertekad</a:t>
            </a:r>
            <a:r>
              <a:rPr lang="en-US" dirty="0" smtClean="0"/>
              <a:t> </a:t>
            </a:r>
            <a:r>
              <a:rPr lang="en-US" dirty="0" err="1" smtClean="0"/>
              <a:t>memegang</a:t>
            </a:r>
            <a:r>
              <a:rPr lang="en-US" dirty="0" smtClean="0"/>
              <a:t> </a:t>
            </a:r>
            <a:r>
              <a:rPr lang="en-US" dirty="0" err="1" smtClean="0"/>
              <a:t>teguh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endParaRPr lang="en-US" dirty="0" smtClean="0"/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antarbudaya</a:t>
            </a:r>
            <a:r>
              <a:rPr lang="en-US" dirty="0" smtClean="0"/>
              <a:t>.</a:t>
            </a:r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r>
              <a:rPr lang="en-US" dirty="0" smtClean="0"/>
              <a:t> yang </a:t>
            </a:r>
            <a:r>
              <a:rPr lang="en-US" dirty="0" err="1" smtClean="0"/>
              <a:t>berpusat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penerima</a:t>
            </a:r>
            <a:r>
              <a:rPr lang="en-US" dirty="0" smtClean="0"/>
              <a:t>.</a:t>
            </a:r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bijaksana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membagi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.</a:t>
            </a:r>
          </a:p>
          <a:p>
            <a:pPr marL="633222" indent="-514350">
              <a:buFont typeface="+mj-lt"/>
              <a:buAutoNum type="arabicPeriod"/>
            </a:pP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memproses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efisien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Wajah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Content Placeholder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500174"/>
            <a:ext cx="5572164" cy="5572164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i="1" dirty="0" smtClean="0"/>
              <a:t>Take Home</a:t>
            </a:r>
            <a:r>
              <a:rPr lang="en-US" dirty="0" smtClean="0"/>
              <a:t>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model!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dan</a:t>
            </a:r>
            <a:r>
              <a:rPr lang="en-US" dirty="0" smtClean="0"/>
              <a:t> verbal?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dan</a:t>
            </a:r>
            <a:r>
              <a:rPr lang="en-US" dirty="0" smtClean="0"/>
              <a:t> verbal!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nonverbal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yang </a:t>
            </a:r>
            <a:r>
              <a:rPr lang="en-US" dirty="0" err="1" smtClean="0"/>
              <a:t>efektif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tingkatan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beserta</a:t>
            </a:r>
            <a:r>
              <a:rPr lang="en-US" dirty="0" smtClean="0"/>
              <a:t> </a:t>
            </a:r>
            <a:r>
              <a:rPr lang="en-US" dirty="0" err="1" smtClean="0"/>
              <a:t>fungsinya</a:t>
            </a:r>
            <a:r>
              <a:rPr lang="en-US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faktor-faktor</a:t>
            </a:r>
            <a:r>
              <a:rPr lang="en-US" dirty="0" smtClean="0"/>
              <a:t> yang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efektifitas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?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Selesai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endParaRPr lang="en-US" dirty="0"/>
          </a:p>
        </p:txBody>
      </p:sp>
      <p:pic>
        <p:nvPicPr>
          <p:cNvPr id="6" name="Picture 5" descr="75398077i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43182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253</TotalTime>
  <Words>776</Words>
  <Application>Microsoft Office PowerPoint</Application>
  <PresentationFormat>On-screen Show (4:3)</PresentationFormat>
  <Paragraphs>137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Module</vt:lpstr>
      <vt:lpstr>Dasar-Dasar Komunikasi Bisnis</vt:lpstr>
      <vt:lpstr>Tujuan Pembelajaran</vt:lpstr>
      <vt:lpstr>Ruang Lingkup dan Pengertian</vt:lpstr>
      <vt:lpstr>PowerPoint Presentation</vt:lpstr>
      <vt:lpstr>PowerPoint Presentation</vt:lpstr>
      <vt:lpstr>Proses Komunikasi</vt:lpstr>
      <vt:lpstr>PowerPoint Presentation</vt:lpstr>
      <vt:lpstr>PowerPoint Presentation</vt:lpstr>
      <vt:lpstr>Bentuk Dasar Komunikasi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Tipe dan Fungsi Komunikasi</vt:lpstr>
      <vt:lpstr>PowerPoint Presentation</vt:lpstr>
      <vt:lpstr>Komunikasi Efektif</vt:lpstr>
      <vt:lpstr>PowerPoint Presentation</vt:lpstr>
      <vt:lpstr>Hambatan Komunikasi</vt:lpstr>
      <vt:lpstr>PowerPoint Presentation</vt:lpstr>
      <vt:lpstr>PowerPoint Presentation</vt:lpstr>
      <vt:lpstr>PowerPoint Presentation</vt:lpstr>
      <vt:lpstr>Ekspresi Wajah?</vt:lpstr>
      <vt:lpstr>Pertanyaan Take Home!</vt:lpstr>
      <vt:lpstr>Selesai</vt:lpstr>
    </vt:vector>
  </TitlesOfParts>
  <Company>Deftones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Dasar-Dasar Komunikasi Bisnis</dc:title>
  <dc:creator>user</dc:creator>
  <cp:lastModifiedBy>PERSONAL</cp:lastModifiedBy>
  <cp:revision>60</cp:revision>
  <dcterms:created xsi:type="dcterms:W3CDTF">2009-10-18T02:32:02Z</dcterms:created>
  <dcterms:modified xsi:type="dcterms:W3CDTF">2019-02-19T03:50:23Z</dcterms:modified>
</cp:coreProperties>
</file>