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4" r:id="rId15"/>
    <p:sldId id="275" r:id="rId16"/>
    <p:sldId id="272" r:id="rId17"/>
    <p:sldId id="273" r:id="rId18"/>
    <p:sldId id="271" r:id="rId19"/>
    <p:sldId id="269" r:id="rId20"/>
    <p:sldId id="270" r:id="rId2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0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75901A-2641-49CA-9B0A-EB5CEB23F35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65A6E-17E0-4EEC-AAEF-B6456146B28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003A57-7D2E-4AD6-AC29-FAC5EF820A2C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F4875-39F9-448C-B7CF-61C3A74F4C25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76F2A5-538D-4C76-8978-CA6EB495CF3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C91D6-D46D-4A3E-B421-326DE164B03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65915-C7A0-4245-89CF-4BBA83C3C680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6117A-A089-4941-9ABD-7EBCD4C04E4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12E021-CB61-4814-8569-B5633F7FDC64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52CE6B-490F-4449-BF2B-364571FE0548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BB75E2-55B5-4E1D-887B-0173E700E762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225B2238-C650-407C-B504-911F8D3E39A6}" type="slidenum">
              <a:rPr lang="es-ES" smtClean="0"/>
              <a:pPr/>
              <a:t>‹#›</a:t>
            </a:fld>
            <a:endParaRPr lang="es-E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Penulangan</a:t>
            </a:r>
            <a:r>
              <a:rPr lang="en-US" dirty="0" smtClean="0"/>
              <a:t> </a:t>
            </a:r>
            <a:r>
              <a:rPr lang="en-US" dirty="0" err="1" smtClean="0"/>
              <a:t>Balok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Kolom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966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3.bp.blogspot.com/-gRPQaV345GY/VUoo-kxtXmI/AAAAAAAAFEc/RLPuM6KlgbY/s1600/Standard%2Bbesi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9171" y="228600"/>
            <a:ext cx="9063964" cy="6308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739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3.bp.blogspot.com/-8XU2GAvQDnc/VUoo_eArFYI/AAAAAAAAFEg/8DruAy_RZEc/s1600/Standard%2Bbesi%2Bkait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782"/>
            <a:ext cx="9121238" cy="6303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73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1.bp.blogspot.com/-XH1O22cCjQM/VUoo_rQn0pI/AAAAAAAAFEk/jB-oT5bZD18/s1600/Standard%2Bbesi%2Bkolom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29" y="29029"/>
            <a:ext cx="9101457" cy="64479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718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4.bp.blogspot.com/-JXk71ZUhnPE/VUopAWL5jmI/AAAAAAAAFEs/gJnHo6vQbGI/s1600/Standard%2Bkait%2Bbesi%2Bkolom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" y="0"/>
            <a:ext cx="9136958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4220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1.bp.blogspot.com/-n9T7tcOFHjw/VUopA9I92wI/AAAAAAAAFE4/fb0SzgjqVpg/s1600/Standard%2Bkolom-pondasi-telapa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228600"/>
            <a:ext cx="8851129" cy="627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50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2.bp.blogspot.com/-8aGrV1cyy78/VUopBee2dLI/AAAAAAAAFFA/CvJvGzLWjm8/s1600/Standard%2Bpembesian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088382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4065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3.bp.blogspot.com/-p8tA7k4IyUQ/VUopBxLgxDI/AAAAAAAAFFI/0H4Jc8LwDqY/s1600/Standard%2Bpembesian%2Bbalok%2Bkantilever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34272" cy="66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1075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2.bp.blogspot.com/-PHTqioL8X7I/VUopCeFDItI/AAAAAAAAFFQ/jlGsgHkL09M/s1600/Standard%2Bpembesian%2Bbalok%2Bprismatis%2Bkantilever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8771"/>
            <a:ext cx="9764978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4389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4.bp.blogspot.com/-LksEfL3yWT0/VUopC6RC0QI/AAAAAAAAFFU/CfGkSV-z1LQ/s1600/Standard%2Bpembesian%2Bkolom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771"/>
            <a:ext cx="9230064" cy="6379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9083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2.bp.blogspot.com/--ImfmHE_GlM/VUopDGVN-MI/AAAAAAAAFFc/DAt7Jebpgkw/s1600/Standard%2Bpertemuan%2Bbalok%2Bkolom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70139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459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1.bp.blogspot.com/-CDyag_DHh6g/VUopDyrmIaI/AAAAAAAAFFo/Bd9JzZGvFCI/s1600/Standard%2Bpertemuan%2Bkolom%2Bbalok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657" y="228600"/>
            <a:ext cx="9138781" cy="647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0242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2.bp.blogspot.com/-1-llRNKciG0/VUopEVyAW8I/AAAAAAAAFFw/7MvmbRtnZQk/s1600/Standard%2Bselimut%2Bbeton%2Bbeton%2BS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6" y="76200"/>
            <a:ext cx="9175774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98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7917"/>
            <a:ext cx="8859311" cy="5778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17505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46874"/>
            <a:ext cx="8843215" cy="65180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432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1257300"/>
          </a:xfrm>
        </p:spPr>
        <p:txBody>
          <a:bodyPr/>
          <a:lstStyle/>
          <a:p>
            <a:r>
              <a:rPr lang="en-US" b="1" dirty="0" err="1">
                <a:effectLst/>
              </a:rPr>
              <a:t>Menggambar</a:t>
            </a:r>
            <a:r>
              <a:rPr lang="en-US" b="1" dirty="0">
                <a:effectLst/>
              </a:rPr>
              <a:t> </a:t>
            </a:r>
            <a:r>
              <a:rPr lang="en-US" b="1" dirty="0" err="1">
                <a:effectLst/>
              </a:rPr>
              <a:t>Konstruksi</a:t>
            </a:r>
            <a:r>
              <a:rPr lang="en-US" b="1" dirty="0">
                <a:effectLst/>
              </a:rPr>
              <a:t> </a:t>
            </a:r>
            <a:r>
              <a:rPr lang="en-US" b="1" dirty="0" err="1">
                <a:effectLst/>
              </a:rPr>
              <a:t>Tangga</a:t>
            </a:r>
            <a:r>
              <a:rPr lang="en-US" b="1" dirty="0">
                <a:effectLst/>
              </a:rPr>
              <a:t> </a:t>
            </a:r>
            <a:r>
              <a:rPr lang="en-US" b="1" dirty="0" err="1" smtClean="0">
                <a:effectLst/>
              </a:rPr>
              <a:t>Beton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1524000"/>
            <a:ext cx="3008313" cy="4602163"/>
          </a:xfrm>
        </p:spPr>
        <p:txBody>
          <a:bodyPr>
            <a:normAutofit fontScale="85000" lnSpcReduction="20000"/>
          </a:bodyPr>
          <a:lstStyle/>
          <a:p>
            <a:r>
              <a:rPr lang="en-US" dirty="0" err="1"/>
              <a:t>Sudut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yang </a:t>
            </a:r>
            <a:r>
              <a:rPr lang="en-US" dirty="0" err="1"/>
              <a:t>mudah</a:t>
            </a:r>
            <a:r>
              <a:rPr lang="en-US" dirty="0"/>
              <a:t> </a:t>
            </a:r>
            <a:r>
              <a:rPr lang="en-US" dirty="0" err="1"/>
              <a:t>dijalani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efisien</a:t>
            </a:r>
            <a:r>
              <a:rPr lang="en-US" dirty="0"/>
              <a:t> </a:t>
            </a:r>
            <a:r>
              <a:rPr lang="en-US" dirty="0" err="1"/>
              <a:t>sebaiknya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± 40º.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mempunyai</a:t>
            </a:r>
            <a:r>
              <a:rPr lang="en-US" dirty="0"/>
              <a:t> </a:t>
            </a:r>
            <a:r>
              <a:rPr lang="en-US" dirty="0" err="1"/>
              <a:t>kemiringan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45º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waktu</a:t>
            </a:r>
            <a:r>
              <a:rPr lang="en-US" dirty="0"/>
              <a:t> </a:t>
            </a:r>
            <a:r>
              <a:rPr lang="en-US" dirty="0" err="1"/>
              <a:t>menjalani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berbahaya</a:t>
            </a:r>
            <a:r>
              <a:rPr lang="en-US" dirty="0"/>
              <a:t> </a:t>
            </a:r>
            <a:r>
              <a:rPr lang="en-US" dirty="0" err="1"/>
              <a:t>terutama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</a:t>
            </a:r>
            <a:r>
              <a:rPr lang="en-US" dirty="0" err="1"/>
              <a:t>turun</a:t>
            </a:r>
            <a:r>
              <a:rPr lang="en-US" dirty="0"/>
              <a:t>.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>Agar </a:t>
            </a:r>
            <a:r>
              <a:rPr lang="en-US" dirty="0" err="1"/>
              <a:t>supaya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menyenangkan</a:t>
            </a:r>
            <a:r>
              <a:rPr lang="en-US" dirty="0"/>
              <a:t> </a:t>
            </a:r>
            <a:r>
              <a:rPr lang="en-US" dirty="0" err="1"/>
              <a:t>dijalani</a:t>
            </a:r>
            <a:r>
              <a:rPr lang="en-US" dirty="0"/>
              <a:t>, </a:t>
            </a:r>
            <a:r>
              <a:rPr lang="en-US" dirty="0" err="1"/>
              <a:t>ukuran</a:t>
            </a:r>
            <a:r>
              <a:rPr lang="en-US" dirty="0"/>
              <a:t> </a:t>
            </a:r>
            <a:r>
              <a:rPr lang="en-US" i="1" dirty="0" err="1"/>
              <a:t>optrade</a:t>
            </a:r>
            <a:r>
              <a:rPr lang="en-US" i="1" dirty="0"/>
              <a:t> </a:t>
            </a:r>
            <a:r>
              <a:rPr lang="en-US" dirty="0"/>
              <a:t>(</a:t>
            </a:r>
            <a:r>
              <a:rPr lang="en-US" dirty="0" err="1"/>
              <a:t>tegak</a:t>
            </a:r>
            <a:r>
              <a:rPr lang="en-US" dirty="0"/>
              <a:t>) </a:t>
            </a:r>
            <a:r>
              <a:rPr lang="en-US" dirty="0" err="1"/>
              <a:t>dan</a:t>
            </a:r>
            <a:r>
              <a:rPr lang="en-US" dirty="0"/>
              <a:t> </a:t>
            </a:r>
            <a:r>
              <a:rPr lang="en-US" i="1" dirty="0" err="1"/>
              <a:t>aantrede</a:t>
            </a:r>
            <a:r>
              <a:rPr lang="en-US" i="1" dirty="0"/>
              <a:t> </a:t>
            </a:r>
            <a:r>
              <a:rPr lang="en-US" dirty="0"/>
              <a:t>(</a:t>
            </a:r>
            <a:r>
              <a:rPr lang="en-US" dirty="0" err="1"/>
              <a:t>mendatar</a:t>
            </a:r>
            <a:r>
              <a:rPr lang="en-US" dirty="0"/>
              <a:t>)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sebanding</a:t>
            </a:r>
            <a:r>
              <a:rPr lang="en-US" dirty="0"/>
              <a:t>.</a:t>
            </a:r>
          </a:p>
          <a:p>
            <a:r>
              <a:rPr lang="en-US" dirty="0"/>
              <a:t/>
            </a:r>
            <a:br>
              <a:rPr lang="en-US" dirty="0"/>
            </a:br>
            <a:endParaRPr lang="en-US" dirty="0"/>
          </a:p>
          <a:p>
            <a:r>
              <a:rPr lang="en-US" b="1" dirty="0" err="1">
                <a:solidFill>
                  <a:srgbClr val="FF0000"/>
                </a:solidFill>
              </a:rPr>
              <a:t>Rumus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tangga</a:t>
            </a:r>
            <a:r>
              <a:rPr lang="en-US" b="1" dirty="0">
                <a:solidFill>
                  <a:srgbClr val="FF0000"/>
                </a:solidFill>
              </a:rPr>
              <a:t>:</a:t>
            </a:r>
          </a:p>
          <a:p>
            <a:r>
              <a:rPr lang="en-US" b="1" dirty="0">
                <a:solidFill>
                  <a:srgbClr val="FF0000"/>
                </a:solidFill>
              </a:rPr>
              <a:t>1 </a:t>
            </a:r>
            <a:r>
              <a:rPr lang="en-US" b="1" dirty="0" err="1">
                <a:solidFill>
                  <a:srgbClr val="FF0000"/>
                </a:solidFill>
              </a:rPr>
              <a:t>Aantrade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id-ID" b="1" dirty="0" smtClean="0">
                <a:solidFill>
                  <a:srgbClr val="FF0000"/>
                </a:solidFill>
              </a:rPr>
              <a:t>-</a:t>
            </a:r>
            <a:r>
              <a:rPr lang="en-US" b="1" dirty="0" smtClean="0">
                <a:solidFill>
                  <a:srgbClr val="FF0000"/>
                </a:solidFill>
              </a:rPr>
              <a:t> </a:t>
            </a:r>
            <a:r>
              <a:rPr lang="en-US" b="1" dirty="0">
                <a:solidFill>
                  <a:srgbClr val="FF0000"/>
                </a:solidFill>
              </a:rPr>
              <a:t>2 </a:t>
            </a:r>
            <a:r>
              <a:rPr lang="en-US" b="1" dirty="0" err="1">
                <a:solidFill>
                  <a:srgbClr val="FF0000"/>
                </a:solidFill>
              </a:rPr>
              <a:t>Optrade</a:t>
            </a:r>
            <a:r>
              <a:rPr lang="en-US" b="1" dirty="0">
                <a:solidFill>
                  <a:srgbClr val="FF0000"/>
                </a:solidFill>
              </a:rPr>
              <a:t> = 57 </a:t>
            </a:r>
            <a:r>
              <a:rPr lang="en-US" b="1" dirty="0" err="1">
                <a:solidFill>
                  <a:srgbClr val="FF0000"/>
                </a:solidFill>
              </a:rPr>
              <a:t>sampai</a:t>
            </a:r>
            <a:r>
              <a:rPr lang="en-US" b="1" dirty="0">
                <a:solidFill>
                  <a:srgbClr val="FF0000"/>
                </a:solidFill>
              </a:rPr>
              <a:t> </a:t>
            </a:r>
            <a:r>
              <a:rPr lang="en-US" b="1" dirty="0" err="1">
                <a:solidFill>
                  <a:srgbClr val="FF0000"/>
                </a:solidFill>
              </a:rPr>
              <a:t>dengan</a:t>
            </a:r>
            <a:r>
              <a:rPr lang="en-US" b="1" dirty="0">
                <a:solidFill>
                  <a:srgbClr val="FF0000"/>
                </a:solidFill>
              </a:rPr>
              <a:t> 60 cm</a:t>
            </a:r>
          </a:p>
        </p:txBody>
      </p:sp>
      <p:pic>
        <p:nvPicPr>
          <p:cNvPr id="16386" name="Picture 2" descr="http://4.bp.blogspot.com/-WW-DuAgh8yM/Uoz9wZet_RI/AAAAAAAADGE/TWMIlLTSJe4/s1600/Gambar+7.2+Konstruksi+Penulangan+Tangg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5257800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9707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229600" cy="6019800"/>
          </a:xfrm>
        </p:spPr>
        <p:txBody>
          <a:bodyPr>
            <a:normAutofit fontScale="62500" lnSpcReduction="20000"/>
          </a:bodyPr>
          <a:lstStyle/>
          <a:p>
            <a:r>
              <a:rPr lang="en-US" b="1" dirty="0" err="1"/>
              <a:t>Pertimbangan</a:t>
            </a:r>
            <a:endParaRPr lang="en-US" dirty="0"/>
          </a:p>
          <a:p>
            <a:r>
              <a:rPr lang="en-US" dirty="0" err="1"/>
              <a:t>Panjang</a:t>
            </a:r>
            <a:r>
              <a:rPr lang="en-US" dirty="0"/>
              <a:t> </a:t>
            </a:r>
            <a:r>
              <a:rPr lang="en-US" dirty="0" err="1"/>
              <a:t>langkah</a:t>
            </a:r>
            <a:r>
              <a:rPr lang="en-US" dirty="0"/>
              <a:t> orang </a:t>
            </a:r>
            <a:r>
              <a:rPr lang="en-US" dirty="0" err="1"/>
              <a:t>dewasa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badan</a:t>
            </a:r>
            <a:r>
              <a:rPr lang="en-US" dirty="0"/>
              <a:t> normal </a:t>
            </a:r>
            <a:r>
              <a:rPr lang="en-US" dirty="0" err="1"/>
              <a:t>itu</a:t>
            </a:r>
            <a:r>
              <a:rPr lang="en-US" dirty="0"/>
              <a:t> rata-rata 57–</a:t>
            </a:r>
          </a:p>
          <a:p>
            <a:r>
              <a:rPr lang="en-US" dirty="0"/>
              <a:t>60 cm. </a:t>
            </a:r>
            <a:r>
              <a:rPr lang="en-US" dirty="0" err="1"/>
              <a:t>Menurut</a:t>
            </a:r>
            <a:r>
              <a:rPr lang="en-US" dirty="0"/>
              <a:t> </a:t>
            </a:r>
            <a:r>
              <a:rPr lang="en-US" dirty="0" err="1"/>
              <a:t>penelitian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mengangkat</a:t>
            </a:r>
            <a:r>
              <a:rPr lang="en-US" dirty="0"/>
              <a:t> kaki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vertical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tinggi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dibutuhkan</a:t>
            </a:r>
            <a:r>
              <a:rPr lang="en-US" dirty="0"/>
              <a:t> </a:t>
            </a:r>
            <a:r>
              <a:rPr lang="en-US" dirty="0" err="1"/>
              <a:t>tenaga</a:t>
            </a:r>
            <a:r>
              <a:rPr lang="en-US" dirty="0"/>
              <a:t> 2 kali </a:t>
            </a:r>
            <a:r>
              <a:rPr lang="en-US" dirty="0" err="1"/>
              <a:t>lipat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saat</a:t>
            </a:r>
            <a:r>
              <a:rPr lang="en-US" dirty="0"/>
              <a:t> </a:t>
            </a:r>
            <a:r>
              <a:rPr lang="en-US" dirty="0" err="1"/>
              <a:t>melangkah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arah</a:t>
            </a:r>
            <a:r>
              <a:rPr lang="en-US" dirty="0"/>
              <a:t> horizontal.</a:t>
            </a:r>
          </a:p>
          <a:p>
            <a:r>
              <a:rPr lang="en-US" dirty="0"/>
              <a:t/>
            </a:r>
            <a:br>
              <a:rPr lang="en-US" dirty="0"/>
            </a:br>
            <a:r>
              <a:rPr lang="en-US" sz="2900" b="1" dirty="0" err="1" smtClean="0"/>
              <a:t>Misal</a:t>
            </a:r>
            <a:r>
              <a:rPr lang="en-US" sz="2900" b="1" dirty="0" smtClean="0"/>
              <a:t> </a:t>
            </a:r>
            <a:r>
              <a:rPr lang="en-US" sz="2900" b="1" dirty="0" err="1"/>
              <a:t>sebuah</a:t>
            </a:r>
            <a:r>
              <a:rPr lang="en-US" sz="2900" b="1" dirty="0"/>
              <a:t> </a:t>
            </a:r>
            <a:r>
              <a:rPr lang="en-US" sz="2900" b="1" dirty="0" err="1"/>
              <a:t>bangunan</a:t>
            </a:r>
            <a:r>
              <a:rPr lang="en-US" sz="2900" b="1" dirty="0"/>
              <a:t> </a:t>
            </a:r>
            <a:r>
              <a:rPr lang="en-US" sz="2900" b="1" dirty="0" err="1"/>
              <a:t>bertingkat</a:t>
            </a:r>
            <a:r>
              <a:rPr lang="en-US" sz="2900" b="1" dirty="0"/>
              <a:t> </a:t>
            </a:r>
            <a:r>
              <a:rPr lang="en-US" sz="2900" b="1" dirty="0" err="1"/>
              <a:t>dengan</a:t>
            </a:r>
            <a:r>
              <a:rPr lang="en-US" sz="2900" b="1" dirty="0"/>
              <a:t> </a:t>
            </a:r>
            <a:r>
              <a:rPr lang="en-US" sz="2900" b="1" dirty="0" err="1"/>
              <a:t>tinggi</a:t>
            </a:r>
            <a:r>
              <a:rPr lang="en-US" sz="2900" b="1" dirty="0"/>
              <a:t> </a:t>
            </a:r>
            <a:r>
              <a:rPr lang="en-US" sz="2900" b="1" dirty="0" err="1"/>
              <a:t>lantai</a:t>
            </a:r>
            <a:r>
              <a:rPr lang="en-US" sz="2900" b="1" dirty="0"/>
              <a:t> 3,50 m </a:t>
            </a:r>
            <a:r>
              <a:rPr lang="en-US" sz="2900" b="1" dirty="0" err="1"/>
              <a:t>anak</a:t>
            </a:r>
            <a:r>
              <a:rPr lang="en-US" sz="2900" b="1" dirty="0"/>
              <a:t> </a:t>
            </a:r>
            <a:r>
              <a:rPr lang="en-US" sz="2900" b="1" dirty="0" err="1"/>
              <a:t>tangga</a:t>
            </a:r>
            <a:r>
              <a:rPr lang="en-US" sz="2900" b="1" dirty="0"/>
              <a:t> </a:t>
            </a:r>
            <a:r>
              <a:rPr lang="en-US" sz="2900" b="1" dirty="0" err="1"/>
              <a:t>tegak</a:t>
            </a:r>
            <a:r>
              <a:rPr lang="en-US" sz="2900" b="1" dirty="0"/>
              <a:t> (</a:t>
            </a:r>
            <a:r>
              <a:rPr lang="en-US" sz="2900" b="1" i="1" dirty="0" err="1"/>
              <a:t>optrade</a:t>
            </a:r>
            <a:r>
              <a:rPr lang="en-US" sz="2900" b="1" dirty="0"/>
              <a:t>) </a:t>
            </a:r>
            <a:r>
              <a:rPr lang="en-US" sz="2900" b="1" dirty="0" err="1"/>
              <a:t>ditaksir</a:t>
            </a:r>
            <a:r>
              <a:rPr lang="en-US" sz="2900" b="1" dirty="0"/>
              <a:t> 18 cm.</a:t>
            </a:r>
          </a:p>
          <a:p>
            <a:endParaRPr lang="en-US" sz="2900" b="1" dirty="0"/>
          </a:p>
          <a:p>
            <a:r>
              <a:rPr lang="en-US" sz="2900" b="1" dirty="0" err="1"/>
              <a:t>Jadi</a:t>
            </a:r>
            <a:r>
              <a:rPr lang="en-US" sz="2900" b="1" dirty="0"/>
              <a:t> </a:t>
            </a:r>
            <a:r>
              <a:rPr lang="en-US" sz="2900" b="1" dirty="0" err="1"/>
              <a:t>jumlah</a:t>
            </a:r>
            <a:r>
              <a:rPr lang="en-US" sz="2900" b="1" dirty="0"/>
              <a:t> </a:t>
            </a:r>
            <a:r>
              <a:rPr lang="en-US" sz="2900" b="1" i="1" dirty="0" err="1"/>
              <a:t>optrade</a:t>
            </a:r>
            <a:r>
              <a:rPr lang="en-US" sz="2900" b="1" i="1" dirty="0"/>
              <a:t> </a:t>
            </a:r>
            <a:r>
              <a:rPr lang="en-US" sz="2900" b="1" dirty="0"/>
              <a:t>= 350 : 18 = 18, 4 </a:t>
            </a:r>
            <a:r>
              <a:rPr lang="en-US" sz="2900" b="1" dirty="0" err="1"/>
              <a:t>buah</a:t>
            </a:r>
            <a:r>
              <a:rPr lang="en-US" sz="2900" b="1" dirty="0"/>
              <a:t> </a:t>
            </a:r>
            <a:r>
              <a:rPr lang="en-US" sz="2900" b="1" dirty="0" err="1"/>
              <a:t>dibulatkan</a:t>
            </a:r>
            <a:r>
              <a:rPr lang="en-US" sz="2900" b="1" dirty="0"/>
              <a:t> = 19 </a:t>
            </a:r>
            <a:r>
              <a:rPr lang="en-US" sz="2900" b="1" dirty="0" err="1"/>
              <a:t>buah</a:t>
            </a:r>
            <a:r>
              <a:rPr lang="en-US" sz="2900" b="1" dirty="0"/>
              <a:t> </a:t>
            </a:r>
            <a:r>
              <a:rPr lang="en-US" sz="2900" b="1" dirty="0" err="1"/>
              <a:t>sehingga</a:t>
            </a:r>
            <a:r>
              <a:rPr lang="en-US" sz="2900" b="1" dirty="0"/>
              <a:t> </a:t>
            </a:r>
            <a:r>
              <a:rPr lang="en-US" sz="2900" b="1" i="1" dirty="0" err="1"/>
              <a:t>optrade</a:t>
            </a:r>
            <a:r>
              <a:rPr lang="en-US" sz="2900" b="1" dirty="0" err="1"/>
              <a:t>nya</a:t>
            </a:r>
            <a:r>
              <a:rPr lang="en-US" sz="2900" b="1" dirty="0"/>
              <a:t> </a:t>
            </a:r>
            <a:r>
              <a:rPr lang="en-US" sz="2900" b="1" dirty="0" err="1"/>
              <a:t>menjadi</a:t>
            </a:r>
            <a:r>
              <a:rPr lang="en-US" sz="2900" b="1" dirty="0"/>
              <a:t> = 350 : 19 = 18,4 cm. </a:t>
            </a:r>
            <a:r>
              <a:rPr lang="en-US" sz="2900" b="1" dirty="0" err="1"/>
              <a:t>Ukuran</a:t>
            </a:r>
            <a:r>
              <a:rPr lang="en-US" sz="2900" b="1" dirty="0"/>
              <a:t> </a:t>
            </a:r>
            <a:r>
              <a:rPr lang="en-US" sz="2900" b="1" dirty="0" err="1"/>
              <a:t>ini</a:t>
            </a:r>
            <a:r>
              <a:rPr lang="en-US" sz="2900" b="1" dirty="0"/>
              <a:t> </a:t>
            </a:r>
            <a:r>
              <a:rPr lang="en-US" sz="2900" b="1" dirty="0" err="1"/>
              <a:t>harus</a:t>
            </a:r>
            <a:r>
              <a:rPr lang="en-US" sz="2900" b="1" dirty="0"/>
              <a:t> </a:t>
            </a:r>
            <a:r>
              <a:rPr lang="en-US" sz="2900" b="1" dirty="0" err="1"/>
              <a:t>diteliti</a:t>
            </a:r>
            <a:r>
              <a:rPr lang="en-US" sz="2900" b="1" dirty="0"/>
              <a:t> </a:t>
            </a:r>
            <a:r>
              <a:rPr lang="en-US" sz="2900" b="1" dirty="0" err="1"/>
              <a:t>benar</a:t>
            </a:r>
            <a:r>
              <a:rPr lang="en-US" sz="2900" b="1" dirty="0"/>
              <a:t> </a:t>
            </a:r>
            <a:r>
              <a:rPr lang="en-US" sz="2900" b="1" dirty="0" err="1"/>
              <a:t>sampai</a:t>
            </a:r>
            <a:r>
              <a:rPr lang="en-US" sz="2900" b="1" dirty="0"/>
              <a:t> </a:t>
            </a:r>
            <a:r>
              <a:rPr lang="en-US" sz="2900" b="1" dirty="0" err="1"/>
              <a:t>ukuran</a:t>
            </a:r>
            <a:r>
              <a:rPr lang="en-US" sz="2900" b="1" dirty="0"/>
              <a:t>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milimeter</a:t>
            </a:r>
            <a:r>
              <a:rPr lang="en-US" sz="2900" b="1" dirty="0"/>
              <a:t>.</a:t>
            </a:r>
          </a:p>
          <a:p>
            <a:endParaRPr lang="en-US" sz="2900" b="1" dirty="0"/>
          </a:p>
          <a:p>
            <a:r>
              <a:rPr lang="en-US" sz="2900" b="1" dirty="0" err="1"/>
              <a:t>Menurut</a:t>
            </a:r>
            <a:r>
              <a:rPr lang="en-US" sz="2900" b="1" dirty="0"/>
              <a:t> </a:t>
            </a:r>
            <a:r>
              <a:rPr lang="en-US" sz="2900" b="1" dirty="0" err="1"/>
              <a:t>rumus</a:t>
            </a:r>
            <a:r>
              <a:rPr lang="en-US" sz="2900" b="1" dirty="0"/>
              <a:t> </a:t>
            </a:r>
            <a:r>
              <a:rPr lang="en-US" sz="2900" b="1" dirty="0" err="1"/>
              <a:t>tangga</a:t>
            </a:r>
            <a:r>
              <a:rPr lang="en-US" sz="2900" b="1" dirty="0"/>
              <a:t>:</a:t>
            </a:r>
          </a:p>
          <a:p>
            <a:r>
              <a:rPr lang="en-US" sz="2900" b="1" dirty="0"/>
              <a:t>1 </a:t>
            </a:r>
            <a:r>
              <a:rPr lang="en-US" sz="2900" b="1" i="1" dirty="0" err="1"/>
              <a:t>aantrade</a:t>
            </a:r>
            <a:r>
              <a:rPr lang="en-US" sz="2900" b="1" i="1" dirty="0"/>
              <a:t> </a:t>
            </a:r>
            <a:r>
              <a:rPr lang="id-ID" sz="2900" b="1" i="1" dirty="0" smtClean="0"/>
              <a:t>-</a:t>
            </a:r>
            <a:r>
              <a:rPr lang="en-US" sz="2900" b="1" dirty="0" smtClean="0"/>
              <a:t> </a:t>
            </a:r>
            <a:r>
              <a:rPr lang="en-US" sz="2900" b="1" dirty="0"/>
              <a:t>2 </a:t>
            </a:r>
            <a:r>
              <a:rPr lang="en-US" sz="2900" b="1" dirty="0" err="1"/>
              <a:t>optrade</a:t>
            </a:r>
            <a:r>
              <a:rPr lang="en-US" sz="2900" b="1" dirty="0"/>
              <a:t> = 57 – 60 cm</a:t>
            </a:r>
          </a:p>
          <a:p>
            <a:r>
              <a:rPr lang="en-US" sz="2900" b="1" dirty="0" err="1"/>
              <a:t>Lebar</a:t>
            </a:r>
            <a:r>
              <a:rPr lang="en-US" sz="2900" b="1" dirty="0"/>
              <a:t> </a:t>
            </a:r>
            <a:r>
              <a:rPr lang="en-US" sz="2900" b="1" i="1" dirty="0" err="1"/>
              <a:t>aantrade</a:t>
            </a:r>
            <a:r>
              <a:rPr lang="en-US" sz="2900" b="1" i="1" dirty="0"/>
              <a:t> </a:t>
            </a:r>
            <a:r>
              <a:rPr lang="en-US" sz="2900" b="1" dirty="0"/>
              <a:t>(57 a’ 60 ) – 2 x 18,4 = 20, 2 a’ 23,2 cm </a:t>
            </a:r>
            <a:r>
              <a:rPr lang="en-US" sz="2900" b="1" dirty="0" err="1"/>
              <a:t>dalam</a:t>
            </a:r>
            <a:r>
              <a:rPr lang="en-US" sz="2900" b="1" dirty="0"/>
              <a:t> </a:t>
            </a:r>
            <a:r>
              <a:rPr lang="en-US" sz="2900" b="1" dirty="0" err="1"/>
              <a:t>ini</a:t>
            </a:r>
            <a:r>
              <a:rPr lang="en-US" sz="2900" b="1" dirty="0"/>
              <a:t> </a:t>
            </a:r>
            <a:r>
              <a:rPr lang="en-US" sz="2900" b="1" dirty="0" err="1"/>
              <a:t>ukurannya</a:t>
            </a:r>
            <a:r>
              <a:rPr lang="en-US" sz="2900" b="1" dirty="0"/>
              <a:t> </a:t>
            </a:r>
            <a:r>
              <a:rPr lang="en-US" sz="2900" b="1" dirty="0" err="1"/>
              <a:t>boleh</a:t>
            </a:r>
            <a:r>
              <a:rPr lang="en-US" sz="2900" b="1" dirty="0"/>
              <a:t> </a:t>
            </a:r>
            <a:r>
              <a:rPr lang="en-US" sz="2900" b="1" dirty="0" err="1"/>
              <a:t>dibulatkan</a:t>
            </a:r>
            <a:r>
              <a:rPr lang="en-US" sz="2900" b="1" dirty="0"/>
              <a:t> </a:t>
            </a:r>
            <a:r>
              <a:rPr lang="en-US" sz="2900" b="1" dirty="0" err="1"/>
              <a:t>menjadi</a:t>
            </a:r>
            <a:r>
              <a:rPr lang="en-US" sz="2900" b="1" dirty="0"/>
              <a:t> </a:t>
            </a:r>
            <a:r>
              <a:rPr lang="en-US" sz="2900" b="1" dirty="0" err="1"/>
              <a:t>antara</a:t>
            </a:r>
            <a:r>
              <a:rPr lang="en-US" sz="2900" b="1" dirty="0"/>
              <a:t> 20 </a:t>
            </a:r>
            <a:r>
              <a:rPr lang="en-US" sz="2900" b="1" dirty="0" err="1"/>
              <a:t>dan</a:t>
            </a:r>
            <a:r>
              <a:rPr lang="en-US" sz="2900" b="1" dirty="0"/>
              <a:t> 23 cm</a:t>
            </a:r>
            <a:r>
              <a:rPr lang="en-US" dirty="0"/>
              <a:t>.</a:t>
            </a:r>
          </a:p>
          <a:p>
            <a:endParaRPr lang="en-US" dirty="0"/>
          </a:p>
          <a:p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tangga</a:t>
            </a:r>
            <a:r>
              <a:rPr lang="en-US" dirty="0"/>
              <a:t> yang </a:t>
            </a:r>
            <a:r>
              <a:rPr lang="en-US" dirty="0" err="1"/>
              <a:t>memungkinkan</a:t>
            </a:r>
            <a:r>
              <a:rPr lang="en-US" dirty="0"/>
              <a:t>:</a:t>
            </a:r>
          </a:p>
          <a:p>
            <a:r>
              <a:rPr lang="en-US" dirty="0"/>
              <a:t>– </a:t>
            </a:r>
            <a:r>
              <a:rPr lang="en-US" dirty="0" err="1"/>
              <a:t>Dilalui</a:t>
            </a:r>
            <a:r>
              <a:rPr lang="en-US" dirty="0"/>
              <a:t> 1 orang </a:t>
            </a:r>
            <a:r>
              <a:rPr lang="en-US" dirty="0" err="1"/>
              <a:t>lebar</a:t>
            </a:r>
            <a:r>
              <a:rPr lang="en-US" dirty="0"/>
              <a:t> ± 80 cm</a:t>
            </a:r>
          </a:p>
          <a:p>
            <a:r>
              <a:rPr lang="en-US" dirty="0"/>
              <a:t>– </a:t>
            </a:r>
            <a:r>
              <a:rPr lang="en-US" dirty="0" err="1"/>
              <a:t>Dilalui</a:t>
            </a:r>
            <a:r>
              <a:rPr lang="en-US" dirty="0"/>
              <a:t> 2 orang </a:t>
            </a:r>
            <a:r>
              <a:rPr lang="en-US" dirty="0" err="1"/>
              <a:t>lebar</a:t>
            </a:r>
            <a:r>
              <a:rPr lang="en-US" dirty="0"/>
              <a:t> ± 120 cm</a:t>
            </a:r>
          </a:p>
          <a:p>
            <a:r>
              <a:rPr lang="en-US" dirty="0"/>
              <a:t>– </a:t>
            </a:r>
            <a:r>
              <a:rPr lang="en-US" dirty="0" err="1"/>
              <a:t>Dilalui</a:t>
            </a:r>
            <a:r>
              <a:rPr lang="en-US" dirty="0"/>
              <a:t> 3 orang </a:t>
            </a:r>
            <a:r>
              <a:rPr lang="en-US" dirty="0" err="1"/>
              <a:t>lebar</a:t>
            </a:r>
            <a:r>
              <a:rPr lang="en-US" dirty="0"/>
              <a:t> ± 160 cm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9280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Image result for penulangan tang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82" y="-685800"/>
            <a:ext cx="8588527" cy="7100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7488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rangka tipe P12-15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95400"/>
            <a:ext cx="7845425" cy="47828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48092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4.bp.blogspot.com/-2tf29B_ifnc/VFB3JD-wCVI/AAAAAAAAWl4/seen30v2TNI/s1600/0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667750" cy="693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765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146</TotalTime>
  <Words>77</Words>
  <Application>Microsoft Office PowerPoint</Application>
  <PresentationFormat>On-screen Show (4:3)</PresentationFormat>
  <Paragraphs>22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Century Gothic</vt:lpstr>
      <vt:lpstr>Courier New</vt:lpstr>
      <vt:lpstr>Palatino Linotype</vt:lpstr>
      <vt:lpstr>Executive</vt:lpstr>
      <vt:lpstr>Penulangan Balok dan Kolom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Menggambar Konstruksi Tangga Beton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Penulangan Balok dan Kolom</dc:title>
  <dc:creator>user</dc:creator>
  <cp:lastModifiedBy>User</cp:lastModifiedBy>
  <cp:revision>7</cp:revision>
  <dcterms:created xsi:type="dcterms:W3CDTF">2017-12-07T14:13:27Z</dcterms:created>
  <dcterms:modified xsi:type="dcterms:W3CDTF">2019-09-10T03:37:54Z</dcterms:modified>
</cp:coreProperties>
</file>