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27F3CEF-1D54-41FA-AB28-AD36EA6A655A}" type="datetimeFigureOut">
              <a:rPr lang="en-US" smtClean="0"/>
              <a:t>10/1/2019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8EEB3D9-1032-4CEF-BB92-5BBBAE26AA0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BENTUK-BENTUK BAHASA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95400"/>
            <a:ext cx="7772400" cy="2057400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latin typeface="Aharoni" pitchFamily="2" charset="-79"/>
                <a:cs typeface="Aharoni" pitchFamily="2" charset="-79"/>
              </a:rPr>
              <a:t>B. BERBICARA</a:t>
            </a:r>
            <a:r>
              <a:rPr lang="en-US" sz="6000" dirty="0" smtClean="0"/>
              <a:t/>
            </a:r>
            <a:br>
              <a:rPr lang="en-US" sz="6000" dirty="0" smtClean="0"/>
            </a:b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505200"/>
            <a:ext cx="8229600" cy="2514600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Pengertian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Berbicara</a:t>
            </a:r>
            <a:endParaRPr lang="en-US" sz="2400" dirty="0" smtClean="0">
              <a:solidFill>
                <a:schemeClr val="tx1"/>
              </a:solidFill>
              <a:latin typeface="Georgia" pitchFamily="18" charset="0"/>
            </a:endParaRPr>
          </a:p>
          <a:p>
            <a:pPr algn="l"/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Berbicara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merupakan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suatu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alat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untuk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mengekspresikan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menyatakan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menyampaikan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atau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mengkomunikasikan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pikiran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ide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maupun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perasaan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orang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lain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secara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Georgia" pitchFamily="18" charset="0"/>
              </a:rPr>
              <a:t>lisan</a:t>
            </a:r>
            <a:r>
              <a:rPr lang="en-US" sz="2400" dirty="0" smtClean="0">
                <a:solidFill>
                  <a:schemeClr val="tx1"/>
                </a:solidFill>
                <a:latin typeface="Georgia" pitchFamily="18" charset="0"/>
              </a:rPr>
              <a:t> (Cox, 1999)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772400" cy="76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Perkembangan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Berbicara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Anak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371600"/>
            <a:ext cx="8189976" cy="4953000"/>
          </a:xfrm>
        </p:spPr>
        <p:txBody>
          <a:bodyPr>
            <a:noAutofit/>
          </a:bodyPr>
          <a:lstStyle/>
          <a:p>
            <a:pPr marL="493776" indent="-457200" algn="l">
              <a:buAutoNum type="alphaLcPeriod"/>
            </a:pPr>
            <a:r>
              <a:rPr lang="en-US" sz="2400" b="1" i="1" dirty="0" err="1" smtClean="0">
                <a:solidFill>
                  <a:schemeClr val="tx1"/>
                </a:solidFill>
              </a:rPr>
              <a:t>Egosentric</a:t>
            </a:r>
            <a:r>
              <a:rPr lang="en-US" sz="2400" b="1" i="1" dirty="0" smtClean="0">
                <a:solidFill>
                  <a:schemeClr val="tx1"/>
                </a:solidFill>
              </a:rPr>
              <a:t> Speech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terjadi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ketika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anak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berusia</a:t>
            </a:r>
            <a:r>
              <a:rPr lang="en-US" sz="2400" dirty="0" smtClean="0">
                <a:solidFill>
                  <a:schemeClr val="tx1"/>
                </a:solidFill>
              </a:rPr>
              <a:t> 2-3 </a:t>
            </a:r>
            <a:r>
              <a:rPr lang="en-US" sz="2400" dirty="0" err="1" smtClean="0">
                <a:solidFill>
                  <a:schemeClr val="tx1"/>
                </a:solidFill>
              </a:rPr>
              <a:t>tahun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dimana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anak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berbicara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kepada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dirinya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sendiri</a:t>
            </a:r>
            <a:r>
              <a:rPr lang="en-US" sz="2400" dirty="0" smtClean="0">
                <a:solidFill>
                  <a:schemeClr val="tx1"/>
                </a:solidFill>
              </a:rPr>
              <a:t> (monolog).</a:t>
            </a:r>
          </a:p>
          <a:p>
            <a:pPr marL="493776" indent="-457200" algn="l">
              <a:buAutoNum type="alphaLcPeriod"/>
            </a:pPr>
            <a:r>
              <a:rPr lang="en-US" sz="2400" b="1" i="1" dirty="0" smtClean="0">
                <a:solidFill>
                  <a:schemeClr val="tx1"/>
                </a:solidFill>
              </a:rPr>
              <a:t>Socialized Speech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terjadi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ketika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anak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berinteraksi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dengan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temannya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ataupun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lingkungannya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493776" indent="-457200" algn="l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Bentuk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b="1" i="1" dirty="0" smtClean="0">
                <a:solidFill>
                  <a:schemeClr val="tx1"/>
                </a:solidFill>
              </a:rPr>
              <a:t>Socialized Speech </a:t>
            </a:r>
            <a:r>
              <a:rPr lang="en-US" sz="2400" dirty="0" err="1" smtClean="0">
                <a:solidFill>
                  <a:schemeClr val="tx1"/>
                </a:solidFill>
              </a:rPr>
              <a:t>yaitu</a:t>
            </a:r>
            <a:r>
              <a:rPr lang="en-US" sz="2400" dirty="0" smtClean="0">
                <a:solidFill>
                  <a:schemeClr val="tx1"/>
                </a:solidFill>
              </a:rPr>
              <a:t> :</a:t>
            </a:r>
          </a:p>
          <a:p>
            <a:pPr marL="493776" indent="-457200" algn="l"/>
            <a:r>
              <a:rPr lang="en-US" sz="2400" dirty="0" smtClean="0">
                <a:solidFill>
                  <a:schemeClr val="tx1"/>
                </a:solidFill>
              </a:rPr>
              <a:t>	1) </a:t>
            </a:r>
            <a:r>
              <a:rPr lang="en-US" sz="2400" dirty="0" err="1" smtClean="0">
                <a:solidFill>
                  <a:schemeClr val="tx1"/>
                </a:solidFill>
              </a:rPr>
              <a:t>Saling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tukar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informasi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untuk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tujuan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bersama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493776" indent="-457200" algn="l"/>
            <a:r>
              <a:rPr lang="en-US" sz="2400" dirty="0" smtClean="0">
                <a:solidFill>
                  <a:schemeClr val="tx1"/>
                </a:solidFill>
              </a:rPr>
              <a:t>	2) </a:t>
            </a:r>
            <a:r>
              <a:rPr lang="en-US" sz="2400" dirty="0" err="1" smtClean="0">
                <a:solidFill>
                  <a:schemeClr val="tx1"/>
                </a:solidFill>
              </a:rPr>
              <a:t>Penilaian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terhadap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ucapan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atau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tingkah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laku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orang</a:t>
            </a:r>
            <a:r>
              <a:rPr lang="en-US" sz="2400" dirty="0" smtClean="0">
                <a:solidFill>
                  <a:schemeClr val="tx1"/>
                </a:solidFill>
              </a:rPr>
              <a:t> lain.</a:t>
            </a:r>
          </a:p>
          <a:p>
            <a:pPr marL="493776" indent="-457200" algn="l"/>
            <a:r>
              <a:rPr lang="en-US" sz="2400" dirty="0" smtClean="0">
                <a:solidFill>
                  <a:schemeClr val="tx1"/>
                </a:solidFill>
              </a:rPr>
              <a:t>	3) </a:t>
            </a:r>
            <a:r>
              <a:rPr lang="en-US" sz="2400" dirty="0" err="1" smtClean="0">
                <a:solidFill>
                  <a:schemeClr val="tx1"/>
                </a:solidFill>
              </a:rPr>
              <a:t>Perintah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ancaman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493776" indent="-457200" algn="l"/>
            <a:r>
              <a:rPr lang="en-US" sz="2400" dirty="0" smtClean="0">
                <a:solidFill>
                  <a:schemeClr val="tx1"/>
                </a:solidFill>
              </a:rPr>
              <a:t>	4) </a:t>
            </a:r>
            <a:r>
              <a:rPr lang="en-US" sz="2400" dirty="0" err="1" smtClean="0">
                <a:solidFill>
                  <a:schemeClr val="tx1"/>
                </a:solidFill>
              </a:rPr>
              <a:t>Pertanyaan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493776" indent="-457200" algn="l"/>
            <a:r>
              <a:rPr lang="en-US" sz="2400" dirty="0" smtClean="0">
                <a:solidFill>
                  <a:schemeClr val="tx1"/>
                </a:solidFill>
              </a:rPr>
              <a:t>	5) </a:t>
            </a:r>
            <a:r>
              <a:rPr lang="en-US" sz="2400" dirty="0" err="1" smtClean="0">
                <a:solidFill>
                  <a:schemeClr val="tx1"/>
                </a:solidFill>
              </a:rPr>
              <a:t>Jawaban</a:t>
            </a:r>
            <a:endParaRPr lang="en-US" sz="2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183880" cy="2743200"/>
          </a:xfrm>
        </p:spPr>
        <p:txBody>
          <a:bodyPr>
            <a:noAutofit/>
          </a:bodyPr>
          <a:lstStyle/>
          <a:p>
            <a:pPr algn="ctr">
              <a:buFont typeface="Wingdings" pitchFamily="2" charset="2"/>
              <a:buChar char="v"/>
            </a:pPr>
            <a:r>
              <a:rPr lang="en-US" sz="2400" dirty="0" smtClean="0"/>
              <a:t> </a:t>
            </a:r>
            <a:r>
              <a:rPr lang="en-US" sz="2400" dirty="0" err="1" smtClean="0"/>
              <a:t>Tujuan</a:t>
            </a:r>
            <a:r>
              <a:rPr lang="en-US" sz="2400" dirty="0" smtClean="0"/>
              <a:t> </a:t>
            </a:r>
            <a:r>
              <a:rPr lang="en-US" sz="2400" dirty="0" err="1" smtClean="0"/>
              <a:t>berbicara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memberitahukan</a:t>
            </a:r>
            <a:r>
              <a:rPr lang="en-US" sz="2400" dirty="0" smtClean="0"/>
              <a:t>, </a:t>
            </a:r>
            <a:r>
              <a:rPr lang="en-US" sz="2400" dirty="0" err="1" smtClean="0"/>
              <a:t>melaporkan</a:t>
            </a:r>
            <a:r>
              <a:rPr lang="en-US" sz="2400" dirty="0" smtClean="0"/>
              <a:t>, </a:t>
            </a:r>
            <a:r>
              <a:rPr lang="en-US" sz="2400" dirty="0" err="1" smtClean="0"/>
              <a:t>menghibur</a:t>
            </a:r>
            <a:r>
              <a:rPr lang="en-US" sz="2400" dirty="0" smtClean="0"/>
              <a:t>, </a:t>
            </a:r>
            <a:r>
              <a:rPr lang="en-US" sz="2400" dirty="0" err="1" smtClean="0"/>
              <a:t>membujuk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meyakinkan</a:t>
            </a:r>
            <a:r>
              <a:rPr lang="en-US" sz="2400" dirty="0" smtClean="0"/>
              <a:t> </a:t>
            </a:r>
            <a:r>
              <a:rPr lang="en-US" sz="2400" dirty="0" err="1" smtClean="0"/>
              <a:t>seseorang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err="1" smtClean="0"/>
              <a:t>Bebrapa</a:t>
            </a:r>
            <a:r>
              <a:rPr lang="en-US" sz="2400" dirty="0" smtClean="0"/>
              <a:t> </a:t>
            </a:r>
            <a:r>
              <a:rPr lang="en-US" sz="2400" dirty="0" err="1" smtClean="0"/>
              <a:t>faktor</a:t>
            </a:r>
            <a:r>
              <a:rPr lang="en-US" sz="2400" dirty="0" smtClean="0"/>
              <a:t> yang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dijadikan</a:t>
            </a:r>
            <a:r>
              <a:rPr lang="en-US" sz="2400" dirty="0" smtClean="0"/>
              <a:t> </a:t>
            </a:r>
            <a:r>
              <a:rPr lang="en-US" sz="2400" dirty="0" err="1" smtClean="0"/>
              <a:t>ukuran</a:t>
            </a:r>
            <a:r>
              <a:rPr lang="en-US" sz="2400" dirty="0" smtClean="0"/>
              <a:t> </a:t>
            </a:r>
            <a:r>
              <a:rPr lang="en-US" sz="2400" dirty="0" err="1" smtClean="0"/>
              <a:t>kemampuan</a:t>
            </a:r>
            <a:r>
              <a:rPr lang="en-US" sz="2400" dirty="0" smtClean="0"/>
              <a:t> </a:t>
            </a:r>
            <a:r>
              <a:rPr lang="en-US" sz="2400" dirty="0" err="1" smtClean="0"/>
              <a:t>berbicara</a:t>
            </a:r>
            <a:r>
              <a:rPr lang="en-US" sz="2400" dirty="0" smtClean="0"/>
              <a:t> </a:t>
            </a:r>
            <a:r>
              <a:rPr lang="en-US" sz="2400" dirty="0" err="1" smtClean="0"/>
              <a:t>seseorang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terdiri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aspek</a:t>
            </a:r>
            <a:r>
              <a:rPr lang="en-US" sz="2400" dirty="0" smtClean="0"/>
              <a:t> </a:t>
            </a:r>
            <a:r>
              <a:rPr lang="en-US" sz="2400" dirty="0" err="1" smtClean="0"/>
              <a:t>kebahasaan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non </a:t>
            </a:r>
            <a:r>
              <a:rPr lang="en-US" sz="2400" dirty="0" err="1" smtClean="0"/>
              <a:t>kebahasaan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2819400"/>
            <a:ext cx="8183880" cy="3581400"/>
          </a:xfrm>
        </p:spPr>
        <p:txBody>
          <a:bodyPr>
            <a:noAutofit/>
          </a:bodyPr>
          <a:lstStyle/>
          <a:p>
            <a:r>
              <a:rPr lang="en-US" sz="3200" dirty="0" err="1" smtClean="0"/>
              <a:t>Aspek</a:t>
            </a:r>
            <a:r>
              <a:rPr lang="en-US" sz="3200" dirty="0" smtClean="0"/>
              <a:t> </a:t>
            </a:r>
            <a:r>
              <a:rPr lang="en-US" sz="3200" dirty="0" err="1" smtClean="0"/>
              <a:t>kebahasaan</a:t>
            </a:r>
            <a:r>
              <a:rPr lang="en-US" sz="3200" dirty="0" smtClean="0"/>
              <a:t> </a:t>
            </a:r>
            <a:r>
              <a:rPr lang="en-US" sz="3200" dirty="0" err="1" smtClean="0"/>
              <a:t>meliputi</a:t>
            </a:r>
            <a:r>
              <a:rPr lang="en-US" sz="3200" dirty="0" smtClean="0"/>
              <a:t> :</a:t>
            </a:r>
            <a:br>
              <a:rPr lang="en-US" sz="3200" dirty="0" smtClean="0"/>
            </a:br>
            <a:r>
              <a:rPr lang="en-US" sz="3200" dirty="0" smtClean="0"/>
              <a:t>1) </a:t>
            </a:r>
            <a:r>
              <a:rPr lang="en-US" sz="3200" dirty="0" err="1" smtClean="0"/>
              <a:t>Ketepatan</a:t>
            </a:r>
            <a:r>
              <a:rPr lang="en-US" sz="3200" dirty="0" smtClean="0"/>
              <a:t> </a:t>
            </a:r>
            <a:r>
              <a:rPr lang="en-US" sz="3200" dirty="0" err="1" smtClean="0"/>
              <a:t>ucapan</a:t>
            </a:r>
            <a:r>
              <a:rPr lang="en-US" sz="3200" dirty="0" smtClean="0"/>
              <a:t>;</a:t>
            </a:r>
            <a:br>
              <a:rPr lang="en-US" sz="3200" dirty="0" smtClean="0"/>
            </a:br>
            <a:r>
              <a:rPr lang="en-US" sz="3200" dirty="0" smtClean="0"/>
              <a:t>2) </a:t>
            </a:r>
            <a:r>
              <a:rPr lang="en-US" sz="3200" dirty="0" err="1" smtClean="0"/>
              <a:t>Penempatan</a:t>
            </a:r>
            <a:r>
              <a:rPr lang="en-US" sz="3200" dirty="0" smtClean="0"/>
              <a:t> </a:t>
            </a:r>
            <a:r>
              <a:rPr lang="en-US" sz="3200" dirty="0" err="1" smtClean="0"/>
              <a:t>tekanan</a:t>
            </a:r>
            <a:r>
              <a:rPr lang="en-US" sz="3200" dirty="0" smtClean="0"/>
              <a:t>, nada, </a:t>
            </a:r>
            <a:r>
              <a:rPr lang="en-US" sz="3200" dirty="0" err="1" smtClean="0"/>
              <a:t>sendi</a:t>
            </a:r>
            <a:r>
              <a:rPr lang="en-US" sz="3200" dirty="0" smtClean="0"/>
              <a:t>,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durasi</a:t>
            </a:r>
            <a:r>
              <a:rPr lang="en-US" sz="3200" dirty="0" smtClean="0"/>
              <a:t> yang </a:t>
            </a:r>
            <a:r>
              <a:rPr lang="en-US" sz="3200" dirty="0" err="1" smtClean="0"/>
              <a:t>sesuai</a:t>
            </a:r>
            <a:r>
              <a:rPr lang="en-US" sz="3200" dirty="0" smtClean="0"/>
              <a:t>;</a:t>
            </a:r>
            <a:br>
              <a:rPr lang="en-US" sz="3200" dirty="0" smtClean="0"/>
            </a:br>
            <a:r>
              <a:rPr lang="en-US" sz="3200" dirty="0" smtClean="0"/>
              <a:t>3) </a:t>
            </a:r>
            <a:r>
              <a:rPr lang="en-US" sz="3200" dirty="0" err="1" smtClean="0"/>
              <a:t>Pilihan</a:t>
            </a:r>
            <a:r>
              <a:rPr lang="en-US" sz="3200" dirty="0" smtClean="0"/>
              <a:t> </a:t>
            </a:r>
            <a:r>
              <a:rPr lang="en-US" sz="3200" dirty="0" err="1" smtClean="0"/>
              <a:t>kata</a:t>
            </a:r>
            <a:r>
              <a:rPr lang="en-US" sz="3200" dirty="0" smtClean="0"/>
              <a:t>;</a:t>
            </a:r>
            <a:br>
              <a:rPr lang="en-US" sz="3200" dirty="0" smtClean="0"/>
            </a:br>
            <a:r>
              <a:rPr lang="en-US" sz="3200" dirty="0" smtClean="0"/>
              <a:t>4) </a:t>
            </a:r>
            <a:r>
              <a:rPr lang="en-US" sz="3200" dirty="0" err="1" smtClean="0"/>
              <a:t>Ketepatan</a:t>
            </a:r>
            <a:r>
              <a:rPr lang="en-US" sz="3200" dirty="0" smtClean="0"/>
              <a:t> </a:t>
            </a:r>
            <a:r>
              <a:rPr lang="en-US" sz="3200" dirty="0" err="1" smtClean="0"/>
              <a:t>sasaran</a:t>
            </a:r>
            <a:r>
              <a:rPr lang="en-US" sz="3200" dirty="0" smtClean="0"/>
              <a:t> </a:t>
            </a:r>
            <a:r>
              <a:rPr lang="en-US" sz="3200" dirty="0" err="1" smtClean="0"/>
              <a:t>pembicaraan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676400"/>
            <a:ext cx="8183880" cy="3962400"/>
          </a:xfrm>
        </p:spPr>
        <p:txBody>
          <a:bodyPr>
            <a:noAutofit/>
          </a:bodyPr>
          <a:lstStyle/>
          <a:p>
            <a:pPr algn="ctr">
              <a:tabLst>
                <a:tab pos="800100" algn="l"/>
              </a:tabLst>
            </a:pPr>
            <a:r>
              <a:rPr lang="en-US" sz="2400" b="0" dirty="0" err="1" smtClean="0">
                <a:solidFill>
                  <a:schemeClr val="tx1"/>
                </a:solidFill>
              </a:rPr>
              <a:t>Aspek</a:t>
            </a:r>
            <a:r>
              <a:rPr lang="en-US" sz="2400" b="0" dirty="0" smtClean="0">
                <a:solidFill>
                  <a:schemeClr val="tx1"/>
                </a:solidFill>
              </a:rPr>
              <a:t> Non </a:t>
            </a:r>
            <a:r>
              <a:rPr lang="en-US" sz="2400" b="0" dirty="0" err="1" smtClean="0">
                <a:solidFill>
                  <a:schemeClr val="tx1"/>
                </a:solidFill>
              </a:rPr>
              <a:t>Kebahasaan</a:t>
            </a:r>
            <a:r>
              <a:rPr lang="en-US" sz="2400" b="0" dirty="0" smtClean="0">
                <a:solidFill>
                  <a:schemeClr val="tx1"/>
                </a:solidFill>
              </a:rPr>
              <a:t> :</a:t>
            </a:r>
            <a:br>
              <a:rPr lang="en-US" sz="2400" b="0" dirty="0" smtClean="0">
                <a:solidFill>
                  <a:schemeClr val="tx1"/>
                </a:solidFill>
              </a:rPr>
            </a:br>
            <a:r>
              <a:rPr lang="en-US" sz="2400" b="0" dirty="0" smtClean="0">
                <a:solidFill>
                  <a:schemeClr val="tx1"/>
                </a:solidFill>
              </a:rPr>
              <a:t/>
            </a:r>
            <a:br>
              <a:rPr lang="en-US" sz="2400" b="0" dirty="0" smtClean="0">
                <a:solidFill>
                  <a:schemeClr val="tx1"/>
                </a:solidFill>
              </a:rPr>
            </a:br>
            <a:r>
              <a:rPr lang="en-US" sz="2400" b="0" dirty="0" smtClean="0">
                <a:solidFill>
                  <a:schemeClr val="tx1"/>
                </a:solidFill>
              </a:rPr>
              <a:t>1) </a:t>
            </a:r>
            <a:r>
              <a:rPr lang="en-US" sz="2400" b="0" dirty="0" err="1" smtClean="0">
                <a:solidFill>
                  <a:schemeClr val="tx1"/>
                </a:solidFill>
              </a:rPr>
              <a:t>sikap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tubuh</a:t>
            </a:r>
            <a:r>
              <a:rPr lang="en-US" sz="2400" b="0" dirty="0" smtClean="0">
                <a:solidFill>
                  <a:schemeClr val="tx1"/>
                </a:solidFill>
              </a:rPr>
              <a:t>, </a:t>
            </a:r>
            <a:r>
              <a:rPr lang="en-US" sz="2400" b="0" dirty="0" err="1" smtClean="0">
                <a:solidFill>
                  <a:schemeClr val="tx1"/>
                </a:solidFill>
              </a:rPr>
              <a:t>pandangan</a:t>
            </a:r>
            <a:r>
              <a:rPr lang="en-US" sz="2400" b="0" dirty="0" smtClean="0">
                <a:solidFill>
                  <a:schemeClr val="tx1"/>
                </a:solidFill>
              </a:rPr>
              <a:t>, </a:t>
            </a:r>
            <a:r>
              <a:rPr lang="en-US" sz="2400" b="0" dirty="0" err="1" smtClean="0">
                <a:solidFill>
                  <a:schemeClr val="tx1"/>
                </a:solidFill>
              </a:rPr>
              <a:t>bahasa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tubuh</a:t>
            </a:r>
            <a:r>
              <a:rPr lang="en-US" sz="2400" b="0" dirty="0" smtClean="0">
                <a:solidFill>
                  <a:schemeClr val="tx1"/>
                </a:solidFill>
              </a:rPr>
              <a:t>, </a:t>
            </a:r>
            <a:r>
              <a:rPr lang="en-US" sz="2400" b="0" dirty="0" err="1" smtClean="0">
                <a:solidFill>
                  <a:schemeClr val="tx1"/>
                </a:solidFill>
              </a:rPr>
              <a:t>dan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mimik</a:t>
            </a:r>
            <a:r>
              <a:rPr lang="en-US" sz="2400" b="0" dirty="0" smtClean="0">
                <a:solidFill>
                  <a:schemeClr val="tx1"/>
                </a:solidFill>
              </a:rPr>
              <a:t> yang </a:t>
            </a:r>
            <a:r>
              <a:rPr lang="en-US" sz="2400" b="0" dirty="0" err="1" smtClean="0">
                <a:solidFill>
                  <a:schemeClr val="tx1"/>
                </a:solidFill>
              </a:rPr>
              <a:t>tepat</a:t>
            </a:r>
            <a:r>
              <a:rPr lang="en-US" sz="2400" b="0" dirty="0" smtClean="0">
                <a:solidFill>
                  <a:schemeClr val="tx1"/>
                </a:solidFill>
              </a:rPr>
              <a:t>;</a:t>
            </a:r>
            <a:br>
              <a:rPr lang="en-US" sz="2400" b="0" dirty="0" smtClean="0">
                <a:solidFill>
                  <a:schemeClr val="tx1"/>
                </a:solidFill>
              </a:rPr>
            </a:br>
            <a:r>
              <a:rPr lang="en-US" sz="2400" b="0" dirty="0" smtClean="0">
                <a:solidFill>
                  <a:schemeClr val="tx1"/>
                </a:solidFill>
              </a:rPr>
              <a:t/>
            </a:r>
            <a:br>
              <a:rPr lang="en-US" sz="2400" b="0" dirty="0" smtClean="0">
                <a:solidFill>
                  <a:schemeClr val="tx1"/>
                </a:solidFill>
              </a:rPr>
            </a:br>
            <a:r>
              <a:rPr lang="en-US" sz="2400" b="0" dirty="0" smtClean="0">
                <a:solidFill>
                  <a:schemeClr val="tx1"/>
                </a:solidFill>
              </a:rPr>
              <a:t>2) </a:t>
            </a:r>
            <a:r>
              <a:rPr lang="en-US" sz="2400" b="0" dirty="0" err="1" smtClean="0">
                <a:solidFill>
                  <a:schemeClr val="tx1"/>
                </a:solidFill>
              </a:rPr>
              <a:t>kesediaan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menghargai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pembicaraan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maupun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gagasan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orang</a:t>
            </a:r>
            <a:r>
              <a:rPr lang="en-US" sz="2400" b="0" dirty="0" smtClean="0">
                <a:solidFill>
                  <a:schemeClr val="tx1"/>
                </a:solidFill>
              </a:rPr>
              <a:t> lain;</a:t>
            </a:r>
            <a:br>
              <a:rPr lang="en-US" sz="2400" b="0" dirty="0" smtClean="0">
                <a:solidFill>
                  <a:schemeClr val="tx1"/>
                </a:solidFill>
              </a:rPr>
            </a:br>
            <a:r>
              <a:rPr lang="en-US" sz="2400" b="0" dirty="0" smtClean="0">
                <a:solidFill>
                  <a:schemeClr val="tx1"/>
                </a:solidFill>
              </a:rPr>
              <a:t/>
            </a:r>
            <a:br>
              <a:rPr lang="en-US" sz="2400" b="0" dirty="0" smtClean="0">
                <a:solidFill>
                  <a:schemeClr val="tx1"/>
                </a:solidFill>
              </a:rPr>
            </a:br>
            <a:r>
              <a:rPr lang="en-US" sz="2400" b="0" dirty="0" smtClean="0">
                <a:solidFill>
                  <a:schemeClr val="tx1"/>
                </a:solidFill>
              </a:rPr>
              <a:t>3) </a:t>
            </a:r>
            <a:r>
              <a:rPr lang="en-US" sz="2400" b="0" dirty="0" err="1" smtClean="0">
                <a:solidFill>
                  <a:schemeClr val="tx1"/>
                </a:solidFill>
              </a:rPr>
              <a:t>kenyaringan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suara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dan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kelancaran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dalam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berbicara</a:t>
            </a:r>
            <a:r>
              <a:rPr lang="en-US" sz="2400" b="0" dirty="0" smtClean="0">
                <a:solidFill>
                  <a:schemeClr val="tx1"/>
                </a:solidFill>
              </a:rPr>
              <a:t>;</a:t>
            </a:r>
            <a:br>
              <a:rPr lang="en-US" sz="2400" b="0" dirty="0" smtClean="0">
                <a:solidFill>
                  <a:schemeClr val="tx1"/>
                </a:solidFill>
              </a:rPr>
            </a:br>
            <a:r>
              <a:rPr lang="en-US" sz="2400" b="0" dirty="0" smtClean="0">
                <a:solidFill>
                  <a:schemeClr val="tx1"/>
                </a:solidFill>
              </a:rPr>
              <a:t/>
            </a:r>
            <a:br>
              <a:rPr lang="en-US" sz="2400" b="0" dirty="0" smtClean="0">
                <a:solidFill>
                  <a:schemeClr val="tx1"/>
                </a:solidFill>
              </a:rPr>
            </a:br>
            <a:r>
              <a:rPr lang="en-US" sz="2400" b="0" dirty="0" smtClean="0">
                <a:solidFill>
                  <a:schemeClr val="tx1"/>
                </a:solidFill>
              </a:rPr>
              <a:t>4) </a:t>
            </a:r>
            <a:r>
              <a:rPr lang="en-US" sz="2400" b="0" dirty="0" err="1" smtClean="0">
                <a:solidFill>
                  <a:schemeClr val="tx1"/>
                </a:solidFill>
              </a:rPr>
              <a:t>Relevansi</a:t>
            </a:r>
            <a:r>
              <a:rPr lang="en-US" sz="2400" b="0" dirty="0" smtClean="0">
                <a:solidFill>
                  <a:schemeClr val="tx1"/>
                </a:solidFill>
              </a:rPr>
              <a:t>, </a:t>
            </a:r>
            <a:r>
              <a:rPr lang="en-US" sz="2400" b="0" dirty="0" err="1" smtClean="0">
                <a:solidFill>
                  <a:schemeClr val="tx1"/>
                </a:solidFill>
              </a:rPr>
              <a:t>penalaran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dan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penguasaan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terhadap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topik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 smtClean="0">
                <a:solidFill>
                  <a:schemeClr val="tx1"/>
                </a:solidFill>
              </a:rPr>
              <a:t>tertentu</a:t>
            </a:r>
            <a:r>
              <a:rPr lang="en-US" sz="2400" b="0" dirty="0" smtClean="0">
                <a:solidFill>
                  <a:schemeClr val="tx1"/>
                </a:solidFill>
              </a:rPr>
              <a:t>.</a:t>
            </a:r>
            <a:endParaRPr lang="en-US" sz="2400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2851" y="457200"/>
            <a:ext cx="7772400" cy="1371600"/>
          </a:xfrm>
        </p:spPr>
        <p:txBody>
          <a:bodyPr>
            <a:normAutofit/>
          </a:bodyPr>
          <a:lstStyle/>
          <a:p>
            <a:pPr algn="ctr"/>
            <a:r>
              <a:rPr lang="en-US" sz="2800" dirty="0" err="1" smtClean="0"/>
              <a:t>Tiga</a:t>
            </a:r>
            <a:r>
              <a:rPr lang="en-US" sz="2800" dirty="0" smtClean="0"/>
              <a:t> </a:t>
            </a:r>
            <a:r>
              <a:rPr lang="en-US" sz="2800" dirty="0" err="1" smtClean="0"/>
              <a:t>kriteria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mengukur</a:t>
            </a:r>
            <a:r>
              <a:rPr lang="en-US" sz="2800" dirty="0" smtClean="0"/>
              <a:t> </a:t>
            </a:r>
            <a:r>
              <a:rPr lang="en-US" sz="2800" dirty="0" err="1" smtClean="0"/>
              <a:t>tingkat</a:t>
            </a:r>
            <a:r>
              <a:rPr lang="en-US" sz="2800" dirty="0" smtClean="0"/>
              <a:t> </a:t>
            </a:r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berbicara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2376" y="2590800"/>
            <a:ext cx="7772400" cy="2971800"/>
          </a:xfrm>
        </p:spPr>
        <p:txBody>
          <a:bodyPr>
            <a:noAutofit/>
          </a:bodyPr>
          <a:lstStyle/>
          <a:p>
            <a:pPr marL="493776" indent="-457200" algn="l">
              <a:buFont typeface="+mj-lt"/>
              <a:buAutoNum type="alphaLcPeriod"/>
            </a:pPr>
            <a:r>
              <a:rPr lang="en-US" sz="3600" dirty="0" err="1" smtClean="0">
                <a:latin typeface="Rockwell" pitchFamily="18" charset="0"/>
              </a:rPr>
              <a:t>Anak</a:t>
            </a:r>
            <a:r>
              <a:rPr lang="en-US" sz="3600" dirty="0" smtClean="0">
                <a:latin typeface="Rockwell" pitchFamily="18" charset="0"/>
              </a:rPr>
              <a:t> </a:t>
            </a:r>
            <a:r>
              <a:rPr lang="en-US" sz="3600" dirty="0" err="1" smtClean="0">
                <a:latin typeface="Rockwell" pitchFamily="18" charset="0"/>
              </a:rPr>
              <a:t>mengetahui</a:t>
            </a:r>
            <a:r>
              <a:rPr lang="en-US" sz="3600" dirty="0" smtClean="0">
                <a:latin typeface="Rockwell" pitchFamily="18" charset="0"/>
              </a:rPr>
              <a:t> </a:t>
            </a:r>
            <a:r>
              <a:rPr lang="en-US" sz="3600" dirty="0" err="1" smtClean="0">
                <a:latin typeface="Rockwell" pitchFamily="18" charset="0"/>
              </a:rPr>
              <a:t>arti</a:t>
            </a:r>
            <a:r>
              <a:rPr lang="en-US" sz="3600" dirty="0" smtClean="0">
                <a:latin typeface="Rockwell" pitchFamily="18" charset="0"/>
              </a:rPr>
              <a:t> </a:t>
            </a:r>
            <a:r>
              <a:rPr lang="en-US" sz="3600" dirty="0" err="1" smtClean="0">
                <a:latin typeface="Rockwell" pitchFamily="18" charset="0"/>
              </a:rPr>
              <a:t>kata</a:t>
            </a:r>
            <a:endParaRPr lang="en-US" sz="3600" dirty="0" smtClean="0">
              <a:latin typeface="Rockwell" pitchFamily="18" charset="0"/>
            </a:endParaRPr>
          </a:p>
          <a:p>
            <a:pPr marL="493776" indent="-457200" algn="l">
              <a:buFont typeface="+mj-lt"/>
              <a:buAutoNum type="alphaLcPeriod"/>
            </a:pPr>
            <a:r>
              <a:rPr lang="en-US" sz="3600" dirty="0" err="1" smtClean="0">
                <a:latin typeface="Rockwell" pitchFamily="18" charset="0"/>
              </a:rPr>
              <a:t>Anak</a:t>
            </a:r>
            <a:r>
              <a:rPr lang="en-US" sz="3600" dirty="0" smtClean="0">
                <a:latin typeface="Rockwell" pitchFamily="18" charset="0"/>
              </a:rPr>
              <a:t> </a:t>
            </a:r>
            <a:r>
              <a:rPr lang="en-US" sz="3600" dirty="0" err="1" smtClean="0">
                <a:latin typeface="Rockwell" pitchFamily="18" charset="0"/>
              </a:rPr>
              <a:t>mampu</a:t>
            </a:r>
            <a:r>
              <a:rPr lang="en-US" sz="3600" dirty="0" smtClean="0">
                <a:latin typeface="Rockwell" pitchFamily="18" charset="0"/>
              </a:rPr>
              <a:t> </a:t>
            </a:r>
            <a:r>
              <a:rPr lang="en-US" sz="3600" dirty="0" err="1" smtClean="0">
                <a:latin typeface="Rockwell" pitchFamily="18" charset="0"/>
              </a:rPr>
              <a:t>melafalkan</a:t>
            </a:r>
            <a:r>
              <a:rPr lang="en-US" sz="3600" dirty="0" smtClean="0">
                <a:latin typeface="Rockwell" pitchFamily="18" charset="0"/>
              </a:rPr>
              <a:t> </a:t>
            </a:r>
            <a:r>
              <a:rPr lang="en-US" sz="3600" dirty="0" err="1" smtClean="0">
                <a:latin typeface="Rockwell" pitchFamily="18" charset="0"/>
              </a:rPr>
              <a:t>kata-kata</a:t>
            </a:r>
            <a:endParaRPr lang="en-US" sz="3600" dirty="0" smtClean="0">
              <a:latin typeface="Rockwell" pitchFamily="18" charset="0"/>
            </a:endParaRPr>
          </a:p>
          <a:p>
            <a:pPr marL="493776" indent="-457200" algn="l">
              <a:buFont typeface="+mj-lt"/>
              <a:buAutoNum type="alphaLcPeriod"/>
            </a:pPr>
            <a:r>
              <a:rPr lang="en-US" sz="3600" dirty="0" err="1" smtClean="0">
                <a:latin typeface="Rockwell" pitchFamily="18" charset="0"/>
              </a:rPr>
              <a:t>Anak</a:t>
            </a:r>
            <a:r>
              <a:rPr lang="en-US" sz="3600" dirty="0" smtClean="0">
                <a:latin typeface="Rockwell" pitchFamily="18" charset="0"/>
              </a:rPr>
              <a:t> </a:t>
            </a:r>
            <a:r>
              <a:rPr lang="en-US" sz="3600" dirty="0" err="1" smtClean="0">
                <a:latin typeface="Rockwell" pitchFamily="18" charset="0"/>
              </a:rPr>
              <a:t>memahami</a:t>
            </a:r>
            <a:r>
              <a:rPr lang="en-US" sz="3600" dirty="0" smtClean="0">
                <a:latin typeface="Rockwell" pitchFamily="18" charset="0"/>
              </a:rPr>
              <a:t> </a:t>
            </a:r>
            <a:r>
              <a:rPr lang="en-US" sz="3600" dirty="0" err="1" smtClean="0">
                <a:latin typeface="Rockwell" pitchFamily="18" charset="0"/>
              </a:rPr>
              <a:t>kata-kata</a:t>
            </a:r>
            <a:r>
              <a:rPr lang="en-US" sz="3600" dirty="0" smtClean="0">
                <a:latin typeface="Rockwell" pitchFamily="18" charset="0"/>
              </a:rPr>
              <a:t> </a:t>
            </a:r>
            <a:r>
              <a:rPr lang="en-US" sz="3600" dirty="0" err="1" smtClean="0">
                <a:latin typeface="Rockwell" pitchFamily="18" charset="0"/>
              </a:rPr>
              <a:t>tersebut</a:t>
            </a:r>
            <a:endParaRPr lang="en-US" sz="3600" dirty="0">
              <a:latin typeface="Rockwell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533400"/>
            <a:ext cx="8183880" cy="5638800"/>
          </a:xfrm>
        </p:spPr>
        <p:txBody>
          <a:bodyPr>
            <a:noAutofit/>
          </a:bodyPr>
          <a:lstStyle/>
          <a:p>
            <a:pPr algn="ctr"/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Cara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orang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dewasa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mengajarkan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bahasa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pada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bayi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sebagai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berikut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:</a:t>
            </a:r>
            <a:b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/>
            </a:r>
            <a:b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a.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Motherese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,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berbicara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pada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bayi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/>
            </a:r>
            <a:b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b. Recasting (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Menyusun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Ulang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)</a:t>
            </a:r>
            <a:b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c.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Exchoing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(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Menggemakan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)</a:t>
            </a:r>
            <a:b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d. Expanding (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memperluas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)</a:t>
            </a:r>
            <a:b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e. Labeling (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memberi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b="0" dirty="0" err="1" smtClean="0">
                <a:solidFill>
                  <a:schemeClr val="tx1"/>
                </a:solidFill>
                <a:latin typeface="Georgia" pitchFamily="18" charset="0"/>
              </a:rPr>
              <a:t>nama</a:t>
            </a:r>
            <a:r>
              <a:rPr lang="en-US" b="0" dirty="0" smtClean="0">
                <a:solidFill>
                  <a:schemeClr val="tx1"/>
                </a:solidFill>
                <a:latin typeface="Georgia" pitchFamily="18" charset="0"/>
              </a:rPr>
              <a:t>)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4400" dirty="0" smtClean="0"/>
              <a:t/>
            </a:r>
            <a:br>
              <a:rPr lang="en-US" sz="4400" dirty="0" smtClean="0"/>
            </a:br>
            <a:endParaRPr lang="en-US" sz="4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Faktor-faktor yang mempengaruhi</a:t>
            </a:r>
            <a:endParaRPr lang="id-ID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4000" dirty="0" smtClean="0"/>
              <a:t>Peran orangtua</a:t>
            </a:r>
          </a:p>
          <a:p>
            <a:r>
              <a:rPr lang="id-ID" sz="4000" dirty="0" smtClean="0"/>
              <a:t>Motivasi</a:t>
            </a:r>
          </a:p>
          <a:p>
            <a:r>
              <a:rPr lang="id-ID" sz="4000" dirty="0" smtClean="0"/>
              <a:t>Stimulasi </a:t>
            </a:r>
          </a:p>
          <a:p>
            <a:r>
              <a:rPr lang="id-ID" sz="4000" dirty="0" smtClean="0"/>
              <a:t>Lingkungan </a:t>
            </a:r>
          </a:p>
          <a:p>
            <a:endParaRPr lang="id-ID" sz="4000" dirty="0"/>
          </a:p>
        </p:txBody>
      </p:sp>
    </p:spTree>
    <p:extLst>
      <p:ext uri="{BB962C8B-B14F-4D97-AF65-F5344CB8AC3E}">
        <p14:creationId xmlns:p14="http://schemas.microsoft.com/office/powerpoint/2010/main" val="3296059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122</TotalTime>
  <Words>132</Words>
  <Application>Microsoft Office PowerPoint</Application>
  <PresentationFormat>On-screen Show (4:3)</PresentationFormat>
  <Paragraphs>26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Aharoni</vt:lpstr>
      <vt:lpstr>Georgia</vt:lpstr>
      <vt:lpstr>Rockwell</vt:lpstr>
      <vt:lpstr>Verdana</vt:lpstr>
      <vt:lpstr>Wingdings</vt:lpstr>
      <vt:lpstr>Wingdings 2</vt:lpstr>
      <vt:lpstr>Aspect</vt:lpstr>
      <vt:lpstr>BENTUK-BENTUK BAHASA</vt:lpstr>
      <vt:lpstr>B. BERBICARA </vt:lpstr>
      <vt:lpstr> Perkembangan Berbicara Anak</vt:lpstr>
      <vt:lpstr> Tujuan berbicara adalah memberitahukan, melaporkan, menghibur, membujuk, dan meyakinkan seseorang. Bebrapa faktor yang dapat dijadikan ukuran kemampuan berbicara seseorang yang terdiri dari aspek kebahasaan dan non kebahasaan.  </vt:lpstr>
      <vt:lpstr>Aspek Non Kebahasaan :  1) sikap tubuh, pandangan, bahasa tubuh, dan mimik yang tepat;  2) kesediaan menghargai pembicaraan maupun gagasan orang lain;  3) kenyaringan suara dan kelancaran dalam berbicara;  4) Relevansi, penalaran dan penguasaan terhadap topik tertentu.</vt:lpstr>
      <vt:lpstr>Tiga kriteria untuk mengukur tingkat kemampuan berbicara anak</vt:lpstr>
      <vt:lpstr>Cara orang dewasa mengajarkan bahasa pada bayi sebagai berikut :  a. Motherese, berbicara pada bayi b. Recasting (Menyusun Ulang) c. Exchoing (Menggemakan) d. Expanding (memperluas) e. Labeling (memberi nama)  </vt:lpstr>
      <vt:lpstr>Faktor-faktor yang mempengaruhi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BENTUK-BENTUK BAHASA</dc:title>
  <dc:creator>userwin-8</dc:creator>
  <cp:lastModifiedBy>asus</cp:lastModifiedBy>
  <cp:revision>9</cp:revision>
  <dcterms:created xsi:type="dcterms:W3CDTF">2019-08-30T07:55:03Z</dcterms:created>
  <dcterms:modified xsi:type="dcterms:W3CDTF">2019-10-01T09:15:52Z</dcterms:modified>
</cp:coreProperties>
</file>