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57" r:id="rId3"/>
    <p:sldId id="259" r:id="rId4"/>
    <p:sldId id="258" r:id="rId5"/>
    <p:sldId id="260" r:id="rId6"/>
    <p:sldId id="261" r:id="rId7"/>
    <p:sldId id="262" r:id="rId8"/>
    <p:sldId id="263" r:id="rId9"/>
    <p:sldId id="264" r:id="rId10"/>
    <p:sldId id="265" r:id="rId11"/>
    <p:sldId id="266" r:id="rId12"/>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BE9B5590-DB96-43C8-A7A2-AB04438B751E}" type="datetimeFigureOut">
              <a:rPr lang="id-ID" smtClean="0"/>
              <a:pPr/>
              <a:t>30/10/2018</a:t>
            </a:fld>
            <a:endParaRPr lang="id-ID"/>
          </a:p>
        </p:txBody>
      </p:sp>
      <p:sp>
        <p:nvSpPr>
          <p:cNvPr id="16" name="Slide Number Placeholder 15"/>
          <p:cNvSpPr>
            <a:spLocks noGrp="1"/>
          </p:cNvSpPr>
          <p:nvPr>
            <p:ph type="sldNum" sz="quarter" idx="11"/>
          </p:nvPr>
        </p:nvSpPr>
        <p:spPr/>
        <p:txBody>
          <a:bodyPr/>
          <a:lstStyle/>
          <a:p>
            <a:fld id="{CE7C36BE-1561-4C40-AE3B-EDA1E8B37799}" type="slidenum">
              <a:rPr lang="id-ID" smtClean="0"/>
              <a:pPr/>
              <a:t>‹#›</a:t>
            </a:fld>
            <a:endParaRPr lang="id-ID"/>
          </a:p>
        </p:txBody>
      </p:sp>
      <p:sp>
        <p:nvSpPr>
          <p:cNvPr id="17" name="Footer Placeholder 16"/>
          <p:cNvSpPr>
            <a:spLocks noGrp="1"/>
          </p:cNvSpPr>
          <p:nvPr>
            <p:ph type="ftr" sz="quarter" idx="12"/>
          </p:nvPr>
        </p:nvSpPr>
        <p:spPr/>
        <p:txBody>
          <a:bodyPr/>
          <a:lstStyle/>
          <a:p>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BE9B5590-DB96-43C8-A7A2-AB04438B751E}" type="datetimeFigureOut">
              <a:rPr lang="id-ID" smtClean="0"/>
              <a:pPr/>
              <a:t>30/10/2018</a:t>
            </a:fld>
            <a:endParaRPr lang="id-ID"/>
          </a:p>
        </p:txBody>
      </p:sp>
      <p:sp>
        <p:nvSpPr>
          <p:cNvPr id="15" name="Slide Number Placeholder 14"/>
          <p:cNvSpPr>
            <a:spLocks noGrp="1"/>
          </p:cNvSpPr>
          <p:nvPr>
            <p:ph type="sldNum" sz="quarter" idx="15"/>
          </p:nvPr>
        </p:nvSpPr>
        <p:spPr/>
        <p:txBody>
          <a:bodyPr/>
          <a:lstStyle>
            <a:lvl1pPr algn="ctr">
              <a:defRPr/>
            </a:lvl1pPr>
          </a:lstStyle>
          <a:p>
            <a:fld id="{CE7C36BE-1561-4C40-AE3B-EDA1E8B37799}" type="slidenum">
              <a:rPr lang="id-ID" smtClean="0"/>
              <a:pPr/>
              <a:t>‹#›</a:t>
            </a:fld>
            <a:endParaRPr lang="id-ID"/>
          </a:p>
        </p:txBody>
      </p:sp>
      <p:sp>
        <p:nvSpPr>
          <p:cNvPr id="16" name="Footer Placeholder 15"/>
          <p:cNvSpPr>
            <a:spLocks noGrp="1"/>
          </p:cNvSpPr>
          <p:nvPr>
            <p:ph type="ftr" sz="quarter" idx="16"/>
          </p:nvPr>
        </p:nvSpPr>
        <p:spPr/>
        <p:txBody>
          <a:bodyPr/>
          <a:lstStyle/>
          <a:p>
            <a:endParaRPr lang="id-ID"/>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E9B5590-DB96-43C8-A7A2-AB04438B751E}" type="datetimeFigureOut">
              <a:rPr lang="id-ID" smtClean="0"/>
              <a:pPr/>
              <a:t>30/10/2018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CE7C36BE-1561-4C40-AE3B-EDA1E8B37799}" type="slidenum">
              <a:rPr lang="id-ID" smtClean="0"/>
              <a:pPr/>
              <a:t>‹#›</a:t>
            </a:fld>
            <a:endParaRPr lang="id-ID"/>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E9B5590-DB96-43C8-A7A2-AB04438B751E}" type="datetimeFigureOut">
              <a:rPr lang="id-ID" smtClean="0"/>
              <a:pPr/>
              <a:t>30/10/2018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CE7C36BE-1561-4C40-AE3B-EDA1E8B37799}" type="slidenum">
              <a:rPr lang="id-ID" smtClean="0"/>
              <a:pPr/>
              <a:t>‹#›</a:t>
            </a:fld>
            <a:endParaRPr lang="id-ID"/>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CE7C36BE-1561-4C40-AE3B-EDA1E8B37799}" type="slidenum">
              <a:rPr lang="id-ID" smtClean="0"/>
              <a:pPr/>
              <a:t>‹#›</a:t>
            </a:fld>
            <a:endParaRPr lang="id-ID"/>
          </a:p>
        </p:txBody>
      </p:sp>
      <p:sp>
        <p:nvSpPr>
          <p:cNvPr id="8" name="Footer Placeholder 7"/>
          <p:cNvSpPr>
            <a:spLocks noGrp="1"/>
          </p:cNvSpPr>
          <p:nvPr>
            <p:ph type="ftr" sz="quarter" idx="11"/>
          </p:nvPr>
        </p:nvSpPr>
        <p:spPr/>
        <p:txBody>
          <a:bodyPr/>
          <a:lstStyle/>
          <a:p>
            <a:endParaRPr lang="id-ID"/>
          </a:p>
        </p:txBody>
      </p:sp>
      <p:sp>
        <p:nvSpPr>
          <p:cNvPr id="7" name="Date Placeholder 6"/>
          <p:cNvSpPr>
            <a:spLocks noGrp="1"/>
          </p:cNvSpPr>
          <p:nvPr>
            <p:ph type="dt" sz="half" idx="10"/>
          </p:nvPr>
        </p:nvSpPr>
        <p:spPr/>
        <p:txBody>
          <a:bodyPr/>
          <a:lstStyle/>
          <a:p>
            <a:fld id="{BE9B5590-DB96-43C8-A7A2-AB04438B751E}" type="datetimeFigureOut">
              <a:rPr lang="id-ID" smtClean="0"/>
              <a:pPr/>
              <a:t>30/10/2018</a:t>
            </a:fld>
            <a:endParaRPr lang="id-ID"/>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E9B5590-DB96-43C8-A7A2-AB04438B751E}" type="datetimeFigureOut">
              <a:rPr lang="id-ID" smtClean="0"/>
              <a:pPr/>
              <a:t>30/10/2018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CE7C36BE-1561-4C40-AE3B-EDA1E8B37799}" type="slidenum">
              <a:rPr lang="id-ID" smtClean="0"/>
              <a:pPr/>
              <a:t>‹#›</a:t>
            </a:fld>
            <a:endParaRPr lang="id-ID"/>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9B5590-DB96-43C8-A7A2-AB04438B751E}" type="datetimeFigureOut">
              <a:rPr lang="id-ID" smtClean="0"/>
              <a:pPr/>
              <a:t>30/10/2018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CE7C36BE-1561-4C40-AE3B-EDA1E8B37799}"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BE9B5590-DB96-43C8-A7A2-AB04438B751E}" type="datetimeFigureOut">
              <a:rPr lang="id-ID" smtClean="0"/>
              <a:pPr/>
              <a:t>30/10/2018</a:t>
            </a:fld>
            <a:endParaRPr lang="id-ID"/>
          </a:p>
        </p:txBody>
      </p:sp>
      <p:sp>
        <p:nvSpPr>
          <p:cNvPr id="9" name="Slide Number Placeholder 8"/>
          <p:cNvSpPr>
            <a:spLocks noGrp="1"/>
          </p:cNvSpPr>
          <p:nvPr>
            <p:ph type="sldNum" sz="quarter" idx="15"/>
          </p:nvPr>
        </p:nvSpPr>
        <p:spPr/>
        <p:txBody>
          <a:bodyPr/>
          <a:lstStyle/>
          <a:p>
            <a:fld id="{CE7C36BE-1561-4C40-AE3B-EDA1E8B37799}" type="slidenum">
              <a:rPr lang="id-ID" smtClean="0"/>
              <a:pPr/>
              <a:t>‹#›</a:t>
            </a:fld>
            <a:endParaRPr lang="id-ID"/>
          </a:p>
        </p:txBody>
      </p:sp>
      <p:sp>
        <p:nvSpPr>
          <p:cNvPr id="10" name="Footer Placeholder 9"/>
          <p:cNvSpPr>
            <a:spLocks noGrp="1"/>
          </p:cNvSpPr>
          <p:nvPr>
            <p:ph type="ftr" sz="quarter" idx="16"/>
          </p:nvPr>
        </p:nvSpPr>
        <p:spPr/>
        <p:txBody>
          <a:bodyPr/>
          <a:lstStyle/>
          <a:p>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BE9B5590-DB96-43C8-A7A2-AB04438B751E}" type="datetimeFigureOut">
              <a:rPr lang="id-ID" smtClean="0"/>
              <a:pPr/>
              <a:t>30/10/2018</a:t>
            </a:fld>
            <a:endParaRPr lang="id-ID"/>
          </a:p>
        </p:txBody>
      </p:sp>
      <p:sp>
        <p:nvSpPr>
          <p:cNvPr id="9" name="Slide Number Placeholder 8"/>
          <p:cNvSpPr>
            <a:spLocks noGrp="1"/>
          </p:cNvSpPr>
          <p:nvPr>
            <p:ph type="sldNum" sz="quarter" idx="11"/>
          </p:nvPr>
        </p:nvSpPr>
        <p:spPr/>
        <p:txBody>
          <a:bodyPr/>
          <a:lstStyle/>
          <a:p>
            <a:fld id="{CE7C36BE-1561-4C40-AE3B-EDA1E8B37799}" type="slidenum">
              <a:rPr lang="id-ID" smtClean="0"/>
              <a:pPr/>
              <a:t>‹#›</a:t>
            </a:fld>
            <a:endParaRPr lang="id-ID"/>
          </a:p>
        </p:txBody>
      </p:sp>
      <p:sp>
        <p:nvSpPr>
          <p:cNvPr id="10" name="Footer Placeholder 9"/>
          <p:cNvSpPr>
            <a:spLocks noGrp="1"/>
          </p:cNvSpPr>
          <p:nvPr>
            <p:ph type="ftr" sz="quarter" idx="12"/>
          </p:nvPr>
        </p:nvSpPr>
        <p:spPr/>
        <p:txBody>
          <a:bodyPr/>
          <a:lstStyle/>
          <a:p>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E9B5590-DB96-43C8-A7A2-AB04438B751E}" type="datetimeFigureOut">
              <a:rPr lang="id-ID" smtClean="0"/>
              <a:pPr/>
              <a:t>30/10/2018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CE7C36BE-1561-4C40-AE3B-EDA1E8B37799}"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E9B5590-DB96-43C8-A7A2-AB04438B751E}" type="datetimeFigureOut">
              <a:rPr lang="id-ID" smtClean="0"/>
              <a:pPr/>
              <a:t>30/10/2018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CE7C36BE-1561-4C40-AE3B-EDA1E8B37799}"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BE9B5590-DB96-43C8-A7A2-AB04438B751E}" type="datetimeFigureOut">
              <a:rPr lang="id-ID" smtClean="0"/>
              <a:pPr/>
              <a:t>30/10/2018</a:t>
            </a:fld>
            <a:endParaRPr lang="id-ID"/>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id-ID"/>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CE7C36BE-1561-4C40-AE3B-EDA1E8B37799}" type="slidenum">
              <a:rPr lang="id-ID" smtClean="0"/>
              <a:pPr/>
              <a:t>‹#›</a:t>
            </a:fld>
            <a:endParaRPr lang="id-ID"/>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28728" y="3000372"/>
            <a:ext cx="6400800" cy="5429288"/>
          </a:xfrm>
        </p:spPr>
        <p:txBody>
          <a:bodyPr/>
          <a:lstStyle/>
          <a:p>
            <a:r>
              <a:rPr lang="id-ID" dirty="0" smtClean="0"/>
              <a:t>Kelompok 5</a:t>
            </a:r>
          </a:p>
          <a:p>
            <a:endParaRPr lang="id-ID" dirty="0" smtClean="0"/>
          </a:p>
          <a:p>
            <a:pPr marL="514350" indent="-514350">
              <a:buFont typeface="+mj-lt"/>
              <a:buAutoNum type="arabicPeriod"/>
            </a:pPr>
            <a:r>
              <a:rPr lang="id-ID" dirty="0" smtClean="0">
                <a:latin typeface="Times New Roman" pitchFamily="18" charset="0"/>
                <a:cs typeface="Times New Roman" pitchFamily="18" charset="0"/>
              </a:rPr>
              <a:t>Bagus Taufik Nurrahman		18120280</a:t>
            </a:r>
          </a:p>
          <a:p>
            <a:pPr marL="514350" indent="-514350">
              <a:buFont typeface="+mj-lt"/>
              <a:buAutoNum type="arabicPeriod"/>
            </a:pPr>
            <a:r>
              <a:rPr lang="id-ID" dirty="0" smtClean="0">
                <a:latin typeface="Times New Roman" pitchFamily="18" charset="0"/>
                <a:cs typeface="Times New Roman" pitchFamily="18" charset="0"/>
              </a:rPr>
              <a:t>Auliyatul Fatkhiyah		18120294</a:t>
            </a:r>
          </a:p>
          <a:p>
            <a:pPr marL="514350" indent="-514350">
              <a:buFont typeface="+mj-lt"/>
              <a:buAutoNum type="arabicPeriod"/>
            </a:pPr>
            <a:r>
              <a:rPr lang="id-ID" dirty="0" smtClean="0">
                <a:latin typeface="Times New Roman" pitchFamily="18" charset="0"/>
                <a:cs typeface="Times New Roman" pitchFamily="18" charset="0"/>
              </a:rPr>
              <a:t>Veronika Desi Oktaviana		18120307</a:t>
            </a:r>
          </a:p>
          <a:p>
            <a:pPr marL="514350" indent="-514350">
              <a:buFont typeface="+mj-lt"/>
              <a:buAutoNum type="arabicPeriod"/>
            </a:pPr>
            <a:endParaRPr lang="id-ID" dirty="0">
              <a:latin typeface="Times New Roman" pitchFamily="18" charset="0"/>
              <a:cs typeface="Times New Roman" pitchFamily="18" charset="0"/>
            </a:endParaRPr>
          </a:p>
        </p:txBody>
      </p:sp>
      <p:sp>
        <p:nvSpPr>
          <p:cNvPr id="2" name="Title 1"/>
          <p:cNvSpPr>
            <a:spLocks noGrp="1"/>
          </p:cNvSpPr>
          <p:nvPr>
            <p:ph type="ctrTitle"/>
          </p:nvPr>
        </p:nvSpPr>
        <p:spPr>
          <a:xfrm>
            <a:off x="642910" y="428604"/>
            <a:ext cx="7772400" cy="1785950"/>
          </a:xfrm>
        </p:spPr>
        <p:txBody>
          <a:bodyPr>
            <a:normAutofit/>
          </a:bodyPr>
          <a:lstStyle/>
          <a:p>
            <a:r>
              <a:rPr lang="id-ID" dirty="0" smtClean="0">
                <a:latin typeface="Times New Roman" pitchFamily="18" charset="0"/>
                <a:cs typeface="Times New Roman" pitchFamily="18" charset="0"/>
              </a:rPr>
              <a:t>Beberapa Argumen Etika Profesi Bidang Pendidikan</a:t>
            </a:r>
            <a:endParaRPr lang="id-ID"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2910" y="428604"/>
            <a:ext cx="8153400" cy="6238900"/>
          </a:xfrm>
        </p:spPr>
        <p:txBody>
          <a:bodyPr>
            <a:normAutofit/>
          </a:bodyPr>
          <a:lstStyle/>
          <a:p>
            <a:pPr marL="514350" indent="-514350">
              <a:buNone/>
            </a:pPr>
            <a:r>
              <a:rPr lang="id-ID" sz="3200" dirty="0" smtClean="0">
                <a:latin typeface="Baskerville Old Face" pitchFamily="18" charset="0"/>
              </a:rPr>
              <a:t>			Reproduksi Sosial</a:t>
            </a:r>
          </a:p>
          <a:p>
            <a:pPr marL="514350" indent="-514350">
              <a:buNone/>
            </a:pPr>
            <a:endParaRPr lang="id-ID" dirty="0" smtClean="0"/>
          </a:p>
          <a:p>
            <a:pPr>
              <a:buNone/>
            </a:pPr>
            <a:r>
              <a:rPr lang="id-ID" dirty="0" smtClean="0"/>
              <a:t>	Masalah : </a:t>
            </a:r>
          </a:p>
          <a:p>
            <a:pPr>
              <a:buNone/>
            </a:pPr>
            <a:r>
              <a:rPr lang="id-ID" dirty="0" smtClean="0"/>
              <a:t>	Pendidikan belum menghasilkan manusia yang mandiri, kratif, dan inovatif, masih bersifat reproduksi sosial, meniru apa yang telah ada dan didominasi oleh penguasa, untuk melanggengkan kekuasaan mereka. </a:t>
            </a:r>
          </a:p>
          <a:p>
            <a:pPr>
              <a:buNone/>
            </a:pPr>
            <a:r>
              <a:rPr lang="id-ID" dirty="0" smtClean="0"/>
              <a:t>	</a:t>
            </a:r>
            <a:endParaRPr lang="id-ID"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2910" y="642918"/>
            <a:ext cx="8153400" cy="6000792"/>
          </a:xfrm>
        </p:spPr>
        <p:txBody>
          <a:bodyPr>
            <a:normAutofit/>
          </a:bodyPr>
          <a:lstStyle/>
          <a:p>
            <a:r>
              <a:rPr lang="id-ID" dirty="0" smtClean="0"/>
              <a:t>Solusi : </a:t>
            </a:r>
          </a:p>
          <a:p>
            <a:pPr>
              <a:buNone/>
            </a:pPr>
            <a:r>
              <a:rPr lang="id-ID" dirty="0" smtClean="0"/>
              <a:t>	Ada sesuatu yang keliru dalam pelaksanaan sistem pendidikan kita saat ini. Kita berupaya untuk merancang pendidikan secara individual, dengan memberikan kepada para peserta didik pengetahuan, keterampilan, dan sikap, untuk menghadapi kehidupan nyata yang rasional, terampil, dan berkarakter. Dan yang terjadi masyarakat birokasi yang terdiri dalam lembaga yang dominan di masyarakat, melatih peserta didik untuk menerima hidup. </a:t>
            </a:r>
          </a:p>
          <a:p>
            <a:endParaRPr lang="id-ID"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4348" y="1214422"/>
            <a:ext cx="8153400" cy="5286412"/>
          </a:xfrm>
        </p:spPr>
        <p:txBody>
          <a:bodyPr/>
          <a:lstStyle/>
          <a:p>
            <a:pPr>
              <a:buNone/>
            </a:pPr>
            <a:r>
              <a:rPr lang="id-ID" dirty="0" smtClean="0"/>
              <a:t>	 Perbedaan antar Individu dan Kesempatan Yang  Sama</a:t>
            </a:r>
          </a:p>
          <a:p>
            <a:pPr>
              <a:buNone/>
            </a:pPr>
            <a:endParaRPr lang="id-ID" dirty="0" smtClean="0"/>
          </a:p>
          <a:p>
            <a:pPr>
              <a:buNone/>
            </a:pPr>
            <a:r>
              <a:rPr lang="id-ID" dirty="0" smtClean="0"/>
              <a:t>	Masalah : </a:t>
            </a:r>
          </a:p>
          <a:p>
            <a:pPr>
              <a:buNone/>
            </a:pPr>
            <a:r>
              <a:rPr lang="id-ID" dirty="0" smtClean="0"/>
              <a:t>	Pendidikan harus diselenggarakan secara umum, untuk semua anak yang berbakat atau tidak berbakat; atau secara khusus, individual, vokasional, sesuai bakat dan kemampuan peserta didik ?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2648" y="571480"/>
            <a:ext cx="8153400" cy="5524520"/>
          </a:xfrm>
        </p:spPr>
        <p:txBody>
          <a:bodyPr>
            <a:normAutofit lnSpcReduction="10000"/>
          </a:bodyPr>
          <a:lstStyle/>
          <a:p>
            <a:r>
              <a:rPr lang="id-ID" dirty="0" smtClean="0"/>
              <a:t>	Solusi :</a:t>
            </a:r>
          </a:p>
          <a:p>
            <a:pPr>
              <a:buNone/>
            </a:pPr>
            <a:endParaRPr lang="id-ID" dirty="0" smtClean="0"/>
          </a:p>
          <a:p>
            <a:pPr>
              <a:buNone/>
            </a:pPr>
            <a:r>
              <a:rPr lang="id-ID" dirty="0" smtClean="0"/>
              <a:t>	Setiap orang memiliki kebebasan untuk tumbuh dan berkembang hingga batas potensi yang dimiliki. Mengingatnya mutu setiap individu pada akhirnya juga meningkatkan mutu keseluruhan masyarakat. Kesempatan harus diberikan oleh semua orang untuk menunjukkan potensinya.</a:t>
            </a:r>
          </a:p>
          <a:p>
            <a:pPr>
              <a:buNone/>
            </a:pPr>
            <a:endParaRPr lang="id-ID" dirty="0" smtClean="0"/>
          </a:p>
          <a:p>
            <a:pPr>
              <a:buNone/>
            </a:pPr>
            <a:endParaRPr lang="id-ID" dirty="0" smtClean="0"/>
          </a:p>
          <a:p>
            <a:pPr>
              <a:buNone/>
            </a:pPr>
            <a:endParaRPr lang="id-ID" dirty="0" smtClean="0"/>
          </a:p>
          <a:p>
            <a:pPr>
              <a:buNone/>
            </a:pPr>
            <a:endParaRPr lang="id-ID" dirty="0" smtClean="0"/>
          </a:p>
          <a:p>
            <a:pPr>
              <a:buNone/>
            </a:pPr>
            <a:r>
              <a:rPr lang="id-ID" dirty="0" smtClean="0"/>
              <a:t> </a:t>
            </a:r>
          </a:p>
          <a:p>
            <a:pPr>
              <a:buNone/>
            </a:pPr>
            <a:endParaRPr lang="id-ID"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Font typeface="Wingdings" pitchFamily="2" charset="2"/>
              <a:buChar char="Ø"/>
            </a:pPr>
            <a:r>
              <a:rPr lang="id-ID" dirty="0" smtClean="0"/>
              <a:t>Masalah: guru menilai proses atau hasil, dengan tes obyektif atau esai?</a:t>
            </a:r>
          </a:p>
          <a:p>
            <a:pPr>
              <a:buFont typeface="Wingdings" pitchFamily="2" charset="2"/>
              <a:buChar char="Ø"/>
            </a:pPr>
            <a:r>
              <a:rPr lang="id-ID" dirty="0" smtClean="0"/>
              <a:t>Solusi: ada kesalahan dalam penilaian hasil belajar siswa, yaitu: tidak menilai sikap dan pemahaman, melainkan hanya tentang hafalan, fakta, dan informasi. Penilaian dengan tes esai dapat menimbulkan penilaian yang subyektif,sangat tergantung pad guru yang menilai. Selain itu guru juga menilai dari akademik dan keaktifan dari muridnya.</a:t>
            </a:r>
            <a:endParaRPr lang="id-ID" smtClean="0"/>
          </a:p>
          <a:p>
            <a:pPr>
              <a:buFont typeface="Wingdings" pitchFamily="2" charset="2"/>
              <a:buChar char="Ø"/>
            </a:pPr>
            <a:endParaRPr lang="id-ID"/>
          </a:p>
        </p:txBody>
      </p:sp>
      <p:sp>
        <p:nvSpPr>
          <p:cNvPr id="2" name="Title 1"/>
          <p:cNvSpPr>
            <a:spLocks noGrp="1"/>
          </p:cNvSpPr>
          <p:nvPr>
            <p:ph type="title"/>
          </p:nvPr>
        </p:nvSpPr>
        <p:spPr/>
        <p:txBody>
          <a:bodyPr>
            <a:normAutofit/>
          </a:bodyPr>
          <a:lstStyle/>
          <a:p>
            <a:r>
              <a:rPr lang="id-ID" dirty="0" smtClean="0"/>
              <a:t>Menilai secara adil dan transparan</a:t>
            </a:r>
            <a:endParaRPr lang="id-ID"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id-ID" dirty="0" smtClean="0"/>
              <a:t>Masalah: perlukah ada hukuman di sekolah ?</a:t>
            </a:r>
          </a:p>
          <a:p>
            <a:r>
              <a:rPr lang="id-ID" dirty="0" smtClean="0"/>
              <a:t>Solusi:</a:t>
            </a:r>
          </a:p>
          <a:p>
            <a:pPr>
              <a:buNone/>
            </a:pPr>
            <a:r>
              <a:rPr lang="id-ID" dirty="0" smtClean="0"/>
              <a:t>	Setiap sekolah memiliki aturan masing masing. Hukuman diberikan kepada setiap siswa atau siswi yang melanggar peraturan yang sudah ditetapkan karena jika tidak ada hukuman maka suatu peraturan tidak berlaku. Aturan dibuat untuk ditaati jika melanggar pemberian hukuman harus sesuai dengan apa yang telah dilanggar. </a:t>
            </a:r>
            <a:endParaRPr lang="id-ID" dirty="0"/>
          </a:p>
        </p:txBody>
      </p:sp>
      <p:sp>
        <p:nvSpPr>
          <p:cNvPr id="2" name="Title 1"/>
          <p:cNvSpPr>
            <a:spLocks noGrp="1"/>
          </p:cNvSpPr>
          <p:nvPr>
            <p:ph type="title"/>
          </p:nvPr>
        </p:nvSpPr>
        <p:spPr/>
        <p:txBody>
          <a:bodyPr/>
          <a:lstStyle/>
          <a:p>
            <a:pPr algn="ctr"/>
            <a:r>
              <a:rPr lang="id-ID" dirty="0" smtClean="0"/>
              <a:t>Hukuman </a:t>
            </a:r>
            <a:endParaRPr lang="id-ID"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id-ID" dirty="0" smtClean="0"/>
              <a:t>Masalah : di sekolah itu dilaksanakan pendidikan agama atau pengajaran agama?</a:t>
            </a:r>
          </a:p>
          <a:p>
            <a:r>
              <a:rPr lang="id-ID" dirty="0" smtClean="0"/>
              <a:t>Solusi :perbedaan antara mengajar agar menjadi beragama dan mengajarkan agama kepada seseorang. Di negara yang melaksanakan pemisahan antara institus keagamaan dan negara, menggajar seseorang agar beragama dilarang sekolah negeri. Belajar agama di sekolah penting karena agama merupakan pedoman setiap manusia. Pembelajaran agama di sesuaikan dengan agama yang di anut masing masing orang.</a:t>
            </a:r>
            <a:endParaRPr lang="id-ID" dirty="0"/>
          </a:p>
        </p:txBody>
      </p:sp>
      <p:sp>
        <p:nvSpPr>
          <p:cNvPr id="2" name="Title 1"/>
          <p:cNvSpPr>
            <a:spLocks noGrp="1"/>
          </p:cNvSpPr>
          <p:nvPr>
            <p:ph type="title"/>
          </p:nvPr>
        </p:nvSpPr>
        <p:spPr/>
        <p:txBody>
          <a:bodyPr>
            <a:normAutofit fontScale="90000"/>
          </a:bodyPr>
          <a:lstStyle/>
          <a:p>
            <a:r>
              <a:rPr lang="id-ID" dirty="0" smtClean="0"/>
              <a:t>Pemisahan antara institus keagamaan dan Negara</a:t>
            </a:r>
            <a:endParaRPr lang="id-ID"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smtClean="0"/>
              <a:t>Masalah : menghukum atau memodifikasi tingkah laku?</a:t>
            </a:r>
          </a:p>
          <a:p>
            <a:r>
              <a:rPr lang="id-ID" dirty="0" smtClean="0"/>
              <a:t>Solusi : pesikologi moderen mempunyai teknik modifikasi perilaku sebagai teknik pembelajaran yang efektif. Teknik modifikasi menggubah hukuman dengan cara pujian, hadiah, dan penguatan lainnya.</a:t>
            </a:r>
            <a:endParaRPr lang="id-ID" dirty="0"/>
          </a:p>
        </p:txBody>
      </p:sp>
      <p:sp>
        <p:nvSpPr>
          <p:cNvPr id="2" name="Title 1"/>
          <p:cNvSpPr>
            <a:spLocks noGrp="1"/>
          </p:cNvSpPr>
          <p:nvPr>
            <p:ph type="title"/>
          </p:nvPr>
        </p:nvSpPr>
        <p:spPr/>
        <p:txBody>
          <a:bodyPr/>
          <a:lstStyle/>
          <a:p>
            <a:r>
              <a:rPr lang="id-ID" dirty="0" smtClean="0"/>
              <a:t>Modifikasi perilaku</a:t>
            </a:r>
            <a:endParaRPr lang="id-ID"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smtClean="0"/>
              <a:t>Masalah : apakah guru boleh mengajarkan keyakinan kepada siswa?</a:t>
            </a:r>
          </a:p>
          <a:p>
            <a:r>
              <a:rPr lang="id-ID" dirty="0" smtClean="0"/>
              <a:t>Solusi : tugas guru mentrasfer pengetahuan serta mengajarkan nilai-nilai pembentukan kepribadian yang berkarakter. Mengajarkan keyakinan kepada siswa juga penting karena dengan mengajarkan keyakinan diharapkan siswa menjadi yakin kepada dirinya sendiri.</a:t>
            </a:r>
            <a:endParaRPr lang="id-ID" dirty="0"/>
          </a:p>
        </p:txBody>
      </p:sp>
      <p:sp>
        <p:nvSpPr>
          <p:cNvPr id="2" name="Title 1"/>
          <p:cNvSpPr>
            <a:spLocks noGrp="1"/>
          </p:cNvSpPr>
          <p:nvPr>
            <p:ph type="title"/>
          </p:nvPr>
        </p:nvSpPr>
        <p:spPr/>
        <p:txBody>
          <a:bodyPr/>
          <a:lstStyle/>
          <a:p>
            <a:r>
              <a:rPr lang="id-ID" dirty="0" smtClean="0"/>
              <a:t>Mengajarkan sistem nilai </a:t>
            </a:r>
            <a:endParaRPr lang="id-ID"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smtClean="0"/>
              <a:t>Masalah :siapa lebih tepat melakukan pendidikan seks, sekolah atau orang tua?</a:t>
            </a:r>
          </a:p>
          <a:p>
            <a:r>
              <a:rPr lang="id-ID" dirty="0" smtClean="0"/>
              <a:t>Solusi :dua-duanya sama penting dalam melakukan pendidikan seks, karena orang tua juga memiliki hak dan lebih tepat dalam melakukan pendidikan ini tapi pengetahuan orang tua terbatas jadi diperlukan pendidikan seks juga dari sekolah karena melalui sekolah kita bisa menambah ilmu dan pengetahuan tentang pendidikan seks.</a:t>
            </a:r>
            <a:endParaRPr lang="id-ID" dirty="0"/>
          </a:p>
        </p:txBody>
      </p:sp>
      <p:sp>
        <p:nvSpPr>
          <p:cNvPr id="2" name="Title 1"/>
          <p:cNvSpPr>
            <a:spLocks noGrp="1"/>
          </p:cNvSpPr>
          <p:nvPr>
            <p:ph type="title"/>
          </p:nvPr>
        </p:nvSpPr>
        <p:spPr/>
        <p:txBody>
          <a:bodyPr/>
          <a:lstStyle/>
          <a:p>
            <a:r>
              <a:rPr lang="id-ID" dirty="0" smtClean="0"/>
              <a:t>Pendidikan seks</a:t>
            </a:r>
            <a:endParaRPr lang="id-ID"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305</TotalTime>
  <Words>321</Words>
  <Application>Microsoft Office PowerPoint</Application>
  <PresentationFormat>On-screen Show (4:3)</PresentationFormat>
  <Paragraphs>44</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Baskerville Old Face</vt:lpstr>
      <vt:lpstr>Constantia</vt:lpstr>
      <vt:lpstr>Times New Roman</vt:lpstr>
      <vt:lpstr>Wingdings</vt:lpstr>
      <vt:lpstr>Wingdings 2</vt:lpstr>
      <vt:lpstr>Paper</vt:lpstr>
      <vt:lpstr>Beberapa Argumen Etika Profesi Bidang Pendidikan</vt:lpstr>
      <vt:lpstr>PowerPoint Presentation</vt:lpstr>
      <vt:lpstr>PowerPoint Presentation</vt:lpstr>
      <vt:lpstr>PowerPoint Presentation</vt:lpstr>
      <vt:lpstr>PowerPoint Presentation</vt:lpstr>
      <vt:lpstr>Menilai secara adil dan transparan</vt:lpstr>
      <vt:lpstr>Hukuman </vt:lpstr>
      <vt:lpstr>Pemisahan antara institus keagamaan dan Negara</vt:lpstr>
      <vt:lpstr>Modifikasi perilaku</vt:lpstr>
      <vt:lpstr>Mengajarkan sistem nilai </vt:lpstr>
      <vt:lpstr>Pendidikan seks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Beberapa Argumen Etika Profesi Bidang Pendidikan</dc:title>
  <dc:creator>user</dc:creator>
  <cp:lastModifiedBy>auliyatul fatkhiyah</cp:lastModifiedBy>
  <cp:revision>27</cp:revision>
  <dcterms:created xsi:type="dcterms:W3CDTF">2018-10-08T02:24:28Z</dcterms:created>
  <dcterms:modified xsi:type="dcterms:W3CDTF">2018-10-30T12:06:26Z</dcterms:modified>
</cp:coreProperties>
</file>