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-918" y="-10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DDC4D-EC86-48E8-8092-5C8B266A36A7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A192B-3488-4021-A676-2CBAE642A4F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4B9F-9EB2-4B5F-BB39-861AC937A3E2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0A1CB-90A3-4138-B169-05E88F16E43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9"/>
            <a:ext cx="11216640" cy="21335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688A7-DB2D-4E2B-BFBF-482B563DB00A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29C69-2759-4345-B11C-8E4A43CE355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8AD3-23C5-4A8B-B213-FA10CDAC924C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D88390-F5D6-4BC7-B7FE-E4EAE4EB746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1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6" y="2390987"/>
            <a:ext cx="5501639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6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72864-E383-40E8-946E-42865F60D546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24197-D1FC-4262-9884-16BDA80A22C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2E715-2801-43DA-86BD-330AA3EA4ECE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F5F3D-CB31-4ADE-A242-7B59CDB5A77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09D8-CBB1-45E9-93A2-25418ACCCA8D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607AF-358F-4A68-8C9F-B6DC20BF0F2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D5FCD-7559-46E0-B562-345702E0E561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42B88-FEB9-44C2-B0D5-B366F275AE4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BBC93-725B-41C1-8A2C-BA7ABFCFC919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85054-8C31-48BA-B373-BFA8162878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47440-9588-49A2-AABD-5C6BB4D522E3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38372-044D-4718-8917-DADE184E5C3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40A31-DC81-470A-A447-5ABBD4429C85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6268C-2AED-4847-B6EB-27F6D812C20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93763" y="519113"/>
            <a:ext cx="112172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93763" y="2597150"/>
            <a:ext cx="11217275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763" y="9040813"/>
            <a:ext cx="292576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5E2759-4782-437C-8149-B8B632DDF8CF}" type="datetimeFigureOut">
              <a:rPr lang="en-GB"/>
              <a:pPr>
                <a:defRPr/>
              </a:pPr>
              <a:t>19/09/2019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8475" y="9040813"/>
            <a:ext cx="4387850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5275" y="9040813"/>
            <a:ext cx="2925763" cy="5191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F6C276A-31E0-4BEE-B434-74EF87DC6C0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6463" y="832757"/>
            <a:ext cx="9753601" cy="1943100"/>
          </a:xfrm>
        </p:spPr>
        <p:txBody>
          <a:bodyPr rtlCol="0">
            <a:noAutofit/>
          </a:bodyPr>
          <a:lstStyle/>
          <a:p>
            <a:pPr fontAlgn="auto">
              <a:lnSpc>
                <a:spcPts val="5000"/>
              </a:lnSpc>
              <a:spcAft>
                <a:spcPts val="0"/>
              </a:spcAft>
              <a:defRPr/>
            </a:pPr>
            <a:r>
              <a:rPr lang="id-ID" sz="4400" dirty="0" smtClean="0">
                <a:solidFill>
                  <a:srgbClr val="FFFFFF"/>
                </a:solidFill>
                <a:latin typeface="Humanst521 Lt BT" pitchFamily="34" charset="0"/>
              </a:rPr>
              <a:t>Perancangan Taman Kota-01</a:t>
            </a:r>
            <a:r>
              <a:rPr lang="id-ID" sz="6650" dirty="0" smtClean="0">
                <a:solidFill>
                  <a:srgbClr val="FFFFFF"/>
                </a:solidFill>
                <a:latin typeface="EngraversGothic BT" pitchFamily="34" charset="0"/>
              </a:rPr>
              <a:t/>
            </a:r>
            <a:br>
              <a:rPr lang="id-ID" sz="6650" dirty="0" smtClean="0">
                <a:solidFill>
                  <a:srgbClr val="FFFFFF"/>
                </a:solidFill>
                <a:latin typeface="EngraversGothic BT" pitchFamily="34" charset="0"/>
              </a:rPr>
            </a:br>
            <a:r>
              <a:rPr lang="id-ID" sz="6650" dirty="0" smtClean="0">
                <a:solidFill>
                  <a:srgbClr val="FFFF00"/>
                </a:solidFill>
                <a:latin typeface="EngraversGothic BT" pitchFamily="34" charset="0"/>
              </a:rPr>
              <a:t>Pengantar</a:t>
            </a:r>
            <a:r>
              <a:rPr lang="id-ID" sz="6650" dirty="0" smtClean="0">
                <a:solidFill>
                  <a:srgbClr val="FFFFFF"/>
                </a:solidFill>
                <a:latin typeface="EngraversGothic BT" pitchFamily="34" charset="0"/>
              </a:rPr>
              <a:t/>
            </a:r>
            <a:br>
              <a:rPr lang="id-ID" sz="6650" dirty="0" smtClean="0">
                <a:solidFill>
                  <a:srgbClr val="FFFFFF"/>
                </a:solidFill>
                <a:latin typeface="EngraversGothic BT" pitchFamily="34" charset="0"/>
              </a:rPr>
            </a:br>
            <a:r>
              <a:rPr lang="id-ID" sz="3600" dirty="0" smtClean="0">
                <a:solidFill>
                  <a:srgbClr val="FFFFFF"/>
                </a:solidFill>
                <a:latin typeface="Humanst521 Lt BT" pitchFamily="34" charset="0"/>
              </a:rPr>
              <a:t>oleh: M. Agung Wahyudi, ST.MT.</a:t>
            </a:r>
            <a:endParaRPr lang="en-GB" sz="6650" dirty="0">
              <a:solidFill>
                <a:srgbClr val="FFFFFF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Kontrak Perkuliahan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90349" y="2498272"/>
            <a:ext cx="11276465" cy="522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1325" indent="-441325"/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Tata Tertib Perkuliahan: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Hadir tepat waktu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Berpakaian sopan, memakai sepatu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Toleransi keterlambatan : ..... Menit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Mengikuti kegiatan perkuliahan dengan baik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Mengerjakan Pekerjaan Rumah dan Tugas sebaik mungkin dan mengumpulkannya tepat waktu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Dilarang berbuat curang dalam ujian</a:t>
            </a:r>
          </a:p>
          <a:p>
            <a:pPr marL="179388" indent="-179388"/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endParaRPr lang="fr-FR" sz="40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Capaian Pembelajaran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90349" y="2498272"/>
            <a:ext cx="11276465" cy="522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Setalah mengikuti perkuliahan Struktur Bangunan Rendah mahsiswa diharapkan: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Memahami pengertian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taman kota, sejarah, prinsip.</a:t>
            </a:r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Bisa merancang suatu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taman pada kota dengan mempertimbangkan berbagai aspek yang berhubungan</a:t>
            </a:r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pPr marL="179388" indent="-179388"/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endParaRPr lang="fr-FR" sz="40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b="1" dirty="0" smtClean="0">
                <a:solidFill>
                  <a:srgbClr val="7030A0"/>
                </a:solidFill>
                <a:latin typeface="EngraversGothic BT" pitchFamily="34" charset="0"/>
              </a:rPr>
              <a:t>Pengertian Sistem Kredit Semester</a:t>
            </a:r>
            <a:endParaRPr lang="en-GB" sz="54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6" name="object 2"/>
          <p:cNvSpPr/>
          <p:nvPr/>
        </p:nvSpPr>
        <p:spPr>
          <a:xfrm>
            <a:off x="2442447" y="4577098"/>
            <a:ext cx="2869780" cy="2687955"/>
          </a:xfrm>
          <a:custGeom>
            <a:avLst/>
            <a:gdLst/>
            <a:ahLst/>
            <a:cxnLst/>
            <a:rect l="l" t="t" r="r" b="b"/>
            <a:pathLst>
              <a:path w="2869780" h="2687954">
                <a:moveTo>
                  <a:pt x="1434934" y="0"/>
                </a:moveTo>
                <a:lnTo>
                  <a:pt x="1317244" y="4455"/>
                </a:lnTo>
                <a:lnTo>
                  <a:pt x="1202174" y="17590"/>
                </a:lnTo>
                <a:lnTo>
                  <a:pt x="1090095" y="39060"/>
                </a:lnTo>
                <a:lnTo>
                  <a:pt x="981374" y="68518"/>
                </a:lnTo>
                <a:lnTo>
                  <a:pt x="876382" y="105618"/>
                </a:lnTo>
                <a:lnTo>
                  <a:pt x="775488" y="150015"/>
                </a:lnTo>
                <a:lnTo>
                  <a:pt x="679061" y="201363"/>
                </a:lnTo>
                <a:lnTo>
                  <a:pt x="587469" y="259315"/>
                </a:lnTo>
                <a:lnTo>
                  <a:pt x="501084" y="323527"/>
                </a:lnTo>
                <a:lnTo>
                  <a:pt x="420273" y="393652"/>
                </a:lnTo>
                <a:lnTo>
                  <a:pt x="345405" y="469344"/>
                </a:lnTo>
                <a:lnTo>
                  <a:pt x="276851" y="550258"/>
                </a:lnTo>
                <a:lnTo>
                  <a:pt x="214980" y="636047"/>
                </a:lnTo>
                <a:lnTo>
                  <a:pt x="160160" y="726367"/>
                </a:lnTo>
                <a:lnTo>
                  <a:pt x="112760" y="820870"/>
                </a:lnTo>
                <a:lnTo>
                  <a:pt x="73151" y="919211"/>
                </a:lnTo>
                <a:lnTo>
                  <a:pt x="41701" y="1021045"/>
                </a:lnTo>
                <a:lnTo>
                  <a:pt x="18780" y="1126025"/>
                </a:lnTo>
                <a:lnTo>
                  <a:pt x="4756" y="1233805"/>
                </a:lnTo>
                <a:lnTo>
                  <a:pt x="0" y="1344041"/>
                </a:lnTo>
                <a:lnTo>
                  <a:pt x="4756" y="1454258"/>
                </a:lnTo>
                <a:lnTo>
                  <a:pt x="18780" y="1562022"/>
                </a:lnTo>
                <a:lnTo>
                  <a:pt x="41701" y="1666987"/>
                </a:lnTo>
                <a:lnTo>
                  <a:pt x="73151" y="1768808"/>
                </a:lnTo>
                <a:lnTo>
                  <a:pt x="112760" y="1867138"/>
                </a:lnTo>
                <a:lnTo>
                  <a:pt x="160160" y="1961631"/>
                </a:lnTo>
                <a:lnTo>
                  <a:pt x="214980" y="2051941"/>
                </a:lnTo>
                <a:lnTo>
                  <a:pt x="276851" y="2137723"/>
                </a:lnTo>
                <a:lnTo>
                  <a:pt x="345405" y="2218631"/>
                </a:lnTo>
                <a:lnTo>
                  <a:pt x="420273" y="2294318"/>
                </a:lnTo>
                <a:lnTo>
                  <a:pt x="501084" y="2364439"/>
                </a:lnTo>
                <a:lnTo>
                  <a:pt x="587469" y="2428647"/>
                </a:lnTo>
                <a:lnTo>
                  <a:pt x="679061" y="2486597"/>
                </a:lnTo>
                <a:lnTo>
                  <a:pt x="775488" y="2537943"/>
                </a:lnTo>
                <a:lnTo>
                  <a:pt x="876382" y="2582338"/>
                </a:lnTo>
                <a:lnTo>
                  <a:pt x="981374" y="2619437"/>
                </a:lnTo>
                <a:lnTo>
                  <a:pt x="1090095" y="2648895"/>
                </a:lnTo>
                <a:lnTo>
                  <a:pt x="1202174" y="2670364"/>
                </a:lnTo>
                <a:lnTo>
                  <a:pt x="1317244" y="2683499"/>
                </a:lnTo>
                <a:lnTo>
                  <a:pt x="1434934" y="2687955"/>
                </a:lnTo>
                <a:lnTo>
                  <a:pt x="1552619" y="2683499"/>
                </a:lnTo>
                <a:lnTo>
                  <a:pt x="1667683" y="2670364"/>
                </a:lnTo>
                <a:lnTo>
                  <a:pt x="1779756" y="2648895"/>
                </a:lnTo>
                <a:lnTo>
                  <a:pt x="1888471" y="2619437"/>
                </a:lnTo>
                <a:lnTo>
                  <a:pt x="1993457" y="2582338"/>
                </a:lnTo>
                <a:lnTo>
                  <a:pt x="2094345" y="2537943"/>
                </a:lnTo>
                <a:lnTo>
                  <a:pt x="2190766" y="2486597"/>
                </a:lnTo>
                <a:lnTo>
                  <a:pt x="2282352" y="2428647"/>
                </a:lnTo>
                <a:lnTo>
                  <a:pt x="2368732" y="2364439"/>
                </a:lnTo>
                <a:lnTo>
                  <a:pt x="2449537" y="2294318"/>
                </a:lnTo>
                <a:lnTo>
                  <a:pt x="2524400" y="2218631"/>
                </a:lnTo>
                <a:lnTo>
                  <a:pt x="2592949" y="2137723"/>
                </a:lnTo>
                <a:lnTo>
                  <a:pt x="2654816" y="2051941"/>
                </a:lnTo>
                <a:lnTo>
                  <a:pt x="2709632" y="1961631"/>
                </a:lnTo>
                <a:lnTo>
                  <a:pt x="2757028" y="1867138"/>
                </a:lnTo>
                <a:lnTo>
                  <a:pt x="2796634" y="1768808"/>
                </a:lnTo>
                <a:lnTo>
                  <a:pt x="2828082" y="1666987"/>
                </a:lnTo>
                <a:lnTo>
                  <a:pt x="2851002" y="1562022"/>
                </a:lnTo>
                <a:lnTo>
                  <a:pt x="2865024" y="1454258"/>
                </a:lnTo>
                <a:lnTo>
                  <a:pt x="2869780" y="1344041"/>
                </a:lnTo>
                <a:lnTo>
                  <a:pt x="2865024" y="1233805"/>
                </a:lnTo>
                <a:lnTo>
                  <a:pt x="2851002" y="1126025"/>
                </a:lnTo>
                <a:lnTo>
                  <a:pt x="2828082" y="1021045"/>
                </a:lnTo>
                <a:lnTo>
                  <a:pt x="2796634" y="919211"/>
                </a:lnTo>
                <a:lnTo>
                  <a:pt x="2757028" y="820870"/>
                </a:lnTo>
                <a:lnTo>
                  <a:pt x="2709632" y="726367"/>
                </a:lnTo>
                <a:lnTo>
                  <a:pt x="2654816" y="636047"/>
                </a:lnTo>
                <a:lnTo>
                  <a:pt x="2592949" y="550258"/>
                </a:lnTo>
                <a:lnTo>
                  <a:pt x="2524400" y="469344"/>
                </a:lnTo>
                <a:lnTo>
                  <a:pt x="2449537" y="393652"/>
                </a:lnTo>
                <a:lnTo>
                  <a:pt x="2368732" y="323527"/>
                </a:lnTo>
                <a:lnTo>
                  <a:pt x="2282352" y="259315"/>
                </a:lnTo>
                <a:lnTo>
                  <a:pt x="2190766" y="201363"/>
                </a:lnTo>
                <a:lnTo>
                  <a:pt x="2094345" y="150015"/>
                </a:lnTo>
                <a:lnTo>
                  <a:pt x="1993457" y="105618"/>
                </a:lnTo>
                <a:lnTo>
                  <a:pt x="1888471" y="68518"/>
                </a:lnTo>
                <a:lnTo>
                  <a:pt x="1779756" y="39060"/>
                </a:lnTo>
                <a:lnTo>
                  <a:pt x="1667683" y="17590"/>
                </a:lnTo>
                <a:lnTo>
                  <a:pt x="1552619" y="4455"/>
                </a:lnTo>
                <a:lnTo>
                  <a:pt x="1434934" y="0"/>
                </a:lnTo>
                <a:close/>
              </a:path>
            </a:pathLst>
          </a:custGeom>
          <a:solidFill>
            <a:srgbClr val="C4BC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4"/>
          <p:cNvSpPr/>
          <p:nvPr/>
        </p:nvSpPr>
        <p:spPr>
          <a:xfrm>
            <a:off x="4991426" y="6605287"/>
            <a:ext cx="565657" cy="591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5407478" y="5328557"/>
            <a:ext cx="330200" cy="99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2694846" y="4805698"/>
            <a:ext cx="2371763" cy="2221484"/>
          </a:xfrm>
          <a:custGeom>
            <a:avLst/>
            <a:gdLst/>
            <a:ahLst/>
            <a:cxnLst/>
            <a:rect l="l" t="t" r="r" b="b"/>
            <a:pathLst>
              <a:path w="2371763" h="2221484">
                <a:moveTo>
                  <a:pt x="1185837" y="0"/>
                </a:moveTo>
                <a:lnTo>
                  <a:pt x="1088580" y="3681"/>
                </a:lnTo>
                <a:lnTo>
                  <a:pt x="993489" y="14535"/>
                </a:lnTo>
                <a:lnTo>
                  <a:pt x="900868" y="32275"/>
                </a:lnTo>
                <a:lnTo>
                  <a:pt x="811023" y="56617"/>
                </a:lnTo>
                <a:lnTo>
                  <a:pt x="724258" y="87274"/>
                </a:lnTo>
                <a:lnTo>
                  <a:pt x="640879" y="123961"/>
                </a:lnTo>
                <a:lnTo>
                  <a:pt x="561191" y="166392"/>
                </a:lnTo>
                <a:lnTo>
                  <a:pt x="485499" y="214282"/>
                </a:lnTo>
                <a:lnTo>
                  <a:pt x="414109" y="267344"/>
                </a:lnTo>
                <a:lnTo>
                  <a:pt x="347325" y="325294"/>
                </a:lnTo>
                <a:lnTo>
                  <a:pt x="285454" y="387845"/>
                </a:lnTo>
                <a:lnTo>
                  <a:pt x="228799" y="454712"/>
                </a:lnTo>
                <a:lnTo>
                  <a:pt x="177667" y="525610"/>
                </a:lnTo>
                <a:lnTo>
                  <a:pt x="132362" y="600251"/>
                </a:lnTo>
                <a:lnTo>
                  <a:pt x="93189" y="678352"/>
                </a:lnTo>
                <a:lnTo>
                  <a:pt x="60455" y="759626"/>
                </a:lnTo>
                <a:lnTo>
                  <a:pt x="34463" y="843788"/>
                </a:lnTo>
                <a:lnTo>
                  <a:pt x="15520" y="930551"/>
                </a:lnTo>
                <a:lnTo>
                  <a:pt x="3931" y="1019631"/>
                </a:lnTo>
                <a:lnTo>
                  <a:pt x="0" y="1110742"/>
                </a:lnTo>
                <a:lnTo>
                  <a:pt x="3931" y="1201835"/>
                </a:lnTo>
                <a:lnTo>
                  <a:pt x="15520" y="1290901"/>
                </a:lnTo>
                <a:lnTo>
                  <a:pt x="34463" y="1377654"/>
                </a:lnTo>
                <a:lnTo>
                  <a:pt x="60455" y="1461808"/>
                </a:lnTo>
                <a:lnTo>
                  <a:pt x="93189" y="1543077"/>
                </a:lnTo>
                <a:lnTo>
                  <a:pt x="132362" y="1621176"/>
                </a:lnTo>
                <a:lnTo>
                  <a:pt x="177667" y="1695817"/>
                </a:lnTo>
                <a:lnTo>
                  <a:pt x="228799" y="1766716"/>
                </a:lnTo>
                <a:lnTo>
                  <a:pt x="285454" y="1833586"/>
                </a:lnTo>
                <a:lnTo>
                  <a:pt x="347325" y="1896141"/>
                </a:lnTo>
                <a:lnTo>
                  <a:pt x="414109" y="1954096"/>
                </a:lnTo>
                <a:lnTo>
                  <a:pt x="485499" y="2007164"/>
                </a:lnTo>
                <a:lnTo>
                  <a:pt x="561191" y="2055060"/>
                </a:lnTo>
                <a:lnTo>
                  <a:pt x="640879" y="2097498"/>
                </a:lnTo>
                <a:lnTo>
                  <a:pt x="724258" y="2134191"/>
                </a:lnTo>
                <a:lnTo>
                  <a:pt x="811023" y="2164854"/>
                </a:lnTo>
                <a:lnTo>
                  <a:pt x="900868" y="2189200"/>
                </a:lnTo>
                <a:lnTo>
                  <a:pt x="993489" y="2206945"/>
                </a:lnTo>
                <a:lnTo>
                  <a:pt x="1088580" y="2217801"/>
                </a:lnTo>
                <a:lnTo>
                  <a:pt x="1185837" y="2221484"/>
                </a:lnTo>
                <a:lnTo>
                  <a:pt x="1283097" y="2217801"/>
                </a:lnTo>
                <a:lnTo>
                  <a:pt x="1378193" y="2206945"/>
                </a:lnTo>
                <a:lnTo>
                  <a:pt x="1470819" y="2189200"/>
                </a:lnTo>
                <a:lnTo>
                  <a:pt x="1560669" y="2164854"/>
                </a:lnTo>
                <a:lnTo>
                  <a:pt x="1647440" y="2134191"/>
                </a:lnTo>
                <a:lnTo>
                  <a:pt x="1730825" y="2097498"/>
                </a:lnTo>
                <a:lnTo>
                  <a:pt x="1810519" y="2055060"/>
                </a:lnTo>
                <a:lnTo>
                  <a:pt x="1886216" y="2007164"/>
                </a:lnTo>
                <a:lnTo>
                  <a:pt x="1957612" y="1954096"/>
                </a:lnTo>
                <a:lnTo>
                  <a:pt x="2024402" y="1896141"/>
                </a:lnTo>
                <a:lnTo>
                  <a:pt x="2086279" y="1833586"/>
                </a:lnTo>
                <a:lnTo>
                  <a:pt x="2142939" y="1766716"/>
                </a:lnTo>
                <a:lnTo>
                  <a:pt x="2194077" y="1695817"/>
                </a:lnTo>
                <a:lnTo>
                  <a:pt x="2239386" y="1621176"/>
                </a:lnTo>
                <a:lnTo>
                  <a:pt x="2278562" y="1543077"/>
                </a:lnTo>
                <a:lnTo>
                  <a:pt x="2311300" y="1461808"/>
                </a:lnTo>
                <a:lnTo>
                  <a:pt x="2337295" y="1377654"/>
                </a:lnTo>
                <a:lnTo>
                  <a:pt x="2356240" y="1290901"/>
                </a:lnTo>
                <a:lnTo>
                  <a:pt x="2367831" y="1201835"/>
                </a:lnTo>
                <a:lnTo>
                  <a:pt x="2371763" y="1110742"/>
                </a:lnTo>
                <a:lnTo>
                  <a:pt x="2367831" y="1019631"/>
                </a:lnTo>
                <a:lnTo>
                  <a:pt x="2356240" y="930551"/>
                </a:lnTo>
                <a:lnTo>
                  <a:pt x="2337295" y="843788"/>
                </a:lnTo>
                <a:lnTo>
                  <a:pt x="2311300" y="759626"/>
                </a:lnTo>
                <a:lnTo>
                  <a:pt x="2278562" y="678352"/>
                </a:lnTo>
                <a:lnTo>
                  <a:pt x="2239386" y="600251"/>
                </a:lnTo>
                <a:lnTo>
                  <a:pt x="2194077" y="525610"/>
                </a:lnTo>
                <a:lnTo>
                  <a:pt x="2142939" y="454712"/>
                </a:lnTo>
                <a:lnTo>
                  <a:pt x="2086279" y="387845"/>
                </a:lnTo>
                <a:lnTo>
                  <a:pt x="2024402" y="325294"/>
                </a:lnTo>
                <a:lnTo>
                  <a:pt x="1957612" y="267344"/>
                </a:lnTo>
                <a:lnTo>
                  <a:pt x="1886216" y="214282"/>
                </a:lnTo>
                <a:lnTo>
                  <a:pt x="1810519" y="166392"/>
                </a:lnTo>
                <a:lnTo>
                  <a:pt x="1730825" y="123961"/>
                </a:lnTo>
                <a:lnTo>
                  <a:pt x="1647440" y="87274"/>
                </a:lnTo>
                <a:lnTo>
                  <a:pt x="1560669" y="56617"/>
                </a:lnTo>
                <a:lnTo>
                  <a:pt x="1470819" y="32275"/>
                </a:lnTo>
                <a:lnTo>
                  <a:pt x="1378193" y="14535"/>
                </a:lnTo>
                <a:lnTo>
                  <a:pt x="1283097" y="3681"/>
                </a:lnTo>
                <a:lnTo>
                  <a:pt x="1185837" y="0"/>
                </a:lnTo>
                <a:close/>
              </a:path>
            </a:pathLst>
          </a:custGeom>
          <a:solidFill>
            <a:srgbClr val="F5F4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694846" y="4805698"/>
            <a:ext cx="2371763" cy="2221484"/>
          </a:xfrm>
          <a:custGeom>
            <a:avLst/>
            <a:gdLst/>
            <a:ahLst/>
            <a:cxnLst/>
            <a:rect l="l" t="t" r="r" b="b"/>
            <a:pathLst>
              <a:path w="2371763" h="2221484">
                <a:moveTo>
                  <a:pt x="0" y="1110742"/>
                </a:moveTo>
                <a:lnTo>
                  <a:pt x="3931" y="1019631"/>
                </a:lnTo>
                <a:lnTo>
                  <a:pt x="15520" y="930551"/>
                </a:lnTo>
                <a:lnTo>
                  <a:pt x="34463" y="843788"/>
                </a:lnTo>
                <a:lnTo>
                  <a:pt x="60455" y="759626"/>
                </a:lnTo>
                <a:lnTo>
                  <a:pt x="93189" y="678352"/>
                </a:lnTo>
                <a:lnTo>
                  <a:pt x="132362" y="600251"/>
                </a:lnTo>
                <a:lnTo>
                  <a:pt x="177667" y="525610"/>
                </a:lnTo>
                <a:lnTo>
                  <a:pt x="228799" y="454712"/>
                </a:lnTo>
                <a:lnTo>
                  <a:pt x="285454" y="387845"/>
                </a:lnTo>
                <a:lnTo>
                  <a:pt x="347325" y="325294"/>
                </a:lnTo>
                <a:lnTo>
                  <a:pt x="414109" y="267344"/>
                </a:lnTo>
                <a:lnTo>
                  <a:pt x="485499" y="214282"/>
                </a:lnTo>
                <a:lnTo>
                  <a:pt x="561191" y="166392"/>
                </a:lnTo>
                <a:lnTo>
                  <a:pt x="640879" y="123961"/>
                </a:lnTo>
                <a:lnTo>
                  <a:pt x="724258" y="87274"/>
                </a:lnTo>
                <a:lnTo>
                  <a:pt x="811023" y="56617"/>
                </a:lnTo>
                <a:lnTo>
                  <a:pt x="900868" y="32275"/>
                </a:lnTo>
                <a:lnTo>
                  <a:pt x="993489" y="14535"/>
                </a:lnTo>
                <a:lnTo>
                  <a:pt x="1088580" y="3681"/>
                </a:lnTo>
                <a:lnTo>
                  <a:pt x="1185837" y="0"/>
                </a:lnTo>
                <a:lnTo>
                  <a:pt x="1283097" y="3681"/>
                </a:lnTo>
                <a:lnTo>
                  <a:pt x="1378193" y="14535"/>
                </a:lnTo>
                <a:lnTo>
                  <a:pt x="1470819" y="32275"/>
                </a:lnTo>
                <a:lnTo>
                  <a:pt x="1560669" y="56617"/>
                </a:lnTo>
                <a:lnTo>
                  <a:pt x="1647440" y="87274"/>
                </a:lnTo>
                <a:lnTo>
                  <a:pt x="1730825" y="123961"/>
                </a:lnTo>
                <a:lnTo>
                  <a:pt x="1810519" y="166392"/>
                </a:lnTo>
                <a:lnTo>
                  <a:pt x="1886216" y="214282"/>
                </a:lnTo>
                <a:lnTo>
                  <a:pt x="1957612" y="267344"/>
                </a:lnTo>
                <a:lnTo>
                  <a:pt x="2024402" y="325294"/>
                </a:lnTo>
                <a:lnTo>
                  <a:pt x="2086279" y="387845"/>
                </a:lnTo>
                <a:lnTo>
                  <a:pt x="2142939" y="454712"/>
                </a:lnTo>
                <a:lnTo>
                  <a:pt x="2194077" y="525610"/>
                </a:lnTo>
                <a:lnTo>
                  <a:pt x="2239386" y="600251"/>
                </a:lnTo>
                <a:lnTo>
                  <a:pt x="2278562" y="678352"/>
                </a:lnTo>
                <a:lnTo>
                  <a:pt x="2311300" y="759626"/>
                </a:lnTo>
                <a:lnTo>
                  <a:pt x="2337295" y="843788"/>
                </a:lnTo>
                <a:lnTo>
                  <a:pt x="2356240" y="930551"/>
                </a:lnTo>
                <a:lnTo>
                  <a:pt x="2367831" y="1019631"/>
                </a:lnTo>
                <a:lnTo>
                  <a:pt x="2371763" y="1110742"/>
                </a:lnTo>
                <a:lnTo>
                  <a:pt x="2367831" y="1201835"/>
                </a:lnTo>
                <a:lnTo>
                  <a:pt x="2356240" y="1290901"/>
                </a:lnTo>
                <a:lnTo>
                  <a:pt x="2337295" y="1377654"/>
                </a:lnTo>
                <a:lnTo>
                  <a:pt x="2311300" y="1461808"/>
                </a:lnTo>
                <a:lnTo>
                  <a:pt x="2278562" y="1543077"/>
                </a:lnTo>
                <a:lnTo>
                  <a:pt x="2239386" y="1621176"/>
                </a:lnTo>
                <a:lnTo>
                  <a:pt x="2194077" y="1695817"/>
                </a:lnTo>
                <a:lnTo>
                  <a:pt x="2142939" y="1766716"/>
                </a:lnTo>
                <a:lnTo>
                  <a:pt x="2086279" y="1833586"/>
                </a:lnTo>
                <a:lnTo>
                  <a:pt x="2024402" y="1896141"/>
                </a:lnTo>
                <a:lnTo>
                  <a:pt x="1957612" y="1954096"/>
                </a:lnTo>
                <a:lnTo>
                  <a:pt x="1886216" y="2007164"/>
                </a:lnTo>
                <a:lnTo>
                  <a:pt x="1810519" y="2055060"/>
                </a:lnTo>
                <a:lnTo>
                  <a:pt x="1730825" y="2097498"/>
                </a:lnTo>
                <a:lnTo>
                  <a:pt x="1647440" y="2134191"/>
                </a:lnTo>
                <a:lnTo>
                  <a:pt x="1560669" y="2164854"/>
                </a:lnTo>
                <a:lnTo>
                  <a:pt x="1470819" y="2189200"/>
                </a:lnTo>
                <a:lnTo>
                  <a:pt x="1378193" y="2206945"/>
                </a:lnTo>
                <a:lnTo>
                  <a:pt x="1283097" y="2217801"/>
                </a:lnTo>
                <a:lnTo>
                  <a:pt x="1185837" y="2221484"/>
                </a:lnTo>
                <a:lnTo>
                  <a:pt x="1088580" y="2217801"/>
                </a:lnTo>
                <a:lnTo>
                  <a:pt x="993489" y="2206945"/>
                </a:lnTo>
                <a:lnTo>
                  <a:pt x="900868" y="2189200"/>
                </a:lnTo>
                <a:lnTo>
                  <a:pt x="811023" y="2164854"/>
                </a:lnTo>
                <a:lnTo>
                  <a:pt x="724258" y="2134191"/>
                </a:lnTo>
                <a:lnTo>
                  <a:pt x="640879" y="2097498"/>
                </a:lnTo>
                <a:lnTo>
                  <a:pt x="561191" y="2055060"/>
                </a:lnTo>
                <a:lnTo>
                  <a:pt x="485499" y="2007164"/>
                </a:lnTo>
                <a:lnTo>
                  <a:pt x="414109" y="1954096"/>
                </a:lnTo>
                <a:lnTo>
                  <a:pt x="347325" y="1896141"/>
                </a:lnTo>
                <a:lnTo>
                  <a:pt x="285454" y="1833586"/>
                </a:lnTo>
                <a:lnTo>
                  <a:pt x="228799" y="1766716"/>
                </a:lnTo>
                <a:lnTo>
                  <a:pt x="177667" y="1695817"/>
                </a:lnTo>
                <a:lnTo>
                  <a:pt x="132362" y="1621176"/>
                </a:lnTo>
                <a:lnTo>
                  <a:pt x="93189" y="1543077"/>
                </a:lnTo>
                <a:lnTo>
                  <a:pt x="60455" y="1461808"/>
                </a:lnTo>
                <a:lnTo>
                  <a:pt x="34463" y="1377654"/>
                </a:lnTo>
                <a:lnTo>
                  <a:pt x="15520" y="1290901"/>
                </a:lnTo>
                <a:lnTo>
                  <a:pt x="3931" y="1201835"/>
                </a:lnTo>
                <a:lnTo>
                  <a:pt x="0" y="1110742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3408752" y="5052712"/>
            <a:ext cx="923544" cy="5501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4"/>
          <p:cNvSpPr/>
          <p:nvPr/>
        </p:nvSpPr>
        <p:spPr>
          <a:xfrm>
            <a:off x="8989767" y="4980196"/>
            <a:ext cx="1394587" cy="1447800"/>
          </a:xfrm>
          <a:custGeom>
            <a:avLst/>
            <a:gdLst/>
            <a:ahLst/>
            <a:cxnLst/>
            <a:rect l="l" t="t" r="r" b="b"/>
            <a:pathLst>
              <a:path w="1394587" h="1447800">
                <a:moveTo>
                  <a:pt x="0" y="1447800"/>
                </a:moveTo>
                <a:lnTo>
                  <a:pt x="1394587" y="1447800"/>
                </a:lnTo>
                <a:lnTo>
                  <a:pt x="1394587" y="0"/>
                </a:lnTo>
                <a:lnTo>
                  <a:pt x="0" y="0"/>
                </a:lnTo>
                <a:lnTo>
                  <a:pt x="0" y="1447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13" name="Group 12"/>
          <p:cNvGrpSpPr/>
          <p:nvPr/>
        </p:nvGrpSpPr>
        <p:grpSpPr>
          <a:xfrm>
            <a:off x="5986851" y="4801507"/>
            <a:ext cx="4573651" cy="2032000"/>
            <a:chOff x="4027423" y="2597150"/>
            <a:chExt cx="4573651" cy="2032000"/>
          </a:xfrm>
        </p:grpSpPr>
        <p:sp>
          <p:nvSpPr>
            <p:cNvPr id="14" name="object 5"/>
            <p:cNvSpPr/>
            <p:nvPr/>
          </p:nvSpPr>
          <p:spPr>
            <a:xfrm>
              <a:off x="4027423" y="2597150"/>
              <a:ext cx="4573651" cy="2032000"/>
            </a:xfrm>
            <a:custGeom>
              <a:avLst/>
              <a:gdLst/>
              <a:ahLst/>
              <a:cxnLst/>
              <a:rect l="l" t="t" r="r" b="b"/>
              <a:pathLst>
                <a:path w="4573651" h="2032000">
                  <a:moveTo>
                    <a:pt x="0" y="2032000"/>
                  </a:moveTo>
                  <a:lnTo>
                    <a:pt x="4573651" y="2032000"/>
                  </a:lnTo>
                  <a:lnTo>
                    <a:pt x="4573651" y="0"/>
                  </a:lnTo>
                  <a:lnTo>
                    <a:pt x="0" y="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rgbClr val="F5F4E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21"/>
            <p:cNvSpPr txBox="1"/>
            <p:nvPr/>
          </p:nvSpPr>
          <p:spPr>
            <a:xfrm>
              <a:off x="4934839" y="4259960"/>
              <a:ext cx="2769235" cy="2667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10" dirty="0" smtClean="0">
                  <a:latin typeface="Calibri"/>
                  <a:cs typeface="Calibri"/>
                </a:rPr>
                <a:t>R</a:t>
              </a:r>
              <a:r>
                <a:rPr sz="1600" b="1" spc="-20" dirty="0" smtClean="0">
                  <a:latin typeface="Calibri"/>
                  <a:cs typeface="Calibri"/>
                </a:rPr>
                <a:t>E</a:t>
              </a:r>
              <a:r>
                <a:rPr sz="1600" b="1" spc="-10" dirty="0" smtClean="0">
                  <a:latin typeface="Calibri"/>
                  <a:cs typeface="Calibri"/>
                </a:rPr>
                <a:t>SPONS</a:t>
              </a:r>
              <a:r>
                <a:rPr sz="1600" b="1" spc="-15" dirty="0" smtClean="0">
                  <a:latin typeface="Calibri"/>
                  <a:cs typeface="Calibri"/>
                </a:rPr>
                <a:t>I</a:t>
              </a:r>
              <a:r>
                <a:rPr sz="1600" b="1" spc="-10" dirty="0" smtClean="0">
                  <a:latin typeface="Calibri"/>
                  <a:cs typeface="Calibri"/>
                </a:rPr>
                <a:t>/</a:t>
              </a:r>
              <a:r>
                <a:rPr sz="1600" b="1" spc="5" dirty="0" smtClean="0">
                  <a:latin typeface="Calibri"/>
                  <a:cs typeface="Calibri"/>
                </a:rPr>
                <a:t> </a:t>
              </a:r>
              <a:r>
                <a:rPr sz="1600" b="1" spc="-10" dirty="0" smtClean="0">
                  <a:latin typeface="Calibri"/>
                  <a:cs typeface="Calibri"/>
                </a:rPr>
                <a:t>TU</a:t>
              </a:r>
              <a:r>
                <a:rPr sz="1600" b="1" spc="-55" dirty="0" smtClean="0">
                  <a:latin typeface="Calibri"/>
                  <a:cs typeface="Calibri"/>
                </a:rPr>
                <a:t>T</a:t>
              </a:r>
              <a:r>
                <a:rPr sz="1600" b="1" spc="-10" dirty="0" smtClean="0">
                  <a:latin typeface="Calibri"/>
                  <a:cs typeface="Calibri"/>
                </a:rPr>
                <a:t>ORIAL/</a:t>
              </a:r>
              <a:r>
                <a:rPr sz="1600" b="1" spc="15" dirty="0" smtClean="0">
                  <a:latin typeface="Calibri"/>
                  <a:cs typeface="Calibri"/>
                </a:rPr>
                <a:t> </a:t>
              </a:r>
              <a:r>
                <a:rPr sz="1600" b="1" spc="-10" dirty="0" smtClean="0">
                  <a:latin typeface="Calibri"/>
                  <a:cs typeface="Calibri"/>
                </a:rPr>
                <a:t>SEMI</a:t>
              </a:r>
              <a:r>
                <a:rPr sz="1600" b="1" spc="-15" dirty="0" smtClean="0">
                  <a:latin typeface="Calibri"/>
                  <a:cs typeface="Calibri"/>
                </a:rPr>
                <a:t>N</a:t>
              </a:r>
              <a:r>
                <a:rPr sz="1600" b="1" spc="-5" dirty="0" smtClean="0">
                  <a:latin typeface="Calibri"/>
                  <a:cs typeface="Calibri"/>
                </a:rPr>
                <a:t>A</a:t>
              </a:r>
              <a:r>
                <a:rPr sz="1600" b="1" spc="-10" dirty="0" smtClean="0">
                  <a:latin typeface="Calibri"/>
                  <a:cs typeface="Calibri"/>
                </a:rPr>
                <a:t>R</a:t>
              </a:r>
              <a:endParaRPr sz="1600">
                <a:latin typeface="Calibri"/>
                <a:cs typeface="Calibri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49285" y="4980196"/>
            <a:ext cx="2770886" cy="1447800"/>
            <a:chOff x="4189857" y="2775839"/>
            <a:chExt cx="2770886" cy="1447800"/>
          </a:xfrm>
        </p:grpSpPr>
        <p:sp>
          <p:nvSpPr>
            <p:cNvPr id="17" name="object 10"/>
            <p:cNvSpPr/>
            <p:nvPr/>
          </p:nvSpPr>
          <p:spPr>
            <a:xfrm>
              <a:off x="4189857" y="2775839"/>
              <a:ext cx="2770886" cy="1447800"/>
            </a:xfrm>
            <a:custGeom>
              <a:avLst/>
              <a:gdLst/>
              <a:ahLst/>
              <a:cxnLst/>
              <a:rect l="l" t="t" r="r" b="b"/>
              <a:pathLst>
                <a:path w="2770886" h="1447800">
                  <a:moveTo>
                    <a:pt x="0" y="1447800"/>
                  </a:moveTo>
                  <a:lnTo>
                    <a:pt x="2770886" y="1447800"/>
                  </a:lnTo>
                  <a:lnTo>
                    <a:pt x="2770886" y="0"/>
                  </a:lnTo>
                  <a:lnTo>
                    <a:pt x="0" y="0"/>
                  </a:lnTo>
                  <a:lnTo>
                    <a:pt x="0" y="1447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5771515" y="2902839"/>
              <a:ext cx="854367" cy="9398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2"/>
            <p:cNvSpPr/>
            <p:nvPr/>
          </p:nvSpPr>
          <p:spPr>
            <a:xfrm>
              <a:off x="5761990" y="2893314"/>
              <a:ext cx="873417" cy="958850"/>
            </a:xfrm>
            <a:custGeom>
              <a:avLst/>
              <a:gdLst/>
              <a:ahLst/>
              <a:cxnLst/>
              <a:rect l="l" t="t" r="r" b="b"/>
              <a:pathLst>
                <a:path w="873417" h="958850">
                  <a:moveTo>
                    <a:pt x="0" y="958850"/>
                  </a:moveTo>
                  <a:lnTo>
                    <a:pt x="873417" y="958850"/>
                  </a:lnTo>
                  <a:lnTo>
                    <a:pt x="873417" y="0"/>
                  </a:lnTo>
                  <a:lnTo>
                    <a:pt x="0" y="0"/>
                  </a:lnTo>
                  <a:lnTo>
                    <a:pt x="0" y="9588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13"/>
            <p:cNvSpPr/>
            <p:nvPr/>
          </p:nvSpPr>
          <p:spPr>
            <a:xfrm>
              <a:off x="4432300" y="2928302"/>
              <a:ext cx="1108367" cy="8874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22"/>
            <p:cNvSpPr txBox="1"/>
            <p:nvPr/>
          </p:nvSpPr>
          <p:spPr>
            <a:xfrm>
              <a:off x="4372102" y="3932554"/>
              <a:ext cx="2339340" cy="19748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200" b="1" spc="-10" dirty="0" smtClean="0">
                  <a:latin typeface="Comic Sans MS"/>
                  <a:cs typeface="Comic Sans MS"/>
                </a:rPr>
                <a:t>kegiatan</a:t>
              </a:r>
              <a:r>
                <a:rPr sz="1200" b="1" spc="-5" dirty="0" smtClean="0"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latin typeface="Comic Sans MS"/>
                  <a:cs typeface="Comic Sans MS"/>
                </a:rPr>
                <a:t>tatap</a:t>
              </a:r>
              <a:r>
                <a:rPr sz="1200" b="1" spc="-20" dirty="0" smtClean="0"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latin typeface="Comic Sans MS"/>
                  <a:cs typeface="Comic Sans MS"/>
                </a:rPr>
                <a:t>muka </a:t>
              </a:r>
              <a:r>
                <a:rPr sz="1200" b="1" spc="-1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100</a:t>
              </a:r>
              <a:r>
                <a:rPr sz="1200" b="1" spc="1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it</a:t>
              </a:r>
              <a:endParaRPr sz="1200">
                <a:latin typeface="Comic Sans MS"/>
                <a:cs typeface="Comic Sans M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65332" y="4992896"/>
            <a:ext cx="1235075" cy="1371599"/>
            <a:chOff x="7105904" y="2788539"/>
            <a:chExt cx="1235075" cy="1371599"/>
          </a:xfrm>
        </p:grpSpPr>
        <p:sp>
          <p:nvSpPr>
            <p:cNvPr id="23" name="object 15"/>
            <p:cNvSpPr/>
            <p:nvPr/>
          </p:nvSpPr>
          <p:spPr>
            <a:xfrm>
              <a:off x="7253351" y="2788539"/>
              <a:ext cx="818680" cy="990600"/>
            </a:xfrm>
            <a:custGeom>
              <a:avLst/>
              <a:gdLst/>
              <a:ahLst/>
              <a:cxnLst/>
              <a:rect l="l" t="t" r="r" b="b"/>
              <a:pathLst>
                <a:path w="818680" h="990600">
                  <a:moveTo>
                    <a:pt x="0" y="990600"/>
                  </a:moveTo>
                  <a:lnTo>
                    <a:pt x="818680" y="990600"/>
                  </a:lnTo>
                  <a:lnTo>
                    <a:pt x="818680" y="0"/>
                  </a:lnTo>
                  <a:lnTo>
                    <a:pt x="0" y="0"/>
                  </a:lnTo>
                  <a:lnTo>
                    <a:pt x="0" y="990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16"/>
            <p:cNvSpPr/>
            <p:nvPr/>
          </p:nvSpPr>
          <p:spPr>
            <a:xfrm>
              <a:off x="7310246" y="2898609"/>
              <a:ext cx="682231" cy="7979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3"/>
            <p:cNvSpPr txBox="1"/>
            <p:nvPr/>
          </p:nvSpPr>
          <p:spPr>
            <a:xfrm>
              <a:off x="7105904" y="3734054"/>
              <a:ext cx="1235075" cy="42608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200" b="1" spc="-10" dirty="0" smtClean="0">
                  <a:latin typeface="Comic Sans MS"/>
                  <a:cs typeface="Comic Sans MS"/>
                </a:rPr>
                <a:t>kegiatan m</a:t>
              </a:r>
              <a:r>
                <a:rPr sz="1200" b="1" spc="-5" dirty="0" smtClean="0">
                  <a:latin typeface="Comic Sans MS"/>
                  <a:cs typeface="Comic Sans MS"/>
                </a:rPr>
                <a:t>an</a:t>
              </a:r>
              <a:r>
                <a:rPr sz="1200" b="1" spc="0" dirty="0" smtClean="0">
                  <a:latin typeface="Comic Sans MS"/>
                  <a:cs typeface="Comic Sans MS"/>
                </a:rPr>
                <a:t>diri</a:t>
              </a:r>
              <a:endParaRPr sz="1200">
                <a:latin typeface="Comic Sans MS"/>
                <a:cs typeface="Comic Sans MS"/>
              </a:endParaRPr>
            </a:p>
            <a:p>
              <a:pPr marL="0" algn="ctr">
                <a:lnSpc>
                  <a:spcPct val="100000"/>
                </a:lnSpc>
                <a:spcBef>
                  <a:spcPts val="359"/>
                </a:spcBef>
              </a:pPr>
              <a:r>
                <a:rPr sz="1200" b="1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60</a:t>
              </a:r>
              <a:r>
                <a:rPr sz="1200" b="1" spc="1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it</a:t>
              </a:r>
              <a:endParaRPr sz="1200">
                <a:latin typeface="Comic Sans MS"/>
                <a:cs typeface="Comic Sans MS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02726" y="6928757"/>
            <a:ext cx="4567301" cy="1943100"/>
            <a:chOff x="4043298" y="4724400"/>
            <a:chExt cx="4567301" cy="1943100"/>
          </a:xfrm>
        </p:grpSpPr>
        <p:sp>
          <p:nvSpPr>
            <p:cNvPr id="27" name="object 3"/>
            <p:cNvSpPr/>
            <p:nvPr/>
          </p:nvSpPr>
          <p:spPr>
            <a:xfrm>
              <a:off x="4043298" y="4724400"/>
              <a:ext cx="4567301" cy="1943100"/>
            </a:xfrm>
            <a:custGeom>
              <a:avLst/>
              <a:gdLst/>
              <a:ahLst/>
              <a:cxnLst/>
              <a:rect l="l" t="t" r="r" b="b"/>
              <a:pathLst>
                <a:path w="4567301" h="1943100">
                  <a:moveTo>
                    <a:pt x="0" y="1943100"/>
                  </a:moveTo>
                  <a:lnTo>
                    <a:pt x="4567301" y="1943100"/>
                  </a:lnTo>
                  <a:lnTo>
                    <a:pt x="4567301" y="0"/>
                  </a:lnTo>
                  <a:lnTo>
                    <a:pt x="0" y="0"/>
                  </a:lnTo>
                  <a:lnTo>
                    <a:pt x="0" y="1943100"/>
                  </a:lnTo>
                  <a:close/>
                </a:path>
              </a:pathLst>
            </a:custGeom>
            <a:solidFill>
              <a:srgbClr val="F5F4E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17"/>
            <p:cNvSpPr/>
            <p:nvPr/>
          </p:nvSpPr>
          <p:spPr>
            <a:xfrm>
              <a:off x="4203065" y="4876800"/>
              <a:ext cx="4248150" cy="1346200"/>
            </a:xfrm>
            <a:custGeom>
              <a:avLst/>
              <a:gdLst/>
              <a:ahLst/>
              <a:cxnLst/>
              <a:rect l="l" t="t" r="r" b="b"/>
              <a:pathLst>
                <a:path w="4248150" h="1346200">
                  <a:moveTo>
                    <a:pt x="0" y="1346200"/>
                  </a:moveTo>
                  <a:lnTo>
                    <a:pt x="4248150" y="1346200"/>
                  </a:lnTo>
                  <a:lnTo>
                    <a:pt x="4248150" y="0"/>
                  </a:lnTo>
                  <a:lnTo>
                    <a:pt x="0" y="0"/>
                  </a:lnTo>
                  <a:lnTo>
                    <a:pt x="0" y="13462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18"/>
            <p:cNvSpPr/>
            <p:nvPr/>
          </p:nvSpPr>
          <p:spPr>
            <a:xfrm>
              <a:off x="5703189" y="4989512"/>
              <a:ext cx="1054099" cy="92868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19"/>
            <p:cNvSpPr/>
            <p:nvPr/>
          </p:nvSpPr>
          <p:spPr>
            <a:xfrm>
              <a:off x="7227189" y="4940300"/>
              <a:ext cx="854075" cy="965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20"/>
            <p:cNvSpPr txBox="1"/>
            <p:nvPr/>
          </p:nvSpPr>
          <p:spPr>
            <a:xfrm>
              <a:off x="4312665" y="5935675"/>
              <a:ext cx="3774440" cy="635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200" b="1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160</a:t>
              </a:r>
              <a:r>
                <a:rPr sz="1200" b="1" spc="1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it</a:t>
              </a:r>
              <a:r>
                <a:rPr sz="1200" b="1" spc="5" dirty="0" smtClean="0">
                  <a:solidFill>
                    <a:srgbClr val="CC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latin typeface="Comic Sans MS"/>
                  <a:cs typeface="Comic Sans MS"/>
                </a:rPr>
                <a:t>kegiatan</a:t>
              </a:r>
              <a:r>
                <a:rPr sz="1200" b="1" spc="-5" dirty="0" smtClean="0">
                  <a:latin typeface="Comic Sans MS"/>
                  <a:cs typeface="Comic Sans MS"/>
                </a:rPr>
                <a:t> </a:t>
              </a:r>
              <a:r>
                <a:rPr sz="1200" b="1" spc="0" dirty="0" smtClean="0">
                  <a:latin typeface="Comic Sans MS"/>
                  <a:cs typeface="Comic Sans MS"/>
                </a:rPr>
                <a:t>di</a:t>
              </a:r>
              <a:r>
                <a:rPr sz="1200" b="1" spc="-5" dirty="0" smtClean="0"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latin typeface="Comic Sans MS"/>
                  <a:cs typeface="Comic Sans MS"/>
                </a:rPr>
                <a:t>la</a:t>
              </a:r>
              <a:r>
                <a:rPr sz="1200" b="1" spc="-5" dirty="0" smtClean="0">
                  <a:latin typeface="Comic Sans MS"/>
                  <a:cs typeface="Comic Sans MS"/>
                </a:rPr>
                <a:t>b</a:t>
              </a:r>
              <a:r>
                <a:rPr sz="1200" b="1" spc="-10" dirty="0" smtClean="0">
                  <a:latin typeface="Comic Sans MS"/>
                  <a:cs typeface="Comic Sans MS"/>
                </a:rPr>
                <a:t>oratoriu</a:t>
              </a:r>
              <a:r>
                <a:rPr sz="1200" b="1" spc="5" dirty="0" smtClean="0">
                  <a:latin typeface="Comic Sans MS"/>
                  <a:cs typeface="Comic Sans MS"/>
                </a:rPr>
                <a:t>m</a:t>
              </a:r>
              <a:r>
                <a:rPr sz="1200" b="1" spc="0" dirty="0" smtClean="0">
                  <a:latin typeface="Comic Sans MS"/>
                  <a:cs typeface="Comic Sans MS"/>
                </a:rPr>
                <a:t>/studi</a:t>
              </a:r>
              <a:r>
                <a:rPr sz="1200" b="1" spc="-5" dirty="0" smtClean="0">
                  <a:latin typeface="Comic Sans MS"/>
                  <a:cs typeface="Comic Sans MS"/>
                </a:rPr>
                <a:t>o</a:t>
              </a:r>
              <a:r>
                <a:rPr sz="1200" b="1" spc="-10" dirty="0" smtClean="0">
                  <a:latin typeface="Comic Sans MS"/>
                  <a:cs typeface="Comic Sans MS"/>
                </a:rPr>
                <a:t>/</a:t>
              </a:r>
              <a:r>
                <a:rPr sz="1200" b="1" spc="-15" dirty="0" smtClean="0">
                  <a:latin typeface="Comic Sans MS"/>
                  <a:cs typeface="Comic Sans MS"/>
                </a:rPr>
                <a:t>b</a:t>
              </a:r>
              <a:r>
                <a:rPr sz="1200" b="1" spc="0" dirty="0" smtClean="0">
                  <a:latin typeface="Comic Sans MS"/>
                  <a:cs typeface="Comic Sans MS"/>
                </a:rPr>
                <a:t>en</a:t>
              </a:r>
              <a:r>
                <a:rPr sz="1200" b="1" spc="-5" dirty="0" smtClean="0">
                  <a:latin typeface="Comic Sans MS"/>
                  <a:cs typeface="Comic Sans MS"/>
                </a:rPr>
                <a:t>g</a:t>
              </a:r>
              <a:r>
                <a:rPr sz="1200" b="1" spc="0" dirty="0" smtClean="0">
                  <a:latin typeface="Comic Sans MS"/>
                  <a:cs typeface="Comic Sans MS"/>
                </a:rPr>
                <a:t>kel</a:t>
              </a:r>
              <a:endParaRPr sz="1200">
                <a:latin typeface="Comic Sans MS"/>
                <a:cs typeface="Comic Sans MS"/>
              </a:endParaRPr>
            </a:p>
            <a:p>
              <a:pPr>
                <a:lnSpc>
                  <a:spcPts val="1400"/>
                </a:lnSpc>
                <a:spcBef>
                  <a:spcPts val="57"/>
                </a:spcBef>
              </a:pPr>
              <a:endParaRPr sz="1400"/>
            </a:p>
            <a:p>
              <a:pPr marL="401955">
                <a:lnSpc>
                  <a:spcPct val="100000"/>
                </a:lnSpc>
              </a:pPr>
              <a:r>
                <a:rPr sz="1600" b="1" spc="-10" dirty="0" smtClean="0">
                  <a:latin typeface="Calibri"/>
                  <a:cs typeface="Calibri"/>
                </a:rPr>
                <a:t>PR</a:t>
              </a:r>
              <a:r>
                <a:rPr sz="1600" b="1" spc="-5" dirty="0" smtClean="0">
                  <a:latin typeface="Calibri"/>
                  <a:cs typeface="Calibri"/>
                </a:rPr>
                <a:t>A</a:t>
              </a:r>
              <a:r>
                <a:rPr sz="1600" b="1" spc="-10" dirty="0" smtClean="0">
                  <a:latin typeface="Calibri"/>
                  <a:cs typeface="Calibri"/>
                </a:rPr>
                <a:t>KT</a:t>
              </a:r>
              <a:r>
                <a:rPr sz="1600" b="1" spc="-15" dirty="0" smtClean="0">
                  <a:latin typeface="Calibri"/>
                  <a:cs typeface="Calibri"/>
                </a:rPr>
                <a:t>I</a:t>
              </a:r>
              <a:r>
                <a:rPr sz="1600" b="1" spc="-35" dirty="0" smtClean="0">
                  <a:latin typeface="Calibri"/>
                  <a:cs typeface="Calibri"/>
                </a:rPr>
                <a:t>K</a:t>
              </a:r>
              <a:r>
                <a:rPr sz="1600" b="1" spc="-15" dirty="0" smtClean="0">
                  <a:latin typeface="Calibri"/>
                  <a:cs typeface="Calibri"/>
                </a:rPr>
                <a:t>UM/</a:t>
              </a:r>
              <a:r>
                <a:rPr sz="1600" b="1" spc="15" dirty="0" smtClean="0">
                  <a:latin typeface="Calibri"/>
                  <a:cs typeface="Calibri"/>
                </a:rPr>
                <a:t> </a:t>
              </a:r>
              <a:r>
                <a:rPr sz="1600" b="1" spc="-25" dirty="0" smtClean="0">
                  <a:latin typeface="Calibri"/>
                  <a:cs typeface="Calibri"/>
                </a:rPr>
                <a:t>S</a:t>
              </a:r>
              <a:r>
                <a:rPr sz="1600" b="1" spc="-10" dirty="0" smtClean="0">
                  <a:latin typeface="Calibri"/>
                  <a:cs typeface="Calibri"/>
                </a:rPr>
                <a:t>TUD</a:t>
              </a:r>
              <a:r>
                <a:rPr sz="1600" b="1" spc="-15" dirty="0" smtClean="0">
                  <a:latin typeface="Calibri"/>
                  <a:cs typeface="Calibri"/>
                </a:rPr>
                <a:t>I</a:t>
              </a:r>
              <a:r>
                <a:rPr sz="1600" b="1" spc="-10" dirty="0" smtClean="0">
                  <a:latin typeface="Calibri"/>
                  <a:cs typeface="Calibri"/>
                </a:rPr>
                <a:t>O/</a:t>
              </a:r>
              <a:r>
                <a:rPr sz="1600" b="1" spc="20" dirty="0" smtClean="0">
                  <a:latin typeface="Calibri"/>
                  <a:cs typeface="Calibri"/>
                </a:rPr>
                <a:t> </a:t>
              </a:r>
              <a:r>
                <a:rPr sz="1600" b="1" spc="-10" dirty="0" smtClean="0">
                  <a:latin typeface="Calibri"/>
                  <a:cs typeface="Calibri"/>
                </a:rPr>
                <a:t>B</a:t>
              </a:r>
              <a:r>
                <a:rPr sz="1600" b="1" spc="-5" dirty="0" smtClean="0">
                  <a:latin typeface="Calibri"/>
                  <a:cs typeface="Calibri"/>
                </a:rPr>
                <a:t>E</a:t>
              </a:r>
              <a:r>
                <a:rPr sz="1600" b="1" spc="-15" dirty="0" smtClean="0">
                  <a:latin typeface="Calibri"/>
                  <a:cs typeface="Calibri"/>
                </a:rPr>
                <a:t>N</a:t>
              </a:r>
              <a:r>
                <a:rPr sz="1600" b="1" spc="-10" dirty="0" smtClean="0">
                  <a:latin typeface="Calibri"/>
                  <a:cs typeface="Calibri"/>
                </a:rPr>
                <a:t>GKEL</a:t>
              </a:r>
              <a:endParaRPr sz="1600">
                <a:latin typeface="Calibri"/>
                <a:cs typeface="Calibri"/>
              </a:endParaRPr>
            </a:p>
          </p:txBody>
        </p:sp>
        <p:sp>
          <p:nvSpPr>
            <p:cNvPr id="32" name="object 24"/>
            <p:cNvSpPr/>
            <p:nvPr/>
          </p:nvSpPr>
          <p:spPr>
            <a:xfrm>
              <a:off x="4559300" y="4977510"/>
              <a:ext cx="763777" cy="8876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33" name="object 25"/>
          <p:cNvSpPr/>
          <p:nvPr/>
        </p:nvSpPr>
        <p:spPr>
          <a:xfrm>
            <a:off x="3088711" y="5848241"/>
            <a:ext cx="1595628" cy="7299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26"/>
          <p:cNvSpPr/>
          <p:nvPr/>
        </p:nvSpPr>
        <p:spPr>
          <a:xfrm>
            <a:off x="4764476" y="4342909"/>
            <a:ext cx="548259" cy="6079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35" name="Group 34"/>
          <p:cNvGrpSpPr/>
          <p:nvPr/>
        </p:nvGrpSpPr>
        <p:grpSpPr>
          <a:xfrm>
            <a:off x="5964881" y="2432957"/>
            <a:ext cx="4594225" cy="2274824"/>
            <a:chOff x="4005453" y="228600"/>
            <a:chExt cx="4594225" cy="2274824"/>
          </a:xfrm>
        </p:grpSpPr>
        <p:sp>
          <p:nvSpPr>
            <p:cNvPr id="36" name="object 27"/>
            <p:cNvSpPr/>
            <p:nvPr/>
          </p:nvSpPr>
          <p:spPr>
            <a:xfrm>
              <a:off x="4005453" y="228600"/>
              <a:ext cx="4594225" cy="2274824"/>
            </a:xfrm>
            <a:custGeom>
              <a:avLst/>
              <a:gdLst/>
              <a:ahLst/>
              <a:cxnLst/>
              <a:rect l="l" t="t" r="r" b="b"/>
              <a:pathLst>
                <a:path w="4594225" h="2274824">
                  <a:moveTo>
                    <a:pt x="0" y="2274824"/>
                  </a:moveTo>
                  <a:lnTo>
                    <a:pt x="4594225" y="2274824"/>
                  </a:lnTo>
                  <a:lnTo>
                    <a:pt x="4594225" y="0"/>
                  </a:lnTo>
                  <a:lnTo>
                    <a:pt x="0" y="0"/>
                  </a:lnTo>
                  <a:lnTo>
                    <a:pt x="0" y="2274824"/>
                  </a:lnTo>
                  <a:close/>
                </a:path>
              </a:pathLst>
            </a:custGeom>
            <a:solidFill>
              <a:srgbClr val="F5F4E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28"/>
            <p:cNvSpPr txBox="1"/>
            <p:nvPr/>
          </p:nvSpPr>
          <p:spPr>
            <a:xfrm>
              <a:off x="5898260" y="2129154"/>
              <a:ext cx="655955" cy="2667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b="1" spc="-35" dirty="0" smtClean="0">
                  <a:latin typeface="Calibri"/>
                  <a:cs typeface="Calibri"/>
                </a:rPr>
                <a:t>K</a:t>
              </a:r>
              <a:r>
                <a:rPr sz="1600" b="1" spc="-10" dirty="0" smtClean="0">
                  <a:latin typeface="Calibri"/>
                  <a:cs typeface="Calibri"/>
                </a:rPr>
                <a:t>UL</a:t>
              </a:r>
              <a:r>
                <a:rPr sz="1600" b="1" spc="-15" dirty="0" smtClean="0">
                  <a:latin typeface="Calibri"/>
                  <a:cs typeface="Calibri"/>
                </a:rPr>
                <a:t>I</a:t>
              </a:r>
              <a:r>
                <a:rPr sz="1600" b="1" spc="-10" dirty="0" smtClean="0">
                  <a:latin typeface="Calibri"/>
                  <a:cs typeface="Calibri"/>
                </a:rPr>
                <a:t>AH</a:t>
              </a:r>
              <a:endParaRPr sz="1600">
                <a:latin typeface="Calibri"/>
                <a:cs typeface="Calibri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997641" y="2632219"/>
            <a:ext cx="1387221" cy="1614677"/>
            <a:chOff x="7038213" y="427862"/>
            <a:chExt cx="1387221" cy="1614677"/>
          </a:xfrm>
        </p:grpSpPr>
        <p:sp>
          <p:nvSpPr>
            <p:cNvPr id="39" name="object 29"/>
            <p:cNvSpPr/>
            <p:nvPr/>
          </p:nvSpPr>
          <p:spPr>
            <a:xfrm>
              <a:off x="7038213" y="427862"/>
              <a:ext cx="1387221" cy="161467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30"/>
            <p:cNvSpPr txBox="1"/>
            <p:nvPr/>
          </p:nvSpPr>
          <p:spPr>
            <a:xfrm>
              <a:off x="7347966" y="1420367"/>
              <a:ext cx="678180" cy="56324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-1270" algn="ctr">
                <a:lnSpc>
                  <a:spcPct val="100000"/>
                </a:lnSpc>
              </a:pPr>
              <a:r>
                <a:rPr sz="1200" b="1" spc="-10" dirty="0" smtClean="0">
                  <a:latin typeface="Comic Sans MS"/>
                  <a:cs typeface="Comic Sans MS"/>
                </a:rPr>
                <a:t>Kegiat</a:t>
              </a:r>
              <a:r>
                <a:rPr sz="1200" b="1" spc="-5" dirty="0" smtClean="0">
                  <a:latin typeface="Comic Sans MS"/>
                  <a:cs typeface="Comic Sans MS"/>
                </a:rPr>
                <a:t>a</a:t>
              </a:r>
              <a:r>
                <a:rPr sz="1200" b="1" spc="0" dirty="0" smtClean="0">
                  <a:latin typeface="Comic Sans MS"/>
                  <a:cs typeface="Comic Sans MS"/>
                </a:rPr>
                <a:t>n </a:t>
              </a:r>
              <a:r>
                <a:rPr sz="1200" b="1" spc="-10" dirty="0" smtClean="0">
                  <a:latin typeface="Comic Sans MS"/>
                  <a:cs typeface="Comic Sans MS"/>
                </a:rPr>
                <a:t>m</a:t>
              </a:r>
              <a:r>
                <a:rPr sz="1200" b="1" spc="-5" dirty="0" smtClean="0">
                  <a:latin typeface="Comic Sans MS"/>
                  <a:cs typeface="Comic Sans MS"/>
                </a:rPr>
                <a:t>an</a:t>
              </a:r>
              <a:r>
                <a:rPr sz="1200" b="1" spc="0" dirty="0" smtClean="0">
                  <a:latin typeface="Comic Sans MS"/>
                  <a:cs typeface="Comic Sans MS"/>
                </a:rPr>
                <a:t>diri </a:t>
              </a:r>
              <a:r>
                <a:rPr sz="1200" b="1" spc="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60</a:t>
              </a:r>
              <a:r>
                <a:rPr sz="1200" b="1" spc="1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it</a:t>
              </a:r>
              <a:endParaRPr sz="1200">
                <a:latin typeface="Comic Sans MS"/>
                <a:cs typeface="Comic Sans MS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119693" y="2633108"/>
            <a:ext cx="1385442" cy="1612900"/>
            <a:chOff x="4160265" y="428751"/>
            <a:chExt cx="1385442" cy="1612900"/>
          </a:xfrm>
        </p:grpSpPr>
        <p:sp>
          <p:nvSpPr>
            <p:cNvPr id="42" name="object 31"/>
            <p:cNvSpPr/>
            <p:nvPr/>
          </p:nvSpPr>
          <p:spPr>
            <a:xfrm>
              <a:off x="4160265" y="428751"/>
              <a:ext cx="1385442" cy="1612900"/>
            </a:xfrm>
            <a:custGeom>
              <a:avLst/>
              <a:gdLst/>
              <a:ahLst/>
              <a:cxnLst/>
              <a:rect l="l" t="t" r="r" b="b"/>
              <a:pathLst>
                <a:path w="1385442" h="1612900">
                  <a:moveTo>
                    <a:pt x="0" y="1612900"/>
                  </a:moveTo>
                  <a:lnTo>
                    <a:pt x="1385442" y="1612900"/>
                  </a:lnTo>
                  <a:lnTo>
                    <a:pt x="1385442" y="0"/>
                  </a:lnTo>
                  <a:lnTo>
                    <a:pt x="0" y="0"/>
                  </a:lnTo>
                  <a:lnTo>
                    <a:pt x="0" y="1612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32"/>
            <p:cNvSpPr txBox="1"/>
            <p:nvPr/>
          </p:nvSpPr>
          <p:spPr>
            <a:xfrm>
              <a:off x="4416297" y="1420367"/>
              <a:ext cx="849630" cy="56324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635" algn="ctr">
                <a:lnSpc>
                  <a:spcPct val="100000"/>
                </a:lnSpc>
              </a:pPr>
              <a:r>
                <a:rPr sz="1200" b="1" spc="-10" dirty="0" smtClean="0">
                  <a:latin typeface="Comic Sans MS"/>
                  <a:cs typeface="Comic Sans MS"/>
                </a:rPr>
                <a:t>Kegiat</a:t>
              </a:r>
              <a:r>
                <a:rPr sz="1200" b="1" spc="-5" dirty="0" smtClean="0">
                  <a:latin typeface="Comic Sans MS"/>
                  <a:cs typeface="Comic Sans MS"/>
                </a:rPr>
                <a:t>a</a:t>
              </a:r>
              <a:r>
                <a:rPr sz="1200" b="1" spc="0" dirty="0" smtClean="0">
                  <a:latin typeface="Comic Sans MS"/>
                  <a:cs typeface="Comic Sans MS"/>
                </a:rPr>
                <a:t>n </a:t>
              </a:r>
              <a:r>
                <a:rPr sz="1200" b="1" spc="-10" dirty="0" smtClean="0">
                  <a:latin typeface="Comic Sans MS"/>
                  <a:cs typeface="Comic Sans MS"/>
                </a:rPr>
                <a:t>tatap</a:t>
              </a:r>
              <a:r>
                <a:rPr sz="1200" b="1" spc="-20" dirty="0" smtClean="0"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latin typeface="Comic Sans MS"/>
                  <a:cs typeface="Comic Sans MS"/>
                </a:rPr>
                <a:t>muka </a:t>
              </a:r>
              <a:r>
                <a:rPr sz="1200" b="1" spc="-1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50</a:t>
              </a:r>
              <a:r>
                <a:rPr sz="1200" b="1" spc="1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it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44" name="object 33"/>
            <p:cNvSpPr/>
            <p:nvPr/>
          </p:nvSpPr>
          <p:spPr>
            <a:xfrm>
              <a:off x="4994402" y="550964"/>
              <a:ext cx="458927" cy="500976"/>
            </a:xfrm>
            <a:custGeom>
              <a:avLst/>
              <a:gdLst/>
              <a:ahLst/>
              <a:cxnLst/>
              <a:rect l="l" t="t" r="r" b="b"/>
              <a:pathLst>
                <a:path w="458927" h="500976">
                  <a:moveTo>
                    <a:pt x="0" y="500976"/>
                  </a:moveTo>
                  <a:lnTo>
                    <a:pt x="458927" y="500976"/>
                  </a:lnTo>
                  <a:lnTo>
                    <a:pt x="458927" y="0"/>
                  </a:lnTo>
                  <a:lnTo>
                    <a:pt x="0" y="0"/>
                  </a:lnTo>
                  <a:lnTo>
                    <a:pt x="0" y="5009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34"/>
            <p:cNvSpPr/>
            <p:nvPr/>
          </p:nvSpPr>
          <p:spPr>
            <a:xfrm>
              <a:off x="4994402" y="550964"/>
              <a:ext cx="458927" cy="50097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35"/>
            <p:cNvSpPr/>
            <p:nvPr/>
          </p:nvSpPr>
          <p:spPr>
            <a:xfrm>
              <a:off x="4264923" y="1015398"/>
              <a:ext cx="81020" cy="362957"/>
            </a:xfrm>
            <a:custGeom>
              <a:avLst/>
              <a:gdLst/>
              <a:ahLst/>
              <a:cxnLst/>
              <a:rect l="l" t="t" r="r" b="b"/>
              <a:pathLst>
                <a:path w="81020" h="362957">
                  <a:moveTo>
                    <a:pt x="27850" y="0"/>
                  </a:moveTo>
                  <a:lnTo>
                    <a:pt x="45453" y="0"/>
                  </a:lnTo>
                  <a:lnTo>
                    <a:pt x="68933" y="179238"/>
                  </a:lnTo>
                  <a:lnTo>
                    <a:pt x="71857" y="179238"/>
                  </a:lnTo>
                  <a:lnTo>
                    <a:pt x="81020" y="203523"/>
                  </a:lnTo>
                  <a:lnTo>
                    <a:pt x="17572" y="362957"/>
                  </a:lnTo>
                  <a:lnTo>
                    <a:pt x="0" y="362957"/>
                  </a:lnTo>
                  <a:lnTo>
                    <a:pt x="64894" y="200008"/>
                  </a:lnTo>
                  <a:lnTo>
                    <a:pt x="60493" y="196813"/>
                  </a:lnTo>
                  <a:lnTo>
                    <a:pt x="56816" y="193298"/>
                  </a:lnTo>
                  <a:lnTo>
                    <a:pt x="54978" y="188506"/>
                  </a:lnTo>
                  <a:lnTo>
                    <a:pt x="52777" y="184352"/>
                  </a:lnTo>
                  <a:lnTo>
                    <a:pt x="52777" y="182115"/>
                  </a:lnTo>
                  <a:lnTo>
                    <a:pt x="27850" y="0"/>
                  </a:lnTo>
                  <a:close/>
                </a:path>
              </a:pathLst>
            </a:custGeom>
            <a:solidFill>
              <a:srgbClr val="01808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36"/>
            <p:cNvSpPr/>
            <p:nvPr/>
          </p:nvSpPr>
          <p:spPr>
            <a:xfrm>
              <a:off x="4515699" y="1289532"/>
              <a:ext cx="26403" cy="88503"/>
            </a:xfrm>
            <a:custGeom>
              <a:avLst/>
              <a:gdLst/>
              <a:ahLst/>
              <a:cxnLst/>
              <a:rect l="l" t="t" r="r" b="b"/>
              <a:pathLst>
                <a:path w="26403" h="88503">
                  <a:moveTo>
                    <a:pt x="14317" y="0"/>
                  </a:moveTo>
                  <a:lnTo>
                    <a:pt x="23118" y="65817"/>
                  </a:lnTo>
                  <a:lnTo>
                    <a:pt x="26403" y="88503"/>
                  </a:lnTo>
                  <a:lnTo>
                    <a:pt x="9916" y="88503"/>
                  </a:lnTo>
                  <a:lnTo>
                    <a:pt x="8439" y="76362"/>
                  </a:lnTo>
                  <a:lnTo>
                    <a:pt x="0" y="10224"/>
                  </a:lnTo>
                  <a:lnTo>
                    <a:pt x="2953" y="8307"/>
                  </a:lnTo>
                  <a:lnTo>
                    <a:pt x="6239" y="6070"/>
                  </a:lnTo>
                  <a:lnTo>
                    <a:pt x="9163" y="3515"/>
                  </a:lnTo>
                  <a:lnTo>
                    <a:pt x="14317" y="0"/>
                  </a:lnTo>
                  <a:close/>
                </a:path>
              </a:pathLst>
            </a:custGeom>
            <a:solidFill>
              <a:srgbClr val="01808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37"/>
            <p:cNvSpPr/>
            <p:nvPr/>
          </p:nvSpPr>
          <p:spPr>
            <a:xfrm>
              <a:off x="4336780" y="920175"/>
              <a:ext cx="240529" cy="458180"/>
            </a:xfrm>
            <a:custGeom>
              <a:avLst/>
              <a:gdLst/>
              <a:ahLst/>
              <a:cxnLst/>
              <a:rect l="l" t="t" r="r" b="b"/>
              <a:pathLst>
                <a:path w="240529" h="458180">
                  <a:moveTo>
                    <a:pt x="164501" y="345713"/>
                  </a:moveTo>
                  <a:lnTo>
                    <a:pt x="228442" y="345713"/>
                  </a:lnTo>
                  <a:lnTo>
                    <a:pt x="209724" y="357215"/>
                  </a:lnTo>
                  <a:lnTo>
                    <a:pt x="193237" y="369356"/>
                  </a:lnTo>
                  <a:lnTo>
                    <a:pt x="185159" y="375427"/>
                  </a:lnTo>
                  <a:lnTo>
                    <a:pt x="178919" y="379580"/>
                  </a:lnTo>
                  <a:lnTo>
                    <a:pt x="174911" y="383413"/>
                  </a:lnTo>
                  <a:lnTo>
                    <a:pt x="171233" y="387567"/>
                  </a:lnTo>
                  <a:lnTo>
                    <a:pt x="167918" y="392681"/>
                  </a:lnTo>
                  <a:lnTo>
                    <a:pt x="164994" y="397792"/>
                  </a:lnTo>
                  <a:lnTo>
                    <a:pt x="163517" y="406738"/>
                  </a:lnTo>
                  <a:lnTo>
                    <a:pt x="163517" y="413129"/>
                  </a:lnTo>
                  <a:lnTo>
                    <a:pt x="165356" y="424311"/>
                  </a:lnTo>
                  <a:lnTo>
                    <a:pt x="167194" y="429424"/>
                  </a:lnTo>
                  <a:lnTo>
                    <a:pt x="170118" y="433896"/>
                  </a:lnTo>
                  <a:lnTo>
                    <a:pt x="173434" y="435813"/>
                  </a:lnTo>
                  <a:lnTo>
                    <a:pt x="181120" y="440605"/>
                  </a:lnTo>
                  <a:lnTo>
                    <a:pt x="187359" y="445719"/>
                  </a:lnTo>
                  <a:lnTo>
                    <a:pt x="188836" y="457860"/>
                  </a:lnTo>
                  <a:lnTo>
                    <a:pt x="167918" y="458180"/>
                  </a:lnTo>
                  <a:lnTo>
                    <a:pt x="132743" y="432300"/>
                  </a:lnTo>
                  <a:lnTo>
                    <a:pt x="127588" y="427507"/>
                  </a:lnTo>
                  <a:lnTo>
                    <a:pt x="122464" y="423354"/>
                  </a:lnTo>
                  <a:lnTo>
                    <a:pt x="112776" y="423354"/>
                  </a:lnTo>
                  <a:lnTo>
                    <a:pt x="96060" y="403223"/>
                  </a:lnTo>
                  <a:lnTo>
                    <a:pt x="130151" y="372871"/>
                  </a:lnTo>
                  <a:lnTo>
                    <a:pt x="137505" y="368717"/>
                  </a:lnTo>
                  <a:lnTo>
                    <a:pt x="144106" y="363925"/>
                  </a:lnTo>
                  <a:lnTo>
                    <a:pt x="161709" y="348587"/>
                  </a:lnTo>
                  <a:lnTo>
                    <a:pt x="164501" y="345713"/>
                  </a:lnTo>
                  <a:close/>
                </a:path>
                <a:path w="240529" h="458180">
                  <a:moveTo>
                    <a:pt x="303229" y="0"/>
                  </a:moveTo>
                  <a:lnTo>
                    <a:pt x="354563" y="30680"/>
                  </a:lnTo>
                  <a:lnTo>
                    <a:pt x="321196" y="69011"/>
                  </a:lnTo>
                  <a:lnTo>
                    <a:pt x="322297" y="74769"/>
                  </a:lnTo>
                  <a:lnTo>
                    <a:pt x="323029" y="80526"/>
                  </a:lnTo>
                  <a:lnTo>
                    <a:pt x="322297" y="86284"/>
                  </a:lnTo>
                  <a:lnTo>
                    <a:pt x="321564" y="92331"/>
                  </a:lnTo>
                  <a:lnTo>
                    <a:pt x="320096" y="97142"/>
                  </a:lnTo>
                  <a:lnTo>
                    <a:pt x="317163" y="102899"/>
                  </a:lnTo>
                  <a:lnTo>
                    <a:pt x="316796" y="105134"/>
                  </a:lnTo>
                  <a:lnTo>
                    <a:pt x="292975" y="128138"/>
                  </a:lnTo>
                  <a:lnTo>
                    <a:pt x="197276" y="128138"/>
                  </a:lnTo>
                  <a:lnTo>
                    <a:pt x="170118" y="154323"/>
                  </a:lnTo>
                  <a:lnTo>
                    <a:pt x="180396" y="204490"/>
                  </a:lnTo>
                  <a:lnTo>
                    <a:pt x="248607" y="215035"/>
                  </a:lnTo>
                  <a:lnTo>
                    <a:pt x="266571" y="217591"/>
                  </a:lnTo>
                  <a:lnTo>
                    <a:pt x="291136" y="222701"/>
                  </a:lnTo>
                  <a:lnTo>
                    <a:pt x="298096" y="224621"/>
                  </a:lnTo>
                  <a:lnTo>
                    <a:pt x="304329" y="228772"/>
                  </a:lnTo>
                  <a:lnTo>
                    <a:pt x="308362" y="234842"/>
                  </a:lnTo>
                  <a:lnTo>
                    <a:pt x="310930" y="240915"/>
                  </a:lnTo>
                  <a:lnTo>
                    <a:pt x="308362" y="262003"/>
                  </a:lnTo>
                  <a:lnTo>
                    <a:pt x="303961" y="280853"/>
                  </a:lnTo>
                  <a:lnTo>
                    <a:pt x="300296" y="292675"/>
                  </a:lnTo>
                  <a:lnTo>
                    <a:pt x="271695" y="360730"/>
                  </a:lnTo>
                  <a:lnTo>
                    <a:pt x="266933" y="372871"/>
                  </a:lnTo>
                  <a:lnTo>
                    <a:pt x="263255" y="381497"/>
                  </a:lnTo>
                  <a:lnTo>
                    <a:pt x="259608" y="390443"/>
                  </a:lnTo>
                  <a:lnTo>
                    <a:pt x="257016" y="399390"/>
                  </a:lnTo>
                  <a:lnTo>
                    <a:pt x="255931" y="408655"/>
                  </a:lnTo>
                  <a:lnTo>
                    <a:pt x="258855" y="417601"/>
                  </a:lnTo>
                  <a:lnTo>
                    <a:pt x="300296" y="438689"/>
                  </a:lnTo>
                  <a:lnTo>
                    <a:pt x="324497" y="444759"/>
                  </a:lnTo>
                  <a:lnTo>
                    <a:pt x="325962" y="445398"/>
                  </a:lnTo>
                  <a:lnTo>
                    <a:pt x="327430" y="446358"/>
                  </a:lnTo>
                  <a:lnTo>
                    <a:pt x="328895" y="447635"/>
                  </a:lnTo>
                  <a:lnTo>
                    <a:pt x="329262" y="449234"/>
                  </a:lnTo>
                  <a:lnTo>
                    <a:pt x="329262" y="451789"/>
                  </a:lnTo>
                  <a:lnTo>
                    <a:pt x="327797" y="453388"/>
                  </a:lnTo>
                  <a:lnTo>
                    <a:pt x="325962" y="455304"/>
                  </a:lnTo>
                  <a:lnTo>
                    <a:pt x="324129" y="456582"/>
                  </a:lnTo>
                  <a:lnTo>
                    <a:pt x="320829" y="457860"/>
                  </a:lnTo>
                  <a:lnTo>
                    <a:pt x="267656" y="457860"/>
                  </a:lnTo>
                  <a:lnTo>
                    <a:pt x="259970" y="455304"/>
                  </a:lnTo>
                  <a:lnTo>
                    <a:pt x="252615" y="453388"/>
                  </a:lnTo>
                  <a:lnTo>
                    <a:pt x="248607" y="452749"/>
                  </a:lnTo>
                  <a:lnTo>
                    <a:pt x="245653" y="452428"/>
                  </a:lnTo>
                  <a:lnTo>
                    <a:pt x="204579" y="452428"/>
                  </a:lnTo>
                  <a:lnTo>
                    <a:pt x="202038" y="433896"/>
                  </a:lnTo>
                  <a:lnTo>
                    <a:pt x="203485" y="425588"/>
                  </a:lnTo>
                  <a:lnTo>
                    <a:pt x="207524" y="417283"/>
                  </a:lnTo>
                  <a:lnTo>
                    <a:pt x="210839" y="410892"/>
                  </a:lnTo>
                  <a:lnTo>
                    <a:pt x="216325" y="401627"/>
                  </a:lnTo>
                  <a:lnTo>
                    <a:pt x="224403" y="377982"/>
                  </a:lnTo>
                  <a:lnTo>
                    <a:pt x="227688" y="362326"/>
                  </a:lnTo>
                  <a:lnTo>
                    <a:pt x="228442" y="345713"/>
                  </a:lnTo>
                  <a:lnTo>
                    <a:pt x="164501" y="345713"/>
                  </a:lnTo>
                  <a:lnTo>
                    <a:pt x="167918" y="342198"/>
                  </a:lnTo>
                  <a:lnTo>
                    <a:pt x="173434" y="335807"/>
                  </a:lnTo>
                  <a:lnTo>
                    <a:pt x="154354" y="333572"/>
                  </a:lnTo>
                  <a:lnTo>
                    <a:pt x="135666" y="329737"/>
                  </a:lnTo>
                  <a:lnTo>
                    <a:pt x="117702" y="323348"/>
                  </a:lnTo>
                  <a:lnTo>
                    <a:pt x="100823" y="315040"/>
                  </a:lnTo>
                  <a:lnTo>
                    <a:pt x="85421" y="304177"/>
                  </a:lnTo>
                  <a:lnTo>
                    <a:pt x="75172" y="299064"/>
                  </a:lnTo>
                  <a:lnTo>
                    <a:pt x="67094" y="298746"/>
                  </a:lnTo>
                  <a:lnTo>
                    <a:pt x="9163" y="298746"/>
                  </a:lnTo>
                  <a:lnTo>
                    <a:pt x="0" y="274462"/>
                  </a:lnTo>
                  <a:lnTo>
                    <a:pt x="31528" y="195231"/>
                  </a:lnTo>
                  <a:lnTo>
                    <a:pt x="31528" y="123327"/>
                  </a:lnTo>
                  <a:lnTo>
                    <a:pt x="33366" y="105765"/>
                  </a:lnTo>
                  <a:lnTo>
                    <a:pt x="33784" y="102899"/>
                  </a:lnTo>
                  <a:lnTo>
                    <a:pt x="219249" y="102899"/>
                  </a:lnTo>
                  <a:lnTo>
                    <a:pt x="303229" y="0"/>
                  </a:lnTo>
                  <a:close/>
                </a:path>
                <a:path w="240529" h="458180">
                  <a:moveTo>
                    <a:pt x="204579" y="452428"/>
                  </a:moveTo>
                  <a:lnTo>
                    <a:pt x="240529" y="452428"/>
                  </a:lnTo>
                  <a:lnTo>
                    <a:pt x="239052" y="457860"/>
                  </a:lnTo>
                  <a:lnTo>
                    <a:pt x="205323" y="457860"/>
                  </a:lnTo>
                  <a:lnTo>
                    <a:pt x="204579" y="452428"/>
                  </a:lnTo>
                  <a:close/>
                </a:path>
                <a:path w="240529" h="458180">
                  <a:moveTo>
                    <a:pt x="112776" y="423354"/>
                  </a:moveTo>
                  <a:lnTo>
                    <a:pt x="122464" y="423354"/>
                  </a:lnTo>
                  <a:lnTo>
                    <a:pt x="116225" y="427507"/>
                  </a:lnTo>
                  <a:lnTo>
                    <a:pt x="112776" y="423354"/>
                  </a:lnTo>
                  <a:close/>
                </a:path>
                <a:path w="240529" h="458180">
                  <a:moveTo>
                    <a:pt x="141544" y="7676"/>
                  </a:moveTo>
                  <a:lnTo>
                    <a:pt x="146668" y="11199"/>
                  </a:lnTo>
                  <a:lnTo>
                    <a:pt x="152154" y="16299"/>
                  </a:lnTo>
                  <a:lnTo>
                    <a:pt x="155108" y="22057"/>
                  </a:lnTo>
                  <a:lnTo>
                    <a:pt x="158031" y="27815"/>
                  </a:lnTo>
                  <a:lnTo>
                    <a:pt x="160955" y="32915"/>
                  </a:lnTo>
                  <a:lnTo>
                    <a:pt x="162432" y="38988"/>
                  </a:lnTo>
                  <a:lnTo>
                    <a:pt x="164632" y="45061"/>
                  </a:lnTo>
                  <a:lnTo>
                    <a:pt x="165717" y="50819"/>
                  </a:lnTo>
                  <a:lnTo>
                    <a:pt x="166109" y="56865"/>
                  </a:lnTo>
                  <a:lnTo>
                    <a:pt x="166833" y="62938"/>
                  </a:lnTo>
                  <a:lnTo>
                    <a:pt x="176357" y="67749"/>
                  </a:lnTo>
                  <a:lnTo>
                    <a:pt x="180396" y="70931"/>
                  </a:lnTo>
                  <a:lnTo>
                    <a:pt x="184074" y="74769"/>
                  </a:lnTo>
                  <a:lnTo>
                    <a:pt x="187359" y="78923"/>
                  </a:lnTo>
                  <a:lnTo>
                    <a:pt x="189559" y="83077"/>
                  </a:lnTo>
                  <a:lnTo>
                    <a:pt x="192121" y="87230"/>
                  </a:lnTo>
                  <a:lnTo>
                    <a:pt x="193598" y="92331"/>
                  </a:lnTo>
                  <a:lnTo>
                    <a:pt x="194322" y="96826"/>
                  </a:lnTo>
                  <a:lnTo>
                    <a:pt x="206077" y="96826"/>
                  </a:lnTo>
                  <a:lnTo>
                    <a:pt x="210086" y="97142"/>
                  </a:lnTo>
                  <a:lnTo>
                    <a:pt x="213401" y="99061"/>
                  </a:lnTo>
                  <a:lnTo>
                    <a:pt x="216687" y="101296"/>
                  </a:lnTo>
                  <a:lnTo>
                    <a:pt x="219249" y="102899"/>
                  </a:lnTo>
                  <a:lnTo>
                    <a:pt x="33784" y="102899"/>
                  </a:lnTo>
                  <a:lnTo>
                    <a:pt x="34668" y="96826"/>
                  </a:lnTo>
                  <a:lnTo>
                    <a:pt x="194322" y="96826"/>
                  </a:lnTo>
                  <a:lnTo>
                    <a:pt x="202038" y="96169"/>
                  </a:lnTo>
                  <a:lnTo>
                    <a:pt x="34764" y="96169"/>
                  </a:lnTo>
                  <a:lnTo>
                    <a:pt x="35928" y="88177"/>
                  </a:lnTo>
                  <a:lnTo>
                    <a:pt x="40329" y="70931"/>
                  </a:lnTo>
                  <a:lnTo>
                    <a:pt x="45091" y="54000"/>
                  </a:lnTo>
                  <a:lnTo>
                    <a:pt x="50969" y="36753"/>
                  </a:lnTo>
                  <a:lnTo>
                    <a:pt x="60855" y="13118"/>
                  </a:lnTo>
                  <a:lnTo>
                    <a:pt x="141544" y="7676"/>
                  </a:lnTo>
                  <a:close/>
                </a:path>
              </a:pathLst>
            </a:custGeom>
            <a:solidFill>
              <a:srgbClr val="01808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38"/>
            <p:cNvSpPr/>
            <p:nvPr/>
          </p:nvSpPr>
          <p:spPr>
            <a:xfrm>
              <a:off x="4373824" y="668078"/>
              <a:ext cx="185520" cy="265215"/>
            </a:xfrm>
            <a:custGeom>
              <a:avLst/>
              <a:gdLst/>
              <a:ahLst/>
              <a:cxnLst/>
              <a:rect l="l" t="t" r="r" b="b"/>
              <a:pathLst>
                <a:path w="185520" h="265215">
                  <a:moveTo>
                    <a:pt x="170480" y="25264"/>
                  </a:moveTo>
                  <a:lnTo>
                    <a:pt x="173795" y="25264"/>
                  </a:lnTo>
                  <a:lnTo>
                    <a:pt x="175242" y="26526"/>
                  </a:lnTo>
                  <a:lnTo>
                    <a:pt x="176357" y="28446"/>
                  </a:lnTo>
                  <a:lnTo>
                    <a:pt x="183320" y="51449"/>
                  </a:lnTo>
                  <a:lnTo>
                    <a:pt x="185159" y="58153"/>
                  </a:lnTo>
                  <a:lnTo>
                    <a:pt x="185520" y="67434"/>
                  </a:lnTo>
                  <a:lnTo>
                    <a:pt x="184405" y="72534"/>
                  </a:lnTo>
                  <a:lnTo>
                    <a:pt x="182205" y="77661"/>
                  </a:lnTo>
                  <a:lnTo>
                    <a:pt x="179643" y="80211"/>
                  </a:lnTo>
                  <a:lnTo>
                    <a:pt x="177081" y="84680"/>
                  </a:lnTo>
                  <a:lnTo>
                    <a:pt x="174519" y="89465"/>
                  </a:lnTo>
                  <a:lnTo>
                    <a:pt x="170118" y="99377"/>
                  </a:lnTo>
                  <a:lnTo>
                    <a:pt x="166079" y="114073"/>
                  </a:lnTo>
                  <a:lnTo>
                    <a:pt x="164994" y="120146"/>
                  </a:lnTo>
                  <a:lnTo>
                    <a:pt x="162040" y="132292"/>
                  </a:lnTo>
                  <a:lnTo>
                    <a:pt x="159478" y="137708"/>
                  </a:lnTo>
                  <a:lnTo>
                    <a:pt x="156554" y="143781"/>
                  </a:lnTo>
                  <a:lnTo>
                    <a:pt x="154354" y="149223"/>
                  </a:lnTo>
                  <a:lnTo>
                    <a:pt x="151039" y="154980"/>
                  </a:lnTo>
                  <a:lnTo>
                    <a:pt x="153239" y="158819"/>
                  </a:lnTo>
                  <a:lnTo>
                    <a:pt x="154354" y="162973"/>
                  </a:lnTo>
                  <a:lnTo>
                    <a:pt x="154354" y="169361"/>
                  </a:lnTo>
                  <a:lnTo>
                    <a:pt x="151039" y="177984"/>
                  </a:lnTo>
                  <a:lnTo>
                    <a:pt x="149230" y="181481"/>
                  </a:lnTo>
                  <a:lnTo>
                    <a:pt x="144829" y="188527"/>
                  </a:lnTo>
                  <a:lnTo>
                    <a:pt x="147030" y="197150"/>
                  </a:lnTo>
                  <a:lnTo>
                    <a:pt x="149230" y="202907"/>
                  </a:lnTo>
                  <a:lnTo>
                    <a:pt x="152154" y="206404"/>
                  </a:lnTo>
                  <a:lnTo>
                    <a:pt x="153239" y="209611"/>
                  </a:lnTo>
                  <a:lnTo>
                    <a:pt x="152515" y="211531"/>
                  </a:lnTo>
                  <a:lnTo>
                    <a:pt x="150315" y="212477"/>
                  </a:lnTo>
                  <a:lnTo>
                    <a:pt x="144076" y="213450"/>
                  </a:lnTo>
                  <a:lnTo>
                    <a:pt x="144076" y="215027"/>
                  </a:lnTo>
                  <a:lnTo>
                    <a:pt x="144438" y="217288"/>
                  </a:lnTo>
                  <a:lnTo>
                    <a:pt x="145553" y="220154"/>
                  </a:lnTo>
                  <a:lnTo>
                    <a:pt x="141876" y="221442"/>
                  </a:lnTo>
                  <a:lnTo>
                    <a:pt x="139675" y="222388"/>
                  </a:lnTo>
                  <a:lnTo>
                    <a:pt x="137113" y="222704"/>
                  </a:lnTo>
                  <a:lnTo>
                    <a:pt x="138952" y="223992"/>
                  </a:lnTo>
                  <a:lnTo>
                    <a:pt x="140067" y="226227"/>
                  </a:lnTo>
                  <a:lnTo>
                    <a:pt x="140429" y="227489"/>
                  </a:lnTo>
                  <a:lnTo>
                    <a:pt x="138952" y="229093"/>
                  </a:lnTo>
                  <a:lnTo>
                    <a:pt x="137113" y="231327"/>
                  </a:lnTo>
                  <a:lnTo>
                    <a:pt x="136390" y="234219"/>
                  </a:lnTo>
                  <a:lnTo>
                    <a:pt x="136390" y="238373"/>
                  </a:lnTo>
                  <a:lnTo>
                    <a:pt x="135666" y="241239"/>
                  </a:lnTo>
                  <a:lnTo>
                    <a:pt x="133828" y="243789"/>
                  </a:lnTo>
                  <a:lnTo>
                    <a:pt x="130874" y="245077"/>
                  </a:lnTo>
                  <a:lnTo>
                    <a:pt x="121711" y="245077"/>
                  </a:lnTo>
                  <a:lnTo>
                    <a:pt x="116587" y="246023"/>
                  </a:lnTo>
                  <a:lnTo>
                    <a:pt x="113271" y="247627"/>
                  </a:lnTo>
                  <a:lnTo>
                    <a:pt x="109624" y="250493"/>
                  </a:lnTo>
                  <a:lnTo>
                    <a:pt x="106700" y="254331"/>
                  </a:lnTo>
                  <a:lnTo>
                    <a:pt x="104500" y="259773"/>
                  </a:lnTo>
                  <a:lnTo>
                    <a:pt x="23811" y="265215"/>
                  </a:lnTo>
                  <a:lnTo>
                    <a:pt x="17964" y="260089"/>
                  </a:lnTo>
                  <a:lnTo>
                    <a:pt x="12086" y="255935"/>
                  </a:lnTo>
                  <a:lnTo>
                    <a:pt x="8047" y="251150"/>
                  </a:lnTo>
                  <a:lnTo>
                    <a:pt x="4762" y="246023"/>
                  </a:lnTo>
                  <a:lnTo>
                    <a:pt x="3285" y="241554"/>
                  </a:lnTo>
                  <a:lnTo>
                    <a:pt x="1085" y="236138"/>
                  </a:lnTo>
                  <a:lnTo>
                    <a:pt x="0" y="228777"/>
                  </a:lnTo>
                  <a:lnTo>
                    <a:pt x="5124" y="227173"/>
                  </a:lnTo>
                  <a:lnTo>
                    <a:pt x="10248" y="223019"/>
                  </a:lnTo>
                  <a:lnTo>
                    <a:pt x="13563" y="218235"/>
                  </a:lnTo>
                  <a:lnTo>
                    <a:pt x="13925" y="211531"/>
                  </a:lnTo>
                  <a:lnTo>
                    <a:pt x="13563" y="206404"/>
                  </a:lnTo>
                  <a:lnTo>
                    <a:pt x="19772" y="193942"/>
                  </a:lnTo>
                  <a:lnTo>
                    <a:pt x="42137" y="161684"/>
                  </a:lnTo>
                  <a:lnTo>
                    <a:pt x="46538" y="155927"/>
                  </a:lnTo>
                  <a:lnTo>
                    <a:pt x="52416" y="150827"/>
                  </a:lnTo>
                  <a:lnTo>
                    <a:pt x="57540" y="146015"/>
                  </a:lnTo>
                  <a:lnTo>
                    <a:pt x="62694" y="142519"/>
                  </a:lnTo>
                  <a:lnTo>
                    <a:pt x="68674" y="138680"/>
                  </a:lnTo>
                  <a:lnTo>
                    <a:pt x="114386" y="138680"/>
                  </a:lnTo>
                  <a:lnTo>
                    <a:pt x="121711" y="128454"/>
                  </a:lnTo>
                  <a:lnTo>
                    <a:pt x="130151" y="119199"/>
                  </a:lnTo>
                  <a:lnTo>
                    <a:pt x="138952" y="110234"/>
                  </a:lnTo>
                  <a:lnTo>
                    <a:pt x="145191" y="103530"/>
                  </a:lnTo>
                  <a:lnTo>
                    <a:pt x="152515" y="93619"/>
                  </a:lnTo>
                  <a:lnTo>
                    <a:pt x="155078" y="89781"/>
                  </a:lnTo>
                  <a:lnTo>
                    <a:pt x="156554" y="85627"/>
                  </a:lnTo>
                  <a:lnTo>
                    <a:pt x="158031" y="79580"/>
                  </a:lnTo>
                  <a:lnTo>
                    <a:pt x="158031" y="69038"/>
                  </a:lnTo>
                  <a:lnTo>
                    <a:pt x="153239" y="54657"/>
                  </a:lnTo>
                  <a:lnTo>
                    <a:pt x="151039" y="47611"/>
                  </a:lnTo>
                  <a:lnTo>
                    <a:pt x="149592" y="40276"/>
                  </a:lnTo>
                  <a:lnTo>
                    <a:pt x="148115" y="32915"/>
                  </a:lnTo>
                  <a:lnTo>
                    <a:pt x="147253" y="26842"/>
                  </a:lnTo>
                  <a:lnTo>
                    <a:pt x="169033" y="26842"/>
                  </a:lnTo>
                  <a:lnTo>
                    <a:pt x="170480" y="25264"/>
                  </a:lnTo>
                  <a:close/>
                </a:path>
                <a:path w="185520" h="265215">
                  <a:moveTo>
                    <a:pt x="92383" y="135815"/>
                  </a:moveTo>
                  <a:lnTo>
                    <a:pt x="101185" y="137077"/>
                  </a:lnTo>
                  <a:lnTo>
                    <a:pt x="114386" y="138680"/>
                  </a:lnTo>
                  <a:lnTo>
                    <a:pt x="68674" y="138680"/>
                  </a:lnTo>
                  <a:lnTo>
                    <a:pt x="69657" y="138049"/>
                  </a:lnTo>
                  <a:lnTo>
                    <a:pt x="79181" y="136130"/>
                  </a:lnTo>
                  <a:lnTo>
                    <a:pt x="92383" y="135815"/>
                  </a:lnTo>
                  <a:close/>
                </a:path>
                <a:path w="185520" h="265215">
                  <a:moveTo>
                    <a:pt x="153239" y="0"/>
                  </a:moveTo>
                  <a:lnTo>
                    <a:pt x="156193" y="972"/>
                  </a:lnTo>
                  <a:lnTo>
                    <a:pt x="156554" y="2576"/>
                  </a:lnTo>
                  <a:lnTo>
                    <a:pt x="159116" y="2891"/>
                  </a:lnTo>
                  <a:lnTo>
                    <a:pt x="161317" y="5126"/>
                  </a:lnTo>
                  <a:lnTo>
                    <a:pt x="162794" y="7045"/>
                  </a:lnTo>
                  <a:lnTo>
                    <a:pt x="169033" y="26842"/>
                  </a:lnTo>
                  <a:lnTo>
                    <a:pt x="147253" y="26842"/>
                  </a:lnTo>
                  <a:lnTo>
                    <a:pt x="147030" y="25264"/>
                  </a:lnTo>
                  <a:lnTo>
                    <a:pt x="146638" y="18850"/>
                  </a:lnTo>
                  <a:lnTo>
                    <a:pt x="147391" y="17588"/>
                  </a:lnTo>
                  <a:lnTo>
                    <a:pt x="149230" y="17272"/>
                  </a:lnTo>
                  <a:lnTo>
                    <a:pt x="149592" y="1919"/>
                  </a:lnTo>
                  <a:lnTo>
                    <a:pt x="151039" y="341"/>
                  </a:lnTo>
                  <a:lnTo>
                    <a:pt x="153239" y="0"/>
                  </a:lnTo>
                  <a:close/>
                </a:path>
              </a:pathLst>
            </a:custGeom>
            <a:solidFill>
              <a:srgbClr val="01808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39"/>
            <p:cNvSpPr/>
            <p:nvPr/>
          </p:nvSpPr>
          <p:spPr>
            <a:xfrm>
              <a:off x="4538818" y="1047341"/>
              <a:ext cx="296990" cy="330694"/>
            </a:xfrm>
            <a:custGeom>
              <a:avLst/>
              <a:gdLst/>
              <a:ahLst/>
              <a:cxnLst/>
              <a:rect l="l" t="t" r="r" b="b"/>
              <a:pathLst>
                <a:path w="296990" h="330694">
                  <a:moveTo>
                    <a:pt x="258490" y="76365"/>
                  </a:moveTo>
                  <a:lnTo>
                    <a:pt x="277558" y="76365"/>
                  </a:lnTo>
                  <a:lnTo>
                    <a:pt x="296990" y="330694"/>
                  </a:lnTo>
                  <a:lnTo>
                    <a:pt x="277558" y="330694"/>
                  </a:lnTo>
                  <a:lnTo>
                    <a:pt x="258490" y="76365"/>
                  </a:lnTo>
                  <a:close/>
                </a:path>
                <a:path w="296990" h="330694">
                  <a:moveTo>
                    <a:pt x="46568" y="76365"/>
                  </a:moveTo>
                  <a:lnTo>
                    <a:pt x="64532" y="76365"/>
                  </a:lnTo>
                  <a:lnTo>
                    <a:pt x="64532" y="90425"/>
                  </a:lnTo>
                  <a:lnTo>
                    <a:pt x="46568" y="87869"/>
                  </a:lnTo>
                  <a:lnTo>
                    <a:pt x="46568" y="76365"/>
                  </a:lnTo>
                  <a:close/>
                </a:path>
                <a:path w="296990" h="330694">
                  <a:moveTo>
                    <a:pt x="327791" y="0"/>
                  </a:moveTo>
                  <a:lnTo>
                    <a:pt x="327791" y="14696"/>
                  </a:lnTo>
                  <a:lnTo>
                    <a:pt x="301390" y="14696"/>
                  </a:lnTo>
                  <a:lnTo>
                    <a:pt x="301390" y="64857"/>
                  </a:lnTo>
                  <a:lnTo>
                    <a:pt x="299190" y="70300"/>
                  </a:lnTo>
                  <a:lnTo>
                    <a:pt x="294425" y="74138"/>
                  </a:lnTo>
                  <a:lnTo>
                    <a:pt x="288924" y="76365"/>
                  </a:lnTo>
                  <a:lnTo>
                    <a:pt x="40329" y="76365"/>
                  </a:lnTo>
                  <a:lnTo>
                    <a:pt x="34451" y="75715"/>
                  </a:lnTo>
                  <a:lnTo>
                    <a:pt x="28604" y="72850"/>
                  </a:lnTo>
                  <a:lnTo>
                    <a:pt x="25288" y="68380"/>
                  </a:lnTo>
                  <a:lnTo>
                    <a:pt x="24565" y="64542"/>
                  </a:lnTo>
                  <a:lnTo>
                    <a:pt x="24565" y="14380"/>
                  </a:lnTo>
                  <a:lnTo>
                    <a:pt x="0" y="14380"/>
                  </a:lnTo>
                  <a:lnTo>
                    <a:pt x="0" y="972"/>
                  </a:lnTo>
                  <a:lnTo>
                    <a:pt x="327791" y="0"/>
                  </a:lnTo>
                  <a:close/>
                </a:path>
              </a:pathLst>
            </a:custGeom>
            <a:solidFill>
              <a:srgbClr val="01808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40"/>
            <p:cNvSpPr/>
            <p:nvPr/>
          </p:nvSpPr>
          <p:spPr>
            <a:xfrm>
              <a:off x="4530378" y="692686"/>
              <a:ext cx="400396" cy="230381"/>
            </a:xfrm>
            <a:custGeom>
              <a:avLst/>
              <a:gdLst/>
              <a:ahLst/>
              <a:cxnLst/>
              <a:rect l="l" t="t" r="r" b="b"/>
              <a:pathLst>
                <a:path w="400396" h="230381">
                  <a:moveTo>
                    <a:pt x="203129" y="0"/>
                  </a:moveTo>
                  <a:lnTo>
                    <a:pt x="225497" y="0"/>
                  </a:lnTo>
                  <a:lnTo>
                    <a:pt x="247130" y="1919"/>
                  </a:lnTo>
                  <a:lnTo>
                    <a:pt x="289662" y="9911"/>
                  </a:lnTo>
                  <a:lnTo>
                    <a:pt x="328165" y="23661"/>
                  </a:lnTo>
                  <a:lnTo>
                    <a:pt x="372530" y="54315"/>
                  </a:lnTo>
                  <a:lnTo>
                    <a:pt x="397463" y="92673"/>
                  </a:lnTo>
                  <a:lnTo>
                    <a:pt x="400396" y="106396"/>
                  </a:lnTo>
                  <a:lnTo>
                    <a:pt x="400396" y="119489"/>
                  </a:lnTo>
                  <a:lnTo>
                    <a:pt x="386465" y="160396"/>
                  </a:lnTo>
                  <a:lnTo>
                    <a:pt x="349430" y="194573"/>
                  </a:lnTo>
                  <a:lnTo>
                    <a:pt x="295899" y="218550"/>
                  </a:lnTo>
                  <a:lnTo>
                    <a:pt x="254463" y="227804"/>
                  </a:lnTo>
                  <a:lnTo>
                    <a:pt x="210098" y="230381"/>
                  </a:lnTo>
                  <a:lnTo>
                    <a:pt x="188098" y="229093"/>
                  </a:lnTo>
                  <a:lnTo>
                    <a:pt x="144829" y="222073"/>
                  </a:lnTo>
                  <a:lnTo>
                    <a:pt x="106330" y="208954"/>
                  </a:lnTo>
                  <a:lnTo>
                    <a:pt x="83220" y="196834"/>
                  </a:lnTo>
                  <a:lnTo>
                    <a:pt x="6386" y="196834"/>
                  </a:lnTo>
                  <a:lnTo>
                    <a:pt x="56816" y="176696"/>
                  </a:lnTo>
                  <a:lnTo>
                    <a:pt x="53169" y="172858"/>
                  </a:lnTo>
                  <a:lnTo>
                    <a:pt x="42891" y="160396"/>
                  </a:lnTo>
                  <a:lnTo>
                    <a:pt x="35566" y="147619"/>
                  </a:lnTo>
                  <a:lnTo>
                    <a:pt x="30804" y="134211"/>
                  </a:lnTo>
                  <a:lnTo>
                    <a:pt x="28604" y="120777"/>
                  </a:lnTo>
                  <a:lnTo>
                    <a:pt x="28604" y="106712"/>
                  </a:lnTo>
                  <a:lnTo>
                    <a:pt x="45453" y="66777"/>
                  </a:lnTo>
                  <a:lnTo>
                    <a:pt x="83612" y="33230"/>
                  </a:lnTo>
                  <a:lnTo>
                    <a:pt x="118431" y="16299"/>
                  </a:lnTo>
                  <a:lnTo>
                    <a:pt x="159132" y="5126"/>
                  </a:lnTo>
                  <a:lnTo>
                    <a:pt x="181132" y="1919"/>
                  </a:lnTo>
                  <a:lnTo>
                    <a:pt x="203129" y="0"/>
                  </a:lnTo>
                  <a:close/>
                </a:path>
                <a:path w="400396" h="230381">
                  <a:moveTo>
                    <a:pt x="6386" y="196834"/>
                  </a:moveTo>
                  <a:lnTo>
                    <a:pt x="83220" y="196834"/>
                  </a:lnTo>
                  <a:lnTo>
                    <a:pt x="0" y="199385"/>
                  </a:lnTo>
                  <a:lnTo>
                    <a:pt x="6386" y="1968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41"/>
            <p:cNvSpPr/>
            <p:nvPr/>
          </p:nvSpPr>
          <p:spPr>
            <a:xfrm>
              <a:off x="4530378" y="692686"/>
              <a:ext cx="400396" cy="230381"/>
            </a:xfrm>
            <a:custGeom>
              <a:avLst/>
              <a:gdLst/>
              <a:ahLst/>
              <a:cxnLst/>
              <a:rect l="l" t="t" r="r" b="b"/>
              <a:pathLst>
                <a:path w="400396" h="230381">
                  <a:moveTo>
                    <a:pt x="0" y="199385"/>
                  </a:moveTo>
                  <a:lnTo>
                    <a:pt x="56816" y="176696"/>
                  </a:lnTo>
                  <a:lnTo>
                    <a:pt x="53169" y="172858"/>
                  </a:lnTo>
                  <a:lnTo>
                    <a:pt x="42891" y="160396"/>
                  </a:lnTo>
                  <a:lnTo>
                    <a:pt x="35566" y="147619"/>
                  </a:lnTo>
                  <a:lnTo>
                    <a:pt x="30804" y="134211"/>
                  </a:lnTo>
                  <a:lnTo>
                    <a:pt x="28604" y="120777"/>
                  </a:lnTo>
                  <a:lnTo>
                    <a:pt x="28604" y="106712"/>
                  </a:lnTo>
                  <a:lnTo>
                    <a:pt x="45453" y="66777"/>
                  </a:lnTo>
                  <a:lnTo>
                    <a:pt x="83612" y="33230"/>
                  </a:lnTo>
                  <a:lnTo>
                    <a:pt x="118431" y="16299"/>
                  </a:lnTo>
                  <a:lnTo>
                    <a:pt x="159132" y="5126"/>
                  </a:lnTo>
                  <a:lnTo>
                    <a:pt x="203129" y="0"/>
                  </a:lnTo>
                  <a:lnTo>
                    <a:pt x="225497" y="0"/>
                  </a:lnTo>
                  <a:lnTo>
                    <a:pt x="268765" y="5126"/>
                  </a:lnTo>
                  <a:lnTo>
                    <a:pt x="309830" y="16299"/>
                  </a:lnTo>
                  <a:lnTo>
                    <a:pt x="345029" y="32915"/>
                  </a:lnTo>
                  <a:lnTo>
                    <a:pt x="383532" y="65830"/>
                  </a:lnTo>
                  <a:lnTo>
                    <a:pt x="400396" y="106396"/>
                  </a:lnTo>
                  <a:lnTo>
                    <a:pt x="400396" y="119489"/>
                  </a:lnTo>
                  <a:lnTo>
                    <a:pt x="386465" y="160396"/>
                  </a:lnTo>
                  <a:lnTo>
                    <a:pt x="349430" y="194573"/>
                  </a:lnTo>
                  <a:lnTo>
                    <a:pt x="295899" y="218550"/>
                  </a:lnTo>
                  <a:lnTo>
                    <a:pt x="254463" y="227804"/>
                  </a:lnTo>
                  <a:lnTo>
                    <a:pt x="210098" y="230381"/>
                  </a:lnTo>
                  <a:lnTo>
                    <a:pt x="188098" y="229093"/>
                  </a:lnTo>
                  <a:lnTo>
                    <a:pt x="144829" y="222073"/>
                  </a:lnTo>
                  <a:lnTo>
                    <a:pt x="106330" y="208954"/>
                  </a:lnTo>
                  <a:lnTo>
                    <a:pt x="83220" y="196834"/>
                  </a:lnTo>
                  <a:lnTo>
                    <a:pt x="0" y="19938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558476" y="2633108"/>
            <a:ext cx="1385443" cy="1612900"/>
            <a:chOff x="5599048" y="428751"/>
            <a:chExt cx="1385443" cy="1612900"/>
          </a:xfrm>
        </p:grpSpPr>
        <p:sp>
          <p:nvSpPr>
            <p:cNvPr id="54" name="object 42"/>
            <p:cNvSpPr/>
            <p:nvPr/>
          </p:nvSpPr>
          <p:spPr>
            <a:xfrm>
              <a:off x="5599048" y="428751"/>
              <a:ext cx="1385443" cy="1612900"/>
            </a:xfrm>
            <a:custGeom>
              <a:avLst/>
              <a:gdLst/>
              <a:ahLst/>
              <a:cxnLst/>
              <a:rect l="l" t="t" r="r" b="b"/>
              <a:pathLst>
                <a:path w="1385443" h="1612900">
                  <a:moveTo>
                    <a:pt x="0" y="1612900"/>
                  </a:moveTo>
                  <a:lnTo>
                    <a:pt x="1385443" y="1612900"/>
                  </a:lnTo>
                  <a:lnTo>
                    <a:pt x="1385443" y="0"/>
                  </a:lnTo>
                  <a:lnTo>
                    <a:pt x="0" y="0"/>
                  </a:lnTo>
                  <a:lnTo>
                    <a:pt x="0" y="1612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43"/>
            <p:cNvSpPr txBox="1"/>
            <p:nvPr/>
          </p:nvSpPr>
          <p:spPr>
            <a:xfrm>
              <a:off x="5850382" y="1420367"/>
              <a:ext cx="861060" cy="56324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12700" indent="1270" algn="ctr">
                <a:lnSpc>
                  <a:spcPct val="100000"/>
                </a:lnSpc>
              </a:pPr>
              <a:r>
                <a:rPr sz="1200" b="1" spc="-10" dirty="0" smtClean="0">
                  <a:latin typeface="Comic Sans MS"/>
                  <a:cs typeface="Comic Sans MS"/>
                </a:rPr>
                <a:t>Kegiat</a:t>
              </a:r>
              <a:r>
                <a:rPr sz="1200" b="1" spc="-5" dirty="0" smtClean="0">
                  <a:latin typeface="Comic Sans MS"/>
                  <a:cs typeface="Comic Sans MS"/>
                </a:rPr>
                <a:t>a</a:t>
              </a:r>
              <a:r>
                <a:rPr sz="1200" b="1" spc="0" dirty="0" smtClean="0">
                  <a:latin typeface="Comic Sans MS"/>
                  <a:cs typeface="Comic Sans MS"/>
                </a:rPr>
                <a:t>n terstruktur </a:t>
              </a:r>
              <a:r>
                <a:rPr sz="1200" b="1" spc="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50</a:t>
              </a:r>
              <a:r>
                <a:rPr sz="1200" b="1" spc="1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 </a:t>
              </a:r>
              <a:r>
                <a:rPr sz="1200" b="1" spc="-1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me</a:t>
              </a:r>
              <a:r>
                <a:rPr sz="1200" b="1" spc="-5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n</a:t>
              </a:r>
              <a:r>
                <a:rPr sz="1200" b="1" spc="0" dirty="0" smtClean="0">
                  <a:solidFill>
                    <a:srgbClr val="990000"/>
                  </a:solidFill>
                  <a:latin typeface="Comic Sans MS"/>
                  <a:cs typeface="Comic Sans MS"/>
                </a:rPr>
                <a:t>it</a:t>
              </a:r>
              <a:endParaRPr sz="1200">
                <a:latin typeface="Comic Sans MS"/>
                <a:cs typeface="Comic Sans MS"/>
              </a:endParaRPr>
            </a:p>
          </p:txBody>
        </p:sp>
        <p:sp>
          <p:nvSpPr>
            <p:cNvPr id="56" name="object 44"/>
            <p:cNvSpPr/>
            <p:nvPr/>
          </p:nvSpPr>
          <p:spPr>
            <a:xfrm>
              <a:off x="5945504" y="612101"/>
              <a:ext cx="669632" cy="70869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45"/>
            <p:cNvSpPr/>
            <p:nvPr/>
          </p:nvSpPr>
          <p:spPr>
            <a:xfrm>
              <a:off x="5940678" y="607275"/>
              <a:ext cx="679157" cy="718223"/>
            </a:xfrm>
            <a:custGeom>
              <a:avLst/>
              <a:gdLst/>
              <a:ahLst/>
              <a:cxnLst/>
              <a:rect l="l" t="t" r="r" b="b"/>
              <a:pathLst>
                <a:path w="679157" h="718223">
                  <a:moveTo>
                    <a:pt x="0" y="718223"/>
                  </a:moveTo>
                  <a:lnTo>
                    <a:pt x="679157" y="718223"/>
                  </a:lnTo>
                  <a:lnTo>
                    <a:pt x="679157" y="0"/>
                  </a:lnTo>
                  <a:lnTo>
                    <a:pt x="0" y="0"/>
                  </a:lnTo>
                  <a:lnTo>
                    <a:pt x="0" y="718223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58" name="object 46"/>
          <p:cNvSpPr txBox="1"/>
          <p:nvPr/>
        </p:nvSpPr>
        <p:spPr>
          <a:xfrm>
            <a:off x="2891608" y="2815999"/>
            <a:ext cx="1877060" cy="9632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905" algn="ctr">
              <a:lnSpc>
                <a:spcPct val="100099"/>
              </a:lnSpc>
            </a:pPr>
            <a:r>
              <a:rPr sz="1600" b="1" spc="-15" dirty="0" smtClean="0">
                <a:latin typeface="Arial Black"/>
                <a:cs typeface="Arial Black"/>
              </a:rPr>
              <a:t>PENGE</a:t>
            </a:r>
            <a:r>
              <a:rPr sz="1600" b="1" spc="-30" dirty="0" smtClean="0">
                <a:latin typeface="Arial Black"/>
                <a:cs typeface="Arial Black"/>
              </a:rPr>
              <a:t>R</a:t>
            </a:r>
            <a:r>
              <a:rPr sz="1600" b="1" spc="-15" dirty="0" smtClean="0">
                <a:latin typeface="Arial Black"/>
                <a:cs typeface="Arial Black"/>
              </a:rPr>
              <a:t>TIAN</a:t>
            </a:r>
            <a:r>
              <a:rPr sz="1600" b="1" spc="-10" dirty="0" smtClean="0">
                <a:latin typeface="Arial Black"/>
                <a:cs typeface="Arial Black"/>
              </a:rPr>
              <a:t> </a:t>
            </a:r>
            <a:r>
              <a:rPr sz="1600" b="1" spc="-20" dirty="0" smtClean="0">
                <a:latin typeface="Arial Black"/>
                <a:cs typeface="Arial Black"/>
              </a:rPr>
              <a:t>S</a:t>
            </a:r>
            <a:r>
              <a:rPr sz="1600" b="1" spc="-130" dirty="0" smtClean="0">
                <a:latin typeface="Arial Black"/>
                <a:cs typeface="Arial Black"/>
              </a:rPr>
              <a:t>A</a:t>
            </a:r>
            <a:r>
              <a:rPr sz="1600" b="1" spc="-15" dirty="0" smtClean="0">
                <a:latin typeface="Arial Black"/>
                <a:cs typeface="Arial Black"/>
              </a:rPr>
              <a:t>T</a:t>
            </a:r>
            <a:r>
              <a:rPr sz="1600" b="1" spc="-75" dirty="0" smtClean="0">
                <a:latin typeface="Arial Black"/>
                <a:cs typeface="Arial Black"/>
              </a:rPr>
              <a:t>U</a:t>
            </a:r>
            <a:r>
              <a:rPr sz="1600" b="1" spc="-25" dirty="0" smtClean="0">
                <a:latin typeface="Arial Black"/>
                <a:cs typeface="Arial Black"/>
              </a:rPr>
              <a:t>A</a:t>
            </a:r>
            <a:r>
              <a:rPr sz="1600" b="1" spc="-15" dirty="0" smtClean="0">
                <a:latin typeface="Arial Black"/>
                <a:cs typeface="Arial Black"/>
              </a:rPr>
              <a:t>N</a:t>
            </a:r>
            <a:r>
              <a:rPr sz="1600" b="1" spc="40" dirty="0" smtClean="0">
                <a:latin typeface="Arial Black"/>
                <a:cs typeface="Arial Black"/>
              </a:rPr>
              <a:t> </a:t>
            </a:r>
            <a:r>
              <a:rPr sz="1600" b="1" spc="-15" dirty="0" smtClean="0">
                <a:latin typeface="Arial Black"/>
                <a:cs typeface="Arial Black"/>
              </a:rPr>
              <a:t>KRE</a:t>
            </a:r>
            <a:r>
              <a:rPr sz="1600" b="1" spc="-25" dirty="0" smtClean="0">
                <a:latin typeface="Arial Black"/>
                <a:cs typeface="Arial Black"/>
              </a:rPr>
              <a:t>D</a:t>
            </a:r>
            <a:r>
              <a:rPr sz="1600" b="1" spc="-10" dirty="0" smtClean="0">
                <a:latin typeface="Arial Black"/>
                <a:cs typeface="Arial Black"/>
              </a:rPr>
              <a:t>IT</a:t>
            </a:r>
            <a:r>
              <a:rPr sz="1600" b="1" spc="-15" dirty="0" smtClean="0">
                <a:latin typeface="Arial Black"/>
                <a:cs typeface="Arial Black"/>
              </a:rPr>
              <a:t> SEMESTER</a:t>
            </a:r>
            <a:endParaRPr sz="1600">
              <a:latin typeface="Arial Black"/>
              <a:cs typeface="Arial Black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b="1" spc="5" dirty="0" smtClean="0">
                <a:solidFill>
                  <a:srgbClr val="C00000"/>
                </a:solidFill>
                <a:latin typeface="Arial Black"/>
                <a:cs typeface="Arial Black"/>
              </a:rPr>
              <a:t>(</a:t>
            </a:r>
            <a:r>
              <a:rPr sz="1400" b="1" spc="-5" dirty="0" smtClean="0">
                <a:solidFill>
                  <a:srgbClr val="C00000"/>
                </a:solidFill>
                <a:latin typeface="Arial Black"/>
                <a:cs typeface="Arial Black"/>
              </a:rPr>
              <a:t>dala</a:t>
            </a:r>
            <a:r>
              <a:rPr sz="1400" b="1" spc="0" dirty="0" smtClean="0">
                <a:solidFill>
                  <a:srgbClr val="C00000"/>
                </a:solidFill>
                <a:latin typeface="Arial Black"/>
                <a:cs typeface="Arial Black"/>
              </a:rPr>
              <a:t>m</a:t>
            </a:r>
            <a:r>
              <a:rPr sz="1400" b="1" spc="-10" dirty="0" smtClean="0">
                <a:solidFill>
                  <a:srgbClr val="C00000"/>
                </a:solidFill>
                <a:latin typeface="Arial Black"/>
                <a:cs typeface="Arial Black"/>
              </a:rPr>
              <a:t> S</a:t>
            </a:r>
            <a:r>
              <a:rPr sz="1400" b="1" spc="0" dirty="0" smtClean="0">
                <a:solidFill>
                  <a:srgbClr val="C00000"/>
                </a:solidFill>
                <a:latin typeface="Arial Black"/>
                <a:cs typeface="Arial Black"/>
              </a:rPr>
              <a:t>N</a:t>
            </a:r>
            <a:r>
              <a:rPr sz="1400" b="1" spc="-5" dirty="0" smtClean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1400" b="1" spc="0" dirty="0" smtClean="0">
                <a:solidFill>
                  <a:srgbClr val="C00000"/>
                </a:solidFill>
                <a:latin typeface="Arial Black"/>
                <a:cs typeface="Arial Black"/>
              </a:rPr>
              <a:t>DI</a:t>
            </a:r>
            <a:r>
              <a:rPr sz="1400" b="1" spc="-10" dirty="0" smtClean="0">
                <a:solidFill>
                  <a:srgbClr val="C00000"/>
                </a:solidFill>
                <a:latin typeface="Arial Black"/>
                <a:cs typeface="Arial Black"/>
              </a:rPr>
              <a:t>KT</a:t>
            </a:r>
            <a:r>
              <a:rPr sz="1400" b="1" spc="0" dirty="0" smtClean="0">
                <a:solidFill>
                  <a:srgbClr val="C00000"/>
                </a:solidFill>
                <a:latin typeface="Arial Black"/>
                <a:cs typeface="Arial Black"/>
              </a:rPr>
              <a:t>I)</a:t>
            </a:r>
            <a:endParaRPr sz="140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33" grpId="0" animBg="1"/>
      <p:bldP spid="34" grpId="0" animBg="1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Durasi Perkuliahan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90349" y="2498272"/>
            <a:ext cx="11276465" cy="522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Jumlah SKS: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4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(2 SKS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teori + 2 SKS praktek)</a:t>
            </a:r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Jumlah pertemuan : 14x (diluar ujian)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Alokasi waktu belajar: 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2 SKS teori: 2x50 menit tatap muka + 2x50 menit  kegiatan terstruktur + 2x50 menit kegiatan </a:t>
            </a: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mandiri</a:t>
            </a: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2 SKS praktek: 160 praktek studio</a:t>
            </a:r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pPr marL="441325" indent="-441325">
              <a:buFont typeface="Arial" pitchFamily="34" charset="0"/>
              <a:buChar char="•"/>
            </a:pPr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Jumlah tugas: 1 tugas besar dan beberapa latihan/PR</a:t>
            </a:r>
          </a:p>
          <a:p>
            <a:pPr marL="179388" indent="-179388">
              <a:buFont typeface="Arial" pitchFamily="34" charset="0"/>
              <a:buChar char="•"/>
            </a:pPr>
            <a:endParaRPr lang="id-ID" sz="4000" b="1" dirty="0" smtClean="0">
              <a:solidFill>
                <a:srgbClr val="002060"/>
              </a:solidFill>
              <a:latin typeface="Humanst521 Lt BT" pitchFamily="34" charset="0"/>
            </a:endParaRPr>
          </a:p>
          <a:p>
            <a:pPr>
              <a:buFont typeface="Arial" pitchFamily="34" charset="0"/>
              <a:buChar char="•"/>
            </a:pPr>
            <a:endParaRPr lang="fr-FR" sz="40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483858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Penilaian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46593" y="1849197"/>
          <a:ext cx="7647235" cy="3883286"/>
        </p:xfrm>
        <a:graphic>
          <a:graphicData uri="http://schemas.openxmlformats.org/drawingml/2006/table">
            <a:tbl>
              <a:tblPr/>
              <a:tblGrid>
                <a:gridCol w="673628"/>
                <a:gridCol w="5607173"/>
                <a:gridCol w="1366434"/>
              </a:tblGrid>
              <a:tr h="10370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No.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Deskripsi Penilaian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Bobot 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</a:tr>
              <a:tr h="567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Kehadiran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5%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Tugas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40%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Ujian Tengah Semester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25%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Ujian Akhir Semester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 smtClean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30%</a:t>
                      </a:r>
                      <a:endParaRPr lang="id-ID" sz="3200" b="1" dirty="0">
                        <a:solidFill>
                          <a:srgbClr val="002060"/>
                        </a:solidFill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7920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Jumlah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3200" b="1" dirty="0">
                          <a:solidFill>
                            <a:srgbClr val="002060"/>
                          </a:solidFill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100%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78097" y="5974714"/>
          <a:ext cx="4165159" cy="3652520"/>
        </p:xfrm>
        <a:graphic>
          <a:graphicData uri="http://schemas.openxmlformats.org/drawingml/2006/table">
            <a:tbl>
              <a:tblPr/>
              <a:tblGrid>
                <a:gridCol w="1160512"/>
                <a:gridCol w="1339053"/>
                <a:gridCol w="1665594"/>
              </a:tblGrid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Nilai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Point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Range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A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4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≥ </a:t>
                      </a: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85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B+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3,5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76-85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B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3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70-75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C+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2,5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Arial"/>
                        </a:rPr>
                        <a:t>65-69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C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2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60-64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D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1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50-59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E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0</a:t>
                      </a:r>
                      <a:endParaRPr lang="id-ID" sz="2800" b="1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≤ </a:t>
                      </a:r>
                      <a:r>
                        <a:rPr lang="id-ID" sz="2800" b="1" dirty="0" smtClean="0">
                          <a:solidFill>
                            <a:srgbClr val="7030A0"/>
                          </a:solidFill>
                          <a:latin typeface="Arial"/>
                          <a:ea typeface="Calibri"/>
                          <a:cs typeface="Arial"/>
                        </a:rPr>
                        <a:t>49</a:t>
                      </a:r>
                      <a:endParaRPr lang="id-ID" sz="28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483858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Buku Referensi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90349" y="2498272"/>
            <a:ext cx="5915251" cy="625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Merancang Bangunan Gedung Bertingkat Rendah oleh Noor Cholis Idham, Ph.D., penerbit Graha Ilmu</a:t>
            </a:r>
            <a:endParaRPr lang="fr-FR" sz="40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483858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Buku Referensi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790349" y="2498272"/>
            <a:ext cx="5915251" cy="6253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000" b="1" dirty="0" smtClean="0">
                <a:solidFill>
                  <a:srgbClr val="002060"/>
                </a:solidFill>
                <a:latin typeface="Humanst521 Lt BT" pitchFamily="34" charset="0"/>
              </a:rPr>
              <a:t>Structures oleh Daniel L. Schodek &amp; Martin Bechthold</a:t>
            </a:r>
            <a:endParaRPr lang="fr-FR" sz="40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483858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Pendahuluan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855541"/>
            <a:ext cx="11786662" cy="688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46100" indent="-546100">
              <a:buFont typeface="Arial" pitchFamily="34" charset="0"/>
              <a:buChar char="•"/>
            </a:pPr>
            <a:r>
              <a:rPr lang="id-ID" sz="4400" b="1" dirty="0" smtClean="0">
                <a:solidFill>
                  <a:srgbClr val="002060"/>
                </a:solidFill>
                <a:latin typeface="Humanst521 Lt BT" pitchFamily="34" charset="0"/>
              </a:rPr>
              <a:t>Taman Kota merupakan Ruang Terbuka Hijau dalam suatu kawasan perkotaan.</a:t>
            </a:r>
          </a:p>
          <a:p>
            <a:pPr marL="546100" indent="-546100">
              <a:buFont typeface="Arial" pitchFamily="34" charset="0"/>
              <a:buChar char="•"/>
            </a:pPr>
            <a:endParaRPr lang="fr-FR" sz="4400" b="1" dirty="0">
              <a:solidFill>
                <a:srgbClr val="002060"/>
              </a:solidFill>
              <a:latin typeface="Humanst521 Lt BT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1999" y="3697357"/>
            <a:ext cx="3299792" cy="8746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atin typeface="Humnst777 BT" pitchFamily="34" charset="0"/>
              </a:rPr>
              <a:t>WILAYAH KOTA</a:t>
            </a:r>
            <a:endParaRPr lang="id-ID" sz="2800" b="1" dirty="0">
              <a:latin typeface="Humnst777 BT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86678" y="5420139"/>
            <a:ext cx="3299792" cy="87464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atin typeface="Humnst777 BT" pitchFamily="34" charset="0"/>
              </a:rPr>
              <a:t>RUANG TERBANGUN</a:t>
            </a:r>
            <a:endParaRPr lang="id-ID" sz="2800" b="1" dirty="0">
              <a:latin typeface="Humnst777 BT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04382" y="5493025"/>
            <a:ext cx="3299792" cy="8746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atin typeface="Humnst777 BT" pitchFamily="34" charset="0"/>
              </a:rPr>
              <a:t>RUANG TERBUKA</a:t>
            </a:r>
            <a:endParaRPr lang="id-ID" sz="2800" b="1" dirty="0">
              <a:latin typeface="Humnst777 BT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11145" y="7533859"/>
            <a:ext cx="3299792" cy="87464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atin typeface="Humnst777 BT" pitchFamily="34" charset="0"/>
              </a:rPr>
              <a:t>RUANG TERBUKA HIJAU</a:t>
            </a:r>
            <a:endParaRPr lang="id-ID" sz="2800" b="1" dirty="0">
              <a:latin typeface="Humnst777 BT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018101" y="7507355"/>
            <a:ext cx="3299792" cy="8746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latin typeface="Humnst777 BT" pitchFamily="34" charset="0"/>
              </a:rPr>
              <a:t>RUANG TERBUKA NON HIJAU</a:t>
            </a:r>
            <a:endParaRPr lang="id-ID" sz="2800" b="1" dirty="0">
              <a:latin typeface="Humnst777 BT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552124" y="4174438"/>
            <a:ext cx="815009" cy="1729408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6851375" y="4147932"/>
            <a:ext cx="815009" cy="1729408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130749" y="6427306"/>
            <a:ext cx="1603514" cy="1066801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6361044" y="6374298"/>
            <a:ext cx="1543879" cy="1080050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Terminologi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649896"/>
            <a:ext cx="11786662" cy="7791816"/>
          </a:xfrm>
          <a:prstGeom prst="rect">
            <a:avLst/>
          </a:prstGeom>
          <a:solidFill>
            <a:srgbClr val="FFF2CC">
              <a:alpha val="6196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t-IT" sz="3600" b="1" dirty="0" smtClean="0">
                <a:latin typeface="Humnst777 BT" pitchFamily="34" charset="0"/>
              </a:rPr>
              <a:t>Permendagri No.1 Tahun 2007 tentang Penataan</a:t>
            </a:r>
          </a:p>
          <a:p>
            <a:r>
              <a:rPr lang="id-ID" sz="3600" b="1" dirty="0" smtClean="0">
                <a:latin typeface="Humnst777 BT" pitchFamily="34" charset="0"/>
              </a:rPr>
              <a:t>RTH Kawasan Perkotaan (RTHKP)</a:t>
            </a:r>
          </a:p>
          <a:p>
            <a:pPr marL="446088" indent="-446088"/>
            <a:r>
              <a:rPr lang="id-ID" sz="3600" dirty="0" smtClean="0">
                <a:latin typeface="Humnst777 BT" pitchFamily="34" charset="0"/>
              </a:rPr>
              <a:t>• Ruang terbuka adalah ruang-ruang dalam kota atau wilayah </a:t>
            </a:r>
            <a:r>
              <a:rPr lang="id-ID" sz="3600" dirty="0" smtClean="0">
                <a:latin typeface="Humnst777 BT" pitchFamily="34" charset="0"/>
              </a:rPr>
              <a:t>yang lebih </a:t>
            </a:r>
            <a:r>
              <a:rPr lang="id-ID" sz="3600" dirty="0" smtClean="0">
                <a:latin typeface="Humnst777 BT" pitchFamily="34" charset="0"/>
              </a:rPr>
              <a:t>luas baik dalam bentuk </a:t>
            </a:r>
            <a:r>
              <a:rPr lang="id-ID" sz="3600" dirty="0" smtClean="0">
                <a:latin typeface="Humnst777 BT" pitchFamily="34" charset="0"/>
              </a:rPr>
              <a:t>area / kawasan </a:t>
            </a:r>
            <a:r>
              <a:rPr lang="id-ID" sz="3600" dirty="0" smtClean="0">
                <a:latin typeface="Humnst777 BT" pitchFamily="34" charset="0"/>
              </a:rPr>
              <a:t>maupun dalam </a:t>
            </a:r>
            <a:r>
              <a:rPr lang="id-ID" sz="3600" dirty="0" smtClean="0">
                <a:latin typeface="Humnst777 BT" pitchFamily="34" charset="0"/>
              </a:rPr>
              <a:t>bentuk area memanjang /</a:t>
            </a:r>
            <a:r>
              <a:rPr lang="id-ID" sz="3600" dirty="0" smtClean="0">
                <a:latin typeface="Humnst777 BT" pitchFamily="34" charset="0"/>
              </a:rPr>
              <a:t>jalur di mana dalam penggunaannya lebih </a:t>
            </a:r>
            <a:r>
              <a:rPr lang="id-ID" sz="3600" dirty="0" smtClean="0">
                <a:latin typeface="Humnst777 BT" pitchFamily="34" charset="0"/>
              </a:rPr>
              <a:t>bersifat terbuka </a:t>
            </a:r>
            <a:r>
              <a:rPr lang="id-ID" sz="3600" dirty="0" smtClean="0">
                <a:latin typeface="Humnst777 BT" pitchFamily="34" charset="0"/>
              </a:rPr>
              <a:t>yang pada dasarnya tanpa bangunan.</a:t>
            </a:r>
          </a:p>
          <a:p>
            <a:pPr marL="446088" indent="-446088"/>
            <a:r>
              <a:rPr lang="id-ID" sz="3600" dirty="0" smtClean="0">
                <a:latin typeface="Humnst777 BT" pitchFamily="34" charset="0"/>
              </a:rPr>
              <a:t>• Ruang Terbuka Hijau Kawasan Perkotaan yang </a:t>
            </a:r>
            <a:r>
              <a:rPr lang="id-ID" sz="3600" dirty="0" smtClean="0">
                <a:latin typeface="Humnst777 BT" pitchFamily="34" charset="0"/>
              </a:rPr>
              <a:t>selanjutnya disingkat </a:t>
            </a:r>
            <a:r>
              <a:rPr lang="id-ID" sz="3600" dirty="0" smtClean="0">
                <a:latin typeface="Humnst777 BT" pitchFamily="34" charset="0"/>
              </a:rPr>
              <a:t>RTHKP adalah bagian dari ruang terbuka suatu </a:t>
            </a:r>
            <a:r>
              <a:rPr lang="id-ID" sz="3600" dirty="0" smtClean="0">
                <a:latin typeface="Humnst777 BT" pitchFamily="34" charset="0"/>
              </a:rPr>
              <a:t>kawasan perkotaan </a:t>
            </a:r>
            <a:r>
              <a:rPr lang="id-ID" sz="3600" dirty="0" smtClean="0">
                <a:latin typeface="Humnst777 BT" pitchFamily="34" charset="0"/>
              </a:rPr>
              <a:t>yang diisi oleh tumbuhan dan tanaman guna </a:t>
            </a:r>
            <a:r>
              <a:rPr lang="id-ID" sz="3600" dirty="0" smtClean="0">
                <a:latin typeface="Humnst777 BT" pitchFamily="34" charset="0"/>
              </a:rPr>
              <a:t>mendukung manfaat </a:t>
            </a:r>
            <a:r>
              <a:rPr lang="id-ID" sz="3600" dirty="0" smtClean="0">
                <a:latin typeface="Humnst777 BT" pitchFamily="34" charset="0"/>
              </a:rPr>
              <a:t>ekologi, sosial, budaya, ekonomi dan estetika.</a:t>
            </a:r>
          </a:p>
          <a:p>
            <a:pPr marL="446088" indent="-446088"/>
            <a:r>
              <a:rPr lang="id-ID" sz="3600" dirty="0" smtClean="0">
                <a:latin typeface="Humnst777 BT" pitchFamily="34" charset="0"/>
              </a:rPr>
              <a:t>• Luas ideal RTHKP minimal 20% dari luas kawasan perkotaan</a:t>
            </a:r>
            <a:endParaRPr lang="fr-FR" sz="3600" b="1" dirty="0">
              <a:solidFill>
                <a:srgbClr val="002060"/>
              </a:solidFill>
              <a:latin typeface="Humnst777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Terminologi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649896"/>
            <a:ext cx="11786662" cy="709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400" b="1" dirty="0" smtClean="0">
                <a:latin typeface="Humnst777 BT" pitchFamily="34" charset="0"/>
              </a:rPr>
              <a:t>Ruang Terbuka Hijau (RTH) / </a:t>
            </a:r>
            <a:r>
              <a:rPr lang="id-ID" sz="4400" b="1" i="1" dirty="0" smtClean="0">
                <a:latin typeface="Humnst777 BT" pitchFamily="34" charset="0"/>
              </a:rPr>
              <a:t>green space atau open </a:t>
            </a:r>
            <a:r>
              <a:rPr lang="id-ID" sz="4400" b="1" i="1" dirty="0" smtClean="0">
                <a:latin typeface="Humnst777 BT" pitchFamily="34" charset="0"/>
              </a:rPr>
              <a:t>space</a:t>
            </a:r>
          </a:p>
          <a:p>
            <a:r>
              <a:rPr lang="id-ID" sz="4400" dirty="0" smtClean="0">
                <a:latin typeface="Humnst777 BT" pitchFamily="34" charset="0"/>
              </a:rPr>
              <a:t>adalah area dengan </a:t>
            </a:r>
            <a:r>
              <a:rPr lang="id-ID" sz="4400" dirty="0" smtClean="0">
                <a:latin typeface="Humnst777 BT" pitchFamily="34" charset="0"/>
              </a:rPr>
              <a:t>luasan tertentu yang didominasi vegetasi, yang diperuntukkan </a:t>
            </a:r>
            <a:r>
              <a:rPr lang="id-ID" sz="4400" dirty="0" smtClean="0">
                <a:latin typeface="Humnst777 BT" pitchFamily="34" charset="0"/>
              </a:rPr>
              <a:t>bagi </a:t>
            </a:r>
            <a:r>
              <a:rPr lang="sv-SE" sz="4400" dirty="0" smtClean="0">
                <a:latin typeface="Humnst777 BT" pitchFamily="34" charset="0"/>
              </a:rPr>
              <a:t>kepentingan </a:t>
            </a:r>
            <a:r>
              <a:rPr lang="sv-SE" sz="4400" dirty="0" smtClean="0">
                <a:latin typeface="Humnst777 BT" pitchFamily="34" charset="0"/>
              </a:rPr>
              <a:t>publik dan terjaga dari segala perubahan peruntukan. </a:t>
            </a:r>
            <a:endParaRPr lang="id-ID" sz="4400" dirty="0" smtClean="0">
              <a:latin typeface="Humnst777 BT" pitchFamily="34" charset="0"/>
            </a:endParaRPr>
          </a:p>
          <a:p>
            <a:r>
              <a:rPr lang="sv-SE" sz="4400" dirty="0" smtClean="0">
                <a:latin typeface="Humnst777 BT" pitchFamily="34" charset="0"/>
              </a:rPr>
              <a:t>RTH bukan</a:t>
            </a:r>
            <a:r>
              <a:rPr lang="id-ID" sz="4400" dirty="0" smtClean="0">
                <a:latin typeface="Humnst777 BT" pitchFamily="34" charset="0"/>
              </a:rPr>
              <a:t> </a:t>
            </a:r>
            <a:r>
              <a:rPr lang="nn-NO" sz="4400" dirty="0" smtClean="0">
                <a:latin typeface="Humnst777 BT" pitchFamily="34" charset="0"/>
              </a:rPr>
              <a:t>dan </a:t>
            </a:r>
            <a:r>
              <a:rPr lang="nn-NO" sz="4400" dirty="0" smtClean="0">
                <a:latin typeface="Humnst777 BT" pitchFamily="34" charset="0"/>
              </a:rPr>
              <a:t>tidak termasuk area hijau yang akan dikonversi peruntukkannya </a:t>
            </a:r>
            <a:r>
              <a:rPr lang="nn-NO" sz="4400" dirty="0" smtClean="0">
                <a:latin typeface="Humnst777 BT" pitchFamily="34" charset="0"/>
              </a:rPr>
              <a:t>menjadi</a:t>
            </a:r>
            <a:r>
              <a:rPr lang="id-ID" sz="4400" dirty="0" smtClean="0">
                <a:latin typeface="Humnst777 BT" pitchFamily="34" charset="0"/>
              </a:rPr>
              <a:t> berbagai </a:t>
            </a:r>
            <a:r>
              <a:rPr lang="id-ID" sz="4400" dirty="0" smtClean="0">
                <a:latin typeface="Humnst777 BT" pitchFamily="34" charset="0"/>
              </a:rPr>
              <a:t>fungsi non hijau.</a:t>
            </a:r>
            <a:endParaRPr lang="fr-FR" sz="4400" b="1" dirty="0">
              <a:solidFill>
                <a:srgbClr val="002060"/>
              </a:solidFill>
              <a:latin typeface="Humnst777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Terminologi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649896"/>
            <a:ext cx="11786662" cy="709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nn-NO" sz="4800" b="1" dirty="0" smtClean="0">
                <a:latin typeface="Humnst777 Cn BT" pitchFamily="34" charset="0"/>
              </a:rPr>
              <a:t>Berdasarkan Perda No.7 Tahun 2002 tentang Pengelolaan Ruang </a:t>
            </a:r>
            <a:r>
              <a:rPr lang="nn-NO" sz="4800" b="1" dirty="0" smtClean="0">
                <a:latin typeface="Humnst777 Cn BT" pitchFamily="34" charset="0"/>
              </a:rPr>
              <a:t>Terbuka</a:t>
            </a:r>
            <a:r>
              <a:rPr lang="id-ID" sz="4800" b="1" dirty="0" smtClean="0">
                <a:latin typeface="Humnst777 Cn BT" pitchFamily="34" charset="0"/>
              </a:rPr>
              <a:t> </a:t>
            </a:r>
            <a:r>
              <a:rPr lang="nn-NO" sz="4800" b="1" dirty="0" smtClean="0">
                <a:latin typeface="Humnst777 Cn BT" pitchFamily="34" charset="0"/>
              </a:rPr>
              <a:t>Hijau</a:t>
            </a:r>
            <a:r>
              <a:rPr lang="nn-NO" sz="4800" b="1" dirty="0" smtClean="0">
                <a:latin typeface="Humnst777 Cn BT" pitchFamily="34" charset="0"/>
              </a:rPr>
              <a:t>, pasal 1 </a:t>
            </a:r>
            <a:r>
              <a:rPr lang="nn-NO" sz="4800" dirty="0" smtClean="0">
                <a:latin typeface="Humnst777 Cn BT" pitchFamily="34" charset="0"/>
              </a:rPr>
              <a:t>pengertian Ruang Terbuka Hijau adalah ruang kota </a:t>
            </a:r>
            <a:r>
              <a:rPr lang="nn-NO" sz="4800" dirty="0" smtClean="0">
                <a:latin typeface="Humnst777 Cn BT" pitchFamily="34" charset="0"/>
              </a:rPr>
              <a:t>yang</a:t>
            </a:r>
            <a:r>
              <a:rPr lang="id-ID" sz="4800" dirty="0" smtClean="0">
                <a:latin typeface="Humnst777 Cn BT" pitchFamily="34" charset="0"/>
              </a:rPr>
              <a:t> </a:t>
            </a:r>
            <a:r>
              <a:rPr lang="fi-FI" sz="4800" dirty="0" smtClean="0">
                <a:latin typeface="Humnst777 Cn BT" pitchFamily="34" charset="0"/>
              </a:rPr>
              <a:t>berfungsi </a:t>
            </a:r>
            <a:r>
              <a:rPr lang="fi-FI" sz="4800" dirty="0" smtClean="0">
                <a:latin typeface="Humnst777 Cn BT" pitchFamily="34" charset="0"/>
              </a:rPr>
              <a:t>sebagai kawasan hijau pertamanan kota, kawasan hijau hutan kota</a:t>
            </a:r>
            <a:r>
              <a:rPr lang="fi-FI" sz="4800" dirty="0" smtClean="0">
                <a:latin typeface="Humnst777 Cn BT" pitchFamily="34" charset="0"/>
              </a:rPr>
              <a:t>,</a:t>
            </a:r>
            <a:r>
              <a:rPr lang="id-ID" sz="4800" dirty="0" smtClean="0">
                <a:latin typeface="Humnst777 Cn BT" pitchFamily="34" charset="0"/>
              </a:rPr>
              <a:t> </a:t>
            </a:r>
            <a:r>
              <a:rPr lang="fi-FI" sz="4800" dirty="0" smtClean="0">
                <a:latin typeface="Humnst777 Cn BT" pitchFamily="34" charset="0"/>
              </a:rPr>
              <a:t>kawasan </a:t>
            </a:r>
            <a:r>
              <a:rPr lang="fi-FI" sz="4800" dirty="0" smtClean="0">
                <a:latin typeface="Humnst777 Cn BT" pitchFamily="34" charset="0"/>
              </a:rPr>
              <a:t>hijau rekreasi kota, kawasan hijau permakaman, kawasan </a:t>
            </a:r>
            <a:r>
              <a:rPr lang="fi-FI" sz="4800" dirty="0" smtClean="0">
                <a:latin typeface="Humnst777 Cn BT" pitchFamily="34" charset="0"/>
              </a:rPr>
              <a:t>hijau</a:t>
            </a:r>
            <a:r>
              <a:rPr lang="id-ID" sz="4800" dirty="0" smtClean="0">
                <a:latin typeface="Humnst777 Cn BT" pitchFamily="34" charset="0"/>
              </a:rPr>
              <a:t> </a:t>
            </a:r>
            <a:r>
              <a:rPr lang="fi-FI" sz="4800" dirty="0" smtClean="0">
                <a:latin typeface="Humnst777 Cn BT" pitchFamily="34" charset="0"/>
              </a:rPr>
              <a:t>pertanian</a:t>
            </a:r>
            <a:r>
              <a:rPr lang="fi-FI" sz="4800" dirty="0" smtClean="0">
                <a:latin typeface="Humnst777 Cn BT" pitchFamily="34" charset="0"/>
              </a:rPr>
              <a:t>, kawasan hijau jalur hijau, kawasan hijau pekarangan.</a:t>
            </a:r>
            <a:endParaRPr lang="fr-FR" sz="4800" b="1" dirty="0">
              <a:solidFill>
                <a:srgbClr val="002060"/>
              </a:solidFill>
              <a:latin typeface="Humnst777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Klasifikasi Taman Kota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649896"/>
            <a:ext cx="11786662" cy="8103704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600" dirty="0" smtClean="0">
                <a:latin typeface="Humnst777 Cn BT" pitchFamily="34" charset="0"/>
              </a:rPr>
              <a:t>Lingkup </a:t>
            </a:r>
            <a:r>
              <a:rPr lang="id-ID" sz="4600" dirty="0" smtClean="0">
                <a:latin typeface="Humnst777 Cn BT" pitchFamily="34" charset="0"/>
              </a:rPr>
              <a:t>taman kota ada 3</a:t>
            </a:r>
            <a:r>
              <a:rPr lang="id-ID" sz="4600" dirty="0" smtClean="0">
                <a:latin typeface="Humnst777 Cn BT" pitchFamily="34" charset="0"/>
              </a:rPr>
              <a:t>, yaitu:</a:t>
            </a:r>
          </a:p>
          <a:p>
            <a:pPr marL="446088" indent="-446088"/>
            <a:r>
              <a:rPr lang="fi-FI" sz="4600" dirty="0" smtClean="0">
                <a:latin typeface="Humnst777 Cn BT" pitchFamily="34" charset="0"/>
              </a:rPr>
              <a:t>• </a:t>
            </a:r>
            <a:r>
              <a:rPr lang="fi-FI" sz="4600" b="1" dirty="0" smtClean="0">
                <a:latin typeface="Humnst777 Cn BT" pitchFamily="34" charset="0"/>
              </a:rPr>
              <a:t>Taman </a:t>
            </a:r>
            <a:r>
              <a:rPr lang="fi-FI" sz="4600" dirty="0" smtClean="0">
                <a:latin typeface="Humnst777 Cn BT" pitchFamily="34" charset="0"/>
              </a:rPr>
              <a:t>meliputi : taman kota, </a:t>
            </a:r>
            <a:r>
              <a:rPr lang="fi-FI" sz="4600" dirty="0" smtClean="0">
                <a:latin typeface="Humnst777 Cn BT" pitchFamily="34" charset="0"/>
              </a:rPr>
              <a:t>taman</a:t>
            </a:r>
            <a:r>
              <a:rPr lang="id-ID" sz="4600" dirty="0" smtClean="0">
                <a:latin typeface="Humnst777 Cn BT" pitchFamily="34" charset="0"/>
              </a:rPr>
              <a:t> </a:t>
            </a:r>
            <a:r>
              <a:rPr lang="fi-FI" sz="4600" dirty="0" smtClean="0">
                <a:latin typeface="Humnst777 Cn BT" pitchFamily="34" charset="0"/>
              </a:rPr>
              <a:t>bangunan </a:t>
            </a:r>
            <a:r>
              <a:rPr lang="fi-FI" sz="4600" dirty="0" smtClean="0">
                <a:latin typeface="Humnst777 Cn BT" pitchFamily="34" charset="0"/>
              </a:rPr>
              <a:t>bersejarah, taman keraton, </a:t>
            </a:r>
            <a:r>
              <a:rPr lang="fi-FI" sz="4600" dirty="0" smtClean="0">
                <a:latin typeface="Humnst777 Cn BT" pitchFamily="34" charset="0"/>
              </a:rPr>
              <a:t>taman</a:t>
            </a:r>
            <a:r>
              <a:rPr lang="id-ID" sz="4600" dirty="0" smtClean="0">
                <a:latin typeface="Humnst777 Cn BT" pitchFamily="34" charset="0"/>
              </a:rPr>
              <a:t> </a:t>
            </a:r>
            <a:r>
              <a:rPr lang="fi-FI" sz="4600" dirty="0" smtClean="0">
                <a:latin typeface="Humnst777 Cn BT" pitchFamily="34" charset="0"/>
              </a:rPr>
              <a:t>alun-alun</a:t>
            </a:r>
            <a:r>
              <a:rPr lang="fi-FI" sz="4600" dirty="0" smtClean="0">
                <a:latin typeface="Humnst777 Cn BT" pitchFamily="34" charset="0"/>
              </a:rPr>
              <a:t>, taman lingkungan, tempat </a:t>
            </a:r>
            <a:r>
              <a:rPr lang="fi-FI" sz="4600" dirty="0" smtClean="0">
                <a:latin typeface="Humnst777 Cn BT" pitchFamily="34" charset="0"/>
              </a:rPr>
              <a:t>ibadah</a:t>
            </a:r>
            <a:r>
              <a:rPr lang="id-ID" sz="4600" dirty="0" smtClean="0">
                <a:latin typeface="Humnst777 Cn BT" pitchFamily="34" charset="0"/>
              </a:rPr>
              <a:t> dan </a:t>
            </a:r>
            <a:r>
              <a:rPr lang="id-ID" sz="4600" dirty="0" smtClean="0">
                <a:latin typeface="Humnst777 Cn BT" pitchFamily="34" charset="0"/>
              </a:rPr>
              <a:t>hutan kota</a:t>
            </a:r>
          </a:p>
          <a:p>
            <a:pPr marL="446088" indent="-446088"/>
            <a:r>
              <a:rPr lang="fi-FI" sz="4600" dirty="0" smtClean="0">
                <a:latin typeface="Humnst777 Cn BT" pitchFamily="34" charset="0"/>
              </a:rPr>
              <a:t>• </a:t>
            </a:r>
            <a:r>
              <a:rPr lang="fi-FI" sz="4600" b="1" dirty="0" smtClean="0">
                <a:latin typeface="Humnst777 Cn BT" pitchFamily="34" charset="0"/>
              </a:rPr>
              <a:t>Jalur hijau </a:t>
            </a:r>
            <a:r>
              <a:rPr lang="fi-FI" sz="4600" dirty="0" smtClean="0">
                <a:latin typeface="Humnst777 Cn BT" pitchFamily="34" charset="0"/>
              </a:rPr>
              <a:t>meliputi: tepi pantai, tepi sungai</a:t>
            </a:r>
            <a:r>
              <a:rPr lang="fi-FI" sz="4600" dirty="0" smtClean="0">
                <a:latin typeface="Humnst777 Cn BT" pitchFamily="34" charset="0"/>
              </a:rPr>
              <a:t>,</a:t>
            </a:r>
            <a:r>
              <a:rPr lang="id-ID" sz="4600" dirty="0" smtClean="0">
                <a:latin typeface="Humnst777 Cn BT" pitchFamily="34" charset="0"/>
              </a:rPr>
              <a:t> tepi </a:t>
            </a:r>
            <a:r>
              <a:rPr lang="id-ID" sz="4600" dirty="0" smtClean="0">
                <a:latin typeface="Humnst777 Cn BT" pitchFamily="34" charset="0"/>
              </a:rPr>
              <a:t>jurang, kaki bukit, tepi dan median jalan, </a:t>
            </a:r>
            <a:r>
              <a:rPr lang="id-ID" sz="4600" dirty="0" smtClean="0">
                <a:latin typeface="Humnst777 Cn BT" pitchFamily="34" charset="0"/>
              </a:rPr>
              <a:t>di bawah </a:t>
            </a:r>
            <a:r>
              <a:rPr lang="id-ID" sz="4600" dirty="0" smtClean="0">
                <a:latin typeface="Humnst777 Cn BT" pitchFamily="34" charset="0"/>
              </a:rPr>
              <a:t>jaringan tegangan tinggi-gas-minyak</a:t>
            </a:r>
          </a:p>
          <a:p>
            <a:pPr marL="446088" indent="-446088"/>
            <a:r>
              <a:rPr lang="fi-FI" sz="4600" dirty="0" smtClean="0">
                <a:latin typeface="Humnst777 Cn BT" pitchFamily="34" charset="0"/>
              </a:rPr>
              <a:t>• </a:t>
            </a:r>
            <a:r>
              <a:rPr lang="fi-FI" sz="4600" b="1" dirty="0" smtClean="0">
                <a:latin typeface="Humnst777 Cn BT" pitchFamily="34" charset="0"/>
              </a:rPr>
              <a:t>Zona konservasi alam </a:t>
            </a:r>
            <a:r>
              <a:rPr lang="fi-FI" sz="4600" dirty="0" smtClean="0">
                <a:latin typeface="Humnst777 Cn BT" pitchFamily="34" charset="0"/>
              </a:rPr>
              <a:t>meliputi: hutan lindung</a:t>
            </a:r>
            <a:r>
              <a:rPr lang="fi-FI" sz="4600" dirty="0" smtClean="0">
                <a:latin typeface="Humnst777 Cn BT" pitchFamily="34" charset="0"/>
              </a:rPr>
              <a:t>,</a:t>
            </a:r>
            <a:r>
              <a:rPr lang="id-ID" sz="4600" dirty="0" smtClean="0">
                <a:latin typeface="Humnst777 Cn BT" pitchFamily="34" charset="0"/>
              </a:rPr>
              <a:t> cagar </a:t>
            </a:r>
            <a:r>
              <a:rPr lang="id-ID" sz="4600" dirty="0" smtClean="0">
                <a:latin typeface="Humnst777 Cn BT" pitchFamily="34" charset="0"/>
              </a:rPr>
              <a:t>alam, kebun binatang, mata air</a:t>
            </a:r>
            <a:r>
              <a:rPr lang="id-ID" sz="4600" dirty="0" smtClean="0">
                <a:latin typeface="Humnst777 Cn BT" pitchFamily="34" charset="0"/>
              </a:rPr>
              <a:t>, </a:t>
            </a:r>
            <a:r>
              <a:rPr lang="fi-FI" sz="4600" dirty="0" smtClean="0">
                <a:latin typeface="Humnst777 Cn BT" pitchFamily="34" charset="0"/>
              </a:rPr>
              <a:t>sempadan </a:t>
            </a:r>
            <a:r>
              <a:rPr lang="fi-FI" sz="4600" dirty="0" smtClean="0">
                <a:latin typeface="Humnst777 Cn BT" pitchFamily="34" charset="0"/>
              </a:rPr>
              <a:t>rel kereta api, sempadan </a:t>
            </a:r>
            <a:r>
              <a:rPr lang="fi-FI" sz="4600" dirty="0" smtClean="0">
                <a:latin typeface="Humnst777 Cn BT" pitchFamily="34" charset="0"/>
              </a:rPr>
              <a:t>sungai</a:t>
            </a:r>
            <a:r>
              <a:rPr lang="id-ID" sz="4600" dirty="0" smtClean="0">
                <a:latin typeface="Humnst777 Cn BT" pitchFamily="34" charset="0"/>
              </a:rPr>
              <a:t> dan </a:t>
            </a:r>
            <a:r>
              <a:rPr lang="id-ID" sz="4600" dirty="0" smtClean="0">
                <a:latin typeface="Humnst777 Cn BT" pitchFamily="34" charset="0"/>
              </a:rPr>
              <a:t>sejenisnya</a:t>
            </a:r>
            <a:endParaRPr lang="fr-FR" sz="4600" b="1" dirty="0">
              <a:solidFill>
                <a:srgbClr val="002060"/>
              </a:solidFill>
              <a:latin typeface="Humnst777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483858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Lingkup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519" y="1"/>
            <a:ext cx="8401281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sz="6000" b="1" dirty="0" smtClean="0">
                <a:solidFill>
                  <a:srgbClr val="7030A0"/>
                </a:solidFill>
                <a:latin typeface="EngraversGothic BT" pitchFamily="34" charset="0"/>
              </a:rPr>
              <a:t>Acuan Kebijakan</a:t>
            </a:r>
            <a:endParaRPr lang="en-GB" sz="6000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649896"/>
            <a:ext cx="11786662" cy="6877416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22313" indent="-722313">
              <a:buFont typeface="+mj-lt"/>
              <a:buAutoNum type="arabicPeriod"/>
            </a:pPr>
            <a:r>
              <a:rPr lang="fi-FI" sz="4600" dirty="0" smtClean="0">
                <a:solidFill>
                  <a:srgbClr val="002060"/>
                </a:solidFill>
                <a:latin typeface="Humnst777 Cn BT" pitchFamily="34" charset="0"/>
              </a:rPr>
              <a:t>U</a:t>
            </a:r>
            <a:r>
              <a:rPr lang="id-ID" sz="4600" dirty="0" smtClean="0">
                <a:solidFill>
                  <a:srgbClr val="002060"/>
                </a:solidFill>
                <a:latin typeface="Humnst777 Cn BT" pitchFamily="34" charset="0"/>
              </a:rPr>
              <a:t>U No. 4/1982 ttg Ketentuan-ketentuan Pokok Pengelolaan Lingkungan Hidup</a:t>
            </a:r>
          </a:p>
          <a:p>
            <a:pPr marL="722313" indent="-722313">
              <a:buFont typeface="+mj-lt"/>
              <a:buAutoNum type="arabicPeriod"/>
            </a:pPr>
            <a:r>
              <a:rPr lang="id-ID" sz="4600" dirty="0" smtClean="0">
                <a:solidFill>
                  <a:srgbClr val="002060"/>
                </a:solidFill>
                <a:latin typeface="Humnst777 Cn BT" pitchFamily="34" charset="0"/>
              </a:rPr>
              <a:t>UU No.25/2007 ttg Penataan Ruang</a:t>
            </a:r>
          </a:p>
          <a:p>
            <a:pPr marL="722313" indent="-722313">
              <a:buFont typeface="+mj-lt"/>
              <a:buAutoNum type="arabicPeriod"/>
            </a:pPr>
            <a:r>
              <a:rPr lang="id-ID" sz="4600" dirty="0" smtClean="0">
                <a:solidFill>
                  <a:srgbClr val="002060"/>
                </a:solidFill>
                <a:latin typeface="Humnst777 Cn BT" pitchFamily="34" charset="0"/>
              </a:rPr>
              <a:t>Permendagri No.1/2007 ttg Penataan Ruang Terbuka Hijau di kawasan Perkotaan</a:t>
            </a:r>
          </a:p>
          <a:p>
            <a:pPr marL="722313" indent="-722313">
              <a:buFont typeface="+mj-lt"/>
              <a:buAutoNum type="arabicPeriod"/>
            </a:pPr>
            <a:r>
              <a:rPr lang="id-ID" sz="4600" dirty="0" smtClean="0">
                <a:solidFill>
                  <a:srgbClr val="002060"/>
                </a:solidFill>
                <a:latin typeface="Humnst777 Cn BT" pitchFamily="34" charset="0"/>
              </a:rPr>
              <a:t>KepmenPU no.387/1987 ttg Perencanaan RTH Kota</a:t>
            </a:r>
          </a:p>
          <a:p>
            <a:pPr marL="722313" indent="-722313">
              <a:buFont typeface="+mj-lt"/>
              <a:buAutoNum type="arabicPeriod"/>
            </a:pPr>
            <a:r>
              <a:rPr lang="id-ID" sz="4600" dirty="0" smtClean="0">
                <a:solidFill>
                  <a:srgbClr val="002060"/>
                </a:solidFill>
                <a:latin typeface="Humnst777 Cn BT" pitchFamily="34" charset="0"/>
              </a:rPr>
              <a:t>SNI no.1733/2004 ttg Perencanaan Permukiman pada Kawasan Perkotaan</a:t>
            </a:r>
            <a:endParaRPr lang="fr-FR" sz="4600" dirty="0">
              <a:solidFill>
                <a:srgbClr val="002060"/>
              </a:solidFill>
              <a:latin typeface="Humnst777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203361"/>
          </a:xfrm>
        </p:spPr>
        <p:txBody>
          <a:bodyPr/>
          <a:lstStyle/>
          <a:p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UU No.26 Tahun 2007 Tentang Penataan Ruang</a:t>
            </a:r>
            <a:endParaRPr lang="en-GB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1990135"/>
            <a:ext cx="11786662" cy="7281453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3600" b="1" dirty="0" smtClean="0">
                <a:latin typeface="Humnst777 Cn BT" pitchFamily="34" charset="0"/>
              </a:rPr>
              <a:t>Pasal 28</a:t>
            </a:r>
          </a:p>
          <a:p>
            <a:r>
              <a:rPr lang="id-ID" sz="3600" dirty="0" smtClean="0">
                <a:latin typeface="Humnst777 Cn BT" pitchFamily="34" charset="0"/>
              </a:rPr>
              <a:t>Salah </a:t>
            </a:r>
            <a:r>
              <a:rPr lang="id-ID" sz="3600" dirty="0" smtClean="0">
                <a:latin typeface="Humnst777 Cn BT" pitchFamily="34" charset="0"/>
              </a:rPr>
              <a:t>satunya adalah memuat adanya penyediaan dan </a:t>
            </a:r>
            <a:r>
              <a:rPr lang="id-ID" sz="3600" dirty="0" smtClean="0">
                <a:latin typeface="Humnst777 Cn BT" pitchFamily="34" charset="0"/>
              </a:rPr>
              <a:t>pemanfaatan RTH </a:t>
            </a:r>
            <a:r>
              <a:rPr lang="id-ID" sz="3600" dirty="0" smtClean="0">
                <a:latin typeface="Humnst777 Cn BT" pitchFamily="34" charset="0"/>
              </a:rPr>
              <a:t>(Ruang Terbuka Hijau)</a:t>
            </a:r>
          </a:p>
          <a:p>
            <a:r>
              <a:rPr lang="id-ID" sz="3600" b="1" dirty="0" smtClean="0">
                <a:latin typeface="Humnst777 Cn BT" pitchFamily="34" charset="0"/>
              </a:rPr>
              <a:t>Pasal 29</a:t>
            </a:r>
          </a:p>
          <a:p>
            <a:r>
              <a:rPr lang="id-ID" sz="3600" dirty="0" smtClean="0">
                <a:latin typeface="Humnst777 Cn BT" pitchFamily="34" charset="0"/>
              </a:rPr>
              <a:t>• Ruang Terbuka Hijau publik dan Ruang terbuka Hijau privat</a:t>
            </a:r>
          </a:p>
          <a:p>
            <a:r>
              <a:rPr lang="id-ID" sz="3600" dirty="0" smtClean="0">
                <a:latin typeface="Humnst777 Cn BT" pitchFamily="34" charset="0"/>
              </a:rPr>
              <a:t>• Proporsi RTH = 30 % dari luas wilayah kota</a:t>
            </a:r>
          </a:p>
          <a:p>
            <a:r>
              <a:rPr lang="id-ID" sz="3600" dirty="0" smtClean="0">
                <a:latin typeface="Humnst777 Cn BT" pitchFamily="34" charset="0"/>
              </a:rPr>
              <a:t>• Proporsi RTH publik = 20 % dari luas wilayah kota</a:t>
            </a:r>
          </a:p>
          <a:p>
            <a:r>
              <a:rPr lang="id-ID" sz="3600" b="1" dirty="0" smtClean="0">
                <a:latin typeface="Humnst777 Cn BT" pitchFamily="34" charset="0"/>
              </a:rPr>
              <a:t>Pasal 30</a:t>
            </a:r>
          </a:p>
          <a:p>
            <a:pPr marL="361950" indent="-361950"/>
            <a:r>
              <a:rPr lang="id-ID" sz="3600" dirty="0" smtClean="0">
                <a:latin typeface="Humnst777 Cn BT" pitchFamily="34" charset="0"/>
              </a:rPr>
              <a:t>• Distribusi ruang terbuka hijau publik disesuaikan dengan </a:t>
            </a:r>
            <a:r>
              <a:rPr lang="id-ID" sz="3600" dirty="0" smtClean="0">
                <a:latin typeface="Humnst777 Cn BT" pitchFamily="34" charset="0"/>
              </a:rPr>
              <a:t>sebaran penduduk </a:t>
            </a:r>
            <a:r>
              <a:rPr lang="id-ID" sz="3600" dirty="0" smtClean="0">
                <a:latin typeface="Humnst777 Cn BT" pitchFamily="34" charset="0"/>
              </a:rPr>
              <a:t>dan hierarki pelayanan dengan memperhatikan </a:t>
            </a:r>
            <a:r>
              <a:rPr lang="id-ID" sz="3600" dirty="0" smtClean="0">
                <a:latin typeface="Humnst777 Cn BT" pitchFamily="34" charset="0"/>
              </a:rPr>
              <a:t>rencana struktur </a:t>
            </a:r>
            <a:r>
              <a:rPr lang="id-ID" sz="3600" dirty="0" smtClean="0">
                <a:latin typeface="Humnst777 Cn BT" pitchFamily="34" charset="0"/>
              </a:rPr>
              <a:t>dan pola ruang.</a:t>
            </a:r>
          </a:p>
          <a:p>
            <a:r>
              <a:rPr lang="id-ID" sz="3600" b="1" dirty="0" smtClean="0">
                <a:latin typeface="Humnst777 Cn BT" pitchFamily="34" charset="0"/>
              </a:rPr>
              <a:t>Pasal 31</a:t>
            </a:r>
          </a:p>
          <a:p>
            <a:r>
              <a:rPr lang="id-ID" sz="3600" dirty="0" smtClean="0">
                <a:latin typeface="Humnst777 Cn BT" pitchFamily="34" charset="0"/>
              </a:rPr>
              <a:t>• Detail diatur dalam pp Mentri</a:t>
            </a:r>
            <a:endParaRPr lang="fr-FR" sz="3600" dirty="0">
              <a:solidFill>
                <a:srgbClr val="002060"/>
              </a:solidFill>
              <a:latin typeface="Humnst777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41315"/>
          </a:xfrm>
        </p:spPr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Permendagri No.1 Tahun 2007 tentang Penataan </a:t>
            </a:r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RTH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 Kawasan 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Perkotaan (RTHKP)</a:t>
            </a:r>
            <a:endParaRPr lang="en-GB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2551814"/>
            <a:ext cx="11786662" cy="4699591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000" dirty="0" smtClean="0">
                <a:latin typeface="Humnst777 BT" pitchFamily="34" charset="0"/>
              </a:rPr>
              <a:t>Tujuan penataan RTHKP adalah :</a:t>
            </a:r>
          </a:p>
          <a:p>
            <a:pPr marL="531813" indent="-531813"/>
            <a:r>
              <a:rPr lang="id-ID" sz="4000" dirty="0" smtClean="0">
                <a:latin typeface="Humnst777 BT" pitchFamily="34" charset="0"/>
              </a:rPr>
              <a:t>• menjaga keserasian dan keseimbangan ekosistem </a:t>
            </a:r>
            <a:r>
              <a:rPr lang="id-ID" sz="4000" dirty="0" smtClean="0">
                <a:latin typeface="Humnst777 BT" pitchFamily="34" charset="0"/>
              </a:rPr>
              <a:t>lingkungan perkotaan</a:t>
            </a:r>
            <a:r>
              <a:rPr lang="id-ID" sz="4000" dirty="0" smtClean="0">
                <a:latin typeface="Humnst777 BT" pitchFamily="34" charset="0"/>
              </a:rPr>
              <a:t>;</a:t>
            </a:r>
          </a:p>
          <a:p>
            <a:pPr marL="531813" indent="-531813"/>
            <a:r>
              <a:rPr lang="id-ID" sz="4000" dirty="0" smtClean="0">
                <a:latin typeface="Humnst777 BT" pitchFamily="34" charset="0"/>
              </a:rPr>
              <a:t>• mewujudkan keseimbangan antara lingkungan alam </a:t>
            </a:r>
            <a:r>
              <a:rPr lang="id-ID" sz="4000" dirty="0" smtClean="0">
                <a:latin typeface="Humnst777 BT" pitchFamily="34" charset="0"/>
              </a:rPr>
              <a:t>dan </a:t>
            </a:r>
            <a:r>
              <a:rPr lang="nl-NL" sz="4000" dirty="0" smtClean="0">
                <a:latin typeface="Humnst777 BT" pitchFamily="34" charset="0"/>
              </a:rPr>
              <a:t>lingkungan </a:t>
            </a:r>
            <a:r>
              <a:rPr lang="nl-NL" sz="4000" dirty="0" smtClean="0">
                <a:latin typeface="Humnst777 BT" pitchFamily="34" charset="0"/>
              </a:rPr>
              <a:t>buatan di perkotaan; dan</a:t>
            </a:r>
          </a:p>
          <a:p>
            <a:pPr marL="531813" indent="-531813"/>
            <a:r>
              <a:rPr lang="id-ID" sz="4000" dirty="0" smtClean="0">
                <a:latin typeface="Humnst777 BT" pitchFamily="34" charset="0"/>
              </a:rPr>
              <a:t>• meningkatkan kualitas lingkungan perkotaan yang sehat</a:t>
            </a:r>
            <a:r>
              <a:rPr lang="id-ID" sz="4000" dirty="0" smtClean="0">
                <a:latin typeface="Humnst777 BT" pitchFamily="34" charset="0"/>
              </a:rPr>
              <a:t>, indah</a:t>
            </a:r>
            <a:r>
              <a:rPr lang="id-ID" sz="4000" dirty="0" smtClean="0">
                <a:latin typeface="Humnst777 BT" pitchFamily="34" charset="0"/>
              </a:rPr>
              <a:t>, bersih dan nyaman.</a:t>
            </a:r>
            <a:endParaRPr lang="fr-FR" sz="4000" dirty="0">
              <a:solidFill>
                <a:srgbClr val="002060"/>
              </a:solidFill>
              <a:latin typeface="Humnst777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41315"/>
          </a:xfrm>
        </p:spPr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Permendagri No.1 Tahun 2007 tentang Penataan </a:t>
            </a:r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RTH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 Kawasan 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Perkotaan (RTHKP)</a:t>
            </a:r>
            <a:endParaRPr lang="en-GB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2360429"/>
            <a:ext cx="11786662" cy="5656521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4000" dirty="0" smtClean="0">
                <a:latin typeface="Humnst777 BT" pitchFamily="34" charset="0"/>
              </a:rPr>
              <a:t>Fungsi RTHKP adalah :</a:t>
            </a:r>
          </a:p>
          <a:p>
            <a:pPr marL="446088" indent="-446088"/>
            <a:r>
              <a:rPr lang="fi-FI" sz="4000" dirty="0" smtClean="0">
                <a:latin typeface="Humnst777 BT" pitchFamily="34" charset="0"/>
              </a:rPr>
              <a:t>• pengamanan keberadaan kawasan </a:t>
            </a:r>
            <a:r>
              <a:rPr lang="fi-FI" sz="4000" dirty="0" smtClean="0">
                <a:latin typeface="Humnst777 BT" pitchFamily="34" charset="0"/>
              </a:rPr>
              <a:t>lindung</a:t>
            </a:r>
            <a:r>
              <a:rPr lang="id-ID" sz="4000" dirty="0" smtClean="0">
                <a:latin typeface="Humnst777 BT" pitchFamily="34" charset="0"/>
              </a:rPr>
              <a:t> </a:t>
            </a:r>
            <a:r>
              <a:rPr lang="fi-FI" sz="4000" dirty="0" smtClean="0">
                <a:latin typeface="Humnst777 BT" pitchFamily="34" charset="0"/>
              </a:rPr>
              <a:t>perkotaan</a:t>
            </a:r>
            <a:r>
              <a:rPr lang="fi-FI" sz="4000" dirty="0" smtClean="0">
                <a:latin typeface="Humnst777 BT" pitchFamily="34" charset="0"/>
              </a:rPr>
              <a:t>;</a:t>
            </a:r>
          </a:p>
          <a:p>
            <a:pPr marL="446088" indent="-446088"/>
            <a:r>
              <a:rPr lang="id-ID" sz="4000" dirty="0" smtClean="0">
                <a:latin typeface="Humnst777 BT" pitchFamily="34" charset="0"/>
              </a:rPr>
              <a:t>• pengendali pencemaran dan kerusakan tanah, air dan udara;</a:t>
            </a:r>
          </a:p>
          <a:p>
            <a:pPr marL="446088" indent="-446088"/>
            <a:r>
              <a:rPr lang="id-ID" sz="4000" dirty="0" smtClean="0">
                <a:latin typeface="Humnst777 BT" pitchFamily="34" charset="0"/>
              </a:rPr>
              <a:t>• tempat perlindungan plasma nuftah dan </a:t>
            </a:r>
            <a:r>
              <a:rPr lang="id-ID" sz="4000" dirty="0" smtClean="0">
                <a:latin typeface="Humnst777 BT" pitchFamily="34" charset="0"/>
              </a:rPr>
              <a:t>keanekaragaman hayati</a:t>
            </a:r>
            <a:r>
              <a:rPr lang="id-ID" sz="4000" dirty="0" smtClean="0">
                <a:latin typeface="Humnst777 BT" pitchFamily="34" charset="0"/>
              </a:rPr>
              <a:t>;</a:t>
            </a:r>
          </a:p>
          <a:p>
            <a:pPr marL="446088" indent="-446088"/>
            <a:r>
              <a:rPr lang="id-ID" sz="4000" dirty="0" smtClean="0">
                <a:latin typeface="Humnst777 BT" pitchFamily="34" charset="0"/>
              </a:rPr>
              <a:t>• pengendali tata air; dan</a:t>
            </a:r>
          </a:p>
          <a:p>
            <a:pPr marL="446088" indent="-446088"/>
            <a:r>
              <a:rPr lang="id-ID" sz="4000" dirty="0" smtClean="0">
                <a:latin typeface="Humnst777 BT" pitchFamily="34" charset="0"/>
              </a:rPr>
              <a:t>• sarana estetika kota.</a:t>
            </a:r>
            <a:endParaRPr lang="fr-FR" sz="4000" dirty="0">
              <a:solidFill>
                <a:srgbClr val="002060"/>
              </a:solidFill>
              <a:latin typeface="Humnst777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41315"/>
          </a:xfrm>
        </p:spPr>
        <p:txBody>
          <a:bodyPr/>
          <a:lstStyle/>
          <a:p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Permendagri No.1 Tahun 2007 tentang Penataan </a:t>
            </a:r>
            <a:r>
              <a:rPr lang="it-IT" b="1" dirty="0" smtClean="0">
                <a:solidFill>
                  <a:srgbClr val="7030A0"/>
                </a:solidFill>
                <a:latin typeface="EngraversGothic BT" pitchFamily="34" charset="0"/>
              </a:rPr>
              <a:t>RTH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 Kawasan </a:t>
            </a:r>
            <a:r>
              <a:rPr lang="id-ID" b="1" dirty="0" smtClean="0">
                <a:solidFill>
                  <a:srgbClr val="7030A0"/>
                </a:solidFill>
                <a:latin typeface="EngraversGothic BT" pitchFamily="34" charset="0"/>
              </a:rPr>
              <a:t>Perkotaan (RTHKP)</a:t>
            </a:r>
            <a:endParaRPr lang="en-GB" b="1" dirty="0" smtClean="0">
              <a:solidFill>
                <a:srgbClr val="7030A0"/>
              </a:solidFill>
              <a:latin typeface="EngraversGothic BT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06391" y="2211572"/>
            <a:ext cx="11786662" cy="7542028"/>
          </a:xfrm>
          <a:prstGeom prst="rect">
            <a:avLst/>
          </a:prstGeom>
          <a:solidFill>
            <a:srgbClr val="FFF2CC">
              <a:alpha val="54118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Manfaat RTHKP adalah :</a:t>
            </a:r>
          </a:p>
          <a:p>
            <a:pPr marL="446088" indent="-446088"/>
            <a:r>
              <a:rPr lang="fi-FI" sz="3800" dirty="0" smtClean="0">
                <a:solidFill>
                  <a:srgbClr val="002060"/>
                </a:solidFill>
                <a:latin typeface="Humnst777 Cn BT" pitchFamily="34" charset="0"/>
              </a:rPr>
              <a:t>• sarana untuk mencerminkan identitas daerah;</a:t>
            </a:r>
          </a:p>
          <a:p>
            <a:pPr marL="446088" indent="-446088"/>
            <a:r>
              <a:rPr lang="fi-FI" sz="3800" dirty="0" smtClean="0">
                <a:solidFill>
                  <a:srgbClr val="002060"/>
                </a:solidFill>
                <a:latin typeface="Humnst777 Cn BT" pitchFamily="34" charset="0"/>
              </a:rPr>
              <a:t>• sarana penelitian, pendidikan dan penyuluhan;</a:t>
            </a:r>
          </a:p>
          <a:p>
            <a:pPr marL="446088" indent="-446088"/>
            <a:r>
              <a:rPr lang="nn-NO" sz="3800" dirty="0" smtClean="0">
                <a:solidFill>
                  <a:srgbClr val="002060"/>
                </a:solidFill>
                <a:latin typeface="Humnst777 Cn BT" pitchFamily="34" charset="0"/>
              </a:rPr>
              <a:t>• sarana rekreasi aktif dan pasif serta interaksi sosial;</a:t>
            </a:r>
          </a:p>
          <a:p>
            <a:pPr marL="446088" indent="-446088"/>
            <a:r>
              <a:rPr lang="fi-FI" sz="3800" dirty="0" smtClean="0">
                <a:solidFill>
                  <a:srgbClr val="002060"/>
                </a:solidFill>
                <a:latin typeface="Humnst777 Cn BT" pitchFamily="34" charset="0"/>
              </a:rPr>
              <a:t>• meningkatkan nilai ekonomi lahan perkotaan;</a:t>
            </a:r>
          </a:p>
          <a:p>
            <a:pPr marL="446088" indent="-446088"/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• menumbuhkan rasa bangga dan meningkatkan prestise daerah;</a:t>
            </a:r>
          </a:p>
          <a:p>
            <a:pPr marL="446088" indent="-446088"/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• sarana aktivitas sosial bagi anak-anak, remaja, dewasa </a:t>
            </a:r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dan manula</a:t>
            </a:r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;</a:t>
            </a:r>
          </a:p>
          <a:p>
            <a:pPr marL="446088" indent="-446088"/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• sarana ruang evakuasi untuk keadaan darurat;</a:t>
            </a:r>
          </a:p>
          <a:p>
            <a:pPr marL="446088" indent="-446088"/>
            <a:r>
              <a:rPr lang="id-ID" sz="3800" dirty="0" smtClean="0">
                <a:solidFill>
                  <a:srgbClr val="002060"/>
                </a:solidFill>
                <a:latin typeface="Humnst777 Cn BT" pitchFamily="34" charset="0"/>
              </a:rPr>
              <a:t>• memperbaiki iklim mikro; dan</a:t>
            </a:r>
          </a:p>
          <a:p>
            <a:pPr marL="446088" indent="-446088"/>
            <a:r>
              <a:rPr lang="fi-FI" sz="3800" dirty="0" smtClean="0">
                <a:solidFill>
                  <a:srgbClr val="002060"/>
                </a:solidFill>
                <a:latin typeface="Humnst777 Cn BT" pitchFamily="34" charset="0"/>
              </a:rPr>
              <a:t>• meningkatkan cadangan oksigen di perkotaan.</a:t>
            </a:r>
            <a:endParaRPr lang="fr-FR" sz="3800" dirty="0">
              <a:solidFill>
                <a:srgbClr val="002060"/>
              </a:solidFill>
              <a:latin typeface="Humnst777 Cn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922</Words>
  <Application>Microsoft Office PowerPoint</Application>
  <PresentationFormat>Custom</PresentationFormat>
  <Paragraphs>145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Perancangan Taman Kota-01 Pengantar oleh: M. Agung Wahyudi, ST.MT.</vt:lpstr>
      <vt:lpstr>Kontrak Perkuliahan</vt:lpstr>
      <vt:lpstr>Capaian Pembelajaran</vt:lpstr>
      <vt:lpstr>Pengertian Sistem Kredit Semester</vt:lpstr>
      <vt:lpstr>Durasi Perkuliahan</vt:lpstr>
      <vt:lpstr>Penilaian</vt:lpstr>
      <vt:lpstr>Buku Referensi</vt:lpstr>
      <vt:lpstr>Buku Referensi</vt:lpstr>
      <vt:lpstr>Pendahuluan</vt:lpstr>
      <vt:lpstr>Terminologi</vt:lpstr>
      <vt:lpstr>Terminologi</vt:lpstr>
      <vt:lpstr>Terminologi</vt:lpstr>
      <vt:lpstr>Klasifikasi Taman Kota</vt:lpstr>
      <vt:lpstr>Lingkup</vt:lpstr>
      <vt:lpstr>Acuan Kebijakan</vt:lpstr>
      <vt:lpstr>UU No.26 Tahun 2007 Tentang Penataan Ruang</vt:lpstr>
      <vt:lpstr>Permendagri No.1 Tahun 2007 tentang Penataan RTH Kawasan Perkotaan (RTHKP)</vt:lpstr>
      <vt:lpstr>Permendagri No.1 Tahun 2007 tentang Penataan RTH Kawasan Perkotaan (RTHKP)</vt:lpstr>
      <vt:lpstr>Permendagri No.1 Tahun 2007 tentang Penataan RTH Kawasan Perkotaan (RTHKP)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 Here</dc:title>
  <dc:creator>Deepak Malhotra</dc:creator>
  <cp:lastModifiedBy>User</cp:lastModifiedBy>
  <cp:revision>13</cp:revision>
  <dcterms:created xsi:type="dcterms:W3CDTF">2017-05-08T08:30:26Z</dcterms:created>
  <dcterms:modified xsi:type="dcterms:W3CDTF">2019-09-19T04:30:22Z</dcterms:modified>
</cp:coreProperties>
</file>