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9"/>
  </p:notesMasterIdLst>
  <p:handoutMasterIdLst>
    <p:handoutMasterId r:id="rId30"/>
  </p:handoutMasterIdLst>
  <p:sldIdLst>
    <p:sldId id="257" r:id="rId2"/>
    <p:sldId id="293" r:id="rId3"/>
    <p:sldId id="295" r:id="rId4"/>
    <p:sldId id="294" r:id="rId5"/>
    <p:sldId id="258" r:id="rId6"/>
    <p:sldId id="259" r:id="rId7"/>
    <p:sldId id="285" r:id="rId8"/>
    <p:sldId id="261" r:id="rId9"/>
    <p:sldId id="286" r:id="rId10"/>
    <p:sldId id="263" r:id="rId11"/>
    <p:sldId id="264" r:id="rId12"/>
    <p:sldId id="267" r:id="rId13"/>
    <p:sldId id="268" r:id="rId14"/>
    <p:sldId id="284" r:id="rId15"/>
    <p:sldId id="289" r:id="rId16"/>
    <p:sldId id="288" r:id="rId17"/>
    <p:sldId id="287" r:id="rId18"/>
    <p:sldId id="269" r:id="rId19"/>
    <p:sldId id="290" r:id="rId20"/>
    <p:sldId id="270" r:id="rId21"/>
    <p:sldId id="291" r:id="rId22"/>
    <p:sldId id="292" r:id="rId23"/>
    <p:sldId id="271" r:id="rId24"/>
    <p:sldId id="272" r:id="rId25"/>
    <p:sldId id="273" r:id="rId26"/>
    <p:sldId id="282" r:id="rId27"/>
    <p:sldId id="283" r:id="rId28"/>
  </p:sldIdLst>
  <p:sldSz cx="9144000" cy="6858000" type="screen4x3"/>
  <p:notesSz cx="6858000" cy="98726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6600"/>
    <a:srgbClr val="990000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128" autoAdjust="0"/>
    <p:restoredTop sz="94660"/>
  </p:normalViewPr>
  <p:slideViewPr>
    <p:cSldViewPr>
      <p:cViewPr varScale="1">
        <p:scale>
          <a:sx n="55" d="100"/>
          <a:sy n="55" d="100"/>
        </p:scale>
        <p:origin x="-95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8950"/>
            <a:ext cx="29718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378950"/>
            <a:ext cx="29718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8A091623-87B5-4E2B-BF1C-E9191E7B152A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60438" y="739775"/>
            <a:ext cx="4937125" cy="3703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689475"/>
            <a:ext cx="548640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7363"/>
            <a:ext cx="29718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9377363"/>
            <a:ext cx="29718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BDD9655E-BCAD-418B-B1D8-1BA313C1A900}" type="slidenum">
              <a:rPr lang="ar-SA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d-ID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" y="2971800"/>
            <a:ext cx="74676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2400" y="4343400"/>
            <a:ext cx="7467600" cy="1371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4770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770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1850EF-1A9A-45CA-8AF8-899FCE083FC1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15A1C-832D-4BD2-8F71-D14AA725B3C8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252AD1-B2FB-48AC-9A38-DD7A75F9BE58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400" y="1447800"/>
            <a:ext cx="40005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05300" y="1447800"/>
            <a:ext cx="40005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77BC46-FC9A-447F-B897-4CE93B096D7A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0F78A-FCC7-423A-82F7-01BF671CDA0E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38346-DDC1-48ED-B93F-730E03D9B373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D00A39-A6E4-4ABB-A2FB-E3E085603AB3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777512-9B9D-4EC9-BEEF-26CFC8A84F22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d-ID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AB3E4-997B-4883-A76C-40C7709E4CCB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97357F-40C0-4F6B-BCB1-D8652A42CDE0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67450" y="76200"/>
            <a:ext cx="2038350" cy="6096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" y="76200"/>
            <a:ext cx="5962650" cy="6096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373231-1345-4D8E-8D57-A3D7ECE6361F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76200"/>
            <a:ext cx="7010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52400" y="1447800"/>
            <a:ext cx="8153400" cy="4724400"/>
          </a:xfrm>
        </p:spPr>
        <p:txBody>
          <a:bodyPr/>
          <a:lstStyle/>
          <a:p>
            <a:pPr lvl="0"/>
            <a:endParaRPr lang="id-ID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CDDF97-19C3-4966-8E76-F4FE349312D7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76200"/>
            <a:ext cx="7010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2400" y="1447800"/>
            <a:ext cx="81534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1"/>
                </a:solidFill>
                <a:cs typeface="Arial" charset="0"/>
              </a:defRPr>
            </a:lvl1pPr>
          </a:lstStyle>
          <a:p>
            <a:pPr>
              <a:defRPr/>
            </a:pPr>
            <a:fld id="{D7D0C825-EB50-442A-9FEC-8C88AFDA2B6C}" type="slidenum">
              <a:rPr lang="ar-SA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FFFF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FFFF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FFFF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FFFFF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FFFFF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FFFFF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FFFFF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FFFFFF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FFFFFF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FFFFFF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FFFFFF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FFFFFF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FFFF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FFFF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FFFF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FFFF"/>
          </a:solidFill>
          <a:latin typeface="+mn-lt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1143000" y="1143000"/>
            <a:ext cx="7010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d-ID" sz="3200">
                <a:solidFill>
                  <a:srgbClr val="FF9900"/>
                </a:solidFill>
                <a:latin typeface="Impact" pitchFamily="34" charset="0"/>
              </a:rPr>
              <a:t>IMPLEMENTASI TQM: PERENCANAAN MUTU</a:t>
            </a:r>
            <a:endParaRPr lang="en-US" sz="3200">
              <a:solidFill>
                <a:srgbClr val="FF9900"/>
              </a:solidFill>
              <a:latin typeface="Impact" pitchFamily="34" charset="0"/>
            </a:endParaRPr>
          </a:p>
        </p:txBody>
      </p:sp>
      <p:sp>
        <p:nvSpPr>
          <p:cNvPr id="3076" name="Rectangle 7"/>
          <p:cNvSpPr>
            <a:spLocks noChangeArrowheads="1"/>
          </p:cNvSpPr>
          <p:nvPr/>
        </p:nvSpPr>
        <p:spPr bwMode="auto">
          <a:xfrm>
            <a:off x="228600" y="5410200"/>
            <a:ext cx="8686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130000"/>
              </a:lnSpc>
            </a:pPr>
            <a:endParaRPr lang="id-ID" sz="2200">
              <a:solidFill>
                <a:srgbClr val="FFFFFF"/>
              </a:solidFill>
              <a:latin typeface="Arial Narrow" pitchFamily="34" charset="0"/>
            </a:endParaRPr>
          </a:p>
        </p:txBody>
      </p:sp>
      <p:sp>
        <p:nvSpPr>
          <p:cNvPr id="3077" name="Rectangle 4"/>
          <p:cNvSpPr>
            <a:spLocks noChangeArrowheads="1"/>
          </p:cNvSpPr>
          <p:nvPr/>
        </p:nvSpPr>
        <p:spPr bwMode="auto">
          <a:xfrm>
            <a:off x="914400" y="5181600"/>
            <a:ext cx="7391400" cy="9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id-ID" dirty="0" smtClean="0">
                <a:solidFill>
                  <a:srgbClr val="FFFFFF"/>
                </a:solidFill>
                <a:cs typeface="Arial" charset="0"/>
              </a:rPr>
              <a:t>Prodi Teknologi Pangan </a:t>
            </a:r>
          </a:p>
          <a:p>
            <a:pPr algn="ctr">
              <a:lnSpc>
                <a:spcPct val="110000"/>
              </a:lnSpc>
            </a:pPr>
            <a:r>
              <a:rPr lang="id-ID" dirty="0" smtClean="0">
                <a:solidFill>
                  <a:srgbClr val="FFFFFF"/>
                </a:solidFill>
                <a:cs typeface="Arial" charset="0"/>
              </a:rPr>
              <a:t>Universitas PGRI Semarang</a:t>
            </a:r>
            <a:endParaRPr lang="en-US" dirty="0">
              <a:solidFill>
                <a:srgbClr val="FFFFFF"/>
              </a:solidFill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914400" y="762000"/>
            <a:ext cx="7010400" cy="1143000"/>
          </a:xfrm>
        </p:spPr>
        <p:txBody>
          <a:bodyPr/>
          <a:lstStyle/>
          <a:p>
            <a:r>
              <a:rPr lang="id-ID" sz="2800" b="1" smtClean="0">
                <a:solidFill>
                  <a:srgbClr val="FF9900"/>
                </a:solidFill>
              </a:rPr>
              <a:t>              Total Quality Management </a:t>
            </a:r>
            <a:r>
              <a:rPr lang="id-ID" sz="2800" smtClean="0">
                <a:solidFill>
                  <a:srgbClr val="FF9900"/>
                </a:solidFill>
              </a:rPr>
              <a:t/>
            </a:r>
            <a:br>
              <a:rPr lang="id-ID" sz="2800" smtClean="0">
                <a:solidFill>
                  <a:srgbClr val="FF9900"/>
                </a:solidFill>
              </a:rPr>
            </a:br>
            <a:r>
              <a:rPr lang="id-ID" sz="2000" smtClean="0"/>
              <a:t/>
            </a:r>
            <a:br>
              <a:rPr lang="id-ID" sz="2000" smtClean="0"/>
            </a:br>
            <a:r>
              <a:rPr lang="id-ID" sz="2000" b="1" smtClean="0">
                <a:solidFill>
                  <a:srgbClr val="FF9900"/>
                </a:solidFill>
              </a:rPr>
              <a:t>Adalah suatu pendekatan manajemen untuk keberhasilan jangka panjang melalui kepuasan konsumen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304800" y="2438400"/>
            <a:ext cx="7543800" cy="3505200"/>
          </a:xfrm>
        </p:spPr>
        <p:txBody>
          <a:bodyPr/>
          <a:lstStyle/>
          <a:p>
            <a:pPr marL="398463" indent="-398463">
              <a:lnSpc>
                <a:spcPct val="110000"/>
              </a:lnSpc>
              <a:buFontTx/>
              <a:buNone/>
            </a:pPr>
            <a:r>
              <a:rPr lang="en-US" sz="2000" smtClean="0"/>
              <a:t>Istilah lain untuk Quality Management dan</a:t>
            </a:r>
          </a:p>
          <a:p>
            <a:pPr marL="398463" indent="-398463">
              <a:lnSpc>
                <a:spcPct val="110000"/>
              </a:lnSpc>
              <a:buFontTx/>
              <a:buNone/>
            </a:pPr>
            <a:r>
              <a:rPr lang="en-US" sz="2000" smtClean="0"/>
              <a:t>Total Quality Management (TQM)</a:t>
            </a:r>
            <a:r>
              <a:rPr lang="id-ID" sz="2000" smtClean="0"/>
              <a:t>:</a:t>
            </a:r>
            <a:endParaRPr lang="en-US" sz="2000" smtClean="0"/>
          </a:p>
          <a:p>
            <a:pPr marL="398463" indent="-398463">
              <a:lnSpc>
                <a:spcPct val="110000"/>
              </a:lnSpc>
              <a:buFont typeface="Arial" charset="0"/>
              <a:buChar char="●"/>
            </a:pPr>
            <a:r>
              <a:rPr lang="en-US" sz="2000" smtClean="0"/>
              <a:t>Total Quality Control (TQC)  →  Feigenbaum / GE (1960)</a:t>
            </a:r>
          </a:p>
          <a:p>
            <a:pPr marL="398463" indent="-398463">
              <a:lnSpc>
                <a:spcPct val="110000"/>
              </a:lnSpc>
              <a:buFont typeface="Arial" charset="0"/>
              <a:buChar char="●"/>
            </a:pPr>
            <a:r>
              <a:rPr lang="en-US" sz="2000" smtClean="0"/>
              <a:t>Company Wide Quality Control (CWQC) →  Jepang (1968)</a:t>
            </a:r>
          </a:p>
          <a:p>
            <a:pPr marL="398463" indent="-398463">
              <a:lnSpc>
                <a:spcPct val="110000"/>
              </a:lnSpc>
              <a:buFont typeface="Arial" charset="0"/>
              <a:buChar char="●"/>
            </a:pPr>
            <a:r>
              <a:rPr lang="en-US" sz="2000" smtClean="0"/>
              <a:t>Total Quality Service (TQS)</a:t>
            </a:r>
          </a:p>
          <a:p>
            <a:pPr marL="398463" indent="-398463">
              <a:lnSpc>
                <a:spcPct val="110000"/>
              </a:lnSpc>
              <a:buFont typeface="Arial" charset="0"/>
              <a:buChar char="●"/>
            </a:pPr>
            <a:r>
              <a:rPr lang="en-US" sz="2000" smtClean="0"/>
              <a:t>Total Quality Maintenance (TPM)</a:t>
            </a:r>
          </a:p>
          <a:p>
            <a:pPr marL="398463" indent="-398463">
              <a:lnSpc>
                <a:spcPct val="110000"/>
              </a:lnSpc>
              <a:buFont typeface="Arial" charset="0"/>
              <a:buChar char="●"/>
            </a:pPr>
            <a:r>
              <a:rPr lang="en-US" sz="2000" smtClean="0"/>
              <a:t>Continuous Quality Improvement (CQI)</a:t>
            </a:r>
          </a:p>
          <a:p>
            <a:pPr marL="398463" indent="-398463">
              <a:lnSpc>
                <a:spcPct val="110000"/>
              </a:lnSpc>
              <a:buFont typeface="Arial" charset="0"/>
              <a:buChar char="●"/>
            </a:pPr>
            <a:r>
              <a:rPr lang="en-US" sz="2000" smtClean="0"/>
              <a:t>dll</a:t>
            </a:r>
          </a:p>
        </p:txBody>
      </p:sp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1066800" y="609600"/>
            <a:ext cx="6934200" cy="1447800"/>
          </a:xfrm>
        </p:spPr>
        <p:txBody>
          <a:bodyPr/>
          <a:lstStyle/>
          <a:p>
            <a:pPr algn="ctr"/>
            <a:r>
              <a:rPr lang="en-US" sz="2400" b="1" smtClean="0">
                <a:solidFill>
                  <a:srgbClr val="FFCC00"/>
                </a:solidFill>
                <a:latin typeface="Tahoma" pitchFamily="34" charset="0"/>
              </a:rPr>
              <a:t>KONSEP AWAL TQM OLEH BERBAGAI </a:t>
            </a:r>
            <a:r>
              <a:rPr lang="id-ID" sz="2400" b="1" smtClean="0">
                <a:solidFill>
                  <a:srgbClr val="FFCC00"/>
                </a:solidFill>
                <a:latin typeface="Tahoma" pitchFamily="34" charset="0"/>
              </a:rPr>
              <a:t/>
            </a:r>
            <a:br>
              <a:rPr lang="id-ID" sz="2400" b="1" smtClean="0">
                <a:solidFill>
                  <a:srgbClr val="FFCC00"/>
                </a:solidFill>
                <a:latin typeface="Tahoma" pitchFamily="34" charset="0"/>
              </a:rPr>
            </a:br>
            <a:r>
              <a:rPr lang="en-US" sz="2400" b="1" smtClean="0">
                <a:solidFill>
                  <a:srgbClr val="FFCC00"/>
                </a:solidFill>
                <a:latin typeface="Tahoma" pitchFamily="34" charset="0"/>
              </a:rPr>
              <a:t>PAKAR MUTU</a:t>
            </a:r>
            <a:r>
              <a:rPr lang="id-ID" sz="3200" b="1" smtClean="0">
                <a:solidFill>
                  <a:srgbClr val="FFCC00"/>
                </a:solidFill>
                <a:latin typeface="Tahoma" pitchFamily="34" charset="0"/>
              </a:rPr>
              <a:t/>
            </a:r>
            <a:br>
              <a:rPr lang="id-ID" sz="3200" b="1" smtClean="0">
                <a:solidFill>
                  <a:srgbClr val="FFCC00"/>
                </a:solidFill>
                <a:latin typeface="Tahoma" pitchFamily="34" charset="0"/>
              </a:rPr>
            </a:br>
            <a:r>
              <a:rPr lang="id-ID" sz="2000" b="1" smtClean="0">
                <a:solidFill>
                  <a:schemeClr val="bg1"/>
                </a:solidFill>
                <a:latin typeface="Tahoma" pitchFamily="34" charset="0"/>
              </a:rPr>
              <a:t>(Philip B. Crosby, J.M. Juran, W. Edward Deming, Armand V. Feigenbaum dan Kaoru Ishikawa)</a:t>
            </a:r>
            <a:r>
              <a:rPr lang="en-US" sz="4400" b="1" smtClean="0">
                <a:solidFill>
                  <a:srgbClr val="FFCC00"/>
                </a:solidFill>
                <a:latin typeface="Tahoma" pitchFamily="34" charset="0"/>
              </a:rPr>
              <a:t/>
            </a:r>
            <a:br>
              <a:rPr lang="en-US" sz="4400" b="1" smtClean="0">
                <a:solidFill>
                  <a:srgbClr val="FFCC00"/>
                </a:solidFill>
                <a:latin typeface="Tahoma" pitchFamily="34" charset="0"/>
              </a:rPr>
            </a:br>
            <a:endParaRPr lang="id-ID" smtClean="0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001000" cy="4114800"/>
          </a:xfrm>
        </p:spPr>
        <p:txBody>
          <a:bodyPr/>
          <a:lstStyle/>
          <a:p>
            <a:pPr marL="400050" indent="-400050">
              <a:lnSpc>
                <a:spcPct val="110000"/>
              </a:lnSpc>
              <a:buClr>
                <a:schemeClr val="tx1"/>
              </a:buClr>
              <a:buFont typeface="Dom Casual" pitchFamily="2" charset="0"/>
              <a:buChar char="●"/>
              <a:tabLst>
                <a:tab pos="406400" algn="l"/>
                <a:tab pos="914400" algn="l"/>
              </a:tabLst>
            </a:pPr>
            <a:r>
              <a:rPr lang="en-US" sz="2400" smtClean="0"/>
              <a:t>Ada beberapa komitmen yang sama :</a:t>
            </a:r>
          </a:p>
          <a:p>
            <a:pPr marL="400050" indent="-400050">
              <a:lnSpc>
                <a:spcPct val="110000"/>
              </a:lnSpc>
              <a:tabLst>
                <a:tab pos="406400" algn="l"/>
                <a:tab pos="914400" algn="l"/>
              </a:tabLst>
            </a:pPr>
            <a:r>
              <a:rPr lang="en-US" sz="2400" smtClean="0"/>
              <a:t>	(1)	</a:t>
            </a:r>
            <a:r>
              <a:rPr lang="id-ID" sz="2400" smtClean="0"/>
              <a:t>Pentingnya komitmen manajemen</a:t>
            </a:r>
            <a:endParaRPr lang="en-US" sz="2400" smtClean="0"/>
          </a:p>
          <a:p>
            <a:pPr marL="400050" indent="-400050">
              <a:lnSpc>
                <a:spcPct val="110000"/>
              </a:lnSpc>
              <a:tabLst>
                <a:tab pos="406400" algn="l"/>
                <a:tab pos="914400" algn="l"/>
              </a:tabLst>
            </a:pPr>
            <a:r>
              <a:rPr lang="en-US" sz="2400" smtClean="0"/>
              <a:t>	(2)	Pe</a:t>
            </a:r>
            <a:r>
              <a:rPr lang="id-ID" sz="2400" smtClean="0"/>
              <a:t>ndekatan strategis melalui sistem mutu</a:t>
            </a:r>
            <a:r>
              <a:rPr lang="en-US" sz="2400" smtClean="0"/>
              <a:t> 	 </a:t>
            </a:r>
          </a:p>
          <a:p>
            <a:pPr marL="400050" indent="-400050">
              <a:lnSpc>
                <a:spcPct val="110000"/>
              </a:lnSpc>
              <a:tabLst>
                <a:tab pos="406400" algn="l"/>
                <a:tab pos="914400" algn="l"/>
              </a:tabLst>
            </a:pPr>
            <a:r>
              <a:rPr lang="en-US" sz="2400" smtClean="0"/>
              <a:t>	(3)	Pe</a:t>
            </a:r>
            <a:r>
              <a:rPr lang="id-ID" sz="2400" smtClean="0"/>
              <a:t>ntingnya pengukuran mutu</a:t>
            </a:r>
            <a:endParaRPr lang="en-US" sz="2400" smtClean="0"/>
          </a:p>
          <a:p>
            <a:pPr marL="400050" indent="-400050">
              <a:lnSpc>
                <a:spcPct val="110000"/>
              </a:lnSpc>
              <a:tabLst>
                <a:tab pos="406400" algn="l"/>
                <a:tab pos="914400" algn="l"/>
              </a:tabLst>
            </a:pPr>
            <a:r>
              <a:rPr lang="en-US" sz="2400" smtClean="0"/>
              <a:t>	(4)	P</a:t>
            </a:r>
            <a:r>
              <a:rPr lang="id-ID" sz="2400" smtClean="0"/>
              <a:t>entingnya perbaikan proses</a:t>
            </a:r>
            <a:endParaRPr lang="en-US" sz="2400" smtClean="0"/>
          </a:p>
          <a:p>
            <a:pPr marL="400050" indent="-400050">
              <a:lnSpc>
                <a:spcPct val="110000"/>
              </a:lnSpc>
              <a:tabLst>
                <a:tab pos="406400" algn="l"/>
                <a:tab pos="914400" algn="l"/>
              </a:tabLst>
            </a:pPr>
            <a:r>
              <a:rPr lang="en-US" sz="2400" smtClean="0"/>
              <a:t>	(5)	</a:t>
            </a:r>
            <a:r>
              <a:rPr lang="id-ID" sz="2400" smtClean="0"/>
              <a:t>Pendidikan dan pelatihan</a:t>
            </a:r>
          </a:p>
          <a:p>
            <a:pPr marL="400050" indent="-400050">
              <a:lnSpc>
                <a:spcPct val="110000"/>
              </a:lnSpc>
              <a:tabLst>
                <a:tab pos="406400" algn="l"/>
                <a:tab pos="914400" algn="l"/>
              </a:tabLst>
            </a:pPr>
            <a:r>
              <a:rPr lang="id-ID" sz="2400" smtClean="0"/>
              <a:t> (6) Menghilangkan penyebab masalah mutu</a:t>
            </a:r>
          </a:p>
        </p:txBody>
      </p:sp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7010400" cy="1143000"/>
          </a:xfrm>
        </p:spPr>
        <p:txBody>
          <a:bodyPr/>
          <a:lstStyle/>
          <a:p>
            <a:pPr marL="398463" indent="-398463">
              <a:lnSpc>
                <a:spcPct val="110000"/>
              </a:lnSpc>
            </a:pPr>
            <a:r>
              <a:rPr lang="id-ID" sz="3200" b="1" smtClean="0">
                <a:solidFill>
                  <a:srgbClr val="FF9900"/>
                </a:solidFill>
              </a:rPr>
              <a:t>   </a:t>
            </a:r>
            <a:r>
              <a:rPr lang="en-US" sz="3200" b="1" smtClean="0">
                <a:solidFill>
                  <a:srgbClr val="FF9900"/>
                </a:solidFill>
              </a:rPr>
              <a:t>Istilah lain untuk Quality Management</a:t>
            </a:r>
            <a:r>
              <a:rPr lang="id-ID" sz="3200" b="1" smtClean="0">
                <a:solidFill>
                  <a:srgbClr val="FF9900"/>
                </a:solidFill>
              </a:rPr>
              <a:t> dan </a:t>
            </a:r>
            <a:r>
              <a:rPr lang="en-US" sz="3200" b="1" smtClean="0">
                <a:solidFill>
                  <a:srgbClr val="FF9900"/>
                </a:solidFill>
              </a:rPr>
              <a:t>TQM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0" y="1752600"/>
            <a:ext cx="8305800" cy="4495800"/>
          </a:xfrm>
        </p:spPr>
        <p:txBody>
          <a:bodyPr/>
          <a:lstStyle/>
          <a:p>
            <a:pPr marL="398463" indent="-398463">
              <a:lnSpc>
                <a:spcPct val="110000"/>
              </a:lnSpc>
              <a:buFont typeface="Arial" charset="0"/>
              <a:buChar char="●"/>
            </a:pPr>
            <a:r>
              <a:rPr lang="en-US" sz="2800" smtClean="0"/>
              <a:t>Total Quality Control (TQC)  →  Feigenbaum / GE (1960)</a:t>
            </a:r>
          </a:p>
          <a:p>
            <a:pPr marL="398463" indent="-398463">
              <a:lnSpc>
                <a:spcPct val="110000"/>
              </a:lnSpc>
              <a:buFont typeface="Arial" charset="0"/>
              <a:buChar char="●"/>
            </a:pPr>
            <a:r>
              <a:rPr lang="en-US" sz="2800" smtClean="0"/>
              <a:t>Company Wide Quality Control (CWQC) →  Jepang (1968)</a:t>
            </a:r>
          </a:p>
          <a:p>
            <a:pPr marL="398463" indent="-398463">
              <a:lnSpc>
                <a:spcPct val="110000"/>
              </a:lnSpc>
              <a:buFont typeface="Arial" charset="0"/>
              <a:buChar char="●"/>
            </a:pPr>
            <a:r>
              <a:rPr lang="en-US" sz="2800" smtClean="0"/>
              <a:t>Total Quality Service (TQS)</a:t>
            </a:r>
          </a:p>
          <a:p>
            <a:pPr marL="398463" indent="-398463">
              <a:lnSpc>
                <a:spcPct val="110000"/>
              </a:lnSpc>
              <a:buFont typeface="Arial" charset="0"/>
              <a:buChar char="●"/>
            </a:pPr>
            <a:r>
              <a:rPr lang="en-US" sz="2800" smtClean="0"/>
              <a:t>Total Quality Maintenance (TPM)</a:t>
            </a:r>
          </a:p>
          <a:p>
            <a:pPr marL="398463" indent="-398463">
              <a:lnSpc>
                <a:spcPct val="110000"/>
              </a:lnSpc>
              <a:buFont typeface="Arial" charset="0"/>
              <a:buChar char="●"/>
            </a:pPr>
            <a:r>
              <a:rPr lang="en-US" sz="2800" smtClean="0"/>
              <a:t>Continuous Quality Improvement (CQI)</a:t>
            </a:r>
          </a:p>
          <a:p>
            <a:pPr marL="398463" indent="-398463">
              <a:lnSpc>
                <a:spcPct val="110000"/>
              </a:lnSpc>
              <a:buFont typeface="Arial" charset="0"/>
              <a:buChar char="●"/>
            </a:pPr>
            <a:r>
              <a:rPr lang="en-US" sz="2800" smtClean="0"/>
              <a:t>dll</a:t>
            </a:r>
          </a:p>
        </p:txBody>
      </p:sp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304800" y="501650"/>
            <a:ext cx="838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3600">
                <a:solidFill>
                  <a:srgbClr val="FF9900"/>
                </a:solidFill>
                <a:latin typeface="Impact" pitchFamily="34" charset="0"/>
              </a:rPr>
              <a:t> </a:t>
            </a:r>
            <a:r>
              <a:rPr lang="id-ID" sz="3600">
                <a:solidFill>
                  <a:srgbClr val="FF9900"/>
                </a:solidFill>
                <a:latin typeface="Impact" pitchFamily="34" charset="0"/>
              </a:rPr>
              <a:t>TRILOGI JURAN</a:t>
            </a:r>
            <a:r>
              <a:rPr lang="en-US" sz="3200">
                <a:solidFill>
                  <a:srgbClr val="FFCC00"/>
                </a:solidFill>
                <a:latin typeface="Impact" pitchFamily="34" charset="0"/>
              </a:rPr>
              <a:t> 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28613" y="1600200"/>
            <a:ext cx="8534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lnSpc>
                <a:spcPct val="120000"/>
              </a:lnSpc>
              <a:spcBef>
                <a:spcPct val="10000"/>
              </a:spcBef>
              <a:tabLst>
                <a:tab pos="463550" algn="l"/>
                <a:tab pos="685800" algn="l"/>
              </a:tabLst>
            </a:pPr>
            <a:r>
              <a:rPr lang="en-US" sz="2000">
                <a:solidFill>
                  <a:schemeClr val="bg1"/>
                </a:solidFill>
              </a:rPr>
              <a:t>	</a:t>
            </a:r>
            <a:r>
              <a:rPr lang="id-ID" sz="2000">
                <a:solidFill>
                  <a:schemeClr val="bg1"/>
                </a:solidFill>
              </a:rPr>
              <a:t>TQM</a:t>
            </a:r>
            <a:r>
              <a:rPr lang="en-US" sz="2000">
                <a:solidFill>
                  <a:schemeClr val="bg1"/>
                </a:solidFill>
              </a:rPr>
              <a:t> dapat diimplementasikan dengan menggunakan tiga proses manejerial, yaitu perencanaan, pengendali</a:t>
            </a:r>
            <a:r>
              <a:rPr lang="id-ID" sz="2000">
                <a:solidFill>
                  <a:schemeClr val="bg1"/>
                </a:solidFill>
              </a:rPr>
              <a:t>an</a:t>
            </a:r>
            <a:r>
              <a:rPr lang="en-US" sz="2000">
                <a:solidFill>
                  <a:schemeClr val="bg1"/>
                </a:solidFill>
              </a:rPr>
              <a:t> dan perbaikan. Ketiga istilah tersebut dikenal dengan Trilogi JURAN, yaitu :</a:t>
            </a:r>
          </a:p>
          <a:p>
            <a:pPr algn="just">
              <a:lnSpc>
                <a:spcPct val="120000"/>
              </a:lnSpc>
              <a:spcBef>
                <a:spcPct val="10000"/>
              </a:spcBef>
              <a:tabLst>
                <a:tab pos="463550" algn="l"/>
                <a:tab pos="685800" algn="l"/>
              </a:tabLst>
            </a:pPr>
            <a:r>
              <a:rPr lang="en-US" sz="2000">
                <a:solidFill>
                  <a:schemeClr val="bg1"/>
                </a:solidFill>
              </a:rPr>
              <a:t>(1)	Perencanaan mutu (</a:t>
            </a:r>
            <a:r>
              <a:rPr lang="en-US" sz="2000" i="1">
                <a:solidFill>
                  <a:schemeClr val="bg1"/>
                </a:solidFill>
              </a:rPr>
              <a:t>Quality Planning</a:t>
            </a:r>
            <a:r>
              <a:rPr lang="en-US" sz="2000">
                <a:solidFill>
                  <a:schemeClr val="bg1"/>
                </a:solidFill>
              </a:rPr>
              <a:t>)	</a:t>
            </a:r>
          </a:p>
          <a:p>
            <a:pPr algn="just">
              <a:lnSpc>
                <a:spcPct val="120000"/>
              </a:lnSpc>
              <a:spcBef>
                <a:spcPct val="10000"/>
              </a:spcBef>
              <a:tabLst>
                <a:tab pos="463550" algn="l"/>
                <a:tab pos="685800" algn="l"/>
              </a:tabLst>
            </a:pPr>
            <a:r>
              <a:rPr lang="en-US" sz="2000">
                <a:solidFill>
                  <a:schemeClr val="bg1"/>
                </a:solidFill>
              </a:rPr>
              <a:t>	-	Mengembangkan produk dan proses untuk memenuhi     				persyaratan pelanggan.</a:t>
            </a:r>
          </a:p>
          <a:p>
            <a:pPr algn="just">
              <a:lnSpc>
                <a:spcPct val="120000"/>
              </a:lnSpc>
              <a:spcBef>
                <a:spcPct val="10000"/>
              </a:spcBef>
              <a:tabLst>
                <a:tab pos="463550" algn="l"/>
                <a:tab pos="685800" algn="l"/>
              </a:tabLst>
            </a:pPr>
            <a:r>
              <a:rPr lang="en-US" sz="2000">
                <a:solidFill>
                  <a:schemeClr val="bg1"/>
                </a:solidFill>
              </a:rPr>
              <a:t>(2)	Pengendalian mutu (</a:t>
            </a:r>
            <a:r>
              <a:rPr lang="en-US" sz="2000" i="1">
                <a:solidFill>
                  <a:schemeClr val="bg1"/>
                </a:solidFill>
              </a:rPr>
              <a:t>Quality Control</a:t>
            </a:r>
            <a:r>
              <a:rPr lang="en-US" sz="2000">
                <a:solidFill>
                  <a:schemeClr val="bg1"/>
                </a:solidFill>
              </a:rPr>
              <a:t>)</a:t>
            </a:r>
          </a:p>
          <a:p>
            <a:pPr algn="just">
              <a:lnSpc>
                <a:spcPct val="120000"/>
              </a:lnSpc>
              <a:spcBef>
                <a:spcPct val="10000"/>
              </a:spcBef>
              <a:tabLst>
                <a:tab pos="463550" algn="l"/>
                <a:tab pos="685800" algn="l"/>
              </a:tabLst>
            </a:pPr>
            <a:r>
              <a:rPr lang="en-US" sz="2000">
                <a:solidFill>
                  <a:schemeClr val="bg1"/>
                </a:solidFill>
              </a:rPr>
              <a:t>	-	Mengevaluasi kinerja aktual membandingkan dengan standar dan 			bertindak menangani penyimpangan.</a:t>
            </a:r>
          </a:p>
          <a:p>
            <a:pPr algn="just">
              <a:lnSpc>
                <a:spcPct val="120000"/>
              </a:lnSpc>
              <a:spcBef>
                <a:spcPct val="10000"/>
              </a:spcBef>
              <a:tabLst>
                <a:tab pos="463550" algn="l"/>
                <a:tab pos="685800" algn="l"/>
              </a:tabLst>
            </a:pPr>
            <a:r>
              <a:rPr lang="en-US" sz="2000">
                <a:solidFill>
                  <a:schemeClr val="bg1"/>
                </a:solidFill>
              </a:rPr>
              <a:t>(3)	Perbaikan mutu (</a:t>
            </a:r>
            <a:r>
              <a:rPr lang="en-US" sz="2000" i="1">
                <a:solidFill>
                  <a:schemeClr val="bg1"/>
                </a:solidFill>
              </a:rPr>
              <a:t>Quality Improvement</a:t>
            </a:r>
            <a:r>
              <a:rPr lang="en-US" sz="2000">
                <a:solidFill>
                  <a:schemeClr val="bg1"/>
                </a:solidFill>
              </a:rPr>
              <a:t>)</a:t>
            </a:r>
          </a:p>
          <a:p>
            <a:pPr algn="just">
              <a:lnSpc>
                <a:spcPct val="120000"/>
              </a:lnSpc>
              <a:spcBef>
                <a:spcPct val="10000"/>
              </a:spcBef>
              <a:tabLst>
                <a:tab pos="463550" algn="l"/>
                <a:tab pos="685800" algn="l"/>
              </a:tabLst>
            </a:pPr>
            <a:r>
              <a:rPr lang="en-US" sz="2000">
                <a:solidFill>
                  <a:schemeClr val="bg1"/>
                </a:solidFill>
              </a:rPr>
              <a:t>	-	Meningkatkan kinerja mutu ke tingkat yang dikehendaki.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0"/>
          <p:cNvSpPr>
            <a:spLocks noChangeArrowheads="1"/>
          </p:cNvSpPr>
          <p:nvPr/>
        </p:nvSpPr>
        <p:spPr bwMode="auto">
          <a:xfrm>
            <a:off x="381000" y="5657850"/>
            <a:ext cx="8305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en-US" b="1">
                <a:solidFill>
                  <a:srgbClr val="FF9900"/>
                </a:solidFill>
              </a:rPr>
              <a:t>DIAGRAM TRILOGI JURAN</a:t>
            </a:r>
          </a:p>
        </p:txBody>
      </p:sp>
      <p:grpSp>
        <p:nvGrpSpPr>
          <p:cNvPr id="8195" name="Group 87"/>
          <p:cNvGrpSpPr>
            <a:grpSpLocks/>
          </p:cNvGrpSpPr>
          <p:nvPr/>
        </p:nvGrpSpPr>
        <p:grpSpPr bwMode="auto">
          <a:xfrm>
            <a:off x="954088" y="1146175"/>
            <a:ext cx="7523162" cy="3768725"/>
            <a:chOff x="601" y="722"/>
            <a:chExt cx="4739" cy="2374"/>
          </a:xfrm>
        </p:grpSpPr>
        <p:sp>
          <p:nvSpPr>
            <p:cNvPr id="8196" name="Rectangle 2"/>
            <p:cNvSpPr>
              <a:spLocks noChangeArrowheads="1"/>
            </p:cNvSpPr>
            <p:nvPr/>
          </p:nvSpPr>
          <p:spPr bwMode="auto">
            <a:xfrm>
              <a:off x="970" y="773"/>
              <a:ext cx="1024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</a:rPr>
                <a:t>Perencanaan mutu</a:t>
              </a:r>
            </a:p>
          </p:txBody>
        </p:sp>
        <p:sp>
          <p:nvSpPr>
            <p:cNvPr id="8197" name="Rectangle 4"/>
            <p:cNvSpPr>
              <a:spLocks noChangeArrowheads="1"/>
            </p:cNvSpPr>
            <p:nvPr/>
          </p:nvSpPr>
          <p:spPr bwMode="auto">
            <a:xfrm>
              <a:off x="3262" y="768"/>
              <a:ext cx="1101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</a:rPr>
                <a:t>Pengendalian mutu</a:t>
              </a:r>
            </a:p>
            <a:p>
              <a:pPr algn="ctr"/>
              <a:r>
                <a:rPr lang="en-US" sz="1600">
                  <a:solidFill>
                    <a:schemeClr val="bg1"/>
                  </a:solidFill>
                </a:rPr>
                <a:t>(selama operasi)</a:t>
              </a:r>
            </a:p>
          </p:txBody>
        </p:sp>
        <p:sp>
          <p:nvSpPr>
            <p:cNvPr id="8198" name="Rectangle 10"/>
            <p:cNvSpPr>
              <a:spLocks noChangeArrowheads="1"/>
            </p:cNvSpPr>
            <p:nvPr/>
          </p:nvSpPr>
          <p:spPr bwMode="auto">
            <a:xfrm>
              <a:off x="1865" y="1779"/>
              <a:ext cx="61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800">
                  <a:solidFill>
                    <a:srgbClr val="000000"/>
                  </a:solidFill>
                </a:rPr>
                <a:t> </a:t>
              </a:r>
              <a:endParaRPr lang="en-US"/>
            </a:p>
          </p:txBody>
        </p:sp>
        <p:sp>
          <p:nvSpPr>
            <p:cNvPr id="8199" name="Line 18"/>
            <p:cNvSpPr>
              <a:spLocks noChangeShapeType="1"/>
            </p:cNvSpPr>
            <p:nvPr/>
          </p:nvSpPr>
          <p:spPr bwMode="auto">
            <a:xfrm>
              <a:off x="2328" y="1828"/>
              <a:ext cx="1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200" name="Line 39"/>
            <p:cNvSpPr>
              <a:spLocks noChangeShapeType="1"/>
            </p:cNvSpPr>
            <p:nvPr/>
          </p:nvSpPr>
          <p:spPr bwMode="auto">
            <a:xfrm>
              <a:off x="601" y="2842"/>
              <a:ext cx="4607" cy="0"/>
            </a:xfrm>
            <a:prstGeom prst="line">
              <a:avLst/>
            </a:prstGeom>
            <a:noFill/>
            <a:ln w="38100">
              <a:solidFill>
                <a:srgbClr val="FFCC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201" name="Rectangle 42"/>
            <p:cNvSpPr>
              <a:spLocks noChangeArrowheads="1"/>
            </p:cNvSpPr>
            <p:nvPr/>
          </p:nvSpPr>
          <p:spPr bwMode="auto">
            <a:xfrm>
              <a:off x="3952" y="1368"/>
              <a:ext cx="1264" cy="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en-US" sz="1800">
                  <a:solidFill>
                    <a:schemeClr val="bg1"/>
                  </a:solidFill>
                </a:rPr>
                <a:t>Zona baru</a:t>
              </a:r>
            </a:p>
            <a:p>
              <a:pPr algn="ctr"/>
              <a:r>
                <a:rPr lang="en-US" sz="1800">
                  <a:solidFill>
                    <a:schemeClr val="bg1"/>
                  </a:solidFill>
                </a:rPr>
                <a:t>pengendalian mutu </a:t>
              </a:r>
            </a:p>
          </p:txBody>
        </p:sp>
        <p:sp>
          <p:nvSpPr>
            <p:cNvPr id="8202" name="Rectangle 44"/>
            <p:cNvSpPr>
              <a:spLocks noChangeArrowheads="1"/>
            </p:cNvSpPr>
            <p:nvPr/>
          </p:nvSpPr>
          <p:spPr bwMode="auto">
            <a:xfrm>
              <a:off x="1914" y="1288"/>
              <a:ext cx="768" cy="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en-US" sz="1800">
                  <a:solidFill>
                    <a:schemeClr val="bg1"/>
                  </a:solidFill>
                </a:rPr>
                <a:t>Puncak sporadis </a:t>
              </a:r>
            </a:p>
          </p:txBody>
        </p:sp>
        <p:sp>
          <p:nvSpPr>
            <p:cNvPr id="8203" name="Rectangle 45"/>
            <p:cNvSpPr>
              <a:spLocks noChangeArrowheads="1"/>
            </p:cNvSpPr>
            <p:nvPr/>
          </p:nvSpPr>
          <p:spPr bwMode="auto">
            <a:xfrm>
              <a:off x="1658" y="2691"/>
              <a:ext cx="71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600" b="1">
                  <a:solidFill>
                    <a:schemeClr val="bg1"/>
                  </a:solidFill>
                </a:rPr>
                <a:t>0</a:t>
              </a:r>
              <a:endParaRPr lang="en-US" b="1">
                <a:solidFill>
                  <a:schemeClr val="bg1"/>
                </a:solidFill>
              </a:endParaRPr>
            </a:p>
          </p:txBody>
        </p:sp>
        <p:sp>
          <p:nvSpPr>
            <p:cNvPr id="8204" name="Rectangle 46"/>
            <p:cNvSpPr>
              <a:spLocks noChangeArrowheads="1"/>
            </p:cNvSpPr>
            <p:nvPr/>
          </p:nvSpPr>
          <p:spPr bwMode="auto">
            <a:xfrm>
              <a:off x="1565" y="1380"/>
              <a:ext cx="141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600" b="1">
                  <a:solidFill>
                    <a:schemeClr val="bg1"/>
                  </a:solidFill>
                </a:rPr>
                <a:t>15</a:t>
              </a:r>
              <a:endParaRPr lang="en-US" b="1">
                <a:solidFill>
                  <a:schemeClr val="bg1"/>
                </a:solidFill>
              </a:endParaRPr>
            </a:p>
          </p:txBody>
        </p:sp>
        <p:sp>
          <p:nvSpPr>
            <p:cNvPr id="8205" name="Rectangle 48"/>
            <p:cNvSpPr>
              <a:spLocks noChangeArrowheads="1"/>
            </p:cNvSpPr>
            <p:nvPr/>
          </p:nvSpPr>
          <p:spPr bwMode="auto">
            <a:xfrm>
              <a:off x="1658" y="2341"/>
              <a:ext cx="71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600" b="1">
                  <a:solidFill>
                    <a:schemeClr val="bg1"/>
                  </a:solidFill>
                </a:rPr>
                <a:t>5</a:t>
              </a:r>
              <a:endParaRPr lang="en-US" b="1">
                <a:solidFill>
                  <a:schemeClr val="bg1"/>
                </a:solidFill>
              </a:endParaRPr>
            </a:p>
          </p:txBody>
        </p:sp>
        <p:sp>
          <p:nvSpPr>
            <p:cNvPr id="8206" name="Rectangle 49"/>
            <p:cNvSpPr>
              <a:spLocks noChangeArrowheads="1"/>
            </p:cNvSpPr>
            <p:nvPr/>
          </p:nvSpPr>
          <p:spPr bwMode="auto">
            <a:xfrm>
              <a:off x="1562" y="1877"/>
              <a:ext cx="142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600" b="1">
                  <a:solidFill>
                    <a:schemeClr val="bg1"/>
                  </a:solidFill>
                </a:rPr>
                <a:t>10</a:t>
              </a:r>
              <a:endParaRPr lang="en-US" b="1">
                <a:solidFill>
                  <a:schemeClr val="bg1"/>
                </a:solidFill>
              </a:endParaRPr>
            </a:p>
          </p:txBody>
        </p:sp>
        <p:sp>
          <p:nvSpPr>
            <p:cNvPr id="8207" name="Rectangle 50"/>
            <p:cNvSpPr>
              <a:spLocks noChangeArrowheads="1"/>
            </p:cNvSpPr>
            <p:nvPr/>
          </p:nvSpPr>
          <p:spPr bwMode="auto">
            <a:xfrm>
              <a:off x="1582" y="1863"/>
              <a:ext cx="36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1600">
                  <a:solidFill>
                    <a:srgbClr val="000000"/>
                  </a:solidFill>
                </a:rPr>
                <a:t> </a:t>
              </a:r>
              <a:endParaRPr lang="en-US"/>
            </a:p>
          </p:txBody>
        </p:sp>
        <p:sp>
          <p:nvSpPr>
            <p:cNvPr id="8208" name="Rectangle 51"/>
            <p:cNvSpPr>
              <a:spLocks noChangeArrowheads="1"/>
            </p:cNvSpPr>
            <p:nvPr/>
          </p:nvSpPr>
          <p:spPr bwMode="auto">
            <a:xfrm>
              <a:off x="4667" y="2896"/>
              <a:ext cx="673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en-US" sz="1800">
                  <a:solidFill>
                    <a:schemeClr val="bg1"/>
                  </a:solidFill>
                </a:rPr>
                <a:t>waktu</a:t>
              </a:r>
              <a:endParaRPr lang="en-US" sz="3200">
                <a:solidFill>
                  <a:schemeClr val="bg1"/>
                </a:solidFill>
              </a:endParaRPr>
            </a:p>
          </p:txBody>
        </p:sp>
        <p:sp>
          <p:nvSpPr>
            <p:cNvPr id="8209" name="Rectangle 53"/>
            <p:cNvSpPr>
              <a:spLocks noChangeArrowheads="1"/>
            </p:cNvSpPr>
            <p:nvPr/>
          </p:nvSpPr>
          <p:spPr bwMode="auto">
            <a:xfrm>
              <a:off x="2042" y="2872"/>
              <a:ext cx="225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en-US" sz="1800">
                  <a:solidFill>
                    <a:schemeClr val="bg1"/>
                  </a:solidFill>
                </a:rPr>
                <a:t>Pelajaran yang diperoleh</a:t>
              </a:r>
              <a:endParaRPr lang="en-US" sz="3200">
                <a:solidFill>
                  <a:schemeClr val="bg1"/>
                </a:solidFill>
              </a:endParaRPr>
            </a:p>
          </p:txBody>
        </p:sp>
        <p:sp>
          <p:nvSpPr>
            <p:cNvPr id="8210" name="Freeform 56"/>
            <p:cNvSpPr>
              <a:spLocks/>
            </p:cNvSpPr>
            <p:nvPr/>
          </p:nvSpPr>
          <p:spPr bwMode="auto">
            <a:xfrm>
              <a:off x="1096" y="2848"/>
              <a:ext cx="2328" cy="248"/>
            </a:xfrm>
            <a:custGeom>
              <a:avLst/>
              <a:gdLst>
                <a:gd name="T0" fmla="*/ 0 w 2328"/>
                <a:gd name="T1" fmla="*/ 8 h 248"/>
                <a:gd name="T2" fmla="*/ 80 w 2328"/>
                <a:gd name="T3" fmla="*/ 160 h 248"/>
                <a:gd name="T4" fmla="*/ 152 w 2328"/>
                <a:gd name="T5" fmla="*/ 216 h 248"/>
                <a:gd name="T6" fmla="*/ 272 w 2328"/>
                <a:gd name="T7" fmla="*/ 248 h 248"/>
                <a:gd name="T8" fmla="*/ 408 w 2328"/>
                <a:gd name="T9" fmla="*/ 248 h 248"/>
                <a:gd name="T10" fmla="*/ 584 w 2328"/>
                <a:gd name="T11" fmla="*/ 248 h 248"/>
                <a:gd name="T12" fmla="*/ 1688 w 2328"/>
                <a:gd name="T13" fmla="*/ 248 h 248"/>
                <a:gd name="T14" fmla="*/ 1928 w 2328"/>
                <a:gd name="T15" fmla="*/ 248 h 248"/>
                <a:gd name="T16" fmla="*/ 2064 w 2328"/>
                <a:gd name="T17" fmla="*/ 240 h 248"/>
                <a:gd name="T18" fmla="*/ 2200 w 2328"/>
                <a:gd name="T19" fmla="*/ 184 h 248"/>
                <a:gd name="T20" fmla="*/ 2280 w 2328"/>
                <a:gd name="T21" fmla="*/ 104 h 248"/>
                <a:gd name="T22" fmla="*/ 2328 w 2328"/>
                <a:gd name="T23" fmla="*/ 0 h 248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328"/>
                <a:gd name="T37" fmla="*/ 0 h 248"/>
                <a:gd name="T38" fmla="*/ 2328 w 2328"/>
                <a:gd name="T39" fmla="*/ 248 h 248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328" h="248">
                  <a:moveTo>
                    <a:pt x="0" y="8"/>
                  </a:moveTo>
                  <a:lnTo>
                    <a:pt x="80" y="160"/>
                  </a:lnTo>
                  <a:lnTo>
                    <a:pt x="152" y="216"/>
                  </a:lnTo>
                  <a:lnTo>
                    <a:pt x="272" y="248"/>
                  </a:lnTo>
                  <a:lnTo>
                    <a:pt x="408" y="248"/>
                  </a:lnTo>
                  <a:lnTo>
                    <a:pt x="584" y="248"/>
                  </a:lnTo>
                  <a:lnTo>
                    <a:pt x="1688" y="248"/>
                  </a:lnTo>
                  <a:lnTo>
                    <a:pt x="1928" y="248"/>
                  </a:lnTo>
                  <a:lnTo>
                    <a:pt x="2064" y="240"/>
                  </a:lnTo>
                  <a:lnTo>
                    <a:pt x="2200" y="184"/>
                  </a:lnTo>
                  <a:lnTo>
                    <a:pt x="2280" y="104"/>
                  </a:lnTo>
                  <a:lnTo>
                    <a:pt x="2328" y="0"/>
                  </a:lnTo>
                </a:path>
              </a:pathLst>
            </a:custGeom>
            <a:noFill/>
            <a:ln w="19050">
              <a:solidFill>
                <a:srgbClr val="FFCC00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id-ID"/>
            </a:p>
          </p:txBody>
        </p:sp>
        <p:grpSp>
          <p:nvGrpSpPr>
            <p:cNvPr id="8211" name="Group 84"/>
            <p:cNvGrpSpPr>
              <a:grpSpLocks/>
            </p:cNvGrpSpPr>
            <p:nvPr/>
          </p:nvGrpSpPr>
          <p:grpSpPr bwMode="auto">
            <a:xfrm>
              <a:off x="1822" y="1326"/>
              <a:ext cx="2879" cy="1321"/>
              <a:chOff x="1323" y="1587"/>
              <a:chExt cx="2159" cy="1762"/>
            </a:xfrm>
          </p:grpSpPr>
          <p:sp>
            <p:nvSpPr>
              <p:cNvPr id="8236" name="Line 25"/>
              <p:cNvSpPr>
                <a:spLocks noChangeShapeType="1"/>
              </p:cNvSpPr>
              <p:nvPr/>
            </p:nvSpPr>
            <p:spPr bwMode="auto">
              <a:xfrm flipV="1">
                <a:off x="2133" y="2256"/>
                <a:ext cx="108" cy="95"/>
              </a:xfrm>
              <a:prstGeom prst="line">
                <a:avLst/>
              </a:prstGeom>
              <a:noFill/>
              <a:ln w="19050">
                <a:solidFill>
                  <a:srgbClr val="FFCC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id-ID"/>
              </a:p>
            </p:txBody>
          </p:sp>
          <p:grpSp>
            <p:nvGrpSpPr>
              <p:cNvPr id="8237" name="Group 83"/>
              <p:cNvGrpSpPr>
                <a:grpSpLocks/>
              </p:cNvGrpSpPr>
              <p:nvPr/>
            </p:nvGrpSpPr>
            <p:grpSpPr bwMode="auto">
              <a:xfrm>
                <a:off x="1323" y="1587"/>
                <a:ext cx="2159" cy="1762"/>
                <a:chOff x="1323" y="1587"/>
                <a:chExt cx="2159" cy="1762"/>
              </a:xfrm>
            </p:grpSpPr>
            <p:sp>
              <p:nvSpPr>
                <p:cNvPr id="8238" name="Line 16"/>
                <p:cNvSpPr>
                  <a:spLocks noChangeShapeType="1"/>
                </p:cNvSpPr>
                <p:nvPr/>
              </p:nvSpPr>
              <p:spPr bwMode="auto">
                <a:xfrm flipV="1">
                  <a:off x="1323" y="2745"/>
                  <a:ext cx="163" cy="100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39" name="Line 17"/>
                <p:cNvSpPr>
                  <a:spLocks noChangeShapeType="1"/>
                </p:cNvSpPr>
                <p:nvPr/>
              </p:nvSpPr>
              <p:spPr bwMode="auto">
                <a:xfrm flipV="1">
                  <a:off x="1539" y="2651"/>
                  <a:ext cx="55" cy="194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40" name="Line 19"/>
                <p:cNvSpPr>
                  <a:spLocks noChangeShapeType="1"/>
                </p:cNvSpPr>
                <p:nvPr/>
              </p:nvSpPr>
              <p:spPr bwMode="auto">
                <a:xfrm>
                  <a:off x="1594" y="2651"/>
                  <a:ext cx="108" cy="94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41" name="Line 20"/>
                <p:cNvSpPr>
                  <a:spLocks noChangeShapeType="1"/>
                </p:cNvSpPr>
                <p:nvPr/>
              </p:nvSpPr>
              <p:spPr bwMode="auto">
                <a:xfrm flipV="1">
                  <a:off x="1702" y="2651"/>
                  <a:ext cx="108" cy="94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42" name="Line 21"/>
                <p:cNvSpPr>
                  <a:spLocks noChangeShapeType="1"/>
                </p:cNvSpPr>
                <p:nvPr/>
              </p:nvSpPr>
              <p:spPr bwMode="auto">
                <a:xfrm flipV="1">
                  <a:off x="1810" y="2553"/>
                  <a:ext cx="108" cy="98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43" name="Line 22"/>
                <p:cNvSpPr>
                  <a:spLocks noChangeShapeType="1"/>
                </p:cNvSpPr>
                <p:nvPr/>
              </p:nvSpPr>
              <p:spPr bwMode="auto">
                <a:xfrm>
                  <a:off x="1918" y="2553"/>
                  <a:ext cx="107" cy="192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44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2025" y="1587"/>
                  <a:ext cx="51" cy="1158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45" name="Line 24"/>
                <p:cNvSpPr>
                  <a:spLocks noChangeShapeType="1"/>
                </p:cNvSpPr>
                <p:nvPr/>
              </p:nvSpPr>
              <p:spPr bwMode="auto">
                <a:xfrm>
                  <a:off x="2079" y="1589"/>
                  <a:ext cx="54" cy="767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46" name="Line 26"/>
                <p:cNvSpPr>
                  <a:spLocks noChangeShapeType="1"/>
                </p:cNvSpPr>
                <p:nvPr/>
              </p:nvSpPr>
              <p:spPr bwMode="auto">
                <a:xfrm>
                  <a:off x="2241" y="2256"/>
                  <a:ext cx="54" cy="384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47" name="Line 27"/>
                <p:cNvSpPr>
                  <a:spLocks noChangeShapeType="1"/>
                </p:cNvSpPr>
                <p:nvPr/>
              </p:nvSpPr>
              <p:spPr bwMode="auto">
                <a:xfrm>
                  <a:off x="2403" y="2843"/>
                  <a:ext cx="50" cy="261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48" name="Freeform 28"/>
                <p:cNvSpPr>
                  <a:spLocks/>
                </p:cNvSpPr>
                <p:nvPr/>
              </p:nvSpPr>
              <p:spPr bwMode="auto">
                <a:xfrm>
                  <a:off x="2453" y="3105"/>
                  <a:ext cx="58" cy="120"/>
                </a:xfrm>
                <a:custGeom>
                  <a:avLst/>
                  <a:gdLst>
                    <a:gd name="T0" fmla="*/ 0 w 58"/>
                    <a:gd name="T1" fmla="*/ 0 h 120"/>
                    <a:gd name="T2" fmla="*/ 58 w 58"/>
                    <a:gd name="T3" fmla="*/ 120 h 120"/>
                    <a:gd name="T4" fmla="*/ 0 60000 65536"/>
                    <a:gd name="T5" fmla="*/ 0 60000 65536"/>
                    <a:gd name="T6" fmla="*/ 0 w 58"/>
                    <a:gd name="T7" fmla="*/ 0 h 120"/>
                    <a:gd name="T8" fmla="*/ 58 w 58"/>
                    <a:gd name="T9" fmla="*/ 120 h 120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58" h="120">
                      <a:moveTo>
                        <a:pt x="0" y="0"/>
                      </a:moveTo>
                      <a:lnTo>
                        <a:pt x="58" y="120"/>
                      </a:lnTo>
                    </a:path>
                  </a:pathLst>
                </a:custGeom>
                <a:solidFill>
                  <a:srgbClr val="FFFFFF"/>
                </a:solidFill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49" name="Freeform 29"/>
                <p:cNvSpPr>
                  <a:spLocks/>
                </p:cNvSpPr>
                <p:nvPr/>
              </p:nvSpPr>
              <p:spPr bwMode="auto">
                <a:xfrm>
                  <a:off x="2511" y="3225"/>
                  <a:ext cx="101" cy="105"/>
                </a:xfrm>
                <a:custGeom>
                  <a:avLst/>
                  <a:gdLst>
                    <a:gd name="T0" fmla="*/ 0 w 101"/>
                    <a:gd name="T1" fmla="*/ 0 h 105"/>
                    <a:gd name="T2" fmla="*/ 101 w 101"/>
                    <a:gd name="T3" fmla="*/ 105 h 105"/>
                    <a:gd name="T4" fmla="*/ 0 60000 65536"/>
                    <a:gd name="T5" fmla="*/ 0 60000 65536"/>
                    <a:gd name="T6" fmla="*/ 0 w 101"/>
                    <a:gd name="T7" fmla="*/ 0 h 105"/>
                    <a:gd name="T8" fmla="*/ 101 w 101"/>
                    <a:gd name="T9" fmla="*/ 105 h 105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01" h="105">
                      <a:moveTo>
                        <a:pt x="0" y="0"/>
                      </a:moveTo>
                      <a:lnTo>
                        <a:pt x="101" y="105"/>
                      </a:lnTo>
                    </a:path>
                  </a:pathLst>
                </a:custGeom>
                <a:solidFill>
                  <a:srgbClr val="FFFFFF"/>
                </a:solidFill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50" name="Line 30"/>
                <p:cNvSpPr>
                  <a:spLocks noChangeShapeType="1"/>
                </p:cNvSpPr>
                <p:nvPr/>
              </p:nvSpPr>
              <p:spPr bwMode="auto">
                <a:xfrm flipV="1">
                  <a:off x="2614" y="3232"/>
                  <a:ext cx="54" cy="97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51" name="Freeform 31"/>
                <p:cNvSpPr>
                  <a:spLocks/>
                </p:cNvSpPr>
                <p:nvPr/>
              </p:nvSpPr>
              <p:spPr bwMode="auto">
                <a:xfrm>
                  <a:off x="2667" y="3233"/>
                  <a:ext cx="114" cy="116"/>
                </a:xfrm>
                <a:custGeom>
                  <a:avLst/>
                  <a:gdLst>
                    <a:gd name="T0" fmla="*/ 0 w 114"/>
                    <a:gd name="T1" fmla="*/ 0 h 116"/>
                    <a:gd name="T2" fmla="*/ 114 w 114"/>
                    <a:gd name="T3" fmla="*/ 116 h 116"/>
                    <a:gd name="T4" fmla="*/ 0 60000 65536"/>
                    <a:gd name="T5" fmla="*/ 0 60000 65536"/>
                    <a:gd name="T6" fmla="*/ 0 w 114"/>
                    <a:gd name="T7" fmla="*/ 0 h 116"/>
                    <a:gd name="T8" fmla="*/ 114 w 114"/>
                    <a:gd name="T9" fmla="*/ 116 h 116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14" h="116">
                      <a:moveTo>
                        <a:pt x="0" y="0"/>
                      </a:moveTo>
                      <a:lnTo>
                        <a:pt x="114" y="116"/>
                      </a:lnTo>
                    </a:path>
                  </a:pathLst>
                </a:custGeom>
                <a:solidFill>
                  <a:srgbClr val="FFFFFF"/>
                </a:solidFill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52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2781" y="3252"/>
                  <a:ext cx="161" cy="97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53" name="Line 33"/>
                <p:cNvSpPr>
                  <a:spLocks noChangeShapeType="1"/>
                </p:cNvSpPr>
                <p:nvPr/>
              </p:nvSpPr>
              <p:spPr bwMode="auto">
                <a:xfrm>
                  <a:off x="2942" y="3252"/>
                  <a:ext cx="163" cy="97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54" name="Line 34"/>
                <p:cNvSpPr>
                  <a:spLocks noChangeShapeType="1"/>
                </p:cNvSpPr>
                <p:nvPr/>
              </p:nvSpPr>
              <p:spPr bwMode="auto">
                <a:xfrm flipV="1">
                  <a:off x="3105" y="3252"/>
                  <a:ext cx="108" cy="97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55" name="Line 35"/>
                <p:cNvSpPr>
                  <a:spLocks noChangeShapeType="1"/>
                </p:cNvSpPr>
                <p:nvPr/>
              </p:nvSpPr>
              <p:spPr bwMode="auto">
                <a:xfrm>
                  <a:off x="3213" y="3252"/>
                  <a:ext cx="108" cy="97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56" name="Line 36"/>
                <p:cNvSpPr>
                  <a:spLocks noChangeShapeType="1"/>
                </p:cNvSpPr>
                <p:nvPr/>
              </p:nvSpPr>
              <p:spPr bwMode="auto">
                <a:xfrm flipV="1">
                  <a:off x="3321" y="3252"/>
                  <a:ext cx="53" cy="97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57" name="Line 37"/>
                <p:cNvSpPr>
                  <a:spLocks noChangeShapeType="1"/>
                </p:cNvSpPr>
                <p:nvPr/>
              </p:nvSpPr>
              <p:spPr bwMode="auto">
                <a:xfrm>
                  <a:off x="3374" y="3252"/>
                  <a:ext cx="108" cy="97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58" name="Line 38"/>
                <p:cNvSpPr>
                  <a:spLocks noChangeShapeType="1"/>
                </p:cNvSpPr>
                <p:nvPr/>
              </p:nvSpPr>
              <p:spPr bwMode="auto">
                <a:xfrm>
                  <a:off x="1486" y="2745"/>
                  <a:ext cx="53" cy="98"/>
                </a:xfrm>
                <a:prstGeom prst="line">
                  <a:avLst/>
                </a:prstGeom>
                <a:noFill/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  <p:sp>
              <p:nvSpPr>
                <p:cNvPr id="8259" name="Freeform 57"/>
                <p:cNvSpPr>
                  <a:spLocks/>
                </p:cNvSpPr>
                <p:nvPr/>
              </p:nvSpPr>
              <p:spPr bwMode="auto">
                <a:xfrm>
                  <a:off x="2294" y="2639"/>
                  <a:ext cx="109" cy="204"/>
                </a:xfrm>
                <a:custGeom>
                  <a:avLst/>
                  <a:gdLst>
                    <a:gd name="T0" fmla="*/ 0 w 109"/>
                    <a:gd name="T1" fmla="*/ 0 h 204"/>
                    <a:gd name="T2" fmla="*/ 109 w 109"/>
                    <a:gd name="T3" fmla="*/ 204 h 204"/>
                    <a:gd name="T4" fmla="*/ 0 60000 65536"/>
                    <a:gd name="T5" fmla="*/ 0 60000 65536"/>
                    <a:gd name="T6" fmla="*/ 0 w 109"/>
                    <a:gd name="T7" fmla="*/ 0 h 204"/>
                    <a:gd name="T8" fmla="*/ 109 w 109"/>
                    <a:gd name="T9" fmla="*/ 204 h 204"/>
                  </a:gdLst>
                  <a:ahLst/>
                  <a:cxnLst>
                    <a:cxn ang="T4">
                      <a:pos x="T0" y="T1"/>
                    </a:cxn>
                    <a:cxn ang="T5">
                      <a:pos x="T2" y="T3"/>
                    </a:cxn>
                  </a:cxnLst>
                  <a:rect l="T6" t="T7" r="T8" b="T9"/>
                  <a:pathLst>
                    <a:path w="109" h="204">
                      <a:moveTo>
                        <a:pt x="0" y="0"/>
                      </a:moveTo>
                      <a:lnTo>
                        <a:pt x="109" y="204"/>
                      </a:lnTo>
                    </a:path>
                  </a:pathLst>
                </a:custGeom>
                <a:solidFill>
                  <a:srgbClr val="FFFFFF"/>
                </a:solidFill>
                <a:ln w="19050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id-ID"/>
                </a:p>
              </p:txBody>
            </p:sp>
          </p:grpSp>
        </p:grpSp>
        <p:sp>
          <p:nvSpPr>
            <p:cNvPr id="8212" name="Rectangle 58"/>
            <p:cNvSpPr>
              <a:spLocks noChangeArrowheads="1"/>
            </p:cNvSpPr>
            <p:nvPr/>
          </p:nvSpPr>
          <p:spPr bwMode="auto">
            <a:xfrm rot="-5400000">
              <a:off x="3102" y="1408"/>
              <a:ext cx="669" cy="3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</a:rPr>
                <a:t>Perbaikan Mutu</a:t>
              </a:r>
            </a:p>
          </p:txBody>
        </p:sp>
        <p:sp>
          <p:nvSpPr>
            <p:cNvPr id="8213" name="Rectangle 60"/>
            <p:cNvSpPr>
              <a:spLocks noChangeArrowheads="1"/>
            </p:cNvSpPr>
            <p:nvPr/>
          </p:nvSpPr>
          <p:spPr bwMode="auto">
            <a:xfrm>
              <a:off x="1850" y="1756"/>
              <a:ext cx="912" cy="4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en-US" sz="1400">
                  <a:solidFill>
                    <a:schemeClr val="bg1"/>
                  </a:solidFill>
                </a:rPr>
                <a:t>Zona awal pengendalian mutu</a:t>
              </a:r>
            </a:p>
          </p:txBody>
        </p:sp>
        <p:sp>
          <p:nvSpPr>
            <p:cNvPr id="8214" name="Line 61"/>
            <p:cNvSpPr>
              <a:spLocks noChangeShapeType="1"/>
            </p:cNvSpPr>
            <p:nvPr/>
          </p:nvSpPr>
          <p:spPr bwMode="auto">
            <a:xfrm>
              <a:off x="616" y="1118"/>
              <a:ext cx="4607" cy="0"/>
            </a:xfrm>
            <a:prstGeom prst="line">
              <a:avLst/>
            </a:prstGeom>
            <a:noFill/>
            <a:ln w="38100">
              <a:solidFill>
                <a:srgbClr val="FFCC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215" name="Line 62"/>
            <p:cNvSpPr>
              <a:spLocks noChangeShapeType="1"/>
            </p:cNvSpPr>
            <p:nvPr/>
          </p:nvSpPr>
          <p:spPr bwMode="auto">
            <a:xfrm>
              <a:off x="616" y="722"/>
              <a:ext cx="4607" cy="0"/>
            </a:xfrm>
            <a:prstGeom prst="line">
              <a:avLst/>
            </a:prstGeom>
            <a:noFill/>
            <a:ln w="38100">
              <a:solidFill>
                <a:srgbClr val="FFCC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216" name="Line 63"/>
            <p:cNvSpPr>
              <a:spLocks noChangeShapeType="1"/>
            </p:cNvSpPr>
            <p:nvPr/>
          </p:nvSpPr>
          <p:spPr bwMode="auto">
            <a:xfrm>
              <a:off x="2050" y="928"/>
              <a:ext cx="288" cy="0"/>
            </a:xfrm>
            <a:prstGeom prst="line">
              <a:avLst/>
            </a:prstGeom>
            <a:noFill/>
            <a:ln w="57150">
              <a:solidFill>
                <a:srgbClr val="FFCC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217" name="Line 64"/>
            <p:cNvSpPr>
              <a:spLocks noChangeShapeType="1"/>
            </p:cNvSpPr>
            <p:nvPr/>
          </p:nvSpPr>
          <p:spPr bwMode="auto">
            <a:xfrm flipH="1">
              <a:off x="2402" y="928"/>
              <a:ext cx="528" cy="0"/>
            </a:xfrm>
            <a:prstGeom prst="line">
              <a:avLst/>
            </a:prstGeom>
            <a:noFill/>
            <a:ln w="57150">
              <a:solidFill>
                <a:srgbClr val="FFCC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218" name="Line 65"/>
            <p:cNvSpPr>
              <a:spLocks noChangeShapeType="1"/>
            </p:cNvSpPr>
            <p:nvPr/>
          </p:nvSpPr>
          <p:spPr bwMode="auto">
            <a:xfrm>
              <a:off x="4707" y="928"/>
              <a:ext cx="480" cy="0"/>
            </a:xfrm>
            <a:prstGeom prst="line">
              <a:avLst/>
            </a:prstGeom>
            <a:noFill/>
            <a:ln w="57150">
              <a:solidFill>
                <a:srgbClr val="FFCC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219" name="Line 66"/>
            <p:cNvSpPr>
              <a:spLocks noChangeShapeType="1"/>
            </p:cNvSpPr>
            <p:nvPr/>
          </p:nvSpPr>
          <p:spPr bwMode="auto">
            <a:xfrm flipH="1">
              <a:off x="642" y="928"/>
              <a:ext cx="288" cy="0"/>
            </a:xfrm>
            <a:prstGeom prst="line">
              <a:avLst/>
            </a:prstGeom>
            <a:noFill/>
            <a:ln w="57150">
              <a:solidFill>
                <a:srgbClr val="FFCC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220" name="Text Box 67"/>
            <p:cNvSpPr txBox="1">
              <a:spLocks noChangeArrowheads="1"/>
            </p:cNvSpPr>
            <p:nvPr/>
          </p:nvSpPr>
          <p:spPr bwMode="auto">
            <a:xfrm>
              <a:off x="634" y="1720"/>
              <a:ext cx="768" cy="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800">
                  <a:solidFill>
                    <a:schemeClr val="bg1"/>
                  </a:solidFill>
                </a:rPr>
                <a:t>Waktu tunggu (menit)</a:t>
              </a:r>
            </a:p>
          </p:txBody>
        </p:sp>
        <p:sp>
          <p:nvSpPr>
            <p:cNvPr id="8221" name="Line 68"/>
            <p:cNvSpPr>
              <a:spLocks noChangeShapeType="1"/>
            </p:cNvSpPr>
            <p:nvPr/>
          </p:nvSpPr>
          <p:spPr bwMode="auto">
            <a:xfrm>
              <a:off x="1816" y="1120"/>
              <a:ext cx="0" cy="1728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222" name="Line 69"/>
            <p:cNvSpPr>
              <a:spLocks noChangeShapeType="1"/>
            </p:cNvSpPr>
            <p:nvPr/>
          </p:nvSpPr>
          <p:spPr bwMode="auto">
            <a:xfrm flipH="1">
              <a:off x="1768" y="2416"/>
              <a:ext cx="48" cy="0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223" name="Line 70"/>
            <p:cNvSpPr>
              <a:spLocks noChangeShapeType="1"/>
            </p:cNvSpPr>
            <p:nvPr/>
          </p:nvSpPr>
          <p:spPr bwMode="auto">
            <a:xfrm flipH="1">
              <a:off x="1765" y="1936"/>
              <a:ext cx="48" cy="0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224" name="Line 71"/>
            <p:cNvSpPr>
              <a:spLocks noChangeShapeType="1"/>
            </p:cNvSpPr>
            <p:nvPr/>
          </p:nvSpPr>
          <p:spPr bwMode="auto">
            <a:xfrm flipH="1">
              <a:off x="1768" y="1440"/>
              <a:ext cx="48" cy="0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grpSp>
          <p:nvGrpSpPr>
            <p:cNvPr id="8225" name="Group 72"/>
            <p:cNvGrpSpPr>
              <a:grpSpLocks/>
            </p:cNvGrpSpPr>
            <p:nvPr/>
          </p:nvGrpSpPr>
          <p:grpSpPr bwMode="auto">
            <a:xfrm>
              <a:off x="1816" y="1108"/>
              <a:ext cx="1392" cy="636"/>
              <a:chOff x="1872" y="912"/>
              <a:chExt cx="1488" cy="576"/>
            </a:xfrm>
          </p:grpSpPr>
          <p:sp>
            <p:nvSpPr>
              <p:cNvPr id="8234" name="Line 73"/>
              <p:cNvSpPr>
                <a:spLocks noChangeShapeType="1"/>
              </p:cNvSpPr>
              <p:nvPr/>
            </p:nvSpPr>
            <p:spPr bwMode="auto">
              <a:xfrm>
                <a:off x="1872" y="1488"/>
                <a:ext cx="1488" cy="0"/>
              </a:xfrm>
              <a:prstGeom prst="line">
                <a:avLst/>
              </a:prstGeom>
              <a:noFill/>
              <a:ln w="9525">
                <a:solidFill>
                  <a:srgbClr val="FFCC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id-ID"/>
              </a:p>
            </p:txBody>
          </p:sp>
          <p:sp>
            <p:nvSpPr>
              <p:cNvPr id="8235" name="Line 74"/>
              <p:cNvSpPr>
                <a:spLocks noChangeShapeType="1"/>
              </p:cNvSpPr>
              <p:nvPr/>
            </p:nvSpPr>
            <p:spPr bwMode="auto">
              <a:xfrm>
                <a:off x="3352" y="912"/>
                <a:ext cx="0" cy="576"/>
              </a:xfrm>
              <a:prstGeom prst="line">
                <a:avLst/>
              </a:prstGeom>
              <a:noFill/>
              <a:ln w="9525">
                <a:solidFill>
                  <a:srgbClr val="FFCC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id-ID"/>
              </a:p>
            </p:txBody>
          </p:sp>
        </p:grpSp>
        <p:grpSp>
          <p:nvGrpSpPr>
            <p:cNvPr id="8226" name="Group 75"/>
            <p:cNvGrpSpPr>
              <a:grpSpLocks/>
            </p:cNvGrpSpPr>
            <p:nvPr/>
          </p:nvGrpSpPr>
          <p:grpSpPr bwMode="auto">
            <a:xfrm>
              <a:off x="1816" y="2272"/>
              <a:ext cx="1392" cy="576"/>
              <a:chOff x="1872" y="2016"/>
              <a:chExt cx="1488" cy="576"/>
            </a:xfrm>
          </p:grpSpPr>
          <p:sp>
            <p:nvSpPr>
              <p:cNvPr id="8232" name="Line 76"/>
              <p:cNvSpPr>
                <a:spLocks noChangeShapeType="1"/>
              </p:cNvSpPr>
              <p:nvPr/>
            </p:nvSpPr>
            <p:spPr bwMode="auto">
              <a:xfrm>
                <a:off x="1872" y="2024"/>
                <a:ext cx="1488" cy="0"/>
              </a:xfrm>
              <a:prstGeom prst="line">
                <a:avLst/>
              </a:prstGeom>
              <a:noFill/>
              <a:ln w="9525">
                <a:solidFill>
                  <a:srgbClr val="FFCC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id-ID"/>
              </a:p>
            </p:txBody>
          </p:sp>
          <p:sp>
            <p:nvSpPr>
              <p:cNvPr id="8233" name="Line 77"/>
              <p:cNvSpPr>
                <a:spLocks noChangeShapeType="1"/>
              </p:cNvSpPr>
              <p:nvPr/>
            </p:nvSpPr>
            <p:spPr bwMode="auto">
              <a:xfrm flipH="1">
                <a:off x="3352" y="2016"/>
                <a:ext cx="8" cy="576"/>
              </a:xfrm>
              <a:prstGeom prst="line">
                <a:avLst/>
              </a:prstGeom>
              <a:noFill/>
              <a:ln w="9525">
                <a:solidFill>
                  <a:srgbClr val="FFCC00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id-ID"/>
              </a:p>
            </p:txBody>
          </p:sp>
        </p:grpSp>
        <p:sp>
          <p:nvSpPr>
            <p:cNvPr id="8227" name="Line 78"/>
            <p:cNvSpPr>
              <a:spLocks noChangeShapeType="1"/>
            </p:cNvSpPr>
            <p:nvPr/>
          </p:nvSpPr>
          <p:spPr bwMode="auto">
            <a:xfrm>
              <a:off x="3688" y="1119"/>
              <a:ext cx="0" cy="1339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228" name="Line 79"/>
            <p:cNvSpPr>
              <a:spLocks noChangeShapeType="1"/>
            </p:cNvSpPr>
            <p:nvPr/>
          </p:nvSpPr>
          <p:spPr bwMode="auto">
            <a:xfrm>
              <a:off x="3688" y="2455"/>
              <a:ext cx="1392" cy="0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229" name="Line 80"/>
            <p:cNvSpPr>
              <a:spLocks noChangeShapeType="1"/>
            </p:cNvSpPr>
            <p:nvPr/>
          </p:nvSpPr>
          <p:spPr bwMode="auto">
            <a:xfrm>
              <a:off x="3688" y="2704"/>
              <a:ext cx="1344" cy="0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230" name="Line 81"/>
            <p:cNvSpPr>
              <a:spLocks noChangeShapeType="1"/>
            </p:cNvSpPr>
            <p:nvPr/>
          </p:nvSpPr>
          <p:spPr bwMode="auto">
            <a:xfrm>
              <a:off x="3688" y="2704"/>
              <a:ext cx="0" cy="144"/>
            </a:xfrm>
            <a:prstGeom prst="line">
              <a:avLst/>
            </a:prstGeom>
            <a:noFill/>
            <a:ln w="9525">
              <a:solidFill>
                <a:srgbClr val="FFCC00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8231" name="Line 82"/>
            <p:cNvSpPr>
              <a:spLocks noChangeShapeType="1"/>
            </p:cNvSpPr>
            <p:nvPr/>
          </p:nvSpPr>
          <p:spPr bwMode="auto">
            <a:xfrm>
              <a:off x="4504" y="1719"/>
              <a:ext cx="0" cy="708"/>
            </a:xfrm>
            <a:prstGeom prst="line">
              <a:avLst/>
            </a:prstGeom>
            <a:noFill/>
            <a:ln w="57150">
              <a:solidFill>
                <a:srgbClr val="FFCC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d-ID"/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110"/>
          <p:cNvGrpSpPr>
            <a:grpSpLocks/>
          </p:cNvGrpSpPr>
          <p:nvPr/>
        </p:nvGrpSpPr>
        <p:grpSpPr bwMode="auto">
          <a:xfrm>
            <a:off x="698500" y="1354138"/>
            <a:ext cx="7759700" cy="4543425"/>
            <a:chOff x="440" y="864"/>
            <a:chExt cx="4888" cy="2862"/>
          </a:xfrm>
        </p:grpSpPr>
        <p:sp>
          <p:nvSpPr>
            <p:cNvPr id="9227" name="Rectangle 4"/>
            <p:cNvSpPr>
              <a:spLocks noChangeArrowheads="1"/>
            </p:cNvSpPr>
            <p:nvPr/>
          </p:nvSpPr>
          <p:spPr bwMode="auto">
            <a:xfrm>
              <a:off x="493" y="868"/>
              <a:ext cx="207" cy="3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GB">
                  <a:latin typeface="Century Gothic" pitchFamily="34" charset="0"/>
                  <a:cs typeface="Times New Roman" pitchFamily="18" charset="0"/>
                </a:rPr>
                <a:t> </a:t>
              </a:r>
            </a:p>
            <a:p>
              <a:pPr algn="ctr" eaLnBrk="0" hangingPunct="0"/>
              <a:endParaRPr lang="en-GB">
                <a:latin typeface="Century Gothic" pitchFamily="34" charset="0"/>
              </a:endParaRPr>
            </a:p>
          </p:txBody>
        </p:sp>
        <p:sp>
          <p:nvSpPr>
            <p:cNvPr id="9228" name="Rectangle 5"/>
            <p:cNvSpPr>
              <a:spLocks noChangeArrowheads="1"/>
            </p:cNvSpPr>
            <p:nvPr/>
          </p:nvSpPr>
          <p:spPr bwMode="auto">
            <a:xfrm>
              <a:off x="444" y="868"/>
              <a:ext cx="305" cy="385"/>
            </a:xfrm>
            <a:prstGeom prst="rect">
              <a:avLst/>
            </a:prstGeom>
            <a:noFill/>
            <a:ln w="7">
              <a:solidFill>
                <a:srgbClr val="A0A0A0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29" name="Rectangle 6"/>
            <p:cNvSpPr>
              <a:spLocks noChangeArrowheads="1"/>
            </p:cNvSpPr>
            <p:nvPr/>
          </p:nvSpPr>
          <p:spPr bwMode="auto">
            <a:xfrm>
              <a:off x="798" y="989"/>
              <a:ext cx="1893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GB" sz="2200" b="1">
                  <a:solidFill>
                    <a:srgbClr val="FF9900"/>
                  </a:solidFill>
                  <a:cs typeface="Times New Roman" pitchFamily="18" charset="0"/>
                </a:rPr>
                <a:t>KEGIATAN</a:t>
              </a:r>
              <a:endParaRPr lang="en-GB" sz="2200">
                <a:solidFill>
                  <a:srgbClr val="FF9900"/>
                </a:solidFill>
                <a:cs typeface="Times New Roman" pitchFamily="18" charset="0"/>
              </a:endParaRPr>
            </a:p>
            <a:p>
              <a:pPr algn="just" eaLnBrk="0" hangingPunct="0"/>
              <a:endParaRPr lang="en-GB" sz="2200">
                <a:solidFill>
                  <a:srgbClr val="FF9900"/>
                </a:solidFill>
              </a:endParaRPr>
            </a:p>
          </p:txBody>
        </p:sp>
        <p:sp>
          <p:nvSpPr>
            <p:cNvPr id="9230" name="Rectangle 7"/>
            <p:cNvSpPr>
              <a:spLocks noChangeArrowheads="1"/>
            </p:cNvSpPr>
            <p:nvPr/>
          </p:nvSpPr>
          <p:spPr bwMode="auto">
            <a:xfrm>
              <a:off x="749" y="868"/>
              <a:ext cx="1991" cy="385"/>
            </a:xfrm>
            <a:prstGeom prst="rect">
              <a:avLst/>
            </a:prstGeom>
            <a:noFill/>
            <a:ln w="7">
              <a:solidFill>
                <a:srgbClr val="A0A0A0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31" name="Rectangle 8"/>
            <p:cNvSpPr>
              <a:spLocks noChangeArrowheads="1"/>
            </p:cNvSpPr>
            <p:nvPr/>
          </p:nvSpPr>
          <p:spPr bwMode="auto">
            <a:xfrm>
              <a:off x="2789" y="868"/>
              <a:ext cx="642" cy="3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lang="en-GB">
                  <a:latin typeface="Century Gothic" pitchFamily="34" charset="0"/>
                  <a:cs typeface="Times New Roman" pitchFamily="18" charset="0"/>
                </a:rPr>
                <a:t> </a:t>
              </a:r>
            </a:p>
            <a:p>
              <a:pPr algn="just" eaLnBrk="0" hangingPunct="0"/>
              <a:endParaRPr lang="en-GB">
                <a:latin typeface="Century Gothic" pitchFamily="34" charset="0"/>
              </a:endParaRPr>
            </a:p>
          </p:txBody>
        </p:sp>
        <p:sp>
          <p:nvSpPr>
            <p:cNvPr id="9232" name="Rectangle 9"/>
            <p:cNvSpPr>
              <a:spLocks noChangeArrowheads="1"/>
            </p:cNvSpPr>
            <p:nvPr/>
          </p:nvSpPr>
          <p:spPr bwMode="auto">
            <a:xfrm>
              <a:off x="2740" y="868"/>
              <a:ext cx="740" cy="385"/>
            </a:xfrm>
            <a:prstGeom prst="rect">
              <a:avLst/>
            </a:prstGeom>
            <a:noFill/>
            <a:ln w="7">
              <a:solidFill>
                <a:srgbClr val="A0A0A0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33" name="Rectangle 10"/>
            <p:cNvSpPr>
              <a:spLocks noChangeArrowheads="1"/>
            </p:cNvSpPr>
            <p:nvPr/>
          </p:nvSpPr>
          <p:spPr bwMode="auto">
            <a:xfrm>
              <a:off x="3529" y="989"/>
              <a:ext cx="1746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GB" sz="2200" b="1">
                  <a:solidFill>
                    <a:srgbClr val="FF9900"/>
                  </a:solidFill>
                  <a:cs typeface="Times New Roman" pitchFamily="18" charset="0"/>
                </a:rPr>
                <a:t>KELUARAN</a:t>
              </a:r>
              <a:endParaRPr lang="en-GB" sz="2200">
                <a:solidFill>
                  <a:srgbClr val="FF9900"/>
                </a:solidFill>
                <a:cs typeface="Times New Roman" pitchFamily="18" charset="0"/>
              </a:endParaRPr>
            </a:p>
            <a:p>
              <a:pPr algn="just" eaLnBrk="0" hangingPunct="0"/>
              <a:endParaRPr lang="en-GB" sz="2200">
                <a:solidFill>
                  <a:srgbClr val="FF9900"/>
                </a:solidFill>
              </a:endParaRPr>
            </a:p>
          </p:txBody>
        </p:sp>
        <p:sp>
          <p:nvSpPr>
            <p:cNvPr id="9234" name="Rectangle 11"/>
            <p:cNvSpPr>
              <a:spLocks noChangeArrowheads="1"/>
            </p:cNvSpPr>
            <p:nvPr/>
          </p:nvSpPr>
          <p:spPr bwMode="auto">
            <a:xfrm>
              <a:off x="3480" y="868"/>
              <a:ext cx="1844" cy="385"/>
            </a:xfrm>
            <a:prstGeom prst="rect">
              <a:avLst/>
            </a:prstGeom>
            <a:noFill/>
            <a:ln w="7">
              <a:solidFill>
                <a:srgbClr val="A0A0A0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35" name="Rectangle 12"/>
            <p:cNvSpPr>
              <a:spLocks noChangeArrowheads="1"/>
            </p:cNvSpPr>
            <p:nvPr/>
          </p:nvSpPr>
          <p:spPr bwMode="auto">
            <a:xfrm>
              <a:off x="493" y="1283"/>
              <a:ext cx="207" cy="3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GB" sz="1800">
                  <a:solidFill>
                    <a:srgbClr val="FFFFFF"/>
                  </a:solidFill>
                  <a:cs typeface="Times New Roman" pitchFamily="18" charset="0"/>
                </a:rPr>
                <a:t>1</a:t>
              </a:r>
            </a:p>
            <a:p>
              <a:pPr algn="ctr" eaLnBrk="0" hangingPunct="0"/>
              <a:endParaRPr lang="en-GB" sz="1800">
                <a:solidFill>
                  <a:srgbClr val="FFFFFF"/>
                </a:solidFill>
              </a:endParaRPr>
            </a:p>
          </p:txBody>
        </p:sp>
        <p:sp>
          <p:nvSpPr>
            <p:cNvPr id="9236" name="Rectangle 13"/>
            <p:cNvSpPr>
              <a:spLocks noChangeArrowheads="1"/>
            </p:cNvSpPr>
            <p:nvPr/>
          </p:nvSpPr>
          <p:spPr bwMode="auto">
            <a:xfrm>
              <a:off x="444" y="1253"/>
              <a:ext cx="305" cy="384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37" name="Rectangle 14"/>
            <p:cNvSpPr>
              <a:spLocks noChangeArrowheads="1"/>
            </p:cNvSpPr>
            <p:nvPr/>
          </p:nvSpPr>
          <p:spPr bwMode="auto">
            <a:xfrm>
              <a:off x="798" y="1253"/>
              <a:ext cx="1893" cy="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id-ID"/>
            </a:p>
          </p:txBody>
        </p:sp>
        <p:sp>
          <p:nvSpPr>
            <p:cNvPr id="9238" name="Rectangle 15"/>
            <p:cNvSpPr>
              <a:spLocks noChangeArrowheads="1"/>
            </p:cNvSpPr>
            <p:nvPr/>
          </p:nvSpPr>
          <p:spPr bwMode="auto">
            <a:xfrm>
              <a:off x="749" y="1253"/>
              <a:ext cx="1991" cy="384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39" name="Rectangle 16"/>
            <p:cNvSpPr>
              <a:spLocks noChangeArrowheads="1"/>
            </p:cNvSpPr>
            <p:nvPr/>
          </p:nvSpPr>
          <p:spPr bwMode="auto">
            <a:xfrm>
              <a:off x="2789" y="1253"/>
              <a:ext cx="642" cy="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GB">
                  <a:latin typeface="Century Gothic" pitchFamily="34" charset="0"/>
                  <a:cs typeface="Times New Roman" pitchFamily="18" charset="0"/>
                </a:rPr>
                <a:t> </a:t>
              </a:r>
            </a:p>
            <a:p>
              <a:pPr eaLnBrk="0" hangingPunct="0"/>
              <a:endParaRPr lang="en-GB">
                <a:latin typeface="Century Gothic" pitchFamily="34" charset="0"/>
              </a:endParaRPr>
            </a:p>
          </p:txBody>
        </p:sp>
        <p:sp>
          <p:nvSpPr>
            <p:cNvPr id="9240" name="Rectangle 17"/>
            <p:cNvSpPr>
              <a:spLocks noChangeArrowheads="1"/>
            </p:cNvSpPr>
            <p:nvPr/>
          </p:nvSpPr>
          <p:spPr bwMode="auto">
            <a:xfrm>
              <a:off x="2740" y="1253"/>
              <a:ext cx="740" cy="384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41" name="Rectangle 18"/>
            <p:cNvSpPr>
              <a:spLocks noChangeArrowheads="1"/>
            </p:cNvSpPr>
            <p:nvPr/>
          </p:nvSpPr>
          <p:spPr bwMode="auto">
            <a:xfrm>
              <a:off x="3529" y="1298"/>
              <a:ext cx="1746" cy="3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Daftar tujuan mutu</a:t>
              </a:r>
            </a:p>
            <a:p>
              <a:pPr eaLnBrk="0" hangingPunct="0"/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9242" name="Rectangle 19"/>
            <p:cNvSpPr>
              <a:spLocks noChangeArrowheads="1"/>
            </p:cNvSpPr>
            <p:nvPr/>
          </p:nvSpPr>
          <p:spPr bwMode="auto">
            <a:xfrm>
              <a:off x="3480" y="1253"/>
              <a:ext cx="1844" cy="384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43" name="Rectangle 20"/>
            <p:cNvSpPr>
              <a:spLocks noChangeArrowheads="1"/>
            </p:cNvSpPr>
            <p:nvPr/>
          </p:nvSpPr>
          <p:spPr bwMode="auto">
            <a:xfrm>
              <a:off x="493" y="1683"/>
              <a:ext cx="207" cy="4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GB" sz="1800">
                  <a:solidFill>
                    <a:srgbClr val="FFFFFF"/>
                  </a:solidFill>
                  <a:cs typeface="Times New Roman" pitchFamily="18" charset="0"/>
                </a:rPr>
                <a:t>2</a:t>
              </a:r>
            </a:p>
            <a:p>
              <a:pPr algn="ctr" eaLnBrk="0" hangingPunct="0"/>
              <a:endParaRPr lang="en-GB" sz="1800">
                <a:solidFill>
                  <a:srgbClr val="FFFFFF"/>
                </a:solidFill>
              </a:endParaRPr>
            </a:p>
          </p:txBody>
        </p:sp>
        <p:sp>
          <p:nvSpPr>
            <p:cNvPr id="9244" name="Rectangle 21"/>
            <p:cNvSpPr>
              <a:spLocks noChangeArrowheads="1"/>
            </p:cNvSpPr>
            <p:nvPr/>
          </p:nvSpPr>
          <p:spPr bwMode="auto">
            <a:xfrm>
              <a:off x="444" y="1637"/>
              <a:ext cx="305" cy="495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45" name="Rectangle 22"/>
            <p:cNvSpPr>
              <a:spLocks noChangeArrowheads="1"/>
            </p:cNvSpPr>
            <p:nvPr/>
          </p:nvSpPr>
          <p:spPr bwMode="auto">
            <a:xfrm>
              <a:off x="798" y="1698"/>
              <a:ext cx="1893" cy="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90000"/>
                </a:lnSpc>
              </a:pPr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Identifikasi pelanggan</a:t>
              </a:r>
              <a:r>
                <a:rPr lang="en-GB" sz="1600" i="1">
                  <a:solidFill>
                    <a:srgbClr val="FFFFFF"/>
                  </a:solidFill>
                  <a:cs typeface="Times New Roman" pitchFamily="18" charset="0"/>
                </a:rPr>
                <a:t> </a:t>
              </a:r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(internal &amp; eksternal)</a:t>
              </a:r>
            </a:p>
            <a:p>
              <a:pPr eaLnBrk="0" hangingPunct="0">
                <a:lnSpc>
                  <a:spcPct val="90000"/>
                </a:lnSpc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9246" name="Rectangle 23"/>
            <p:cNvSpPr>
              <a:spLocks noChangeArrowheads="1"/>
            </p:cNvSpPr>
            <p:nvPr/>
          </p:nvSpPr>
          <p:spPr bwMode="auto">
            <a:xfrm>
              <a:off x="749" y="1637"/>
              <a:ext cx="1991" cy="495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47" name="Rectangle 24"/>
            <p:cNvSpPr>
              <a:spLocks noChangeArrowheads="1"/>
            </p:cNvSpPr>
            <p:nvPr/>
          </p:nvSpPr>
          <p:spPr bwMode="auto">
            <a:xfrm>
              <a:off x="2789" y="1637"/>
              <a:ext cx="642" cy="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GB">
                  <a:latin typeface="Century Gothic" pitchFamily="34" charset="0"/>
                  <a:cs typeface="Times New Roman" pitchFamily="18" charset="0"/>
                </a:rPr>
                <a:t> </a:t>
              </a:r>
            </a:p>
            <a:p>
              <a:pPr eaLnBrk="0" hangingPunct="0"/>
              <a:endParaRPr lang="en-GB">
                <a:latin typeface="Century Gothic" pitchFamily="34" charset="0"/>
              </a:endParaRPr>
            </a:p>
          </p:txBody>
        </p:sp>
        <p:sp>
          <p:nvSpPr>
            <p:cNvPr id="9248" name="Rectangle 25"/>
            <p:cNvSpPr>
              <a:spLocks noChangeArrowheads="1"/>
            </p:cNvSpPr>
            <p:nvPr/>
          </p:nvSpPr>
          <p:spPr bwMode="auto">
            <a:xfrm>
              <a:off x="2740" y="1637"/>
              <a:ext cx="740" cy="495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49" name="Rectangle 26"/>
            <p:cNvSpPr>
              <a:spLocks noChangeArrowheads="1"/>
            </p:cNvSpPr>
            <p:nvPr/>
          </p:nvSpPr>
          <p:spPr bwMode="auto">
            <a:xfrm>
              <a:off x="3529" y="1744"/>
              <a:ext cx="1746" cy="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Daftar pelanggan</a:t>
              </a: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9250" name="Rectangle 27"/>
            <p:cNvSpPr>
              <a:spLocks noChangeArrowheads="1"/>
            </p:cNvSpPr>
            <p:nvPr/>
          </p:nvSpPr>
          <p:spPr bwMode="auto">
            <a:xfrm>
              <a:off x="3480" y="1637"/>
              <a:ext cx="1844" cy="495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51" name="Rectangle 28"/>
            <p:cNvSpPr>
              <a:spLocks noChangeArrowheads="1"/>
            </p:cNvSpPr>
            <p:nvPr/>
          </p:nvSpPr>
          <p:spPr bwMode="auto">
            <a:xfrm>
              <a:off x="493" y="2132"/>
              <a:ext cx="207" cy="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GB" sz="1800">
                  <a:solidFill>
                    <a:srgbClr val="FFFFFF"/>
                  </a:solidFill>
                  <a:cs typeface="Times New Roman" pitchFamily="18" charset="0"/>
                </a:rPr>
                <a:t>3</a:t>
              </a:r>
            </a:p>
            <a:p>
              <a:pPr algn="ctr" eaLnBrk="0" hangingPunct="0"/>
              <a:endParaRPr lang="en-GB" sz="1800">
                <a:solidFill>
                  <a:srgbClr val="FFFFFF"/>
                </a:solidFill>
              </a:endParaRPr>
            </a:p>
          </p:txBody>
        </p:sp>
        <p:sp>
          <p:nvSpPr>
            <p:cNvPr id="9252" name="Rectangle 29"/>
            <p:cNvSpPr>
              <a:spLocks noChangeArrowheads="1"/>
            </p:cNvSpPr>
            <p:nvPr/>
          </p:nvSpPr>
          <p:spPr bwMode="auto">
            <a:xfrm>
              <a:off x="444" y="2132"/>
              <a:ext cx="305" cy="384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53" name="Rectangle 30"/>
            <p:cNvSpPr>
              <a:spLocks noChangeArrowheads="1"/>
            </p:cNvSpPr>
            <p:nvPr/>
          </p:nvSpPr>
          <p:spPr bwMode="auto">
            <a:xfrm>
              <a:off x="798" y="2162"/>
              <a:ext cx="1893" cy="3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80000"/>
                </a:lnSpc>
              </a:pPr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Menentukan persyaratan mutu pelanggan</a:t>
              </a:r>
            </a:p>
            <a:p>
              <a:pPr eaLnBrk="0" hangingPunct="0">
                <a:lnSpc>
                  <a:spcPct val="80000"/>
                </a:lnSpc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9254" name="Rectangle 31"/>
            <p:cNvSpPr>
              <a:spLocks noChangeArrowheads="1"/>
            </p:cNvSpPr>
            <p:nvPr/>
          </p:nvSpPr>
          <p:spPr bwMode="auto">
            <a:xfrm>
              <a:off x="749" y="2132"/>
              <a:ext cx="1991" cy="384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55" name="Rectangle 32"/>
            <p:cNvSpPr>
              <a:spLocks noChangeArrowheads="1"/>
            </p:cNvSpPr>
            <p:nvPr/>
          </p:nvSpPr>
          <p:spPr bwMode="auto">
            <a:xfrm>
              <a:off x="2789" y="2132"/>
              <a:ext cx="642" cy="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GB">
                  <a:latin typeface="Century Gothic" pitchFamily="34" charset="0"/>
                  <a:cs typeface="Times New Roman" pitchFamily="18" charset="0"/>
                </a:rPr>
                <a:t> </a:t>
              </a:r>
            </a:p>
            <a:p>
              <a:pPr eaLnBrk="0" hangingPunct="0"/>
              <a:endParaRPr lang="en-GB">
                <a:latin typeface="Century Gothic" pitchFamily="34" charset="0"/>
              </a:endParaRPr>
            </a:p>
          </p:txBody>
        </p:sp>
        <p:sp>
          <p:nvSpPr>
            <p:cNvPr id="9256" name="Rectangle 33"/>
            <p:cNvSpPr>
              <a:spLocks noChangeArrowheads="1"/>
            </p:cNvSpPr>
            <p:nvPr/>
          </p:nvSpPr>
          <p:spPr bwMode="auto">
            <a:xfrm>
              <a:off x="2740" y="2132"/>
              <a:ext cx="740" cy="384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57" name="Rectangle 34"/>
            <p:cNvSpPr>
              <a:spLocks noChangeArrowheads="1"/>
            </p:cNvSpPr>
            <p:nvPr/>
          </p:nvSpPr>
          <p:spPr bwMode="auto">
            <a:xfrm>
              <a:off x="3529" y="2162"/>
              <a:ext cx="1746" cy="3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80000"/>
                </a:lnSpc>
              </a:pPr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Daftar persyaratan pelanggan</a:t>
              </a:r>
            </a:p>
            <a:p>
              <a:pPr eaLnBrk="0" hangingPunct="0">
                <a:lnSpc>
                  <a:spcPct val="80000"/>
                </a:lnSpc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9258" name="Rectangle 35"/>
            <p:cNvSpPr>
              <a:spLocks noChangeArrowheads="1"/>
            </p:cNvSpPr>
            <p:nvPr/>
          </p:nvSpPr>
          <p:spPr bwMode="auto">
            <a:xfrm>
              <a:off x="3480" y="2132"/>
              <a:ext cx="1844" cy="384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59" name="Rectangle 36"/>
            <p:cNvSpPr>
              <a:spLocks noChangeArrowheads="1"/>
            </p:cNvSpPr>
            <p:nvPr/>
          </p:nvSpPr>
          <p:spPr bwMode="auto">
            <a:xfrm>
              <a:off x="493" y="2486"/>
              <a:ext cx="207" cy="3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GB" sz="1800">
                  <a:solidFill>
                    <a:srgbClr val="FFFFFF"/>
                  </a:solidFill>
                  <a:cs typeface="Times New Roman" pitchFamily="18" charset="0"/>
                </a:rPr>
                <a:t>4</a:t>
              </a:r>
            </a:p>
            <a:p>
              <a:pPr algn="ctr" eaLnBrk="0" hangingPunct="0"/>
              <a:endParaRPr lang="en-GB" sz="1800">
                <a:solidFill>
                  <a:srgbClr val="FFFFFF"/>
                </a:solidFill>
              </a:endParaRPr>
            </a:p>
          </p:txBody>
        </p:sp>
        <p:sp>
          <p:nvSpPr>
            <p:cNvPr id="9260" name="Rectangle 37"/>
            <p:cNvSpPr>
              <a:spLocks noChangeArrowheads="1"/>
            </p:cNvSpPr>
            <p:nvPr/>
          </p:nvSpPr>
          <p:spPr bwMode="auto">
            <a:xfrm>
              <a:off x="444" y="2516"/>
              <a:ext cx="305" cy="385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61" name="Rectangle 38"/>
            <p:cNvSpPr>
              <a:spLocks noChangeArrowheads="1"/>
            </p:cNvSpPr>
            <p:nvPr/>
          </p:nvSpPr>
          <p:spPr bwMode="auto">
            <a:xfrm>
              <a:off x="798" y="2532"/>
              <a:ext cx="1893" cy="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80000"/>
                </a:lnSpc>
              </a:pPr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Mengembangkan keunggulan produk</a:t>
              </a:r>
            </a:p>
            <a:p>
              <a:pPr eaLnBrk="0" hangingPunct="0">
                <a:lnSpc>
                  <a:spcPct val="80000"/>
                </a:lnSpc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9262" name="Rectangle 39"/>
            <p:cNvSpPr>
              <a:spLocks noChangeArrowheads="1"/>
            </p:cNvSpPr>
            <p:nvPr/>
          </p:nvSpPr>
          <p:spPr bwMode="auto">
            <a:xfrm>
              <a:off x="749" y="2516"/>
              <a:ext cx="1991" cy="385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63" name="Rectangle 40"/>
            <p:cNvSpPr>
              <a:spLocks noChangeArrowheads="1"/>
            </p:cNvSpPr>
            <p:nvPr/>
          </p:nvSpPr>
          <p:spPr bwMode="auto">
            <a:xfrm>
              <a:off x="2789" y="2516"/>
              <a:ext cx="642" cy="3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GB">
                  <a:latin typeface="Century Gothic" pitchFamily="34" charset="0"/>
                  <a:cs typeface="Times New Roman" pitchFamily="18" charset="0"/>
                </a:rPr>
                <a:t> </a:t>
              </a:r>
            </a:p>
            <a:p>
              <a:pPr eaLnBrk="0" hangingPunct="0"/>
              <a:endParaRPr lang="en-GB">
                <a:latin typeface="Century Gothic" pitchFamily="34" charset="0"/>
              </a:endParaRPr>
            </a:p>
          </p:txBody>
        </p:sp>
        <p:sp>
          <p:nvSpPr>
            <p:cNvPr id="9264" name="Rectangle 41"/>
            <p:cNvSpPr>
              <a:spLocks noChangeArrowheads="1"/>
            </p:cNvSpPr>
            <p:nvPr/>
          </p:nvSpPr>
          <p:spPr bwMode="auto">
            <a:xfrm>
              <a:off x="2740" y="2516"/>
              <a:ext cx="740" cy="385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65" name="Rectangle 42"/>
            <p:cNvSpPr>
              <a:spLocks noChangeArrowheads="1"/>
            </p:cNvSpPr>
            <p:nvPr/>
          </p:nvSpPr>
          <p:spPr bwMode="auto">
            <a:xfrm>
              <a:off x="3529" y="2577"/>
              <a:ext cx="1746" cy="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Desain produk</a:t>
              </a:r>
            </a:p>
            <a:p>
              <a:pPr eaLnBrk="0" hangingPunct="0"/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9266" name="Rectangle 43"/>
            <p:cNvSpPr>
              <a:spLocks noChangeArrowheads="1"/>
            </p:cNvSpPr>
            <p:nvPr/>
          </p:nvSpPr>
          <p:spPr bwMode="auto">
            <a:xfrm>
              <a:off x="3480" y="2516"/>
              <a:ext cx="1844" cy="385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67" name="Rectangle 44"/>
            <p:cNvSpPr>
              <a:spLocks noChangeArrowheads="1"/>
            </p:cNvSpPr>
            <p:nvPr/>
          </p:nvSpPr>
          <p:spPr bwMode="auto">
            <a:xfrm>
              <a:off x="493" y="2916"/>
              <a:ext cx="207" cy="3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GB" sz="1800">
                  <a:solidFill>
                    <a:srgbClr val="FFFFFF"/>
                  </a:solidFill>
                  <a:cs typeface="Times New Roman" pitchFamily="18" charset="0"/>
                </a:rPr>
                <a:t>5</a:t>
              </a:r>
            </a:p>
            <a:p>
              <a:pPr algn="ctr" eaLnBrk="0" hangingPunct="0"/>
              <a:endParaRPr lang="en-GB" sz="1800">
                <a:solidFill>
                  <a:srgbClr val="FFFFFF"/>
                </a:solidFill>
              </a:endParaRPr>
            </a:p>
          </p:txBody>
        </p:sp>
        <p:sp>
          <p:nvSpPr>
            <p:cNvPr id="9268" name="Rectangle 45"/>
            <p:cNvSpPr>
              <a:spLocks noChangeArrowheads="1"/>
            </p:cNvSpPr>
            <p:nvPr/>
          </p:nvSpPr>
          <p:spPr bwMode="auto">
            <a:xfrm>
              <a:off x="444" y="2901"/>
              <a:ext cx="305" cy="385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69" name="Rectangle 46"/>
            <p:cNvSpPr>
              <a:spLocks noChangeArrowheads="1"/>
            </p:cNvSpPr>
            <p:nvPr/>
          </p:nvSpPr>
          <p:spPr bwMode="auto">
            <a:xfrm>
              <a:off x="798" y="2932"/>
              <a:ext cx="1893" cy="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80000"/>
                </a:lnSpc>
              </a:pPr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Mengembangkan keunggulan proses</a:t>
              </a:r>
            </a:p>
            <a:p>
              <a:pPr eaLnBrk="0" hangingPunct="0">
                <a:lnSpc>
                  <a:spcPct val="80000"/>
                </a:lnSpc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9270" name="Rectangle 47"/>
            <p:cNvSpPr>
              <a:spLocks noChangeArrowheads="1"/>
            </p:cNvSpPr>
            <p:nvPr/>
          </p:nvSpPr>
          <p:spPr bwMode="auto">
            <a:xfrm>
              <a:off x="749" y="2901"/>
              <a:ext cx="1991" cy="385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71" name="Rectangle 48"/>
            <p:cNvSpPr>
              <a:spLocks noChangeArrowheads="1"/>
            </p:cNvSpPr>
            <p:nvPr/>
          </p:nvSpPr>
          <p:spPr bwMode="auto">
            <a:xfrm>
              <a:off x="2789" y="2901"/>
              <a:ext cx="642" cy="3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GB">
                  <a:latin typeface="Century Gothic" pitchFamily="34" charset="0"/>
                  <a:cs typeface="Times New Roman" pitchFamily="18" charset="0"/>
                </a:rPr>
                <a:t> </a:t>
              </a:r>
            </a:p>
            <a:p>
              <a:pPr eaLnBrk="0" hangingPunct="0"/>
              <a:endParaRPr lang="en-GB">
                <a:latin typeface="Century Gothic" pitchFamily="34" charset="0"/>
              </a:endParaRPr>
            </a:p>
          </p:txBody>
        </p:sp>
        <p:sp>
          <p:nvSpPr>
            <p:cNvPr id="9272" name="Rectangle 49"/>
            <p:cNvSpPr>
              <a:spLocks noChangeArrowheads="1"/>
            </p:cNvSpPr>
            <p:nvPr/>
          </p:nvSpPr>
          <p:spPr bwMode="auto">
            <a:xfrm>
              <a:off x="2740" y="2901"/>
              <a:ext cx="740" cy="385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73" name="Rectangle 50"/>
            <p:cNvSpPr>
              <a:spLocks noChangeArrowheads="1"/>
            </p:cNvSpPr>
            <p:nvPr/>
          </p:nvSpPr>
          <p:spPr bwMode="auto">
            <a:xfrm>
              <a:off x="3529" y="2962"/>
              <a:ext cx="1746" cy="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Desain proses</a:t>
              </a:r>
            </a:p>
            <a:p>
              <a:pPr eaLnBrk="0" hangingPunct="0"/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9274" name="Rectangle 51"/>
            <p:cNvSpPr>
              <a:spLocks noChangeArrowheads="1"/>
            </p:cNvSpPr>
            <p:nvPr/>
          </p:nvSpPr>
          <p:spPr bwMode="auto">
            <a:xfrm>
              <a:off x="3480" y="2901"/>
              <a:ext cx="1844" cy="385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75" name="Rectangle 52"/>
            <p:cNvSpPr>
              <a:spLocks noChangeArrowheads="1"/>
            </p:cNvSpPr>
            <p:nvPr/>
          </p:nvSpPr>
          <p:spPr bwMode="auto">
            <a:xfrm>
              <a:off x="493" y="3311"/>
              <a:ext cx="207" cy="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GB" sz="1800">
                  <a:solidFill>
                    <a:srgbClr val="FFFFFF"/>
                  </a:solidFill>
                  <a:cs typeface="Times New Roman" pitchFamily="18" charset="0"/>
                </a:rPr>
                <a:t>6</a:t>
              </a:r>
            </a:p>
            <a:p>
              <a:pPr algn="ctr" eaLnBrk="0" hangingPunct="0"/>
              <a:endParaRPr lang="en-GB" sz="1800">
                <a:solidFill>
                  <a:srgbClr val="FFFFFF"/>
                </a:solidFill>
              </a:endParaRPr>
            </a:p>
          </p:txBody>
        </p:sp>
        <p:sp>
          <p:nvSpPr>
            <p:cNvPr id="9276" name="Rectangle 53"/>
            <p:cNvSpPr>
              <a:spLocks noChangeArrowheads="1"/>
            </p:cNvSpPr>
            <p:nvPr/>
          </p:nvSpPr>
          <p:spPr bwMode="auto">
            <a:xfrm>
              <a:off x="444" y="3286"/>
              <a:ext cx="305" cy="384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77" name="Rectangle 54"/>
            <p:cNvSpPr>
              <a:spLocks noChangeArrowheads="1"/>
            </p:cNvSpPr>
            <p:nvPr/>
          </p:nvSpPr>
          <p:spPr bwMode="auto">
            <a:xfrm>
              <a:off x="798" y="3341"/>
              <a:ext cx="1893" cy="3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80000"/>
                </a:lnSpc>
              </a:pPr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Melakukan rekayasa produksi</a:t>
              </a:r>
            </a:p>
            <a:p>
              <a:pPr eaLnBrk="0" hangingPunct="0">
                <a:lnSpc>
                  <a:spcPct val="80000"/>
                </a:lnSpc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9278" name="Rectangle 55"/>
            <p:cNvSpPr>
              <a:spLocks noChangeArrowheads="1"/>
            </p:cNvSpPr>
            <p:nvPr/>
          </p:nvSpPr>
          <p:spPr bwMode="auto">
            <a:xfrm>
              <a:off x="749" y="3286"/>
              <a:ext cx="1991" cy="384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79" name="Rectangle 56"/>
            <p:cNvSpPr>
              <a:spLocks noChangeArrowheads="1"/>
            </p:cNvSpPr>
            <p:nvPr/>
          </p:nvSpPr>
          <p:spPr bwMode="auto">
            <a:xfrm>
              <a:off x="2789" y="3286"/>
              <a:ext cx="642" cy="3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GB">
                  <a:latin typeface="Century Gothic" pitchFamily="34" charset="0"/>
                  <a:cs typeface="Times New Roman" pitchFamily="18" charset="0"/>
                </a:rPr>
                <a:t> </a:t>
              </a:r>
            </a:p>
            <a:p>
              <a:pPr eaLnBrk="0" hangingPunct="0"/>
              <a:endParaRPr lang="en-GB">
                <a:latin typeface="Century Gothic" pitchFamily="34" charset="0"/>
              </a:endParaRPr>
            </a:p>
          </p:txBody>
        </p:sp>
        <p:sp>
          <p:nvSpPr>
            <p:cNvPr id="9280" name="Rectangle 57"/>
            <p:cNvSpPr>
              <a:spLocks noChangeArrowheads="1"/>
            </p:cNvSpPr>
            <p:nvPr/>
          </p:nvSpPr>
          <p:spPr bwMode="auto">
            <a:xfrm>
              <a:off x="2740" y="3286"/>
              <a:ext cx="740" cy="384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81" name="Rectangle 58"/>
            <p:cNvSpPr>
              <a:spLocks noChangeArrowheads="1"/>
            </p:cNvSpPr>
            <p:nvPr/>
          </p:nvSpPr>
          <p:spPr bwMode="auto">
            <a:xfrm>
              <a:off x="3529" y="3341"/>
              <a:ext cx="1746" cy="3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80000"/>
                </a:lnSpc>
              </a:pPr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Proses yang siap untuk produksi</a:t>
              </a:r>
            </a:p>
            <a:p>
              <a:pPr eaLnBrk="0" hangingPunct="0">
                <a:lnSpc>
                  <a:spcPct val="80000"/>
                </a:lnSpc>
              </a:pP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9282" name="Rectangle 59"/>
            <p:cNvSpPr>
              <a:spLocks noChangeArrowheads="1"/>
            </p:cNvSpPr>
            <p:nvPr/>
          </p:nvSpPr>
          <p:spPr bwMode="auto">
            <a:xfrm>
              <a:off x="3480" y="3286"/>
              <a:ext cx="1844" cy="384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83" name="Rectangle 60"/>
            <p:cNvSpPr>
              <a:spLocks noChangeArrowheads="1"/>
            </p:cNvSpPr>
            <p:nvPr/>
          </p:nvSpPr>
          <p:spPr bwMode="auto">
            <a:xfrm>
              <a:off x="440" y="865"/>
              <a:ext cx="4888" cy="2808"/>
            </a:xfrm>
            <a:prstGeom prst="rect">
              <a:avLst/>
            </a:prstGeom>
            <a:noFill/>
            <a:ln w="28575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84" name="Text Box 61"/>
            <p:cNvSpPr txBox="1">
              <a:spLocks noChangeArrowheads="1"/>
            </p:cNvSpPr>
            <p:nvPr/>
          </p:nvSpPr>
          <p:spPr bwMode="auto">
            <a:xfrm>
              <a:off x="791" y="1292"/>
              <a:ext cx="1895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Menentukan tujuan mutu</a:t>
              </a:r>
              <a:r>
                <a:rPr lang="en-GB" sz="1600">
                  <a:solidFill>
                    <a:srgbClr val="FFFFFF"/>
                  </a:solidFill>
                </a:rPr>
                <a:t> </a:t>
              </a:r>
            </a:p>
          </p:txBody>
        </p:sp>
        <p:sp>
          <p:nvSpPr>
            <p:cNvPr id="9285" name="Line 62"/>
            <p:cNvSpPr>
              <a:spLocks noChangeShapeType="1"/>
            </p:cNvSpPr>
            <p:nvPr/>
          </p:nvSpPr>
          <p:spPr bwMode="auto">
            <a:xfrm>
              <a:off x="749" y="864"/>
              <a:ext cx="0" cy="281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86" name="Line 63"/>
            <p:cNvSpPr>
              <a:spLocks noChangeShapeType="1"/>
            </p:cNvSpPr>
            <p:nvPr/>
          </p:nvSpPr>
          <p:spPr bwMode="auto">
            <a:xfrm>
              <a:off x="2731" y="864"/>
              <a:ext cx="0" cy="281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87" name="Line 64"/>
            <p:cNvSpPr>
              <a:spLocks noChangeShapeType="1"/>
            </p:cNvSpPr>
            <p:nvPr/>
          </p:nvSpPr>
          <p:spPr bwMode="auto">
            <a:xfrm>
              <a:off x="3483" y="864"/>
              <a:ext cx="0" cy="2810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9288" name="Line 66"/>
            <p:cNvSpPr>
              <a:spLocks noChangeShapeType="1"/>
            </p:cNvSpPr>
            <p:nvPr/>
          </p:nvSpPr>
          <p:spPr bwMode="auto">
            <a:xfrm>
              <a:off x="2772" y="1444"/>
              <a:ext cx="671" cy="0"/>
            </a:xfrm>
            <a:prstGeom prst="line">
              <a:avLst/>
            </a:prstGeom>
            <a:noFill/>
            <a:ln w="31750">
              <a:solidFill>
                <a:srgbClr val="FF9900"/>
              </a:solidFill>
              <a:round/>
              <a:headEnd/>
              <a:tailEnd type="arrow" w="lg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9289" name="Line 67"/>
            <p:cNvSpPr>
              <a:spLocks noChangeShapeType="1"/>
            </p:cNvSpPr>
            <p:nvPr/>
          </p:nvSpPr>
          <p:spPr bwMode="auto">
            <a:xfrm flipH="1">
              <a:off x="2778" y="1471"/>
              <a:ext cx="672" cy="332"/>
            </a:xfrm>
            <a:prstGeom prst="line">
              <a:avLst/>
            </a:prstGeom>
            <a:noFill/>
            <a:ln w="31750">
              <a:solidFill>
                <a:srgbClr val="FF9900"/>
              </a:solidFill>
              <a:prstDash val="sysDot"/>
              <a:round/>
              <a:headEnd/>
              <a:tailEnd type="arrow" w="lg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9290" name="Line 68"/>
            <p:cNvSpPr>
              <a:spLocks noChangeShapeType="1"/>
            </p:cNvSpPr>
            <p:nvPr/>
          </p:nvSpPr>
          <p:spPr bwMode="auto">
            <a:xfrm>
              <a:off x="2776" y="1850"/>
              <a:ext cx="672" cy="0"/>
            </a:xfrm>
            <a:prstGeom prst="line">
              <a:avLst/>
            </a:prstGeom>
            <a:noFill/>
            <a:ln w="31750">
              <a:solidFill>
                <a:srgbClr val="FF9900"/>
              </a:solidFill>
              <a:round/>
              <a:headEnd/>
              <a:tailEnd type="arrow" w="lg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9291" name="Line 69"/>
            <p:cNvSpPr>
              <a:spLocks noChangeShapeType="1"/>
            </p:cNvSpPr>
            <p:nvPr/>
          </p:nvSpPr>
          <p:spPr bwMode="auto">
            <a:xfrm flipH="1">
              <a:off x="2778" y="1885"/>
              <a:ext cx="672" cy="332"/>
            </a:xfrm>
            <a:prstGeom prst="line">
              <a:avLst/>
            </a:prstGeom>
            <a:noFill/>
            <a:ln w="31750">
              <a:solidFill>
                <a:srgbClr val="FF9900"/>
              </a:solidFill>
              <a:prstDash val="sysDot"/>
              <a:round/>
              <a:headEnd/>
              <a:tailEnd type="arrow" w="lg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9292" name="Line 70"/>
            <p:cNvSpPr>
              <a:spLocks noChangeShapeType="1"/>
            </p:cNvSpPr>
            <p:nvPr/>
          </p:nvSpPr>
          <p:spPr bwMode="auto">
            <a:xfrm>
              <a:off x="2776" y="2264"/>
              <a:ext cx="672" cy="0"/>
            </a:xfrm>
            <a:prstGeom prst="line">
              <a:avLst/>
            </a:prstGeom>
            <a:noFill/>
            <a:ln w="31750">
              <a:solidFill>
                <a:srgbClr val="FF9900"/>
              </a:solidFill>
              <a:round/>
              <a:headEnd/>
              <a:tailEnd type="arrow" w="lg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9293" name="Line 71"/>
            <p:cNvSpPr>
              <a:spLocks noChangeShapeType="1"/>
            </p:cNvSpPr>
            <p:nvPr/>
          </p:nvSpPr>
          <p:spPr bwMode="auto">
            <a:xfrm flipH="1">
              <a:off x="2778" y="2292"/>
              <a:ext cx="672" cy="332"/>
            </a:xfrm>
            <a:prstGeom prst="line">
              <a:avLst/>
            </a:prstGeom>
            <a:noFill/>
            <a:ln w="31750">
              <a:solidFill>
                <a:srgbClr val="FF9900"/>
              </a:solidFill>
              <a:prstDash val="sysDot"/>
              <a:round/>
              <a:headEnd/>
              <a:tailEnd type="arrow" w="lg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9294" name="Line 72"/>
            <p:cNvSpPr>
              <a:spLocks noChangeShapeType="1"/>
            </p:cNvSpPr>
            <p:nvPr/>
          </p:nvSpPr>
          <p:spPr bwMode="auto">
            <a:xfrm>
              <a:off x="2776" y="2671"/>
              <a:ext cx="672" cy="0"/>
            </a:xfrm>
            <a:prstGeom prst="line">
              <a:avLst/>
            </a:prstGeom>
            <a:noFill/>
            <a:ln w="31750">
              <a:solidFill>
                <a:srgbClr val="FF9900"/>
              </a:solidFill>
              <a:round/>
              <a:headEnd/>
              <a:tailEnd type="arrow" w="lg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9295" name="Line 73"/>
            <p:cNvSpPr>
              <a:spLocks noChangeShapeType="1"/>
            </p:cNvSpPr>
            <p:nvPr/>
          </p:nvSpPr>
          <p:spPr bwMode="auto">
            <a:xfrm flipH="1">
              <a:off x="2783" y="2701"/>
              <a:ext cx="671" cy="332"/>
            </a:xfrm>
            <a:prstGeom prst="line">
              <a:avLst/>
            </a:prstGeom>
            <a:noFill/>
            <a:ln w="31750">
              <a:solidFill>
                <a:srgbClr val="FF9900"/>
              </a:solidFill>
              <a:prstDash val="sysDot"/>
              <a:round/>
              <a:headEnd/>
              <a:tailEnd type="arrow" w="lg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9296" name="Line 74"/>
            <p:cNvSpPr>
              <a:spLocks noChangeShapeType="1"/>
            </p:cNvSpPr>
            <p:nvPr/>
          </p:nvSpPr>
          <p:spPr bwMode="auto">
            <a:xfrm>
              <a:off x="2781" y="3079"/>
              <a:ext cx="671" cy="0"/>
            </a:xfrm>
            <a:prstGeom prst="line">
              <a:avLst/>
            </a:prstGeom>
            <a:noFill/>
            <a:ln w="31750">
              <a:solidFill>
                <a:srgbClr val="FF9900"/>
              </a:solidFill>
              <a:round/>
              <a:headEnd/>
              <a:tailEnd type="arrow" w="lg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9297" name="Line 75"/>
            <p:cNvSpPr>
              <a:spLocks noChangeShapeType="1"/>
            </p:cNvSpPr>
            <p:nvPr/>
          </p:nvSpPr>
          <p:spPr bwMode="auto">
            <a:xfrm flipH="1">
              <a:off x="2783" y="3126"/>
              <a:ext cx="671" cy="332"/>
            </a:xfrm>
            <a:prstGeom prst="line">
              <a:avLst/>
            </a:prstGeom>
            <a:noFill/>
            <a:ln w="31750">
              <a:solidFill>
                <a:srgbClr val="FF9900"/>
              </a:solidFill>
              <a:prstDash val="sysDot"/>
              <a:round/>
              <a:headEnd/>
              <a:tailEnd type="arrow" w="lg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9298" name="Line 76"/>
            <p:cNvSpPr>
              <a:spLocks noChangeShapeType="1"/>
            </p:cNvSpPr>
            <p:nvPr/>
          </p:nvSpPr>
          <p:spPr bwMode="auto">
            <a:xfrm>
              <a:off x="2781" y="3505"/>
              <a:ext cx="671" cy="0"/>
            </a:xfrm>
            <a:prstGeom prst="line">
              <a:avLst/>
            </a:prstGeom>
            <a:noFill/>
            <a:ln w="31750">
              <a:solidFill>
                <a:srgbClr val="FF9900"/>
              </a:solidFill>
              <a:round/>
              <a:headEnd/>
              <a:tailEnd type="arrow" w="lg" len="med"/>
            </a:ln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9219" name="Text Box 87"/>
          <p:cNvSpPr txBox="1">
            <a:spLocks noChangeArrowheads="1"/>
          </p:cNvSpPr>
          <p:nvPr/>
        </p:nvSpPr>
        <p:spPr bwMode="auto">
          <a:xfrm>
            <a:off x="304800" y="6324600"/>
            <a:ext cx="861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>
                <a:solidFill>
                  <a:srgbClr val="FF9900"/>
                </a:solidFill>
              </a:rPr>
              <a:t>“Route Map” </a:t>
            </a:r>
            <a:r>
              <a:rPr lang="en-US" b="1">
                <a:solidFill>
                  <a:srgbClr val="FF9900"/>
                </a:solidFill>
              </a:rPr>
              <a:t>Perencanaan Mutu</a:t>
            </a:r>
            <a:r>
              <a:rPr lang="en-US">
                <a:solidFill>
                  <a:srgbClr val="FF6600"/>
                </a:solidFill>
              </a:rPr>
              <a:t> </a:t>
            </a:r>
          </a:p>
        </p:txBody>
      </p:sp>
      <p:sp>
        <p:nvSpPr>
          <p:cNvPr id="9220" name="Rectangle 91"/>
          <p:cNvSpPr>
            <a:spLocks noChangeArrowheads="1"/>
          </p:cNvSpPr>
          <p:nvPr/>
        </p:nvSpPr>
        <p:spPr bwMode="auto">
          <a:xfrm>
            <a:off x="304800" y="120650"/>
            <a:ext cx="8382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3600">
                <a:solidFill>
                  <a:srgbClr val="FF9900"/>
                </a:solidFill>
                <a:latin typeface="Impact" pitchFamily="34" charset="0"/>
              </a:rPr>
              <a:t> URAIAN / ISI</a:t>
            </a:r>
            <a:r>
              <a:rPr lang="en-US" sz="3200">
                <a:solidFill>
                  <a:srgbClr val="FFCC00"/>
                </a:solidFill>
                <a:latin typeface="Impact" pitchFamily="34" charset="0"/>
              </a:rPr>
              <a:t> </a:t>
            </a:r>
          </a:p>
        </p:txBody>
      </p:sp>
      <p:sp>
        <p:nvSpPr>
          <p:cNvPr id="9221" name="Line 92"/>
          <p:cNvSpPr>
            <a:spLocks noChangeShapeType="1"/>
          </p:cNvSpPr>
          <p:nvPr/>
        </p:nvSpPr>
        <p:spPr bwMode="auto">
          <a:xfrm>
            <a:off x="304800" y="641350"/>
            <a:ext cx="8858250" cy="0"/>
          </a:xfrm>
          <a:prstGeom prst="line">
            <a:avLst/>
          </a:prstGeom>
          <a:noFill/>
          <a:ln w="12700">
            <a:solidFill>
              <a:srgbClr val="FF9900"/>
            </a:solidFill>
            <a:round/>
            <a:headEnd/>
            <a:tailEnd/>
          </a:ln>
        </p:spPr>
        <p:txBody>
          <a:bodyPr/>
          <a:lstStyle/>
          <a:p>
            <a:endParaRPr lang="id-ID"/>
          </a:p>
        </p:txBody>
      </p:sp>
      <p:sp>
        <p:nvSpPr>
          <p:cNvPr id="9222" name="Text Box 94"/>
          <p:cNvSpPr txBox="1">
            <a:spLocks noChangeArrowheads="1"/>
          </p:cNvSpPr>
          <p:nvPr/>
        </p:nvSpPr>
        <p:spPr bwMode="auto">
          <a:xfrm>
            <a:off x="762000" y="914400"/>
            <a:ext cx="81534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60000"/>
              </a:spcBef>
              <a:tabLst>
                <a:tab pos="404813" algn="l"/>
                <a:tab pos="4457700" algn="l"/>
              </a:tabLst>
            </a:pPr>
            <a:r>
              <a:rPr lang="en-US" sz="2000" b="1">
                <a:solidFill>
                  <a:srgbClr val="FF9900"/>
                </a:solidFill>
                <a:latin typeface="Verdana" pitchFamily="34" charset="0"/>
              </a:rPr>
              <a:t>1.	PERENCANAAN MUTU</a:t>
            </a:r>
            <a:endParaRPr lang="en-US" sz="1800" b="1">
              <a:solidFill>
                <a:schemeClr val="bg1"/>
              </a:solidFill>
            </a:endParaRPr>
          </a:p>
        </p:txBody>
      </p:sp>
      <p:grpSp>
        <p:nvGrpSpPr>
          <p:cNvPr id="9223" name="Group 111"/>
          <p:cNvGrpSpPr>
            <a:grpSpLocks/>
          </p:cNvGrpSpPr>
          <p:nvPr/>
        </p:nvGrpSpPr>
        <p:grpSpPr bwMode="auto">
          <a:xfrm>
            <a:off x="565150" y="5900738"/>
            <a:ext cx="8197850" cy="366712"/>
            <a:chOff x="260" y="3744"/>
            <a:chExt cx="5164" cy="231"/>
          </a:xfrm>
        </p:grpSpPr>
        <p:sp>
          <p:nvSpPr>
            <p:cNvPr id="9224" name="Text Box 77"/>
            <p:cNvSpPr txBox="1">
              <a:spLocks noChangeArrowheads="1"/>
            </p:cNvSpPr>
            <p:nvPr/>
          </p:nvSpPr>
          <p:spPr bwMode="auto">
            <a:xfrm>
              <a:off x="260" y="3744"/>
              <a:ext cx="516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GB" sz="1800" b="1">
                  <a:solidFill>
                    <a:srgbClr val="FFFFFF"/>
                  </a:solidFill>
                  <a:cs typeface="Times New Roman" pitchFamily="18" charset="0"/>
                </a:rPr>
                <a:t>Keterangan :</a:t>
              </a:r>
              <a:r>
                <a:rPr lang="en-GB" sz="1800">
                  <a:solidFill>
                    <a:srgbClr val="FFFFFF"/>
                  </a:solidFill>
                  <a:cs typeface="Times New Roman" pitchFamily="18" charset="0"/>
                </a:rPr>
                <a:t> 		</a:t>
              </a:r>
              <a:r>
                <a:rPr lang="en-US" sz="1800">
                  <a:solidFill>
                    <a:srgbClr val="FFFFFF"/>
                  </a:solidFill>
                  <a:cs typeface="Times New Roman" pitchFamily="18" charset="0"/>
                </a:rPr>
                <a:t> </a:t>
              </a:r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Hasil</a:t>
              </a:r>
              <a:r>
                <a:rPr lang="en-US" sz="1600">
                  <a:solidFill>
                    <a:srgbClr val="FFFFFF"/>
                  </a:solidFill>
                  <a:cs typeface="Times New Roman" pitchFamily="18" charset="0"/>
                </a:rPr>
                <a:t>		 Masukan</a:t>
              </a: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9225" name="Line 107"/>
            <p:cNvSpPr>
              <a:spLocks noChangeShapeType="1"/>
            </p:cNvSpPr>
            <p:nvPr/>
          </p:nvSpPr>
          <p:spPr bwMode="auto">
            <a:xfrm>
              <a:off x="1488" y="3864"/>
              <a:ext cx="527" cy="0"/>
            </a:xfrm>
            <a:prstGeom prst="line">
              <a:avLst/>
            </a:prstGeom>
            <a:noFill/>
            <a:ln w="31750">
              <a:solidFill>
                <a:srgbClr val="FF9900"/>
              </a:solidFill>
              <a:round/>
              <a:headEnd/>
              <a:tailEnd type="arrow" w="lg" len="med"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9226" name="Line 109"/>
            <p:cNvSpPr>
              <a:spLocks noChangeShapeType="1"/>
            </p:cNvSpPr>
            <p:nvPr/>
          </p:nvSpPr>
          <p:spPr bwMode="auto">
            <a:xfrm>
              <a:off x="2641" y="3864"/>
              <a:ext cx="527" cy="0"/>
            </a:xfrm>
            <a:prstGeom prst="line">
              <a:avLst/>
            </a:prstGeom>
            <a:noFill/>
            <a:ln w="31750">
              <a:solidFill>
                <a:srgbClr val="FF9900"/>
              </a:solidFill>
              <a:prstDash val="sysDot"/>
              <a:round/>
              <a:headEnd/>
              <a:tailEnd type="arrow" w="lg" len="med"/>
            </a:ln>
          </p:spPr>
          <p:txBody>
            <a:bodyPr/>
            <a:lstStyle/>
            <a:p>
              <a:endParaRPr lang="id-ID"/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812800" y="914400"/>
            <a:ext cx="7721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600" b="1">
                <a:solidFill>
                  <a:srgbClr val="FF9900"/>
                </a:solidFill>
                <a:latin typeface="Verdana" pitchFamily="34" charset="0"/>
              </a:rPr>
              <a:t>Tujuan Mutu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812800" y="2068513"/>
            <a:ext cx="80264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74650" indent="-374650">
              <a:spcBef>
                <a:spcPct val="50000"/>
              </a:spcBef>
              <a:buFontTx/>
              <a:buChar char="•"/>
              <a:tabLst>
                <a:tab pos="374650" algn="l"/>
              </a:tabLst>
            </a:pPr>
            <a:r>
              <a:rPr lang="en-US" sz="2200">
                <a:solidFill>
                  <a:schemeClr val="bg1"/>
                </a:solidFill>
              </a:rPr>
              <a:t>Sasaran yang berorientasi pada mutu</a:t>
            </a:r>
          </a:p>
          <a:p>
            <a:pPr marL="374650" indent="-374650">
              <a:spcBef>
                <a:spcPct val="50000"/>
              </a:spcBef>
              <a:buFontTx/>
              <a:buChar char="•"/>
              <a:tabLst>
                <a:tab pos="374650" algn="l"/>
              </a:tabLst>
            </a:pPr>
            <a:r>
              <a:rPr lang="en-US" sz="2200">
                <a:solidFill>
                  <a:schemeClr val="bg1"/>
                </a:solidFill>
              </a:rPr>
              <a:t>Kriteria penyusunan tujuan mutu :	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117600" y="3108325"/>
            <a:ext cx="76200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85800" indent="-685800">
              <a:spcBef>
                <a:spcPct val="50000"/>
              </a:spcBef>
              <a:tabLst>
                <a:tab pos="187325" algn="l"/>
              </a:tabLst>
            </a:pPr>
            <a:r>
              <a:rPr lang="en-US" sz="2000">
                <a:solidFill>
                  <a:schemeClr val="bg1"/>
                </a:solidFill>
              </a:rPr>
              <a:t>	(1)	Definitif dan spesifik</a:t>
            </a:r>
          </a:p>
          <a:p>
            <a:pPr marL="685800" indent="-685800">
              <a:spcBef>
                <a:spcPct val="50000"/>
              </a:spcBef>
              <a:tabLst>
                <a:tab pos="187325" algn="l"/>
              </a:tabLst>
            </a:pPr>
            <a:r>
              <a:rPr lang="en-US" sz="2000">
                <a:solidFill>
                  <a:schemeClr val="bg1"/>
                </a:solidFill>
              </a:rPr>
              <a:t>	(2)	Menjelaskan pencapaian atau hasil, bukan kegiatan atau perilaku</a:t>
            </a:r>
          </a:p>
          <a:p>
            <a:pPr marL="685800" indent="-685800">
              <a:spcBef>
                <a:spcPct val="50000"/>
              </a:spcBef>
              <a:tabLst>
                <a:tab pos="187325" algn="l"/>
              </a:tabLst>
            </a:pPr>
            <a:r>
              <a:rPr lang="en-US" sz="2000">
                <a:solidFill>
                  <a:schemeClr val="bg1"/>
                </a:solidFill>
              </a:rPr>
              <a:t>	(3)	Dapat diukur (kuantitatif)</a:t>
            </a:r>
          </a:p>
          <a:p>
            <a:pPr marL="685800" indent="-685800">
              <a:spcBef>
                <a:spcPct val="50000"/>
              </a:spcBef>
              <a:tabLst>
                <a:tab pos="187325" algn="l"/>
              </a:tabLst>
            </a:pPr>
            <a:r>
              <a:rPr lang="en-US" sz="2000">
                <a:solidFill>
                  <a:schemeClr val="bg1"/>
                </a:solidFill>
              </a:rPr>
              <a:t>	(4)	Menggambarkan kerangka waktu atau batas waktu</a:t>
            </a:r>
          </a:p>
          <a:p>
            <a:pPr marL="685800" indent="-685800">
              <a:spcBef>
                <a:spcPct val="50000"/>
              </a:spcBef>
              <a:tabLst>
                <a:tab pos="187325" algn="l"/>
              </a:tabLst>
            </a:pPr>
            <a:r>
              <a:rPr lang="en-US" sz="2000">
                <a:solidFill>
                  <a:schemeClr val="bg1"/>
                </a:solidFill>
              </a:rPr>
              <a:t>	(5)	Menantang tetapi masih dapat dicapai (dalam batas kendali  unit bisnis)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39"/>
          <p:cNvGrpSpPr>
            <a:grpSpLocks/>
          </p:cNvGrpSpPr>
          <p:nvPr/>
        </p:nvGrpSpPr>
        <p:grpSpPr bwMode="auto">
          <a:xfrm>
            <a:off x="990600" y="1390650"/>
            <a:ext cx="7227888" cy="5010150"/>
            <a:chOff x="672" y="972"/>
            <a:chExt cx="4553" cy="3156"/>
          </a:xfrm>
        </p:grpSpPr>
        <p:sp>
          <p:nvSpPr>
            <p:cNvPr id="11268" name="Rectangle 3"/>
            <p:cNvSpPr>
              <a:spLocks noChangeArrowheads="1"/>
            </p:cNvSpPr>
            <p:nvPr/>
          </p:nvSpPr>
          <p:spPr bwMode="auto">
            <a:xfrm>
              <a:off x="724" y="1007"/>
              <a:ext cx="1845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GB" sz="1800" b="1">
                  <a:solidFill>
                    <a:srgbClr val="FF9900"/>
                  </a:solidFill>
                  <a:cs typeface="Times New Roman" pitchFamily="18" charset="0"/>
                </a:rPr>
                <a:t>Tujuan Mutu yang Buruk</a:t>
              </a:r>
              <a:endParaRPr lang="en-GB" sz="2000">
                <a:solidFill>
                  <a:srgbClr val="FF9900"/>
                </a:solidFill>
              </a:endParaRPr>
            </a:p>
          </p:txBody>
        </p:sp>
        <p:sp>
          <p:nvSpPr>
            <p:cNvPr id="11269" name="Rectangle 4"/>
            <p:cNvSpPr>
              <a:spLocks noChangeArrowheads="1"/>
            </p:cNvSpPr>
            <p:nvPr/>
          </p:nvSpPr>
          <p:spPr bwMode="auto">
            <a:xfrm>
              <a:off x="675" y="982"/>
              <a:ext cx="1943" cy="1005"/>
            </a:xfrm>
            <a:prstGeom prst="rect">
              <a:avLst/>
            </a:prstGeom>
            <a:noFill/>
            <a:ln w="28575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11270" name="Rectangle 7"/>
            <p:cNvSpPr>
              <a:spLocks noChangeArrowheads="1"/>
            </p:cNvSpPr>
            <p:nvPr/>
          </p:nvSpPr>
          <p:spPr bwMode="auto">
            <a:xfrm>
              <a:off x="3235" y="1015"/>
              <a:ext cx="193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GB" sz="1800" b="1">
                  <a:solidFill>
                    <a:srgbClr val="FF9900"/>
                  </a:solidFill>
                  <a:cs typeface="Times New Roman" pitchFamily="18" charset="0"/>
                </a:rPr>
                <a:t>Tujuan Mutu yang Baik</a:t>
              </a:r>
              <a:endParaRPr lang="en-GB" sz="2000">
                <a:solidFill>
                  <a:srgbClr val="FF9900"/>
                </a:solidFill>
              </a:endParaRPr>
            </a:p>
          </p:txBody>
        </p:sp>
        <p:sp>
          <p:nvSpPr>
            <p:cNvPr id="11271" name="Rectangle 8"/>
            <p:cNvSpPr>
              <a:spLocks noChangeArrowheads="1"/>
            </p:cNvSpPr>
            <p:nvPr/>
          </p:nvSpPr>
          <p:spPr bwMode="auto">
            <a:xfrm>
              <a:off x="3186" y="982"/>
              <a:ext cx="2035" cy="1005"/>
            </a:xfrm>
            <a:prstGeom prst="rect">
              <a:avLst/>
            </a:prstGeom>
            <a:noFill/>
            <a:ln w="28575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11272" name="Rectangle 9"/>
            <p:cNvSpPr>
              <a:spLocks noChangeArrowheads="1"/>
            </p:cNvSpPr>
            <p:nvPr/>
          </p:nvSpPr>
          <p:spPr bwMode="auto">
            <a:xfrm>
              <a:off x="724" y="1520"/>
              <a:ext cx="1845" cy="4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Mengurangi cacat produk</a:t>
              </a:r>
            </a:p>
            <a:p>
              <a:pPr eaLnBrk="0" hangingPunct="0"/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11273" name="Rectangle 10"/>
            <p:cNvSpPr>
              <a:spLocks noChangeArrowheads="1"/>
            </p:cNvSpPr>
            <p:nvPr/>
          </p:nvSpPr>
          <p:spPr bwMode="auto">
            <a:xfrm>
              <a:off x="675" y="1448"/>
              <a:ext cx="1943" cy="537"/>
            </a:xfrm>
            <a:prstGeom prst="rect">
              <a:avLst/>
            </a:prstGeom>
            <a:noFill/>
            <a:ln w="28575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11274" name="Rectangle 13"/>
            <p:cNvSpPr>
              <a:spLocks noChangeArrowheads="1"/>
            </p:cNvSpPr>
            <p:nvPr/>
          </p:nvSpPr>
          <p:spPr bwMode="auto">
            <a:xfrm>
              <a:off x="3275" y="1536"/>
              <a:ext cx="1936" cy="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lnSpc>
                  <a:spcPct val="80000"/>
                </a:lnSpc>
              </a:pPr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Mengurangi cacat produk dari 1 % menjadi 0,5 %</a:t>
              </a: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11275" name="Rectangle 14"/>
            <p:cNvSpPr>
              <a:spLocks noChangeArrowheads="1"/>
            </p:cNvSpPr>
            <p:nvPr/>
          </p:nvSpPr>
          <p:spPr bwMode="auto">
            <a:xfrm>
              <a:off x="3186" y="1448"/>
              <a:ext cx="2035" cy="537"/>
            </a:xfrm>
            <a:prstGeom prst="rect">
              <a:avLst/>
            </a:prstGeom>
            <a:noFill/>
            <a:ln w="28575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11276" name="Rectangle 15"/>
            <p:cNvSpPr>
              <a:spLocks noChangeArrowheads="1"/>
            </p:cNvSpPr>
            <p:nvPr/>
          </p:nvSpPr>
          <p:spPr bwMode="auto">
            <a:xfrm>
              <a:off x="724" y="2144"/>
              <a:ext cx="1845" cy="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Mengurangi waktu pelayanan penarikan darn penyetoran uang di bank</a:t>
              </a: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11277" name="Rectangle 16"/>
            <p:cNvSpPr>
              <a:spLocks noChangeArrowheads="1"/>
            </p:cNvSpPr>
            <p:nvPr/>
          </p:nvSpPr>
          <p:spPr bwMode="auto">
            <a:xfrm>
              <a:off x="675" y="1992"/>
              <a:ext cx="1943" cy="1029"/>
            </a:xfrm>
            <a:prstGeom prst="rect">
              <a:avLst/>
            </a:prstGeom>
            <a:noFill/>
            <a:ln w="28575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11278" name="Rectangle 19"/>
            <p:cNvSpPr>
              <a:spLocks noChangeArrowheads="1"/>
            </p:cNvSpPr>
            <p:nvPr/>
          </p:nvSpPr>
          <p:spPr bwMode="auto">
            <a:xfrm>
              <a:off x="3275" y="2126"/>
              <a:ext cx="1936" cy="7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GB" sz="1600">
                  <a:solidFill>
                    <a:srgbClr val="FFFFFF"/>
                  </a:solidFill>
                </a:rPr>
                <a:t>Mengurangi waktu pelayanan penarikan darn penyetoran uang di bank dari 5 menit menjadi 3 menit</a:t>
              </a:r>
            </a:p>
          </p:txBody>
        </p:sp>
        <p:sp>
          <p:nvSpPr>
            <p:cNvPr id="11279" name="Rectangle 20"/>
            <p:cNvSpPr>
              <a:spLocks noChangeArrowheads="1"/>
            </p:cNvSpPr>
            <p:nvPr/>
          </p:nvSpPr>
          <p:spPr bwMode="auto">
            <a:xfrm>
              <a:off x="3186" y="1981"/>
              <a:ext cx="2035" cy="1044"/>
            </a:xfrm>
            <a:prstGeom prst="rect">
              <a:avLst/>
            </a:prstGeom>
            <a:noFill/>
            <a:ln w="28575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11280" name="Rectangle 21"/>
            <p:cNvSpPr>
              <a:spLocks noChangeArrowheads="1"/>
            </p:cNvSpPr>
            <p:nvPr/>
          </p:nvSpPr>
          <p:spPr bwMode="auto">
            <a:xfrm>
              <a:off x="724" y="3120"/>
              <a:ext cx="1845" cy="8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GB" sz="1600">
                  <a:solidFill>
                    <a:srgbClr val="FFFFFF"/>
                  </a:solidFill>
                  <a:cs typeface="Times New Roman" pitchFamily="18" charset="0"/>
                </a:rPr>
                <a:t>Meningkatkan IPK rata-rata lulusan perguruan tinggi</a:t>
              </a:r>
              <a:endParaRPr lang="en-GB" sz="1600">
                <a:solidFill>
                  <a:srgbClr val="FFFFFF"/>
                </a:solidFill>
              </a:endParaRPr>
            </a:p>
          </p:txBody>
        </p:sp>
        <p:sp>
          <p:nvSpPr>
            <p:cNvPr id="11281" name="Rectangle 22"/>
            <p:cNvSpPr>
              <a:spLocks noChangeArrowheads="1"/>
            </p:cNvSpPr>
            <p:nvPr/>
          </p:nvSpPr>
          <p:spPr bwMode="auto">
            <a:xfrm>
              <a:off x="675" y="3020"/>
              <a:ext cx="1943" cy="1099"/>
            </a:xfrm>
            <a:prstGeom prst="rect">
              <a:avLst/>
            </a:prstGeom>
            <a:noFill/>
            <a:ln w="28575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11282" name="Rectangle 25"/>
            <p:cNvSpPr>
              <a:spLocks noChangeArrowheads="1"/>
            </p:cNvSpPr>
            <p:nvPr/>
          </p:nvSpPr>
          <p:spPr bwMode="auto">
            <a:xfrm>
              <a:off x="3275" y="3120"/>
              <a:ext cx="1936" cy="9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GB" sz="1600">
                  <a:solidFill>
                    <a:srgbClr val="FFFFFF"/>
                  </a:solidFill>
                </a:rPr>
                <a:t>Meningkatkan IPK rata-rata lulusan perguruan tinggi dari 2,95 menjadi 3,00</a:t>
              </a:r>
            </a:p>
          </p:txBody>
        </p:sp>
        <p:sp>
          <p:nvSpPr>
            <p:cNvPr id="11283" name="Rectangle 26"/>
            <p:cNvSpPr>
              <a:spLocks noChangeArrowheads="1"/>
            </p:cNvSpPr>
            <p:nvPr/>
          </p:nvSpPr>
          <p:spPr bwMode="auto">
            <a:xfrm>
              <a:off x="3186" y="3018"/>
              <a:ext cx="2035" cy="1101"/>
            </a:xfrm>
            <a:prstGeom prst="rect">
              <a:avLst/>
            </a:prstGeom>
            <a:noFill/>
            <a:ln w="7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>
                <a:latin typeface="Times New Roman" pitchFamily="18" charset="0"/>
              </a:endParaRPr>
            </a:p>
          </p:txBody>
        </p:sp>
        <p:sp>
          <p:nvSpPr>
            <p:cNvPr id="11284" name="Rectangle 27"/>
            <p:cNvSpPr>
              <a:spLocks noChangeArrowheads="1"/>
            </p:cNvSpPr>
            <p:nvPr/>
          </p:nvSpPr>
          <p:spPr bwMode="auto">
            <a:xfrm>
              <a:off x="672" y="972"/>
              <a:ext cx="4553" cy="3147"/>
            </a:xfrm>
            <a:prstGeom prst="rect">
              <a:avLst/>
            </a:prstGeom>
            <a:noFill/>
            <a:ln w="28575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endParaRPr lang="id-ID">
                <a:solidFill>
                  <a:srgbClr val="FFFFFF"/>
                </a:solidFill>
              </a:endParaRPr>
            </a:p>
          </p:txBody>
        </p:sp>
        <p:sp>
          <p:nvSpPr>
            <p:cNvPr id="11285" name="Line 29"/>
            <p:cNvSpPr>
              <a:spLocks noChangeShapeType="1"/>
            </p:cNvSpPr>
            <p:nvPr/>
          </p:nvSpPr>
          <p:spPr bwMode="auto">
            <a:xfrm>
              <a:off x="2609" y="972"/>
              <a:ext cx="0" cy="3156"/>
            </a:xfrm>
            <a:prstGeom prst="line">
              <a:avLst/>
            </a:prstGeom>
            <a:noFill/>
            <a:ln w="38100">
              <a:solidFill>
                <a:srgbClr val="FFFFFF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11286" name="Line 30"/>
            <p:cNvSpPr>
              <a:spLocks noChangeShapeType="1"/>
            </p:cNvSpPr>
            <p:nvPr/>
          </p:nvSpPr>
          <p:spPr bwMode="auto">
            <a:xfrm>
              <a:off x="3203" y="972"/>
              <a:ext cx="0" cy="3156"/>
            </a:xfrm>
            <a:prstGeom prst="line">
              <a:avLst/>
            </a:prstGeom>
            <a:noFill/>
            <a:ln w="38100">
              <a:solidFill>
                <a:srgbClr val="FFFFFF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id-ID"/>
            </a:p>
          </p:txBody>
        </p:sp>
        <p:sp>
          <p:nvSpPr>
            <p:cNvPr id="11287" name="AutoShape 31"/>
            <p:cNvSpPr>
              <a:spLocks noChangeArrowheads="1"/>
            </p:cNvSpPr>
            <p:nvPr/>
          </p:nvSpPr>
          <p:spPr bwMode="auto">
            <a:xfrm>
              <a:off x="2704" y="2409"/>
              <a:ext cx="427" cy="293"/>
            </a:xfrm>
            <a:prstGeom prst="rightArrow">
              <a:avLst>
                <a:gd name="adj1" fmla="val 50167"/>
                <a:gd name="adj2" fmla="val 47782"/>
              </a:avLst>
            </a:prstGeom>
            <a:solidFill>
              <a:srgbClr val="99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</p:grpSp>
      <p:sp>
        <p:nvSpPr>
          <p:cNvPr id="11267" name="Rectangle 38"/>
          <p:cNvSpPr>
            <a:spLocks noChangeArrowheads="1"/>
          </p:cNvSpPr>
          <p:nvPr/>
        </p:nvSpPr>
        <p:spPr bwMode="auto">
          <a:xfrm>
            <a:off x="228600" y="571500"/>
            <a:ext cx="8626475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600" b="1">
                <a:solidFill>
                  <a:srgbClr val="FF9900"/>
                </a:solidFill>
                <a:latin typeface="Verdana" pitchFamily="34" charset="0"/>
              </a:rPr>
              <a:t>Beberapa contoh tujuan yang buruk dan baik </a:t>
            </a: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304800" y="685800"/>
            <a:ext cx="8458200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381000" algn="l"/>
              </a:tabLst>
            </a:pPr>
            <a:r>
              <a:rPr lang="en-GB" sz="3200" b="1">
                <a:solidFill>
                  <a:srgbClr val="FF9900"/>
                </a:solidFill>
                <a:latin typeface="Verdana" pitchFamily="34" charset="0"/>
              </a:rPr>
              <a:t>IDENTIFIKASI PELANGGAN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04800" y="1536700"/>
            <a:ext cx="8610600" cy="146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>
              <a:spcBef>
                <a:spcPct val="50000"/>
              </a:spcBef>
              <a:buFontTx/>
              <a:buChar char="•"/>
              <a:tabLst>
                <a:tab pos="2859088" algn="l"/>
                <a:tab pos="3025775" algn="l"/>
              </a:tabLst>
            </a:pPr>
            <a:r>
              <a:rPr lang="en-US" sz="2000">
                <a:solidFill>
                  <a:schemeClr val="bg1"/>
                </a:solidFill>
              </a:rPr>
              <a:t>Pelangggan  Eksternal :	orang atau organisasi diluar perusahaaan 			yang 	menerima “out put“ atau dampak 			kegiatan perusahaan</a:t>
            </a:r>
          </a:p>
          <a:p>
            <a:pPr marL="228600" indent="-228600">
              <a:spcBef>
                <a:spcPct val="50000"/>
              </a:spcBef>
              <a:buFontTx/>
              <a:buChar char="•"/>
              <a:tabLst>
                <a:tab pos="2859088" algn="l"/>
                <a:tab pos="3025775" algn="l"/>
              </a:tabLst>
            </a:pPr>
            <a:r>
              <a:rPr lang="en-US" sz="2000">
                <a:solidFill>
                  <a:schemeClr val="bg1"/>
                </a:solidFill>
              </a:rPr>
              <a:t>Contoh          	:	Kantor Dinas Pendapatan di USA</a:t>
            </a:r>
          </a:p>
        </p:txBody>
      </p:sp>
      <p:sp>
        <p:nvSpPr>
          <p:cNvPr id="12292" name="Text Box 5"/>
          <p:cNvSpPr txBox="1">
            <a:spLocks noChangeArrowheads="1"/>
          </p:cNvSpPr>
          <p:nvPr/>
        </p:nvSpPr>
        <p:spPr bwMode="auto">
          <a:xfrm>
            <a:off x="533400" y="3143250"/>
            <a:ext cx="83820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6350">
              <a:spcBef>
                <a:spcPct val="20000"/>
              </a:spcBef>
              <a:tabLst>
                <a:tab pos="509588" algn="l"/>
              </a:tabLst>
            </a:pPr>
            <a:r>
              <a:rPr lang="en-US" sz="2000">
                <a:solidFill>
                  <a:schemeClr val="bg1"/>
                </a:solidFill>
              </a:rPr>
              <a:t>Pelanggan eksternal (diperoleh dari curah pendapatan tim lintas fungsi)      </a:t>
            </a:r>
          </a:p>
          <a:p>
            <a:pPr marL="120650" lvl="1">
              <a:spcBef>
                <a:spcPct val="20000"/>
              </a:spcBef>
              <a:buFont typeface="Wingdings" pitchFamily="2" charset="2"/>
              <a:buChar char="ü"/>
              <a:tabLst>
                <a:tab pos="509588" algn="l"/>
              </a:tabLst>
            </a:pPr>
            <a:r>
              <a:rPr lang="en-US" sz="2000">
                <a:solidFill>
                  <a:schemeClr val="bg1"/>
                </a:solidFill>
              </a:rPr>
              <a:t>  Para pembayar pajak	</a:t>
            </a:r>
          </a:p>
          <a:p>
            <a:pPr marL="120650" lvl="1">
              <a:spcBef>
                <a:spcPct val="20000"/>
              </a:spcBef>
              <a:buFont typeface="Wingdings" pitchFamily="2" charset="2"/>
              <a:buChar char="ü"/>
              <a:tabLst>
                <a:tab pos="509588" algn="l"/>
              </a:tabLst>
            </a:pPr>
            <a:r>
              <a:rPr lang="en-US" sz="2000">
                <a:solidFill>
                  <a:schemeClr val="bg1"/>
                </a:solidFill>
              </a:rPr>
              <a:t>  Kantor perbendaharaan negara</a:t>
            </a:r>
          </a:p>
          <a:p>
            <a:pPr marL="120650" lvl="1">
              <a:spcBef>
                <a:spcPct val="20000"/>
              </a:spcBef>
              <a:buFont typeface="Wingdings" pitchFamily="2" charset="2"/>
              <a:buChar char="ü"/>
              <a:tabLst>
                <a:tab pos="509588" algn="l"/>
              </a:tabLst>
            </a:pPr>
            <a:r>
              <a:rPr lang="en-US" sz="2000">
                <a:solidFill>
                  <a:schemeClr val="bg1"/>
                </a:solidFill>
              </a:rPr>
              <a:t>  Kantor administrasi (kantor kepresidenan)</a:t>
            </a:r>
          </a:p>
          <a:p>
            <a:pPr marL="120650" lvl="1">
              <a:spcBef>
                <a:spcPct val="20000"/>
              </a:spcBef>
              <a:buFont typeface="Wingdings" pitchFamily="2" charset="2"/>
              <a:buChar char="ü"/>
              <a:tabLst>
                <a:tab pos="509588" algn="l"/>
              </a:tabLst>
            </a:pPr>
            <a:r>
              <a:rPr lang="en-US" sz="2000">
                <a:solidFill>
                  <a:schemeClr val="bg1"/>
                </a:solidFill>
              </a:rPr>
              <a:t>  Kongres</a:t>
            </a:r>
          </a:p>
          <a:p>
            <a:pPr marL="120650" lvl="1">
              <a:spcBef>
                <a:spcPct val="20000"/>
              </a:spcBef>
              <a:buFont typeface="Wingdings" pitchFamily="2" charset="2"/>
              <a:buChar char="ü"/>
              <a:tabLst>
                <a:tab pos="509588" algn="l"/>
              </a:tabLst>
            </a:pPr>
            <a:r>
              <a:rPr lang="en-US" sz="2000">
                <a:solidFill>
                  <a:schemeClr val="bg1"/>
                </a:solidFill>
              </a:rPr>
              <a:t>  Para praktisi</a:t>
            </a:r>
          </a:p>
          <a:p>
            <a:pPr marL="120650" lvl="1">
              <a:spcBef>
                <a:spcPct val="20000"/>
              </a:spcBef>
              <a:buFont typeface="Wingdings" pitchFamily="2" charset="2"/>
              <a:buChar char="ü"/>
              <a:tabLst>
                <a:tab pos="509588" algn="l"/>
              </a:tabLst>
            </a:pPr>
            <a:r>
              <a:rPr lang="en-US" sz="2000">
                <a:solidFill>
                  <a:schemeClr val="bg1"/>
                </a:solidFill>
              </a:rPr>
              <a:t>  Mass media</a:t>
            </a:r>
          </a:p>
          <a:p>
            <a:pPr marL="120650" lvl="1">
              <a:spcBef>
                <a:spcPct val="20000"/>
              </a:spcBef>
              <a:buFont typeface="Wingdings" pitchFamily="2" charset="2"/>
              <a:buChar char="ü"/>
              <a:tabLst>
                <a:tab pos="509588" algn="l"/>
              </a:tabLst>
            </a:pPr>
            <a:r>
              <a:rPr lang="en-US" sz="2000">
                <a:solidFill>
                  <a:schemeClr val="bg1"/>
                </a:solidFill>
              </a:rPr>
              <a:t>  Pengadilan pajak				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609600" y="1066800"/>
            <a:ext cx="8077200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1776413">
              <a:tabLst>
                <a:tab pos="2460625" algn="l"/>
                <a:tab pos="2627313" algn="l"/>
              </a:tabLst>
            </a:pPr>
            <a:r>
              <a:rPr lang="en-US" sz="2200">
                <a:solidFill>
                  <a:schemeClr val="bg1"/>
                </a:solidFill>
              </a:rPr>
              <a:t>Pelanggan Internal	: 	orang atau bagian perusahaaan yang 		menerima “out put” atau dampak kegiatan 		bagian 	lain di perusahaan</a:t>
            </a: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633413" y="2409825"/>
            <a:ext cx="8077200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28600" indent="-228600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Mempunyai dampak nyata terhadap pemenuhan persyaratan eksternal</a:t>
            </a:r>
          </a:p>
          <a:p>
            <a:pPr marL="228600" indent="-228600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Secara matematis, perusahaan tidak dapat mencapai 100% kepuasan pelanggan eksternal jika bagian diperusahaan mempunyai kekurangan. (Misalnya hanya tiga mata rantai dengan peluang masing-masing 90%, hanya menghasilkan efektivitas 90% x 90% x 90% = 73%)	</a:t>
            </a:r>
          </a:p>
          <a:p>
            <a:pPr marL="228600" indent="-228600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Cara untuk mengetahui pelanggan internal : membuat diagram alir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04800" y="685800"/>
            <a:ext cx="853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381000" algn="l"/>
              </a:tabLst>
            </a:pPr>
            <a:r>
              <a:rPr lang="en-GB" sz="3200" b="1">
                <a:solidFill>
                  <a:srgbClr val="FF9900"/>
                </a:solidFill>
                <a:latin typeface="Verdana" pitchFamily="34" charset="0"/>
              </a:rPr>
              <a:t>Identifikasi Persyaratan Pelanggan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609600" y="1909763"/>
            <a:ext cx="8153400" cy="417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sz="2200">
                <a:solidFill>
                  <a:schemeClr val="bg1"/>
                </a:solidFill>
              </a:rPr>
              <a:t>Untuk identifikasi diperlukan pengetahuan tentang : 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sz="2200">
                <a:solidFill>
                  <a:schemeClr val="bg1"/>
                </a:solidFill>
              </a:rPr>
              <a:t>(a)  Mengetahui konsep dan karakteristik mutu</a:t>
            </a: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sz="2200">
                <a:solidFill>
                  <a:schemeClr val="bg1"/>
                </a:solidFill>
              </a:rPr>
              <a:t>(b)  Klasifikasi kebutuhan manusia</a:t>
            </a:r>
          </a:p>
          <a:p>
            <a:pPr marL="809625" lvl="1" indent="-300038">
              <a:lnSpc>
                <a:spcPct val="120000"/>
              </a:lnSpc>
              <a:spcBef>
                <a:spcPct val="20000"/>
              </a:spcBef>
              <a:buSzPct val="80000"/>
              <a:buFont typeface="Wingdings" pitchFamily="2" charset="2"/>
              <a:buChar char="Ø"/>
            </a:pPr>
            <a:r>
              <a:rPr lang="en-US" sz="2200">
                <a:solidFill>
                  <a:schemeClr val="bg1"/>
                </a:solidFill>
              </a:rPr>
              <a:t>Kebutuhan yang dinyatakan</a:t>
            </a:r>
          </a:p>
          <a:p>
            <a:pPr marL="809625" lvl="1" indent="-300038">
              <a:lnSpc>
                <a:spcPct val="120000"/>
              </a:lnSpc>
              <a:spcBef>
                <a:spcPct val="20000"/>
              </a:spcBef>
              <a:buSzPct val="80000"/>
              <a:buFont typeface="Wingdings" pitchFamily="2" charset="2"/>
              <a:buChar char="Ø"/>
            </a:pPr>
            <a:r>
              <a:rPr lang="en-US" sz="2200">
                <a:solidFill>
                  <a:schemeClr val="bg1"/>
                </a:solidFill>
              </a:rPr>
              <a:t>Kebutuhan yang sesungguhnya</a:t>
            </a:r>
          </a:p>
          <a:p>
            <a:pPr marL="809625" lvl="1" indent="-300038">
              <a:lnSpc>
                <a:spcPct val="120000"/>
              </a:lnSpc>
              <a:spcBef>
                <a:spcPct val="20000"/>
              </a:spcBef>
              <a:buSzPct val="80000"/>
              <a:buFont typeface="Wingdings" pitchFamily="2" charset="2"/>
              <a:buChar char="Ø"/>
            </a:pPr>
            <a:r>
              <a:rPr lang="en-US" sz="2200">
                <a:solidFill>
                  <a:schemeClr val="bg1"/>
                </a:solidFill>
              </a:rPr>
              <a:t>Kebutuhan yang dirasakan</a:t>
            </a:r>
          </a:p>
          <a:p>
            <a:pPr marL="809625" lvl="1" indent="-300038">
              <a:lnSpc>
                <a:spcPct val="120000"/>
              </a:lnSpc>
              <a:spcBef>
                <a:spcPct val="20000"/>
              </a:spcBef>
              <a:buSzPct val="80000"/>
              <a:buFont typeface="Wingdings" pitchFamily="2" charset="2"/>
              <a:buChar char="Ø"/>
            </a:pPr>
            <a:r>
              <a:rPr lang="en-US" sz="2200">
                <a:solidFill>
                  <a:schemeClr val="bg1"/>
                </a:solidFill>
              </a:rPr>
              <a:t>Kebutuhan kultural</a:t>
            </a:r>
          </a:p>
          <a:p>
            <a:pPr marL="809625" lvl="1" indent="-300038">
              <a:lnSpc>
                <a:spcPct val="120000"/>
              </a:lnSpc>
              <a:spcBef>
                <a:spcPct val="20000"/>
              </a:spcBef>
              <a:buSzPct val="80000"/>
              <a:buFont typeface="Wingdings" pitchFamily="2" charset="2"/>
              <a:buChar char="Ø"/>
            </a:pPr>
            <a:r>
              <a:rPr lang="en-US" sz="2200">
                <a:solidFill>
                  <a:schemeClr val="bg1"/>
                </a:solidFill>
              </a:rPr>
              <a:t>Kebutuhan yang berkaitan dengan kepuasan dan ketidakpuasan produk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34950" y="838200"/>
            <a:ext cx="883920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tabLst>
                <a:tab pos="381000" algn="l"/>
              </a:tabLst>
            </a:pPr>
            <a:r>
              <a:rPr lang="en-GB" sz="2800" b="1">
                <a:solidFill>
                  <a:srgbClr val="FF9900"/>
                </a:solidFill>
                <a:latin typeface="Verdana" pitchFamily="34" charset="0"/>
              </a:rPr>
              <a:t>Kebutuhan yang dinyatakan versus kebutuhan sesungguhnya</a:t>
            </a:r>
          </a:p>
        </p:txBody>
      </p:sp>
      <p:grpSp>
        <p:nvGrpSpPr>
          <p:cNvPr id="15363" name="Group 130"/>
          <p:cNvGrpSpPr>
            <a:grpSpLocks/>
          </p:cNvGrpSpPr>
          <p:nvPr/>
        </p:nvGrpSpPr>
        <p:grpSpPr bwMode="auto">
          <a:xfrm>
            <a:off x="255588" y="2354263"/>
            <a:ext cx="8659812" cy="3903662"/>
            <a:chOff x="161" y="1483"/>
            <a:chExt cx="5455" cy="2459"/>
          </a:xfrm>
        </p:grpSpPr>
        <p:sp>
          <p:nvSpPr>
            <p:cNvPr id="15364" name="Rectangle 6"/>
            <p:cNvSpPr>
              <a:spLocks noChangeArrowheads="1"/>
            </p:cNvSpPr>
            <p:nvPr/>
          </p:nvSpPr>
          <p:spPr bwMode="auto">
            <a:xfrm>
              <a:off x="224" y="1567"/>
              <a:ext cx="258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en-US" sz="2000">
                  <a:solidFill>
                    <a:srgbClr val="FFFFFF"/>
                  </a:solidFill>
                </a:rPr>
                <a:t>Kebutuhan yg dinyatakan</a:t>
              </a:r>
              <a:endParaRPr lang="en-US" sz="2000"/>
            </a:p>
          </p:txBody>
        </p:sp>
        <p:sp>
          <p:nvSpPr>
            <p:cNvPr id="15365" name="Rectangle 8"/>
            <p:cNvSpPr>
              <a:spLocks noChangeArrowheads="1"/>
            </p:cNvSpPr>
            <p:nvPr/>
          </p:nvSpPr>
          <p:spPr bwMode="auto">
            <a:xfrm>
              <a:off x="2892" y="1561"/>
              <a:ext cx="2660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/>
              <a:r>
                <a:rPr lang="en-US" sz="1900">
                  <a:solidFill>
                    <a:srgbClr val="FFFFFF"/>
                  </a:solidFill>
                </a:rPr>
                <a:t>Kebutuhan yg sesungguhnya</a:t>
              </a:r>
              <a:endParaRPr lang="en-US" sz="1900"/>
            </a:p>
          </p:txBody>
        </p:sp>
        <p:sp>
          <p:nvSpPr>
            <p:cNvPr id="15366" name="Rectangle 35"/>
            <p:cNvSpPr>
              <a:spLocks noChangeArrowheads="1"/>
            </p:cNvSpPr>
            <p:nvPr/>
          </p:nvSpPr>
          <p:spPr bwMode="auto">
            <a:xfrm>
              <a:off x="1090" y="1937"/>
              <a:ext cx="791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>
                  <a:solidFill>
                    <a:srgbClr val="FFFFFF"/>
                  </a:solidFill>
                </a:rPr>
                <a:t>Makanan</a:t>
              </a:r>
              <a:endParaRPr lang="en-US"/>
            </a:p>
          </p:txBody>
        </p:sp>
        <p:sp>
          <p:nvSpPr>
            <p:cNvPr id="15367" name="Rectangle 38"/>
            <p:cNvSpPr>
              <a:spLocks noChangeArrowheads="1"/>
            </p:cNvSpPr>
            <p:nvPr/>
          </p:nvSpPr>
          <p:spPr bwMode="auto">
            <a:xfrm>
              <a:off x="3621" y="1931"/>
              <a:ext cx="1163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>
                  <a:solidFill>
                    <a:srgbClr val="FFFFFF"/>
                  </a:solidFill>
                </a:rPr>
                <a:t>Gizi, cita rasa</a:t>
              </a:r>
              <a:endParaRPr lang="en-US"/>
            </a:p>
          </p:txBody>
        </p:sp>
        <p:sp>
          <p:nvSpPr>
            <p:cNvPr id="15368" name="Rectangle 56"/>
            <p:cNvSpPr>
              <a:spLocks noChangeArrowheads="1"/>
            </p:cNvSpPr>
            <p:nvPr/>
          </p:nvSpPr>
          <p:spPr bwMode="auto">
            <a:xfrm>
              <a:off x="960" y="2352"/>
              <a:ext cx="50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id-ID">
                  <a:solidFill>
                    <a:srgbClr val="FFFFFF"/>
                  </a:solidFill>
                </a:rPr>
                <a:t>Huller</a:t>
              </a:r>
              <a:endParaRPr lang="en-US"/>
            </a:p>
          </p:txBody>
        </p:sp>
        <p:sp>
          <p:nvSpPr>
            <p:cNvPr id="15369" name="Rectangle 58"/>
            <p:cNvSpPr>
              <a:spLocks noChangeArrowheads="1"/>
            </p:cNvSpPr>
            <p:nvPr/>
          </p:nvSpPr>
          <p:spPr bwMode="auto">
            <a:xfrm>
              <a:off x="3668" y="2330"/>
              <a:ext cx="1501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id-ID">
                  <a:solidFill>
                    <a:srgbClr val="FFFFFF"/>
                  </a:solidFill>
                </a:rPr>
                <a:t>Mengupas gabah</a:t>
              </a:r>
              <a:endParaRPr lang="en-US"/>
            </a:p>
          </p:txBody>
        </p:sp>
        <p:sp>
          <p:nvSpPr>
            <p:cNvPr id="15370" name="Rectangle 66"/>
            <p:cNvSpPr>
              <a:spLocks noChangeArrowheads="1"/>
            </p:cNvSpPr>
            <p:nvPr/>
          </p:nvSpPr>
          <p:spPr bwMode="auto">
            <a:xfrm>
              <a:off x="927" y="2693"/>
              <a:ext cx="1121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>
                  <a:solidFill>
                    <a:srgbClr val="FFFFFF"/>
                  </a:solidFill>
                </a:rPr>
                <a:t>TV Berwarna</a:t>
              </a:r>
              <a:endParaRPr lang="en-US"/>
            </a:p>
          </p:txBody>
        </p:sp>
        <p:sp>
          <p:nvSpPr>
            <p:cNvPr id="15371" name="Rectangle 68"/>
            <p:cNvSpPr>
              <a:spLocks noChangeArrowheads="1"/>
            </p:cNvSpPr>
            <p:nvPr/>
          </p:nvSpPr>
          <p:spPr bwMode="auto">
            <a:xfrm>
              <a:off x="3852" y="2682"/>
              <a:ext cx="674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>
                  <a:solidFill>
                    <a:srgbClr val="FFFFFF"/>
                  </a:solidFill>
                </a:rPr>
                <a:t>Hiburan</a:t>
              </a:r>
              <a:endParaRPr lang="en-US"/>
            </a:p>
          </p:txBody>
        </p:sp>
        <p:sp>
          <p:nvSpPr>
            <p:cNvPr id="15372" name="Rectangle 76"/>
            <p:cNvSpPr>
              <a:spLocks noChangeArrowheads="1"/>
            </p:cNvSpPr>
            <p:nvPr/>
          </p:nvSpPr>
          <p:spPr bwMode="auto">
            <a:xfrm>
              <a:off x="1140" y="3084"/>
              <a:ext cx="620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>
                  <a:solidFill>
                    <a:srgbClr val="FFFFFF"/>
                  </a:solidFill>
                </a:rPr>
                <a:t>Rumah</a:t>
              </a:r>
              <a:endParaRPr lang="en-US"/>
            </a:p>
          </p:txBody>
        </p:sp>
        <p:sp>
          <p:nvSpPr>
            <p:cNvPr id="15373" name="Rectangle 78"/>
            <p:cNvSpPr>
              <a:spLocks noChangeArrowheads="1"/>
            </p:cNvSpPr>
            <p:nvPr/>
          </p:nvSpPr>
          <p:spPr bwMode="auto">
            <a:xfrm>
              <a:off x="3561" y="3081"/>
              <a:ext cx="1271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>
                  <a:solidFill>
                    <a:srgbClr val="FFFFFF"/>
                  </a:solidFill>
                </a:rPr>
                <a:t>Tempat tinggal</a:t>
              </a:r>
              <a:endParaRPr lang="en-US"/>
            </a:p>
          </p:txBody>
        </p:sp>
        <p:sp>
          <p:nvSpPr>
            <p:cNvPr id="15374" name="Rectangle 86"/>
            <p:cNvSpPr>
              <a:spLocks noChangeArrowheads="1"/>
            </p:cNvSpPr>
            <p:nvPr/>
          </p:nvSpPr>
          <p:spPr bwMode="auto">
            <a:xfrm>
              <a:off x="1044" y="3480"/>
              <a:ext cx="88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>
                  <a:solidFill>
                    <a:srgbClr val="FFFFFF"/>
                  </a:solidFill>
                </a:rPr>
                <a:t>Hair D</a:t>
              </a:r>
              <a:r>
                <a:rPr lang="id-ID">
                  <a:solidFill>
                    <a:srgbClr val="FFFFFF"/>
                  </a:solidFill>
                </a:rPr>
                <a:t>r</a:t>
              </a:r>
              <a:r>
                <a:rPr lang="en-US">
                  <a:solidFill>
                    <a:srgbClr val="FFFFFF"/>
                  </a:solidFill>
                </a:rPr>
                <a:t>yer</a:t>
              </a:r>
              <a:endParaRPr lang="en-US"/>
            </a:p>
          </p:txBody>
        </p:sp>
        <p:sp>
          <p:nvSpPr>
            <p:cNvPr id="15375" name="Rectangle 88"/>
            <p:cNvSpPr>
              <a:spLocks noChangeArrowheads="1"/>
            </p:cNvSpPr>
            <p:nvPr/>
          </p:nvSpPr>
          <p:spPr bwMode="auto">
            <a:xfrm>
              <a:off x="3200" y="3536"/>
              <a:ext cx="2019" cy="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>
                  <a:solidFill>
                    <a:srgbClr val="FFFFFF"/>
                  </a:solidFill>
                </a:rPr>
                <a:t>Menjaga bentuk rambut</a:t>
              </a:r>
              <a:endParaRPr lang="en-US"/>
            </a:p>
          </p:txBody>
        </p:sp>
        <p:sp>
          <p:nvSpPr>
            <p:cNvPr id="15376" name="Rectangle 10"/>
            <p:cNvSpPr>
              <a:spLocks noChangeArrowheads="1"/>
            </p:cNvSpPr>
            <p:nvPr/>
          </p:nvSpPr>
          <p:spPr bwMode="auto">
            <a:xfrm>
              <a:off x="161" y="1483"/>
              <a:ext cx="32" cy="29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77" name="Line 11"/>
            <p:cNvSpPr>
              <a:spLocks noChangeShapeType="1"/>
            </p:cNvSpPr>
            <p:nvPr/>
          </p:nvSpPr>
          <p:spPr bwMode="auto">
            <a:xfrm>
              <a:off x="161" y="1483"/>
              <a:ext cx="1" cy="29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78" name="Rectangle 12"/>
            <p:cNvSpPr>
              <a:spLocks noChangeArrowheads="1"/>
            </p:cNvSpPr>
            <p:nvPr/>
          </p:nvSpPr>
          <p:spPr bwMode="auto">
            <a:xfrm>
              <a:off x="161" y="1483"/>
              <a:ext cx="32" cy="26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79" name="Line 13"/>
            <p:cNvSpPr>
              <a:spLocks noChangeShapeType="1"/>
            </p:cNvSpPr>
            <p:nvPr/>
          </p:nvSpPr>
          <p:spPr bwMode="auto">
            <a:xfrm>
              <a:off x="161" y="1483"/>
              <a:ext cx="32" cy="1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80" name="Line 14"/>
            <p:cNvSpPr>
              <a:spLocks noChangeShapeType="1"/>
            </p:cNvSpPr>
            <p:nvPr/>
          </p:nvSpPr>
          <p:spPr bwMode="auto">
            <a:xfrm>
              <a:off x="161" y="1483"/>
              <a:ext cx="1" cy="26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81" name="Rectangle 15"/>
            <p:cNvSpPr>
              <a:spLocks noChangeArrowheads="1"/>
            </p:cNvSpPr>
            <p:nvPr/>
          </p:nvSpPr>
          <p:spPr bwMode="auto">
            <a:xfrm>
              <a:off x="193" y="1483"/>
              <a:ext cx="2631" cy="26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82" name="Line 16"/>
            <p:cNvSpPr>
              <a:spLocks noChangeShapeType="1"/>
            </p:cNvSpPr>
            <p:nvPr/>
          </p:nvSpPr>
          <p:spPr bwMode="auto">
            <a:xfrm>
              <a:off x="193" y="1483"/>
              <a:ext cx="2631" cy="1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83" name="Rectangle 17"/>
            <p:cNvSpPr>
              <a:spLocks noChangeArrowheads="1"/>
            </p:cNvSpPr>
            <p:nvPr/>
          </p:nvSpPr>
          <p:spPr bwMode="auto">
            <a:xfrm>
              <a:off x="2824" y="1509"/>
              <a:ext cx="31" cy="3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84" name="Line 18"/>
            <p:cNvSpPr>
              <a:spLocks noChangeShapeType="1"/>
            </p:cNvSpPr>
            <p:nvPr/>
          </p:nvSpPr>
          <p:spPr bwMode="auto">
            <a:xfrm>
              <a:off x="2824" y="1509"/>
              <a:ext cx="31" cy="1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85" name="Rectangle 19"/>
            <p:cNvSpPr>
              <a:spLocks noChangeArrowheads="1"/>
            </p:cNvSpPr>
            <p:nvPr/>
          </p:nvSpPr>
          <p:spPr bwMode="auto">
            <a:xfrm>
              <a:off x="2824" y="1483"/>
              <a:ext cx="31" cy="26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86" name="Line 20"/>
            <p:cNvSpPr>
              <a:spLocks noChangeShapeType="1"/>
            </p:cNvSpPr>
            <p:nvPr/>
          </p:nvSpPr>
          <p:spPr bwMode="auto">
            <a:xfrm>
              <a:off x="2824" y="1483"/>
              <a:ext cx="31" cy="1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87" name="Line 21"/>
            <p:cNvSpPr>
              <a:spLocks noChangeShapeType="1"/>
            </p:cNvSpPr>
            <p:nvPr/>
          </p:nvSpPr>
          <p:spPr bwMode="auto">
            <a:xfrm>
              <a:off x="2824" y="1483"/>
              <a:ext cx="1" cy="26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88" name="Rectangle 22"/>
            <p:cNvSpPr>
              <a:spLocks noChangeArrowheads="1"/>
            </p:cNvSpPr>
            <p:nvPr/>
          </p:nvSpPr>
          <p:spPr bwMode="auto">
            <a:xfrm>
              <a:off x="2855" y="1483"/>
              <a:ext cx="2729" cy="26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89" name="Line 23"/>
            <p:cNvSpPr>
              <a:spLocks noChangeShapeType="1"/>
            </p:cNvSpPr>
            <p:nvPr/>
          </p:nvSpPr>
          <p:spPr bwMode="auto">
            <a:xfrm>
              <a:off x="2855" y="1483"/>
              <a:ext cx="2729" cy="1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90" name="Rectangle 24"/>
            <p:cNvSpPr>
              <a:spLocks noChangeArrowheads="1"/>
            </p:cNvSpPr>
            <p:nvPr/>
          </p:nvSpPr>
          <p:spPr bwMode="auto">
            <a:xfrm>
              <a:off x="5584" y="1483"/>
              <a:ext cx="32" cy="29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91" name="Line 25"/>
            <p:cNvSpPr>
              <a:spLocks noChangeShapeType="1"/>
            </p:cNvSpPr>
            <p:nvPr/>
          </p:nvSpPr>
          <p:spPr bwMode="auto">
            <a:xfrm>
              <a:off x="5584" y="1483"/>
              <a:ext cx="1" cy="29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92" name="Rectangle 26"/>
            <p:cNvSpPr>
              <a:spLocks noChangeArrowheads="1"/>
            </p:cNvSpPr>
            <p:nvPr/>
          </p:nvSpPr>
          <p:spPr bwMode="auto">
            <a:xfrm>
              <a:off x="5584" y="1483"/>
              <a:ext cx="32" cy="26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93" name="Line 27"/>
            <p:cNvSpPr>
              <a:spLocks noChangeShapeType="1"/>
            </p:cNvSpPr>
            <p:nvPr/>
          </p:nvSpPr>
          <p:spPr bwMode="auto">
            <a:xfrm>
              <a:off x="5584" y="1483"/>
              <a:ext cx="32" cy="1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94" name="Line 28"/>
            <p:cNvSpPr>
              <a:spLocks noChangeShapeType="1"/>
            </p:cNvSpPr>
            <p:nvPr/>
          </p:nvSpPr>
          <p:spPr bwMode="auto">
            <a:xfrm>
              <a:off x="5584" y="1483"/>
              <a:ext cx="1" cy="26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95" name="Rectangle 29"/>
            <p:cNvSpPr>
              <a:spLocks noChangeArrowheads="1"/>
            </p:cNvSpPr>
            <p:nvPr/>
          </p:nvSpPr>
          <p:spPr bwMode="auto">
            <a:xfrm>
              <a:off x="161" y="1512"/>
              <a:ext cx="32" cy="273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96" name="Line 30"/>
            <p:cNvSpPr>
              <a:spLocks noChangeShapeType="1"/>
            </p:cNvSpPr>
            <p:nvPr/>
          </p:nvSpPr>
          <p:spPr bwMode="auto">
            <a:xfrm>
              <a:off x="161" y="1512"/>
              <a:ext cx="1" cy="273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97" name="Rectangle 31"/>
            <p:cNvSpPr>
              <a:spLocks noChangeArrowheads="1"/>
            </p:cNvSpPr>
            <p:nvPr/>
          </p:nvSpPr>
          <p:spPr bwMode="auto">
            <a:xfrm>
              <a:off x="2824" y="1512"/>
              <a:ext cx="31" cy="273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98" name="Line 32"/>
            <p:cNvSpPr>
              <a:spLocks noChangeShapeType="1"/>
            </p:cNvSpPr>
            <p:nvPr/>
          </p:nvSpPr>
          <p:spPr bwMode="auto">
            <a:xfrm>
              <a:off x="2824" y="1512"/>
              <a:ext cx="1" cy="273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399" name="Rectangle 33"/>
            <p:cNvSpPr>
              <a:spLocks noChangeArrowheads="1"/>
            </p:cNvSpPr>
            <p:nvPr/>
          </p:nvSpPr>
          <p:spPr bwMode="auto">
            <a:xfrm>
              <a:off x="5584" y="1512"/>
              <a:ext cx="32" cy="273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00" name="Line 34"/>
            <p:cNvSpPr>
              <a:spLocks noChangeShapeType="1"/>
            </p:cNvSpPr>
            <p:nvPr/>
          </p:nvSpPr>
          <p:spPr bwMode="auto">
            <a:xfrm>
              <a:off x="5584" y="1512"/>
              <a:ext cx="1" cy="273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01" name="Rectangle 40"/>
            <p:cNvSpPr>
              <a:spLocks noChangeArrowheads="1"/>
            </p:cNvSpPr>
            <p:nvPr/>
          </p:nvSpPr>
          <p:spPr bwMode="auto">
            <a:xfrm>
              <a:off x="161" y="1785"/>
              <a:ext cx="32" cy="29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02" name="Line 41"/>
            <p:cNvSpPr>
              <a:spLocks noChangeShapeType="1"/>
            </p:cNvSpPr>
            <p:nvPr/>
          </p:nvSpPr>
          <p:spPr bwMode="auto">
            <a:xfrm>
              <a:off x="161" y="1785"/>
              <a:ext cx="1" cy="29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03" name="Rectangle 42"/>
            <p:cNvSpPr>
              <a:spLocks noChangeArrowheads="1"/>
            </p:cNvSpPr>
            <p:nvPr/>
          </p:nvSpPr>
          <p:spPr bwMode="auto">
            <a:xfrm>
              <a:off x="193" y="1785"/>
              <a:ext cx="2631" cy="27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04" name="Line 43"/>
            <p:cNvSpPr>
              <a:spLocks noChangeShapeType="1"/>
            </p:cNvSpPr>
            <p:nvPr/>
          </p:nvSpPr>
          <p:spPr bwMode="auto">
            <a:xfrm>
              <a:off x="193" y="1785"/>
              <a:ext cx="2631" cy="0"/>
            </a:xfrm>
            <a:prstGeom prst="line">
              <a:avLst/>
            </a:prstGeom>
            <a:noFill/>
            <a:ln w="635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05" name="Rectangle 44"/>
            <p:cNvSpPr>
              <a:spLocks noChangeArrowheads="1"/>
            </p:cNvSpPr>
            <p:nvPr/>
          </p:nvSpPr>
          <p:spPr bwMode="auto">
            <a:xfrm>
              <a:off x="2824" y="1785"/>
              <a:ext cx="31" cy="29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06" name="Line 45"/>
            <p:cNvSpPr>
              <a:spLocks noChangeShapeType="1"/>
            </p:cNvSpPr>
            <p:nvPr/>
          </p:nvSpPr>
          <p:spPr bwMode="auto">
            <a:xfrm>
              <a:off x="2824" y="1785"/>
              <a:ext cx="1" cy="29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07" name="Rectangle 46"/>
            <p:cNvSpPr>
              <a:spLocks noChangeArrowheads="1"/>
            </p:cNvSpPr>
            <p:nvPr/>
          </p:nvSpPr>
          <p:spPr bwMode="auto">
            <a:xfrm>
              <a:off x="2855" y="1785"/>
              <a:ext cx="2729" cy="27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08" name="Line 47"/>
            <p:cNvSpPr>
              <a:spLocks noChangeShapeType="1"/>
            </p:cNvSpPr>
            <p:nvPr/>
          </p:nvSpPr>
          <p:spPr bwMode="auto">
            <a:xfrm>
              <a:off x="2855" y="1785"/>
              <a:ext cx="2729" cy="0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09" name="Rectangle 48"/>
            <p:cNvSpPr>
              <a:spLocks noChangeArrowheads="1"/>
            </p:cNvSpPr>
            <p:nvPr/>
          </p:nvSpPr>
          <p:spPr bwMode="auto">
            <a:xfrm>
              <a:off x="5584" y="1785"/>
              <a:ext cx="32" cy="29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10" name="Line 49"/>
            <p:cNvSpPr>
              <a:spLocks noChangeShapeType="1"/>
            </p:cNvSpPr>
            <p:nvPr/>
          </p:nvSpPr>
          <p:spPr bwMode="auto">
            <a:xfrm>
              <a:off x="5584" y="1785"/>
              <a:ext cx="1" cy="29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11" name="Rectangle 50"/>
            <p:cNvSpPr>
              <a:spLocks noChangeArrowheads="1"/>
            </p:cNvSpPr>
            <p:nvPr/>
          </p:nvSpPr>
          <p:spPr bwMode="auto">
            <a:xfrm>
              <a:off x="161" y="1814"/>
              <a:ext cx="32" cy="563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12" name="Line 51"/>
            <p:cNvSpPr>
              <a:spLocks noChangeShapeType="1"/>
            </p:cNvSpPr>
            <p:nvPr/>
          </p:nvSpPr>
          <p:spPr bwMode="auto">
            <a:xfrm>
              <a:off x="161" y="1814"/>
              <a:ext cx="1" cy="563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13" name="Rectangle 52"/>
            <p:cNvSpPr>
              <a:spLocks noChangeArrowheads="1"/>
            </p:cNvSpPr>
            <p:nvPr/>
          </p:nvSpPr>
          <p:spPr bwMode="auto">
            <a:xfrm>
              <a:off x="2824" y="1814"/>
              <a:ext cx="31" cy="563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14" name="Line 53"/>
            <p:cNvSpPr>
              <a:spLocks noChangeShapeType="1"/>
            </p:cNvSpPr>
            <p:nvPr/>
          </p:nvSpPr>
          <p:spPr bwMode="auto">
            <a:xfrm>
              <a:off x="2824" y="1814"/>
              <a:ext cx="1" cy="563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15" name="Rectangle 54"/>
            <p:cNvSpPr>
              <a:spLocks noChangeArrowheads="1"/>
            </p:cNvSpPr>
            <p:nvPr/>
          </p:nvSpPr>
          <p:spPr bwMode="auto">
            <a:xfrm>
              <a:off x="5584" y="1814"/>
              <a:ext cx="32" cy="563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16" name="Line 55"/>
            <p:cNvSpPr>
              <a:spLocks noChangeShapeType="1"/>
            </p:cNvSpPr>
            <p:nvPr/>
          </p:nvSpPr>
          <p:spPr bwMode="auto">
            <a:xfrm>
              <a:off x="5584" y="1814"/>
              <a:ext cx="1" cy="563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17" name="Rectangle 60"/>
            <p:cNvSpPr>
              <a:spLocks noChangeArrowheads="1"/>
            </p:cNvSpPr>
            <p:nvPr/>
          </p:nvSpPr>
          <p:spPr bwMode="auto">
            <a:xfrm>
              <a:off x="161" y="2377"/>
              <a:ext cx="32" cy="386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18" name="Line 61"/>
            <p:cNvSpPr>
              <a:spLocks noChangeShapeType="1"/>
            </p:cNvSpPr>
            <p:nvPr/>
          </p:nvSpPr>
          <p:spPr bwMode="auto">
            <a:xfrm>
              <a:off x="161" y="2377"/>
              <a:ext cx="1" cy="386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19" name="Rectangle 62"/>
            <p:cNvSpPr>
              <a:spLocks noChangeArrowheads="1"/>
            </p:cNvSpPr>
            <p:nvPr/>
          </p:nvSpPr>
          <p:spPr bwMode="auto">
            <a:xfrm>
              <a:off x="2824" y="2377"/>
              <a:ext cx="31" cy="386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20" name="Line 63"/>
            <p:cNvSpPr>
              <a:spLocks noChangeShapeType="1"/>
            </p:cNvSpPr>
            <p:nvPr/>
          </p:nvSpPr>
          <p:spPr bwMode="auto">
            <a:xfrm>
              <a:off x="2824" y="2377"/>
              <a:ext cx="1" cy="386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21" name="Rectangle 64"/>
            <p:cNvSpPr>
              <a:spLocks noChangeArrowheads="1"/>
            </p:cNvSpPr>
            <p:nvPr/>
          </p:nvSpPr>
          <p:spPr bwMode="auto">
            <a:xfrm>
              <a:off x="5584" y="2377"/>
              <a:ext cx="32" cy="386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22" name="Line 65"/>
            <p:cNvSpPr>
              <a:spLocks noChangeShapeType="1"/>
            </p:cNvSpPr>
            <p:nvPr/>
          </p:nvSpPr>
          <p:spPr bwMode="auto">
            <a:xfrm>
              <a:off x="5584" y="2377"/>
              <a:ext cx="1" cy="386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23" name="Rectangle 70"/>
            <p:cNvSpPr>
              <a:spLocks noChangeArrowheads="1"/>
            </p:cNvSpPr>
            <p:nvPr/>
          </p:nvSpPr>
          <p:spPr bwMode="auto">
            <a:xfrm>
              <a:off x="161" y="2763"/>
              <a:ext cx="32" cy="383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24" name="Line 71"/>
            <p:cNvSpPr>
              <a:spLocks noChangeShapeType="1"/>
            </p:cNvSpPr>
            <p:nvPr/>
          </p:nvSpPr>
          <p:spPr bwMode="auto">
            <a:xfrm>
              <a:off x="161" y="2763"/>
              <a:ext cx="1" cy="383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25" name="Rectangle 72"/>
            <p:cNvSpPr>
              <a:spLocks noChangeArrowheads="1"/>
            </p:cNvSpPr>
            <p:nvPr/>
          </p:nvSpPr>
          <p:spPr bwMode="auto">
            <a:xfrm>
              <a:off x="2824" y="2763"/>
              <a:ext cx="31" cy="383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26" name="Line 73"/>
            <p:cNvSpPr>
              <a:spLocks noChangeShapeType="1"/>
            </p:cNvSpPr>
            <p:nvPr/>
          </p:nvSpPr>
          <p:spPr bwMode="auto">
            <a:xfrm>
              <a:off x="2824" y="2763"/>
              <a:ext cx="1" cy="383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27" name="Rectangle 74"/>
            <p:cNvSpPr>
              <a:spLocks noChangeArrowheads="1"/>
            </p:cNvSpPr>
            <p:nvPr/>
          </p:nvSpPr>
          <p:spPr bwMode="auto">
            <a:xfrm>
              <a:off x="5584" y="2763"/>
              <a:ext cx="32" cy="383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28" name="Line 75"/>
            <p:cNvSpPr>
              <a:spLocks noChangeShapeType="1"/>
            </p:cNvSpPr>
            <p:nvPr/>
          </p:nvSpPr>
          <p:spPr bwMode="auto">
            <a:xfrm>
              <a:off x="5584" y="2763"/>
              <a:ext cx="1" cy="383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29" name="Rectangle 80"/>
            <p:cNvSpPr>
              <a:spLocks noChangeArrowheads="1"/>
            </p:cNvSpPr>
            <p:nvPr/>
          </p:nvSpPr>
          <p:spPr bwMode="auto">
            <a:xfrm>
              <a:off x="161" y="3146"/>
              <a:ext cx="32" cy="383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30" name="Line 81"/>
            <p:cNvSpPr>
              <a:spLocks noChangeShapeType="1"/>
            </p:cNvSpPr>
            <p:nvPr/>
          </p:nvSpPr>
          <p:spPr bwMode="auto">
            <a:xfrm>
              <a:off x="161" y="3146"/>
              <a:ext cx="1" cy="383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31" name="Rectangle 82"/>
            <p:cNvSpPr>
              <a:spLocks noChangeArrowheads="1"/>
            </p:cNvSpPr>
            <p:nvPr/>
          </p:nvSpPr>
          <p:spPr bwMode="auto">
            <a:xfrm>
              <a:off x="2824" y="3146"/>
              <a:ext cx="31" cy="383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32" name="Line 83"/>
            <p:cNvSpPr>
              <a:spLocks noChangeShapeType="1"/>
            </p:cNvSpPr>
            <p:nvPr/>
          </p:nvSpPr>
          <p:spPr bwMode="auto">
            <a:xfrm>
              <a:off x="2824" y="3146"/>
              <a:ext cx="1" cy="383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33" name="Rectangle 84"/>
            <p:cNvSpPr>
              <a:spLocks noChangeArrowheads="1"/>
            </p:cNvSpPr>
            <p:nvPr/>
          </p:nvSpPr>
          <p:spPr bwMode="auto">
            <a:xfrm>
              <a:off x="5584" y="3146"/>
              <a:ext cx="32" cy="383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34" name="Line 85"/>
            <p:cNvSpPr>
              <a:spLocks noChangeShapeType="1"/>
            </p:cNvSpPr>
            <p:nvPr/>
          </p:nvSpPr>
          <p:spPr bwMode="auto">
            <a:xfrm>
              <a:off x="5584" y="3146"/>
              <a:ext cx="1" cy="383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35" name="Rectangle 90"/>
            <p:cNvSpPr>
              <a:spLocks noChangeArrowheads="1"/>
            </p:cNvSpPr>
            <p:nvPr/>
          </p:nvSpPr>
          <p:spPr bwMode="auto">
            <a:xfrm>
              <a:off x="161" y="3529"/>
              <a:ext cx="32" cy="386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36" name="Line 91"/>
            <p:cNvSpPr>
              <a:spLocks noChangeShapeType="1"/>
            </p:cNvSpPr>
            <p:nvPr/>
          </p:nvSpPr>
          <p:spPr bwMode="auto">
            <a:xfrm>
              <a:off x="161" y="3529"/>
              <a:ext cx="1" cy="386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37" name="Rectangle 92"/>
            <p:cNvSpPr>
              <a:spLocks noChangeArrowheads="1"/>
            </p:cNvSpPr>
            <p:nvPr/>
          </p:nvSpPr>
          <p:spPr bwMode="auto">
            <a:xfrm>
              <a:off x="161" y="3915"/>
              <a:ext cx="32" cy="27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38" name="Line 93"/>
            <p:cNvSpPr>
              <a:spLocks noChangeShapeType="1"/>
            </p:cNvSpPr>
            <p:nvPr/>
          </p:nvSpPr>
          <p:spPr bwMode="auto">
            <a:xfrm>
              <a:off x="161" y="3915"/>
              <a:ext cx="32" cy="1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39" name="Line 94"/>
            <p:cNvSpPr>
              <a:spLocks noChangeShapeType="1"/>
            </p:cNvSpPr>
            <p:nvPr/>
          </p:nvSpPr>
          <p:spPr bwMode="auto">
            <a:xfrm>
              <a:off x="161" y="3915"/>
              <a:ext cx="1" cy="27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40" name="Rectangle 95"/>
            <p:cNvSpPr>
              <a:spLocks noChangeArrowheads="1"/>
            </p:cNvSpPr>
            <p:nvPr/>
          </p:nvSpPr>
          <p:spPr bwMode="auto">
            <a:xfrm>
              <a:off x="161" y="3915"/>
              <a:ext cx="32" cy="27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41" name="Line 96"/>
            <p:cNvSpPr>
              <a:spLocks noChangeShapeType="1"/>
            </p:cNvSpPr>
            <p:nvPr/>
          </p:nvSpPr>
          <p:spPr bwMode="auto">
            <a:xfrm>
              <a:off x="161" y="3915"/>
              <a:ext cx="32" cy="1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42" name="Line 97"/>
            <p:cNvSpPr>
              <a:spLocks noChangeShapeType="1"/>
            </p:cNvSpPr>
            <p:nvPr/>
          </p:nvSpPr>
          <p:spPr bwMode="auto">
            <a:xfrm>
              <a:off x="161" y="3915"/>
              <a:ext cx="1" cy="27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43" name="Rectangle 98"/>
            <p:cNvSpPr>
              <a:spLocks noChangeArrowheads="1"/>
            </p:cNvSpPr>
            <p:nvPr/>
          </p:nvSpPr>
          <p:spPr bwMode="auto">
            <a:xfrm>
              <a:off x="193" y="3915"/>
              <a:ext cx="2631" cy="27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44" name="Line 99"/>
            <p:cNvSpPr>
              <a:spLocks noChangeShapeType="1"/>
            </p:cNvSpPr>
            <p:nvPr/>
          </p:nvSpPr>
          <p:spPr bwMode="auto">
            <a:xfrm>
              <a:off x="193" y="3915"/>
              <a:ext cx="2631" cy="1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45" name="Rectangle 100"/>
            <p:cNvSpPr>
              <a:spLocks noChangeArrowheads="1"/>
            </p:cNvSpPr>
            <p:nvPr/>
          </p:nvSpPr>
          <p:spPr bwMode="auto">
            <a:xfrm>
              <a:off x="2824" y="3529"/>
              <a:ext cx="31" cy="386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46" name="Line 101"/>
            <p:cNvSpPr>
              <a:spLocks noChangeShapeType="1"/>
            </p:cNvSpPr>
            <p:nvPr/>
          </p:nvSpPr>
          <p:spPr bwMode="auto">
            <a:xfrm>
              <a:off x="2824" y="3529"/>
              <a:ext cx="1" cy="386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47" name="Rectangle 102"/>
            <p:cNvSpPr>
              <a:spLocks noChangeArrowheads="1"/>
            </p:cNvSpPr>
            <p:nvPr/>
          </p:nvSpPr>
          <p:spPr bwMode="auto">
            <a:xfrm>
              <a:off x="2824" y="3915"/>
              <a:ext cx="31" cy="27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48" name="Line 103"/>
            <p:cNvSpPr>
              <a:spLocks noChangeShapeType="1"/>
            </p:cNvSpPr>
            <p:nvPr/>
          </p:nvSpPr>
          <p:spPr bwMode="auto">
            <a:xfrm>
              <a:off x="2824" y="3915"/>
              <a:ext cx="31" cy="1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49" name="Line 104"/>
            <p:cNvSpPr>
              <a:spLocks noChangeShapeType="1"/>
            </p:cNvSpPr>
            <p:nvPr/>
          </p:nvSpPr>
          <p:spPr bwMode="auto">
            <a:xfrm>
              <a:off x="2824" y="3915"/>
              <a:ext cx="1" cy="27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50" name="Rectangle 105"/>
            <p:cNvSpPr>
              <a:spLocks noChangeArrowheads="1"/>
            </p:cNvSpPr>
            <p:nvPr/>
          </p:nvSpPr>
          <p:spPr bwMode="auto">
            <a:xfrm>
              <a:off x="2855" y="3915"/>
              <a:ext cx="2729" cy="27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51" name="Line 106"/>
            <p:cNvSpPr>
              <a:spLocks noChangeShapeType="1"/>
            </p:cNvSpPr>
            <p:nvPr/>
          </p:nvSpPr>
          <p:spPr bwMode="auto">
            <a:xfrm>
              <a:off x="2855" y="3915"/>
              <a:ext cx="2729" cy="1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52" name="Rectangle 107"/>
            <p:cNvSpPr>
              <a:spLocks noChangeArrowheads="1"/>
            </p:cNvSpPr>
            <p:nvPr/>
          </p:nvSpPr>
          <p:spPr bwMode="auto">
            <a:xfrm>
              <a:off x="5584" y="3529"/>
              <a:ext cx="32" cy="386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53" name="Line 108"/>
            <p:cNvSpPr>
              <a:spLocks noChangeShapeType="1"/>
            </p:cNvSpPr>
            <p:nvPr/>
          </p:nvSpPr>
          <p:spPr bwMode="auto">
            <a:xfrm>
              <a:off x="5584" y="3529"/>
              <a:ext cx="1" cy="386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54" name="Rectangle 109"/>
            <p:cNvSpPr>
              <a:spLocks noChangeArrowheads="1"/>
            </p:cNvSpPr>
            <p:nvPr/>
          </p:nvSpPr>
          <p:spPr bwMode="auto">
            <a:xfrm>
              <a:off x="5584" y="3915"/>
              <a:ext cx="32" cy="27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55" name="Line 110"/>
            <p:cNvSpPr>
              <a:spLocks noChangeShapeType="1"/>
            </p:cNvSpPr>
            <p:nvPr/>
          </p:nvSpPr>
          <p:spPr bwMode="auto">
            <a:xfrm>
              <a:off x="5584" y="3915"/>
              <a:ext cx="32" cy="1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56" name="Line 111"/>
            <p:cNvSpPr>
              <a:spLocks noChangeShapeType="1"/>
            </p:cNvSpPr>
            <p:nvPr/>
          </p:nvSpPr>
          <p:spPr bwMode="auto">
            <a:xfrm>
              <a:off x="5584" y="3915"/>
              <a:ext cx="1" cy="27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57" name="Rectangle 112"/>
            <p:cNvSpPr>
              <a:spLocks noChangeArrowheads="1"/>
            </p:cNvSpPr>
            <p:nvPr/>
          </p:nvSpPr>
          <p:spPr bwMode="auto">
            <a:xfrm>
              <a:off x="5584" y="3915"/>
              <a:ext cx="32" cy="27"/>
            </a:xfrm>
            <a:prstGeom prst="rect">
              <a:avLst/>
            </a:prstGeom>
            <a:solidFill>
              <a:srgbClr val="FF9900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58" name="Line 113"/>
            <p:cNvSpPr>
              <a:spLocks noChangeShapeType="1"/>
            </p:cNvSpPr>
            <p:nvPr/>
          </p:nvSpPr>
          <p:spPr bwMode="auto">
            <a:xfrm>
              <a:off x="5584" y="3915"/>
              <a:ext cx="32" cy="1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  <p:sp>
          <p:nvSpPr>
            <p:cNvPr id="15459" name="Line 114"/>
            <p:cNvSpPr>
              <a:spLocks noChangeShapeType="1"/>
            </p:cNvSpPr>
            <p:nvPr/>
          </p:nvSpPr>
          <p:spPr bwMode="auto">
            <a:xfrm>
              <a:off x="5584" y="3915"/>
              <a:ext cx="1" cy="27"/>
            </a:xfrm>
            <a:prstGeom prst="line">
              <a:avLst/>
            </a:prstGeom>
            <a:noFill/>
            <a:ln w="12700">
              <a:solidFill>
                <a:srgbClr val="FF9900"/>
              </a:solidFill>
              <a:round/>
              <a:headEnd/>
              <a:tailEnd/>
            </a:ln>
          </p:spPr>
          <p:txBody>
            <a:bodyPr/>
            <a:lstStyle/>
            <a:p>
              <a:endParaRPr lang="id-ID"/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374650" y="604838"/>
            <a:ext cx="83883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3200" b="1">
                <a:solidFill>
                  <a:srgbClr val="FF9900"/>
                </a:solidFill>
                <a:latin typeface="Verdana" pitchFamily="34" charset="0"/>
              </a:rPr>
              <a:t>Kebutuhan yang dirasakan</a:t>
            </a:r>
          </a:p>
          <a:p>
            <a:endParaRPr lang="en-GB" b="1">
              <a:solidFill>
                <a:schemeClr val="bg1"/>
              </a:solidFill>
              <a:latin typeface="Verdana" pitchFamily="34" charset="0"/>
            </a:endParaRPr>
          </a:p>
          <a:p>
            <a:r>
              <a:rPr lang="en-GB">
                <a:solidFill>
                  <a:schemeClr val="bg1"/>
                </a:solidFill>
              </a:rPr>
              <a:t>Contoh :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458788" y="1962150"/>
            <a:ext cx="8559800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228600">
              <a:spcBef>
                <a:spcPct val="50000"/>
              </a:spcBef>
              <a:buFontTx/>
              <a:buChar char="•"/>
              <a:tabLst>
                <a:tab pos="231775" algn="l"/>
                <a:tab pos="3035300" algn="l"/>
                <a:tab pos="3657600" algn="l"/>
              </a:tabLst>
            </a:pPr>
            <a:r>
              <a:rPr lang="en-US" sz="2000">
                <a:solidFill>
                  <a:schemeClr val="bg1"/>
                </a:solidFill>
              </a:rPr>
              <a:t>Pangkas ditempat 	&gt;&lt;	pangkas di salon</a:t>
            </a:r>
          </a:p>
          <a:p>
            <a:pPr marL="228600" indent="-228600">
              <a:spcBef>
                <a:spcPct val="50000"/>
              </a:spcBef>
              <a:tabLst>
                <a:tab pos="231775" algn="l"/>
                <a:tab pos="3035300" algn="l"/>
                <a:tab pos="3657600" algn="l"/>
              </a:tabLst>
            </a:pPr>
            <a:r>
              <a:rPr lang="en-US" sz="2000">
                <a:solidFill>
                  <a:schemeClr val="bg1"/>
                </a:solidFill>
              </a:rPr>
              <a:t>	pangkas biasa</a:t>
            </a:r>
          </a:p>
          <a:p>
            <a:pPr marL="228600" indent="-228600">
              <a:spcBef>
                <a:spcPct val="50000"/>
              </a:spcBef>
              <a:buFontTx/>
              <a:buChar char="•"/>
              <a:tabLst>
                <a:tab pos="231775" algn="l"/>
                <a:tab pos="3035300" algn="l"/>
                <a:tab pos="3657600" algn="l"/>
              </a:tabLst>
            </a:pPr>
            <a:r>
              <a:rPr lang="en-US" sz="2000">
                <a:solidFill>
                  <a:schemeClr val="bg1"/>
                </a:solidFill>
              </a:rPr>
              <a:t>Ayam goreng di	&gt;&lt;	ayam goreng di restoran biasa</a:t>
            </a:r>
          </a:p>
          <a:p>
            <a:pPr marL="228600" indent="-228600">
              <a:spcBef>
                <a:spcPct val="50000"/>
              </a:spcBef>
              <a:tabLst>
                <a:tab pos="231775" algn="l"/>
                <a:tab pos="3035300" algn="l"/>
                <a:tab pos="3657600" algn="l"/>
              </a:tabLst>
            </a:pPr>
            <a:r>
              <a:rPr lang="en-US" sz="2000">
                <a:solidFill>
                  <a:schemeClr val="bg1"/>
                </a:solidFill>
              </a:rPr>
              <a:t>	“</a:t>
            </a:r>
            <a:r>
              <a:rPr lang="en-US" sz="2000" i="1">
                <a:solidFill>
                  <a:schemeClr val="bg1"/>
                </a:solidFill>
              </a:rPr>
              <a:t>fast food</a:t>
            </a:r>
            <a:r>
              <a:rPr lang="en-US" sz="2000">
                <a:solidFill>
                  <a:schemeClr val="bg1"/>
                </a:solidFill>
              </a:rPr>
              <a:t>”		</a:t>
            </a:r>
          </a:p>
          <a:p>
            <a:pPr marL="228600" indent="-228600">
              <a:spcBef>
                <a:spcPct val="50000"/>
              </a:spcBef>
              <a:buFontTx/>
              <a:buChar char="•"/>
              <a:tabLst>
                <a:tab pos="231775" algn="l"/>
                <a:tab pos="3035300" algn="l"/>
                <a:tab pos="3657600" algn="l"/>
              </a:tabLst>
            </a:pPr>
            <a:r>
              <a:rPr lang="en-US" sz="2000">
                <a:solidFill>
                  <a:schemeClr val="bg1"/>
                </a:solidFill>
              </a:rPr>
              <a:t>Coklat yang dikemas 	&gt;&lt;	coklat yang dikemas biasa</a:t>
            </a:r>
            <a:r>
              <a:rPr lang="en-US" sz="2000"/>
              <a:t> </a:t>
            </a:r>
            <a:r>
              <a:rPr lang="en-US" sz="2000">
                <a:solidFill>
                  <a:schemeClr val="bg1"/>
                </a:solidFill>
              </a:rPr>
              <a:t>		mewah</a:t>
            </a:r>
          </a:p>
          <a:p>
            <a:pPr marL="228600" indent="-228600">
              <a:spcBef>
                <a:spcPct val="50000"/>
              </a:spcBef>
              <a:buFontTx/>
              <a:buChar char="•"/>
              <a:tabLst>
                <a:tab pos="231775" algn="l"/>
                <a:tab pos="3035300" algn="l"/>
                <a:tab pos="3657600" algn="l"/>
              </a:tabLst>
            </a:pPr>
            <a:r>
              <a:rPr lang="en-US" sz="2000">
                <a:solidFill>
                  <a:schemeClr val="bg1"/>
                </a:solidFill>
              </a:rPr>
              <a:t>Me</a:t>
            </a:r>
            <a:r>
              <a:rPr lang="id-ID" sz="2000">
                <a:solidFill>
                  <a:schemeClr val="bg1"/>
                </a:solidFill>
              </a:rPr>
              <a:t>nggunakan cangkul</a:t>
            </a:r>
            <a:r>
              <a:rPr lang="en-US" sz="2000">
                <a:solidFill>
                  <a:schemeClr val="bg1"/>
                </a:solidFill>
              </a:rPr>
              <a:t>	&gt;&lt;	menggunakan </a:t>
            </a:r>
            <a:r>
              <a:rPr lang="id-ID" sz="2000">
                <a:solidFill>
                  <a:schemeClr val="bg1"/>
                </a:solidFill>
              </a:rPr>
              <a:t>traktor</a:t>
            </a:r>
            <a:endParaRPr lang="en-US" sz="2000">
              <a:solidFill>
                <a:schemeClr val="bg1"/>
              </a:solidFill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482600" y="5105400"/>
            <a:ext cx="8432800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352425" indent="-352425">
              <a:buFont typeface="Times New Roman" pitchFamily="18" charset="0"/>
              <a:buChar char="→"/>
            </a:pPr>
            <a:r>
              <a:rPr lang="en-US" sz="2000">
                <a:solidFill>
                  <a:schemeClr val="bg1"/>
                </a:solidFill>
              </a:rPr>
              <a:t>Pelanggan menyatakan kebutuhannya sesuai persepsinya</a:t>
            </a:r>
          </a:p>
          <a:p>
            <a:pPr marL="352425" indent="-352425">
              <a:buFont typeface="Times New Roman" pitchFamily="18" charset="0"/>
              <a:buChar char="→"/>
            </a:pPr>
            <a:r>
              <a:rPr lang="en-US" sz="2000">
                <a:solidFill>
                  <a:schemeClr val="bg1"/>
                </a:solidFill>
              </a:rPr>
              <a:t>Sebagian berkaitan dengan produk, sebagian tidak berkaitan	</a:t>
            </a:r>
          </a:p>
          <a:p>
            <a:pPr marL="352425" indent="-352425">
              <a:buFont typeface="Times New Roman" pitchFamily="18" charset="0"/>
              <a:buNone/>
            </a:pPr>
            <a:r>
              <a:rPr lang="en-US" sz="2000">
                <a:solidFill>
                  <a:schemeClr val="bg1"/>
                </a:solidFill>
              </a:rPr>
              <a:t>	dengan produk.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685800"/>
            <a:ext cx="8534400" cy="1143000"/>
          </a:xfrm>
        </p:spPr>
        <p:txBody>
          <a:bodyPr/>
          <a:lstStyle/>
          <a:p>
            <a:pPr eaLnBrk="1" hangingPunct="1"/>
            <a:r>
              <a:rPr lang="en-US" sz="3000" b="1" smtClean="0">
                <a:solidFill>
                  <a:srgbClr val="FF9900"/>
                </a:solidFill>
                <a:latin typeface="Tahoma" pitchFamily="34" charset="0"/>
              </a:rPr>
              <a:t>Kebutuhan yang Berkaitan dengan Kepuasan dan Ketidakpuasan Produk </a:t>
            </a:r>
          </a:p>
        </p:txBody>
      </p:sp>
      <p:graphicFrame>
        <p:nvGraphicFramePr>
          <p:cNvPr id="75802" name="Group 26"/>
          <p:cNvGraphicFramePr>
            <a:graphicFrameLocks noGrp="1"/>
          </p:cNvGraphicFramePr>
          <p:nvPr>
            <p:ph idx="1"/>
          </p:nvPr>
        </p:nvGraphicFramePr>
        <p:xfrm>
          <a:off x="304800" y="2057400"/>
          <a:ext cx="8534400" cy="3648393"/>
        </p:xfrm>
        <a:graphic>
          <a:graphicData uri="http://schemas.openxmlformats.org/drawingml/2006/table">
            <a:tbl>
              <a:tblPr/>
              <a:tblGrid>
                <a:gridCol w="4267200"/>
                <a:gridCol w="4267200"/>
              </a:tblGrid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</a:rPr>
                        <a:t>Berkaitan dengan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</a:rPr>
                        <a:t>Kepuasan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</a:rPr>
                        <a:t>Berkaitan dengan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9900"/>
                          </a:solidFill>
                          <a:effectLst/>
                          <a:latin typeface="Arial" charset="0"/>
                        </a:rPr>
                        <a:t>ketidakpuasan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03513">
                <a:tc>
                  <a:txBody>
                    <a:bodyPr/>
                    <a:lstStyle/>
                    <a:p>
                      <a:pPr marL="231775" marR="0" lvl="0" indent="-2317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Pengaruh teknologi</a:t>
                      </a:r>
                    </a:p>
                    <a:p>
                      <a:pPr marL="231775" marR="0" lvl="0" indent="-2317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Keselamatan manusia</a:t>
                      </a:r>
                    </a:p>
                    <a:p>
                      <a:pPr marL="231775" marR="0" lvl="0" indent="-2317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“User Friendly”</a:t>
                      </a:r>
                    </a:p>
                    <a:p>
                      <a:pPr marL="231775" marR="0" lvl="0" indent="-2317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Kecepatan pelayanan</a:t>
                      </a:r>
                    </a:p>
                    <a:p>
                      <a:pPr marL="231775" marR="0" lvl="0" indent="-2317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Informasi yang jujur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31775" marR="0" lvl="0" indent="-2317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Pemberian garansi (jaminan)</a:t>
                      </a:r>
                    </a:p>
                    <a:p>
                      <a:pPr marL="231775" marR="0" lvl="0" indent="-2317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Penanganan “complaint”</a:t>
                      </a:r>
                    </a:p>
                    <a:p>
                      <a:pPr marL="231775" marR="0" lvl="0" indent="-2317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Memberi informasi tentang kegagalan produk/jasa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22" name="Rectangle 28"/>
          <p:cNvSpPr>
            <a:spLocks noChangeArrowheads="1"/>
          </p:cNvSpPr>
          <p:nvPr/>
        </p:nvSpPr>
        <p:spPr bwMode="auto">
          <a:xfrm>
            <a:off x="4572000" y="2057400"/>
            <a:ext cx="4267200" cy="914400"/>
          </a:xfrm>
          <a:prstGeom prst="rect">
            <a:avLst/>
          </a:prstGeom>
          <a:noFill/>
          <a:ln w="31750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17423" name="Rectangle 29"/>
          <p:cNvSpPr>
            <a:spLocks noChangeArrowheads="1"/>
          </p:cNvSpPr>
          <p:nvPr/>
        </p:nvSpPr>
        <p:spPr bwMode="auto">
          <a:xfrm>
            <a:off x="4572000" y="2971800"/>
            <a:ext cx="4267200" cy="2743200"/>
          </a:xfrm>
          <a:prstGeom prst="rect">
            <a:avLst/>
          </a:prstGeom>
          <a:noFill/>
          <a:ln w="31750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17424" name="Rectangle 30"/>
          <p:cNvSpPr>
            <a:spLocks noChangeArrowheads="1"/>
          </p:cNvSpPr>
          <p:nvPr/>
        </p:nvSpPr>
        <p:spPr bwMode="auto">
          <a:xfrm>
            <a:off x="304800" y="2057400"/>
            <a:ext cx="4267200" cy="914400"/>
          </a:xfrm>
          <a:prstGeom prst="rect">
            <a:avLst/>
          </a:prstGeom>
          <a:noFill/>
          <a:ln w="31750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  <p:sp>
        <p:nvSpPr>
          <p:cNvPr id="17425" name="Rectangle 31"/>
          <p:cNvSpPr>
            <a:spLocks noChangeArrowheads="1"/>
          </p:cNvSpPr>
          <p:nvPr/>
        </p:nvSpPr>
        <p:spPr bwMode="auto">
          <a:xfrm>
            <a:off x="304800" y="2971800"/>
            <a:ext cx="4267200" cy="2743200"/>
          </a:xfrm>
          <a:prstGeom prst="rect">
            <a:avLst/>
          </a:prstGeom>
          <a:noFill/>
          <a:ln w="31750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id-ID"/>
          </a:p>
        </p:txBody>
      </p:sp>
    </p:spTree>
  </p:cSld>
  <p:clrMapOvr>
    <a:masterClrMapping/>
  </p:clrMapOvr>
  <p:transition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385763" y="838200"/>
            <a:ext cx="8377237" cy="1143000"/>
          </a:xfrm>
        </p:spPr>
        <p:txBody>
          <a:bodyPr/>
          <a:lstStyle/>
          <a:p>
            <a:pPr eaLnBrk="1" hangingPunct="1"/>
            <a:r>
              <a:rPr lang="en-US" sz="3000" b="1" smtClean="0">
                <a:solidFill>
                  <a:srgbClr val="FF9900"/>
                </a:solidFill>
                <a:latin typeface="Tahoma" pitchFamily="34" charset="0"/>
              </a:rPr>
              <a:t>Faktor-faktor yang Meningkatkan  Kebutuhan / Persyaratan Pelanggan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286000"/>
            <a:ext cx="8382000" cy="2971800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en-US" sz="2400" smtClean="0"/>
              <a:t>Pelayanan yang ada umumnya “tidak cukup”</a:t>
            </a:r>
          </a:p>
          <a:p>
            <a:pPr eaLnBrk="1" hangingPunct="1">
              <a:lnSpc>
                <a:spcPct val="120000"/>
              </a:lnSpc>
            </a:pPr>
            <a:r>
              <a:rPr lang="en-US" sz="2400" smtClean="0"/>
              <a:t>Pengurangan waktu pelayanan</a:t>
            </a:r>
          </a:p>
          <a:p>
            <a:pPr eaLnBrk="1" hangingPunct="1">
              <a:lnSpc>
                <a:spcPct val="120000"/>
              </a:lnSpc>
            </a:pPr>
            <a:r>
              <a:rPr lang="en-US" sz="2400" smtClean="0"/>
              <a:t>Perubahan kebiasaan (perilaku) pelanggan</a:t>
            </a:r>
          </a:p>
          <a:p>
            <a:pPr eaLnBrk="1" hangingPunct="1">
              <a:lnSpc>
                <a:spcPct val="120000"/>
              </a:lnSpc>
            </a:pPr>
            <a:r>
              <a:rPr lang="en-US" sz="2400" smtClean="0"/>
              <a:t>Perkembangan inovasi (produk, jasa, promosi, dsb)</a:t>
            </a:r>
          </a:p>
        </p:txBody>
      </p:sp>
    </p:spTree>
  </p:cSld>
  <p:clrMapOvr>
    <a:masterClrMapping/>
  </p:clrMapOvr>
  <p:transition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457200" y="2157413"/>
            <a:ext cx="80772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77850" indent="-577850"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(1)	Menjadi pelanggan</a:t>
            </a:r>
          </a:p>
          <a:p>
            <a:pPr marL="577850" indent="-577850"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(2)	Mengkaji perilaku pelanggan</a:t>
            </a:r>
          </a:p>
          <a:p>
            <a:pPr marL="577850" indent="-577850"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	-  Berkaitan dengan ketidakpuasan</a:t>
            </a:r>
          </a:p>
          <a:p>
            <a:pPr marL="577850" indent="-577850"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	-  Observasi langsung</a:t>
            </a:r>
          </a:p>
          <a:p>
            <a:pPr marL="577850" indent="-577850"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	-  Berkaitan dengan volume penjualan		</a:t>
            </a:r>
          </a:p>
          <a:p>
            <a:pPr marL="577850" indent="-577850"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(3)	Berkomunikasi langsung dengan pelanggan (melakukan survei)</a:t>
            </a:r>
          </a:p>
          <a:p>
            <a:pPr marL="577850" indent="-577850"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(4)	Mensimulasi penggunaan produk oleh pelanggan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77800" y="790575"/>
            <a:ext cx="8737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FF9900"/>
                </a:solidFill>
                <a:latin typeface="Verdana" pitchFamily="34" charset="0"/>
              </a:rPr>
              <a:t>Cara Mengetahui Persyaratan Pelanggan</a:t>
            </a:r>
            <a:endParaRPr lang="en-GB" sz="3200" b="1">
              <a:solidFill>
                <a:srgbClr val="FF99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476250" y="627063"/>
            <a:ext cx="79565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b="1">
                <a:solidFill>
                  <a:srgbClr val="FF9900"/>
                </a:solidFill>
                <a:latin typeface="Verdana" pitchFamily="34" charset="0"/>
              </a:rPr>
              <a:t>Pengembangan Keunggulan Produk</a:t>
            </a: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58800" y="1905000"/>
            <a:ext cx="8128000" cy="340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77850" indent="-577850">
              <a:lnSpc>
                <a:spcPct val="120000"/>
              </a:lnSpc>
              <a:spcBef>
                <a:spcPct val="50000"/>
              </a:spcBef>
              <a:tabLst>
                <a:tab pos="1090613" algn="l"/>
              </a:tabLst>
            </a:pPr>
            <a:r>
              <a:rPr lang="en-US" sz="2000">
                <a:solidFill>
                  <a:schemeClr val="bg1"/>
                </a:solidFill>
              </a:rPr>
              <a:t>Tahapan umum :</a:t>
            </a:r>
          </a:p>
          <a:p>
            <a:pPr marL="577850" indent="-577850">
              <a:lnSpc>
                <a:spcPct val="120000"/>
              </a:lnSpc>
              <a:spcBef>
                <a:spcPct val="50000"/>
              </a:spcBef>
              <a:tabLst>
                <a:tab pos="1090613" algn="l"/>
              </a:tabLst>
            </a:pPr>
            <a:r>
              <a:rPr lang="en-US" sz="2000">
                <a:solidFill>
                  <a:schemeClr val="bg1"/>
                </a:solidFill>
              </a:rPr>
              <a:t>(1).	Evaluasi terhadap keunggulan produk yang telah ada</a:t>
            </a:r>
          </a:p>
          <a:p>
            <a:pPr marL="577850" indent="-577850">
              <a:lnSpc>
                <a:spcPct val="120000"/>
              </a:lnSpc>
              <a:spcBef>
                <a:spcPct val="50000"/>
              </a:spcBef>
              <a:tabLst>
                <a:tab pos="1090613" algn="l"/>
              </a:tabLst>
            </a:pPr>
            <a:r>
              <a:rPr lang="en-US" sz="2000">
                <a:solidFill>
                  <a:schemeClr val="bg1"/>
                </a:solidFill>
              </a:rPr>
              <a:t>		dikaitkan dengan pemenuhan 	persyaratan pelanggan</a:t>
            </a:r>
          </a:p>
          <a:p>
            <a:pPr marL="577850" indent="-577850">
              <a:lnSpc>
                <a:spcPct val="120000"/>
              </a:lnSpc>
              <a:spcBef>
                <a:spcPct val="50000"/>
              </a:spcBef>
              <a:tabLst>
                <a:tab pos="1090613" algn="l"/>
              </a:tabLst>
            </a:pPr>
            <a:r>
              <a:rPr lang="en-US" sz="2000">
                <a:solidFill>
                  <a:schemeClr val="bg1"/>
                </a:solidFill>
              </a:rPr>
              <a:t>(2).	Penciptaan alternatif-alternatif baru </a:t>
            </a:r>
          </a:p>
          <a:p>
            <a:pPr marL="577850" indent="-577850">
              <a:lnSpc>
                <a:spcPct val="120000"/>
              </a:lnSpc>
              <a:spcBef>
                <a:spcPct val="50000"/>
              </a:spcBef>
              <a:tabLst>
                <a:tab pos="1090613" algn="l"/>
              </a:tabLst>
            </a:pPr>
            <a:r>
              <a:rPr lang="en-US" sz="2000">
                <a:solidFill>
                  <a:schemeClr val="bg1"/>
                </a:solidFill>
              </a:rPr>
              <a:t>(3).	Percobaan dan pengujian alternatif dalam rangka memilih yang optimum</a:t>
            </a:r>
          </a:p>
          <a:p>
            <a:pPr marL="577850" indent="-577850">
              <a:lnSpc>
                <a:spcPct val="120000"/>
              </a:lnSpc>
              <a:spcBef>
                <a:spcPct val="50000"/>
              </a:spcBef>
              <a:tabLst>
                <a:tab pos="1090613" algn="l"/>
              </a:tabLst>
            </a:pPr>
            <a:r>
              <a:rPr lang="en-US" sz="2000">
                <a:solidFill>
                  <a:schemeClr val="bg1"/>
                </a:solidFill>
              </a:rPr>
              <a:t>(4).	Penetapan (memilih) desain produk</a:t>
            </a:r>
          </a:p>
        </p:txBody>
      </p:sp>
      <p:sp>
        <p:nvSpPr>
          <p:cNvPr id="20484" name="Line 4"/>
          <p:cNvSpPr>
            <a:spLocks noChangeShapeType="1"/>
          </p:cNvSpPr>
          <p:nvPr/>
        </p:nvSpPr>
        <p:spPr bwMode="auto">
          <a:xfrm>
            <a:off x="1244600" y="3200400"/>
            <a:ext cx="411163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 type="arrow" w="lg" len="med"/>
          </a:ln>
        </p:spPr>
        <p:txBody>
          <a:bodyPr/>
          <a:lstStyle/>
          <a:p>
            <a:endParaRPr lang="id-ID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476250" y="627063"/>
            <a:ext cx="79565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b="1">
                <a:solidFill>
                  <a:srgbClr val="FF9900"/>
                </a:solidFill>
                <a:latin typeface="Verdana" pitchFamily="34" charset="0"/>
              </a:rPr>
              <a:t>Pengembangan Keunggulan Produk </a:t>
            </a:r>
            <a:r>
              <a:rPr lang="en-GB" sz="2800">
                <a:solidFill>
                  <a:srgbClr val="FF9900"/>
                </a:solidFill>
                <a:latin typeface="Verdana" pitchFamily="34" charset="0"/>
              </a:rPr>
              <a:t>(lanjutan)</a:t>
            </a:r>
          </a:p>
        </p:txBody>
      </p:sp>
      <p:sp>
        <p:nvSpPr>
          <p:cNvPr id="21507" name="Text Box 5"/>
          <p:cNvSpPr txBox="1">
            <a:spLocks noChangeArrowheads="1"/>
          </p:cNvSpPr>
          <p:nvPr/>
        </p:nvSpPr>
        <p:spPr bwMode="auto">
          <a:xfrm>
            <a:off x="558800" y="2133600"/>
            <a:ext cx="7924800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7663" indent="-347663">
              <a:lnSpc>
                <a:spcPct val="120000"/>
              </a:lnSpc>
              <a:spcBef>
                <a:spcPct val="20000"/>
              </a:spcBef>
            </a:pPr>
            <a:r>
              <a:rPr lang="en-US">
                <a:solidFill>
                  <a:schemeClr val="bg1"/>
                </a:solidFill>
              </a:rPr>
              <a:t>Disuatu perusahaan :</a:t>
            </a:r>
          </a:p>
          <a:p>
            <a:pPr marL="347663" indent="-347663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en-US">
                <a:solidFill>
                  <a:schemeClr val="bg1"/>
                </a:solidFill>
              </a:rPr>
              <a:t>Pengembangan keunggulan produk disebut “pengembangan produk” (</a:t>
            </a:r>
            <a:r>
              <a:rPr lang="en-US" i="1">
                <a:solidFill>
                  <a:schemeClr val="bg1"/>
                </a:solidFill>
              </a:rPr>
              <a:t>product development</a:t>
            </a:r>
            <a:r>
              <a:rPr lang="en-US">
                <a:solidFill>
                  <a:schemeClr val="bg1"/>
                </a:solidFill>
              </a:rPr>
              <a:t>).</a:t>
            </a:r>
          </a:p>
          <a:p>
            <a:pPr marL="347663" indent="-347663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en-US">
                <a:solidFill>
                  <a:schemeClr val="bg1"/>
                </a:solidFill>
              </a:rPr>
              <a:t>Dikerjakan oleh Departemen R &amp; D.</a:t>
            </a:r>
          </a:p>
          <a:p>
            <a:pPr marL="347663" indent="-347663">
              <a:lnSpc>
                <a:spcPct val="120000"/>
              </a:lnSpc>
              <a:spcBef>
                <a:spcPct val="20000"/>
              </a:spcBef>
              <a:buFont typeface="Wingdings" pitchFamily="2" charset="2"/>
              <a:buChar char="ü"/>
            </a:pPr>
            <a:r>
              <a:rPr lang="en-US">
                <a:solidFill>
                  <a:schemeClr val="bg1"/>
                </a:solidFill>
              </a:rPr>
              <a:t>Tenaga-tenaga yang terlibat dari berbagai disiplin seperti engineer, analisis sistem, analisis biaya, ahli mutu dan sebagainya.	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04800" y="838200"/>
            <a:ext cx="84899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b="1">
                <a:solidFill>
                  <a:srgbClr val="FF9900"/>
                </a:solidFill>
                <a:latin typeface="Verdana" pitchFamily="34" charset="0"/>
              </a:rPr>
              <a:t>Berbagai Analisis Untuk Pengembangan Keunggulan Produk</a:t>
            </a: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990600" y="2484438"/>
            <a:ext cx="7620000" cy="239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09588" indent="-509588">
              <a:lnSpc>
                <a:spcPct val="120000"/>
              </a:lnSpc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(1)	ANALISIS FUNGSIONAL (penggunaan produk)</a:t>
            </a:r>
          </a:p>
          <a:p>
            <a:pPr marL="509588" indent="-509588">
              <a:lnSpc>
                <a:spcPct val="120000"/>
              </a:lnSpc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(2)	ANALISIS KRITIS (</a:t>
            </a:r>
            <a:r>
              <a:rPr lang="en-US" i="1">
                <a:solidFill>
                  <a:schemeClr val="bg1"/>
                </a:solidFill>
              </a:rPr>
              <a:t>vital few</a:t>
            </a:r>
            <a:r>
              <a:rPr lang="en-US">
                <a:solidFill>
                  <a:schemeClr val="bg1"/>
                </a:solidFill>
              </a:rPr>
              <a:t>) </a:t>
            </a:r>
          </a:p>
          <a:p>
            <a:pPr marL="509588" indent="-509588">
              <a:lnSpc>
                <a:spcPct val="120000"/>
              </a:lnSpc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(3)	ANALISIS PERSAINGAN</a:t>
            </a:r>
          </a:p>
          <a:p>
            <a:pPr marL="509588" indent="-509588">
              <a:lnSpc>
                <a:spcPct val="120000"/>
              </a:lnSpc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(4)	ANALISIS DAYA JUAL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3"/>
          <p:cNvSpPr txBox="1">
            <a:spLocks noChangeArrowheads="1"/>
          </p:cNvSpPr>
          <p:nvPr/>
        </p:nvSpPr>
        <p:spPr bwMode="auto">
          <a:xfrm>
            <a:off x="762000" y="685800"/>
            <a:ext cx="7772400" cy="564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09588" indent="-509588">
              <a:spcBef>
                <a:spcPct val="20000"/>
              </a:spcBef>
            </a:pPr>
            <a:r>
              <a:rPr lang="en-US" b="1">
                <a:solidFill>
                  <a:srgbClr val="FF9900"/>
                </a:solidFill>
              </a:rPr>
              <a:t>(1)	ANALISIS FUNGSIONAL (penggunaan produk)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Meningkatkan kecepatan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Meningkatkan keselamatan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Mengurangi resiko kecelakaan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Meningkatkan efisiensi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Meningkatkan ketepatan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Meningkatkan kemudahan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Mengurangi kesalahan penggunaan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dll</a:t>
            </a:r>
          </a:p>
          <a:p>
            <a:pPr marL="509588" indent="-509588">
              <a:spcBef>
                <a:spcPct val="20000"/>
              </a:spcBef>
            </a:pPr>
            <a:r>
              <a:rPr lang="en-US" b="1">
                <a:solidFill>
                  <a:srgbClr val="FF9900"/>
                </a:solidFill>
              </a:rPr>
              <a:t>(2)	ANALISIS KRITIS (</a:t>
            </a:r>
            <a:r>
              <a:rPr lang="en-US" b="1" i="1">
                <a:solidFill>
                  <a:srgbClr val="FF9900"/>
                </a:solidFill>
              </a:rPr>
              <a:t>vital few</a:t>
            </a:r>
            <a:r>
              <a:rPr lang="en-US" b="1">
                <a:solidFill>
                  <a:srgbClr val="FF9900"/>
                </a:solidFill>
              </a:rPr>
              <a:t>) 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Berkaitan dengan keselamatan manusia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Mematuhi peraturan perundang-undangan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Penting untuk daya jual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Berkaitan dengan jumlah investasi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Kesinambungan kinerja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3"/>
          <p:cNvSpPr txBox="1">
            <a:spLocks noChangeArrowheads="1"/>
          </p:cNvSpPr>
          <p:nvPr/>
        </p:nvSpPr>
        <p:spPr bwMode="auto">
          <a:xfrm>
            <a:off x="533400" y="1152525"/>
            <a:ext cx="8229600" cy="454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09588" indent="-509588">
              <a:spcBef>
                <a:spcPct val="20000"/>
              </a:spcBef>
            </a:pPr>
            <a:r>
              <a:rPr lang="en-US" b="1">
                <a:solidFill>
                  <a:srgbClr val="FF9900"/>
                </a:solidFill>
              </a:rPr>
              <a:t>(3)	ANALISIS PERSAINGAN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Berkaitan dengan keunggulan produk / proses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Membandingkan kinerja produk kita &gt;&lt; pesaing/pesaing utama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Uji preferensi konsumen (produk konsumsi)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Benchmarking (untuk perusahaan monopoli)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Membandingkan kemampuan proses dengan pesaing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endParaRPr lang="en-US" sz="2000">
              <a:solidFill>
                <a:schemeClr val="bg1"/>
              </a:solidFill>
            </a:endParaRPr>
          </a:p>
          <a:p>
            <a:pPr marL="509588" indent="-509588">
              <a:spcBef>
                <a:spcPct val="20000"/>
              </a:spcBef>
            </a:pPr>
            <a:r>
              <a:rPr lang="en-US" b="1">
                <a:solidFill>
                  <a:srgbClr val="FF9900"/>
                </a:solidFill>
              </a:rPr>
              <a:t>(4)	ANALISIS DAYA JUAL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Perbedaan produk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Perilaku pelanggan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Persepsi pelanggan</a:t>
            </a:r>
          </a:p>
          <a:p>
            <a:pPr marL="809625" lvl="1" indent="-185738">
              <a:spcBef>
                <a:spcPct val="20000"/>
              </a:spcBef>
              <a:buFontTx/>
              <a:buChar char="•"/>
            </a:pPr>
            <a:r>
              <a:rPr lang="en-US" sz="2000">
                <a:solidFill>
                  <a:schemeClr val="bg1"/>
                </a:solidFill>
              </a:rPr>
              <a:t>Pendapat pelanggan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430213" y="742950"/>
            <a:ext cx="8026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b="1">
                <a:solidFill>
                  <a:srgbClr val="FF9900"/>
                </a:solidFill>
                <a:latin typeface="Verdana" pitchFamily="34" charset="0"/>
              </a:rPr>
              <a:t>Pengembangan Keunggulan Proses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531813" y="2327275"/>
            <a:ext cx="8026400" cy="323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174875" lvl="1" indent="-1717675">
              <a:spcBef>
                <a:spcPct val="5000"/>
              </a:spcBef>
              <a:tabLst>
                <a:tab pos="1423988" algn="l"/>
                <a:tab pos="1652588" algn="l"/>
                <a:tab pos="1828800" algn="l"/>
              </a:tabLst>
            </a:pPr>
            <a:r>
              <a:rPr lang="en-GB" sz="2000" b="1">
                <a:solidFill>
                  <a:schemeClr val="bg1"/>
                </a:solidFill>
              </a:rPr>
              <a:t>PROSES</a:t>
            </a:r>
            <a:r>
              <a:rPr lang="en-GB" sz="2000">
                <a:solidFill>
                  <a:schemeClr val="bg1"/>
                </a:solidFill>
              </a:rPr>
              <a:t>	:		Suatu tindakan (rangkaian tindakan) sistematis yang diarahkan untuk mencapai suatu tujuan.</a:t>
            </a:r>
          </a:p>
          <a:p>
            <a:pPr marL="1717675" indent="-1717675">
              <a:spcBef>
                <a:spcPct val="5000"/>
              </a:spcBef>
              <a:tabLst>
                <a:tab pos="1423988" algn="l"/>
                <a:tab pos="1652588" algn="l"/>
                <a:tab pos="1828800" algn="l"/>
              </a:tabLst>
            </a:pPr>
            <a:r>
              <a:rPr lang="en-GB" sz="2000">
                <a:solidFill>
                  <a:schemeClr val="bg1"/>
                </a:solidFill>
              </a:rPr>
              <a:t>			       Proses makro dan proses mikro.</a:t>
            </a:r>
          </a:p>
          <a:p>
            <a:pPr marL="1717675" indent="-1717675">
              <a:spcBef>
                <a:spcPct val="5000"/>
              </a:spcBef>
              <a:tabLst>
                <a:tab pos="1423988" algn="l"/>
                <a:tab pos="1652588" algn="l"/>
                <a:tab pos="1828800" algn="l"/>
              </a:tabLst>
            </a:pPr>
            <a:endParaRPr lang="en-GB" sz="2000">
              <a:solidFill>
                <a:schemeClr val="bg1"/>
              </a:solidFill>
            </a:endParaRPr>
          </a:p>
          <a:p>
            <a:pPr marL="1717675" indent="-1717675">
              <a:spcBef>
                <a:spcPct val="5000"/>
              </a:spcBef>
              <a:tabLst>
                <a:tab pos="1423988" algn="l"/>
                <a:tab pos="1652588" algn="l"/>
                <a:tab pos="1828800" algn="l"/>
              </a:tabLst>
            </a:pPr>
            <a:r>
              <a:rPr lang="en-GB" sz="2000" b="1">
                <a:solidFill>
                  <a:schemeClr val="bg1"/>
                </a:solidFill>
              </a:rPr>
              <a:t>KRITERIA</a:t>
            </a:r>
            <a:r>
              <a:rPr lang="en-GB" sz="2000">
                <a:solidFill>
                  <a:schemeClr val="bg1"/>
                </a:solidFill>
              </a:rPr>
              <a:t>	:	- 	Berorientasi pada tujuan.</a:t>
            </a:r>
          </a:p>
          <a:p>
            <a:pPr marL="1717675" indent="-1717675">
              <a:spcBef>
                <a:spcPct val="5000"/>
              </a:spcBef>
              <a:tabLst>
                <a:tab pos="1423988" algn="l"/>
                <a:tab pos="1652588" algn="l"/>
                <a:tab pos="1828800" algn="l"/>
              </a:tabLst>
            </a:pPr>
            <a:r>
              <a:rPr lang="en-GB" sz="2000">
                <a:solidFill>
                  <a:schemeClr val="bg1"/>
                </a:solidFill>
              </a:rPr>
              <a:t>		-	Sistematis (kegiatan yang membentuk suatu proses 	berkaitan satu sama lain secara 	logis).</a:t>
            </a:r>
          </a:p>
          <a:p>
            <a:pPr marL="1717675" indent="-1717675">
              <a:spcBef>
                <a:spcPct val="5000"/>
              </a:spcBef>
              <a:tabLst>
                <a:tab pos="1423988" algn="l"/>
                <a:tab pos="1652588" algn="l"/>
                <a:tab pos="1828800" algn="l"/>
              </a:tabLst>
            </a:pPr>
            <a:r>
              <a:rPr lang="en-GB" sz="2000">
                <a:solidFill>
                  <a:schemeClr val="bg1"/>
                </a:solidFill>
              </a:rPr>
              <a:t>		-	Mampu mencapai tujuan.</a:t>
            </a:r>
          </a:p>
          <a:p>
            <a:pPr marL="1717675" indent="-1717675">
              <a:spcBef>
                <a:spcPct val="5000"/>
              </a:spcBef>
              <a:tabLst>
                <a:tab pos="1423988" algn="l"/>
                <a:tab pos="1652588" algn="l"/>
                <a:tab pos="1828800" algn="l"/>
              </a:tabLst>
            </a:pPr>
            <a:r>
              <a:rPr lang="en-GB" sz="2000">
                <a:solidFill>
                  <a:schemeClr val="bg1"/>
                </a:solidFill>
              </a:rPr>
              <a:t>		- 	Resmi (disetujui oleh orang atau unit yang 	bertanggung jawab)	</a:t>
            </a:r>
          </a:p>
        </p:txBody>
      </p:sp>
      <p:sp>
        <p:nvSpPr>
          <p:cNvPr id="25604" name="Line 4"/>
          <p:cNvSpPr>
            <a:spLocks noChangeShapeType="1"/>
          </p:cNvSpPr>
          <p:nvPr/>
        </p:nvSpPr>
        <p:spPr bwMode="auto">
          <a:xfrm>
            <a:off x="2357438" y="3162300"/>
            <a:ext cx="411162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 type="arrow" w="lg" len="med"/>
          </a:ln>
        </p:spPr>
        <p:txBody>
          <a:bodyPr/>
          <a:lstStyle/>
          <a:p>
            <a:endParaRPr lang="id-ID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533400" y="914400"/>
            <a:ext cx="7721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b="1">
                <a:solidFill>
                  <a:srgbClr val="FF9900"/>
                </a:solidFill>
                <a:latin typeface="Verdana" pitchFamily="34" charset="0"/>
              </a:rPr>
              <a:t>    6 Langkah Perancangan Proses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736600" y="2420938"/>
            <a:ext cx="7594600" cy="323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77850" indent="-577850">
              <a:lnSpc>
                <a:spcPct val="120000"/>
              </a:lnSpc>
              <a:spcBef>
                <a:spcPct val="20000"/>
              </a:spcBef>
            </a:pPr>
            <a:r>
              <a:rPr lang="en-US" sz="2200">
                <a:solidFill>
                  <a:schemeClr val="bg1"/>
                </a:solidFill>
              </a:rPr>
              <a:t>(1)	Menentukan tujuan proses</a:t>
            </a:r>
          </a:p>
          <a:p>
            <a:pPr marL="577850" indent="-577850">
              <a:lnSpc>
                <a:spcPct val="120000"/>
              </a:lnSpc>
              <a:spcBef>
                <a:spcPct val="20000"/>
              </a:spcBef>
            </a:pPr>
            <a:r>
              <a:rPr lang="en-US" sz="2200">
                <a:solidFill>
                  <a:schemeClr val="bg1"/>
                </a:solidFill>
              </a:rPr>
              <a:t>(2)	Identifikasi dan dokumentasi proses</a:t>
            </a:r>
          </a:p>
          <a:p>
            <a:pPr marL="577850" indent="-577850">
              <a:lnSpc>
                <a:spcPct val="120000"/>
              </a:lnSpc>
              <a:spcBef>
                <a:spcPct val="20000"/>
              </a:spcBef>
            </a:pPr>
            <a:r>
              <a:rPr lang="en-US" sz="2200">
                <a:solidFill>
                  <a:schemeClr val="bg1"/>
                </a:solidFill>
              </a:rPr>
              <a:t>(3)	Mengukur kinerja proses</a:t>
            </a:r>
          </a:p>
          <a:p>
            <a:pPr marL="577850" indent="-577850">
              <a:lnSpc>
                <a:spcPct val="120000"/>
              </a:lnSpc>
              <a:spcBef>
                <a:spcPct val="20000"/>
              </a:spcBef>
            </a:pPr>
            <a:r>
              <a:rPr lang="en-US" sz="2200">
                <a:solidFill>
                  <a:schemeClr val="bg1"/>
                </a:solidFill>
              </a:rPr>
              <a:t>(4)	Analisis kinerja proses (kemampuan, kegagalan)</a:t>
            </a:r>
          </a:p>
          <a:p>
            <a:pPr marL="577850" indent="-577850">
              <a:lnSpc>
                <a:spcPct val="120000"/>
              </a:lnSpc>
              <a:spcBef>
                <a:spcPct val="20000"/>
              </a:spcBef>
            </a:pPr>
            <a:r>
              <a:rPr lang="en-US" sz="2200">
                <a:solidFill>
                  <a:schemeClr val="bg1"/>
                </a:solidFill>
              </a:rPr>
              <a:t>(5)	Pengembangkan gagasan untuk perbaikan proses</a:t>
            </a:r>
          </a:p>
          <a:p>
            <a:pPr marL="577850" indent="-577850">
              <a:lnSpc>
                <a:spcPct val="120000"/>
              </a:lnSpc>
              <a:spcBef>
                <a:spcPct val="20000"/>
              </a:spcBef>
            </a:pPr>
            <a:r>
              <a:rPr lang="en-US" sz="2200">
                <a:solidFill>
                  <a:schemeClr val="bg1"/>
                </a:solidFill>
              </a:rPr>
              <a:t>(6)	Evaluasi perbaikan proses dan standarisasi (optimasi desain)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1092200" y="762000"/>
            <a:ext cx="7239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3200" b="1">
                <a:solidFill>
                  <a:srgbClr val="FF9900"/>
                </a:solidFill>
                <a:latin typeface="Verdana" pitchFamily="34" charset="0"/>
              </a:rPr>
              <a:t>Perangkat untuk</a:t>
            </a:r>
          </a:p>
          <a:p>
            <a:pPr algn="ctr"/>
            <a:r>
              <a:rPr lang="en-GB" sz="3200" b="1">
                <a:solidFill>
                  <a:srgbClr val="FF9900"/>
                </a:solidFill>
                <a:latin typeface="Verdana" pitchFamily="34" charset="0"/>
              </a:rPr>
              <a:t>Perancangan Proses</a:t>
            </a:r>
          </a:p>
        </p:txBody>
      </p:sp>
      <p:sp>
        <p:nvSpPr>
          <p:cNvPr id="27651" name="Text Box 5"/>
          <p:cNvSpPr txBox="1">
            <a:spLocks noChangeArrowheads="1"/>
          </p:cNvSpPr>
          <p:nvPr/>
        </p:nvSpPr>
        <p:spPr bwMode="auto">
          <a:xfrm>
            <a:off x="2184400" y="2362200"/>
            <a:ext cx="5537200" cy="314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77850" indent="-577850">
              <a:lnSpc>
                <a:spcPct val="70000"/>
              </a:lnSpc>
              <a:spcBef>
                <a:spcPct val="70000"/>
              </a:spcBef>
            </a:pPr>
            <a:r>
              <a:rPr lang="en-US" sz="2200">
                <a:solidFill>
                  <a:schemeClr val="bg1"/>
                </a:solidFill>
              </a:rPr>
              <a:t>1.	Diagram alir</a:t>
            </a:r>
          </a:p>
          <a:p>
            <a:pPr marL="577850" indent="-577850">
              <a:lnSpc>
                <a:spcPct val="70000"/>
              </a:lnSpc>
              <a:spcBef>
                <a:spcPct val="70000"/>
              </a:spcBef>
            </a:pPr>
            <a:r>
              <a:rPr lang="en-US" sz="2200">
                <a:solidFill>
                  <a:schemeClr val="bg1"/>
                </a:solidFill>
              </a:rPr>
              <a:t>2.	Diagram sebab akibat ISHIKAWA</a:t>
            </a:r>
          </a:p>
          <a:p>
            <a:pPr marL="577850" indent="-577850">
              <a:lnSpc>
                <a:spcPct val="70000"/>
              </a:lnSpc>
              <a:spcBef>
                <a:spcPct val="70000"/>
              </a:spcBef>
            </a:pPr>
            <a:r>
              <a:rPr lang="en-US" sz="2200">
                <a:solidFill>
                  <a:schemeClr val="bg1"/>
                </a:solidFill>
              </a:rPr>
              <a:t>3.	Analisis PARETO</a:t>
            </a:r>
          </a:p>
          <a:p>
            <a:pPr marL="577850" indent="-577850">
              <a:lnSpc>
                <a:spcPct val="70000"/>
              </a:lnSpc>
              <a:spcBef>
                <a:spcPct val="70000"/>
              </a:spcBef>
            </a:pPr>
            <a:r>
              <a:rPr lang="en-US" sz="2200">
                <a:solidFill>
                  <a:schemeClr val="bg1"/>
                </a:solidFill>
              </a:rPr>
              <a:t>4.	Control Chart</a:t>
            </a:r>
          </a:p>
          <a:p>
            <a:pPr marL="577850" indent="-577850">
              <a:lnSpc>
                <a:spcPct val="70000"/>
              </a:lnSpc>
              <a:spcBef>
                <a:spcPct val="70000"/>
              </a:spcBef>
            </a:pPr>
            <a:r>
              <a:rPr lang="en-US" sz="2200">
                <a:solidFill>
                  <a:schemeClr val="bg1"/>
                </a:solidFill>
              </a:rPr>
              <a:t>5.	Histogram</a:t>
            </a:r>
          </a:p>
          <a:p>
            <a:pPr marL="577850" indent="-577850">
              <a:lnSpc>
                <a:spcPct val="70000"/>
              </a:lnSpc>
              <a:spcBef>
                <a:spcPct val="70000"/>
              </a:spcBef>
              <a:buFontTx/>
              <a:buAutoNum type="arabicPeriod" startAt="6"/>
            </a:pPr>
            <a:r>
              <a:rPr lang="en-US" sz="2200">
                <a:solidFill>
                  <a:schemeClr val="bg1"/>
                </a:solidFill>
              </a:rPr>
              <a:t>Scatter diagram</a:t>
            </a:r>
          </a:p>
          <a:p>
            <a:pPr marL="577850" indent="-577850">
              <a:lnSpc>
                <a:spcPct val="70000"/>
              </a:lnSpc>
              <a:spcBef>
                <a:spcPct val="70000"/>
              </a:spcBef>
              <a:buFontTx/>
              <a:buAutoNum type="arabicPeriod" startAt="6"/>
            </a:pPr>
            <a:r>
              <a:rPr lang="en-US" sz="2200">
                <a:solidFill>
                  <a:schemeClr val="bg1"/>
                </a:solidFill>
              </a:rPr>
              <a:t>Grafik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254000" y="1111250"/>
            <a:ext cx="5994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GB" sz="3600">
                <a:solidFill>
                  <a:srgbClr val="FF9900"/>
                </a:solidFill>
                <a:latin typeface="Impact" pitchFamily="34" charset="0"/>
              </a:rPr>
              <a:t> </a:t>
            </a:r>
            <a:r>
              <a:rPr lang="en-GB" sz="3200" b="1">
                <a:solidFill>
                  <a:srgbClr val="FF9900"/>
                </a:solidFill>
                <a:latin typeface="Verdana" pitchFamily="34" charset="0"/>
              </a:rPr>
              <a:t> LATIHAN</a:t>
            </a: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317500" y="1889125"/>
            <a:ext cx="86106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(1). Apakah perbedaan</a:t>
            </a:r>
            <a:r>
              <a:rPr lang="id-ID" sz="2000">
                <a:solidFill>
                  <a:schemeClr val="bg1"/>
                </a:solidFill>
              </a:rPr>
              <a:t> antara</a:t>
            </a:r>
            <a:r>
              <a:rPr lang="en-US" sz="2000">
                <a:solidFill>
                  <a:schemeClr val="bg1"/>
                </a:solidFill>
              </a:rPr>
              <a:t> pelanggan eksternal dengan pelanggan internal ?</a:t>
            </a:r>
          </a:p>
          <a:p>
            <a:pPr marL="457200" indent="-457200"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	Buatkan daftar pelanggan eksternal dan internal di </a:t>
            </a:r>
            <a:r>
              <a:rPr lang="id-ID" sz="2000">
                <a:solidFill>
                  <a:schemeClr val="bg1"/>
                </a:solidFill>
              </a:rPr>
              <a:t>suatu industri peralatan pertanian</a:t>
            </a:r>
            <a:endParaRPr lang="en-US" sz="2000">
              <a:solidFill>
                <a:schemeClr val="bg1"/>
              </a:solidFill>
            </a:endParaRPr>
          </a:p>
          <a:p>
            <a:pPr marL="457200" indent="-457200"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(2).	Jelaskan berbagai cara untuk mengetahui persyaratan pelanggan</a:t>
            </a:r>
          </a:p>
          <a:p>
            <a:pPr marL="457200" indent="-457200">
              <a:spcBef>
                <a:spcPct val="50000"/>
              </a:spcBef>
            </a:pPr>
            <a:r>
              <a:rPr lang="en-US" sz="2000">
                <a:solidFill>
                  <a:schemeClr val="bg1"/>
                </a:solidFill>
              </a:rPr>
              <a:t>(3).	Dalam rangka pengembangan keunggulan produk, analisis apa saja yang diperlukan ? Terangkan !</a:t>
            </a:r>
            <a:endParaRPr lang="id-ID" sz="2000">
              <a:solidFill>
                <a:schemeClr val="bg1"/>
              </a:solidFill>
            </a:endParaRPr>
          </a:p>
          <a:p>
            <a:pPr marL="457200" indent="-457200">
              <a:spcBef>
                <a:spcPct val="50000"/>
              </a:spcBef>
            </a:pPr>
            <a:r>
              <a:rPr lang="id-ID" sz="2000">
                <a:solidFill>
                  <a:schemeClr val="bg1"/>
                </a:solidFill>
              </a:rPr>
              <a:t>(4).  Jelaskan keenam langkah perancangan proses</a:t>
            </a:r>
            <a:endParaRPr lang="en-US" sz="2000">
              <a:solidFill>
                <a:schemeClr val="bg1"/>
              </a:solidFill>
            </a:endParaRPr>
          </a:p>
          <a:p>
            <a:pPr marL="457200" indent="-457200">
              <a:spcBef>
                <a:spcPct val="50000"/>
              </a:spcBef>
            </a:pPr>
            <a:endParaRPr lang="id-ID" sz="2000">
              <a:solidFill>
                <a:schemeClr val="bg1"/>
              </a:solidFill>
            </a:endParaRPr>
          </a:p>
          <a:p>
            <a:pPr marL="457200" indent="-457200">
              <a:spcBef>
                <a:spcPct val="50000"/>
              </a:spcBef>
            </a:pPr>
            <a:endParaRPr lang="id-ID" sz="2000">
              <a:solidFill>
                <a:schemeClr val="bg1"/>
              </a:solidFill>
            </a:endParaRPr>
          </a:p>
          <a:p>
            <a:pPr marL="457200" indent="-457200">
              <a:spcBef>
                <a:spcPct val="50000"/>
              </a:spcBef>
            </a:pPr>
            <a:endParaRPr lang="id-ID" sz="2000">
              <a:solidFill>
                <a:schemeClr val="bg1"/>
              </a:solidFill>
            </a:endParaRPr>
          </a:p>
          <a:p>
            <a:pPr marL="457200" indent="-457200">
              <a:spcBef>
                <a:spcPct val="50000"/>
              </a:spcBef>
            </a:pPr>
            <a:endParaRPr lang="id-ID" sz="2000">
              <a:solidFill>
                <a:schemeClr val="bg1"/>
              </a:solidFill>
            </a:endParaRPr>
          </a:p>
          <a:p>
            <a:pPr marL="457200" indent="-457200">
              <a:spcBef>
                <a:spcPct val="50000"/>
              </a:spcBef>
            </a:pPr>
            <a:endParaRPr lang="id-ID" sz="2000">
              <a:solidFill>
                <a:schemeClr val="bg1"/>
              </a:solidFill>
            </a:endParaRPr>
          </a:p>
          <a:p>
            <a:pPr marL="457200" indent="-457200">
              <a:spcBef>
                <a:spcPct val="50000"/>
              </a:spcBef>
            </a:pPr>
            <a:endParaRPr lang="id-ID" sz="2000">
              <a:solidFill>
                <a:schemeClr val="bg1"/>
              </a:solidFill>
            </a:endParaRPr>
          </a:p>
          <a:p>
            <a:pPr marL="457200" indent="-457200">
              <a:spcBef>
                <a:spcPct val="50000"/>
              </a:spcBef>
            </a:pPr>
            <a:endParaRPr lang="id-ID" sz="2000">
              <a:solidFill>
                <a:schemeClr val="bg1"/>
              </a:solidFill>
            </a:endParaRPr>
          </a:p>
          <a:p>
            <a:pPr marL="457200" indent="-457200">
              <a:spcBef>
                <a:spcPct val="50000"/>
              </a:spcBef>
            </a:pPr>
            <a:endParaRPr lang="en-US" sz="2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457200" y="533400"/>
            <a:ext cx="822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FF9900"/>
                </a:solidFill>
                <a:latin typeface="Verdana" pitchFamily="34" charset="0"/>
              </a:rPr>
              <a:t>Daftar Pustaka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60363" y="1524000"/>
            <a:ext cx="8478837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81025" indent="-581025">
              <a:spcBef>
                <a:spcPct val="20000"/>
              </a:spcBef>
            </a:pPr>
            <a:r>
              <a:rPr lang="en-US" sz="2000">
                <a:solidFill>
                  <a:schemeClr val="bg1"/>
                </a:solidFill>
              </a:rPr>
              <a:t>Gasperz, Vincent. 2005. Total Quality Management. PT Gramedia 	Pustaka Utama. </a:t>
            </a:r>
          </a:p>
          <a:p>
            <a:pPr marL="581025" indent="-581025">
              <a:spcBef>
                <a:spcPct val="20000"/>
              </a:spcBef>
            </a:pPr>
            <a:r>
              <a:rPr lang="en-US" sz="2000">
                <a:solidFill>
                  <a:schemeClr val="bg1"/>
                </a:solidFill>
              </a:rPr>
              <a:t>Luning.P.A., Marcelis.W.J. dan Jongen.W.M.F.  2002.  Food Quality Management, A Techno-Managerial Approach. Wageningen Pers.</a:t>
            </a:r>
          </a:p>
          <a:p>
            <a:pPr marL="581025" indent="-581025">
              <a:spcBef>
                <a:spcPct val="20000"/>
              </a:spcBef>
            </a:pPr>
            <a:r>
              <a:rPr lang="en-US" sz="2000">
                <a:solidFill>
                  <a:schemeClr val="bg1"/>
                </a:solidFill>
              </a:rPr>
              <a:t>JURAN J.M. 1989. JURAN on Quality by Design. The Free Press,  A. Division of  Macmillan Company, Inc (USA).</a:t>
            </a:r>
          </a:p>
          <a:p>
            <a:pPr marL="581025" indent="-581025">
              <a:spcBef>
                <a:spcPct val="20000"/>
              </a:spcBef>
            </a:pPr>
            <a:r>
              <a:rPr lang="en-US" sz="2000">
                <a:solidFill>
                  <a:schemeClr val="bg1"/>
                </a:solidFill>
              </a:rPr>
              <a:t>JURAN.J.M. dan F.M. GRYNA. Juran’s Quality Control Handbook.1998. McGraw-HILL Book Company, Network.</a:t>
            </a:r>
          </a:p>
          <a:p>
            <a:pPr marL="581025" indent="-581025">
              <a:spcBef>
                <a:spcPct val="20000"/>
              </a:spcBef>
            </a:pPr>
            <a:r>
              <a:rPr lang="en-US" sz="2000">
                <a:solidFill>
                  <a:schemeClr val="bg1"/>
                </a:solidFill>
              </a:rPr>
              <a:t>Tenner.A.R.dan I.J.Detoro.1992. Total Quality Management. Addison-Wesley Publishing Company.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pgen4_planning">
  <a:themeElements>
    <a:clrScheme name="">
      <a:dk1>
        <a:srgbClr val="000000"/>
      </a:dk1>
      <a:lt1>
        <a:srgbClr val="DDDDDD"/>
      </a:lt1>
      <a:dk2>
        <a:srgbClr val="000000"/>
      </a:dk2>
      <a:lt2>
        <a:srgbClr val="808080"/>
      </a:lt2>
      <a:accent1>
        <a:srgbClr val="B2B2B2"/>
      </a:accent1>
      <a:accent2>
        <a:srgbClr val="0000FF"/>
      </a:accent2>
      <a:accent3>
        <a:srgbClr val="EBEBEB"/>
      </a:accent3>
      <a:accent4>
        <a:srgbClr val="000000"/>
      </a:accent4>
      <a:accent5>
        <a:srgbClr val="D5D5D5"/>
      </a:accent5>
      <a:accent6>
        <a:srgbClr val="0000E7"/>
      </a:accent6>
      <a:hlink>
        <a:srgbClr val="0000FF"/>
      </a:hlink>
      <a:folHlink>
        <a:srgbClr val="0099FF"/>
      </a:folHlink>
    </a:clrScheme>
    <a:fontScheme name="pppgen4_planning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ppgen4_planning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pgen4_planning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gen4_planning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gen4_planning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gen4_planning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gen4_planning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pgen4_planning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Refined</Template>
  <TotalTime>2010</TotalTime>
  <Words>685</Words>
  <Application>Microsoft PowerPoint</Application>
  <PresentationFormat>On-screen Show (4:3)</PresentationFormat>
  <Paragraphs>263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Arial</vt:lpstr>
      <vt:lpstr>Times New Roman</vt:lpstr>
      <vt:lpstr>Impact</vt:lpstr>
      <vt:lpstr>Arial Narrow</vt:lpstr>
      <vt:lpstr>Tahoma</vt:lpstr>
      <vt:lpstr>Dom Casual</vt:lpstr>
      <vt:lpstr>Century Gothic</vt:lpstr>
      <vt:lpstr>Verdana</vt:lpstr>
      <vt:lpstr>Wingdings</vt:lpstr>
      <vt:lpstr>pppgen4_planning</vt:lpstr>
      <vt:lpstr>Slide 1</vt:lpstr>
      <vt:lpstr>              Total Quality Management   Adalah suatu pendekatan manajemen untuk keberhasilan jangka panjang melalui kepuasan konsumen</vt:lpstr>
      <vt:lpstr>KONSEP AWAL TQM OLEH BERBAGAI  PAKAR MUTU (Philip B. Crosby, J.M. Juran, W. Edward Deming, Armand V. Feigenbaum dan Kaoru Ishikawa) </vt:lpstr>
      <vt:lpstr>   Istilah lain untuk Quality Management dan TQM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Kebutuhan yang Berkaitan dengan Kepuasan dan Ketidakpuasan Produk </vt:lpstr>
      <vt:lpstr>Faktor-faktor yang Meningkatkan  Kebutuhan / Persyaratan Pelanggan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Company>CV. ZOOM ACCELERA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Toshiba</cp:lastModifiedBy>
  <cp:revision>199</cp:revision>
  <dcterms:created xsi:type="dcterms:W3CDTF">2002-05-03T03:19:25Z</dcterms:created>
  <dcterms:modified xsi:type="dcterms:W3CDTF">2018-09-24T02:20:27Z</dcterms:modified>
</cp:coreProperties>
</file>