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3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14A44357-5B2F-417B-8612-A8C40C7D319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id-ID"/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C7E2C4DD-8E16-4551-8442-3090A374CD06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id-ID"/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id="{F47D05D0-A1DB-44D5-AEEE-AAC030B01929}"/>
              </a:ext>
            </a:extLst>
          </p:cNvPr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1269" name="Rectangle 5">
            <a:extLst>
              <a:ext uri="{FF2B5EF4-FFF2-40B4-BE49-F238E27FC236}">
                <a16:creationId xmlns:a16="http://schemas.microsoft.com/office/drawing/2014/main" id="{E0A738C8-4455-4732-AC88-FB417C23B64B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11270" name="Rectangle 6">
            <a:extLst>
              <a:ext uri="{FF2B5EF4-FFF2-40B4-BE49-F238E27FC236}">
                <a16:creationId xmlns:a16="http://schemas.microsoft.com/office/drawing/2014/main" id="{476688DB-9F0D-4DA7-A1A5-60AE3A95A953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id-ID"/>
          </a:p>
        </p:txBody>
      </p:sp>
      <p:sp>
        <p:nvSpPr>
          <p:cNvPr id="11271" name="Rectangle 7">
            <a:extLst>
              <a:ext uri="{FF2B5EF4-FFF2-40B4-BE49-F238E27FC236}">
                <a16:creationId xmlns:a16="http://schemas.microsoft.com/office/drawing/2014/main" id="{B3E3CD53-0B60-43CC-9CC7-8209A1E9CDF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2432BB8-734F-4BCB-B8A9-E5E3BB73A762}" type="slidenum">
              <a:rPr lang="en-US" altLang="id-ID"/>
              <a:pPr/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Line 2">
            <a:extLst>
              <a:ext uri="{FF2B5EF4-FFF2-40B4-BE49-F238E27FC236}">
                <a16:creationId xmlns:a16="http://schemas.microsoft.com/office/drawing/2014/main" id="{AB9D0516-A1C5-47AE-9578-D1CD383B4B15}"/>
              </a:ext>
            </a:extLst>
          </p:cNvPr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2EA90907-DB77-4127-B695-4934AB73052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6148" name="Rectangle 4">
            <a:extLst>
              <a:ext uri="{FF2B5EF4-FFF2-40B4-BE49-F238E27FC236}">
                <a16:creationId xmlns:a16="http://schemas.microsoft.com/office/drawing/2014/main" id="{7C6A5695-9714-4780-B2F3-ACB5C03A96D6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 sz="3200"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2BEBA8DD-1B69-45FD-BF59-566DE0F4C76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779D3C77-37EA-4B5B-91BE-DED0AB08EFD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B754F7C4-EFF9-4668-BD7D-92035F6C28F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A865A9F-2FF7-438D-81AC-332E77265CC6}" type="slidenum">
              <a:rPr lang="en-US" altLang="en-US"/>
              <a:pPr/>
              <a:t>‹#›</a:t>
            </a:fld>
            <a:endParaRPr lang="en-US" altLang="en-US"/>
          </a:p>
        </p:txBody>
      </p:sp>
      <p:grpSp>
        <p:nvGrpSpPr>
          <p:cNvPr id="6152" name="Group 8">
            <a:extLst>
              <a:ext uri="{FF2B5EF4-FFF2-40B4-BE49-F238E27FC236}">
                <a16:creationId xmlns:a16="http://schemas.microsoft.com/office/drawing/2014/main" id="{A725DDB0-D807-4F4B-A150-585CEE5714E4}"/>
              </a:ext>
            </a:extLst>
          </p:cNvPr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153" name="Oval 9">
              <a:extLst>
                <a:ext uri="{FF2B5EF4-FFF2-40B4-BE49-F238E27FC236}">
                  <a16:creationId xmlns:a16="http://schemas.microsoft.com/office/drawing/2014/main" id="{F97524A1-8F51-4DD2-AE3E-12F5B899D3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54" name="Oval 10">
              <a:extLst>
                <a:ext uri="{FF2B5EF4-FFF2-40B4-BE49-F238E27FC236}">
                  <a16:creationId xmlns:a16="http://schemas.microsoft.com/office/drawing/2014/main" id="{42B7B0E3-6082-49DE-A3D1-B2C37DCEA4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55" name="Oval 11">
              <a:extLst>
                <a:ext uri="{FF2B5EF4-FFF2-40B4-BE49-F238E27FC236}">
                  <a16:creationId xmlns:a16="http://schemas.microsoft.com/office/drawing/2014/main" id="{B554A086-C1B4-4482-8670-7E3B17A0A9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56" name="Oval 12">
              <a:extLst>
                <a:ext uri="{FF2B5EF4-FFF2-40B4-BE49-F238E27FC236}">
                  <a16:creationId xmlns:a16="http://schemas.microsoft.com/office/drawing/2014/main" id="{7AA4F796-D55F-4D4F-BA8A-1B6A6865D3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57" name="Oval 13">
              <a:extLst>
                <a:ext uri="{FF2B5EF4-FFF2-40B4-BE49-F238E27FC236}">
                  <a16:creationId xmlns:a16="http://schemas.microsoft.com/office/drawing/2014/main" id="{2AB13CE7-9F34-432D-AD35-F80519B4DE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58" name="Oval 14">
              <a:extLst>
                <a:ext uri="{FF2B5EF4-FFF2-40B4-BE49-F238E27FC236}">
                  <a16:creationId xmlns:a16="http://schemas.microsoft.com/office/drawing/2014/main" id="{F0AAC8E9-15B9-44F3-A172-D700F67C26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59" name="Oval 15">
              <a:extLst>
                <a:ext uri="{FF2B5EF4-FFF2-40B4-BE49-F238E27FC236}">
                  <a16:creationId xmlns:a16="http://schemas.microsoft.com/office/drawing/2014/main" id="{3B35136B-BA40-4B0A-A5D5-F0673A6D92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60" name="Oval 16">
              <a:extLst>
                <a:ext uri="{FF2B5EF4-FFF2-40B4-BE49-F238E27FC236}">
                  <a16:creationId xmlns:a16="http://schemas.microsoft.com/office/drawing/2014/main" id="{3702DA70-C3A5-421C-93F8-F4D296BFAD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61" name="Oval 17">
              <a:extLst>
                <a:ext uri="{FF2B5EF4-FFF2-40B4-BE49-F238E27FC236}">
                  <a16:creationId xmlns:a16="http://schemas.microsoft.com/office/drawing/2014/main" id="{0D33F462-56A5-4844-8C6A-ECFB0D2B44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62" name="Oval 18">
              <a:extLst>
                <a:ext uri="{FF2B5EF4-FFF2-40B4-BE49-F238E27FC236}">
                  <a16:creationId xmlns:a16="http://schemas.microsoft.com/office/drawing/2014/main" id="{E93A62BB-6C3A-4703-806D-F7D10E4DAA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63" name="Oval 19">
              <a:extLst>
                <a:ext uri="{FF2B5EF4-FFF2-40B4-BE49-F238E27FC236}">
                  <a16:creationId xmlns:a16="http://schemas.microsoft.com/office/drawing/2014/main" id="{14C42367-BEA5-45F8-97E5-E2D3D9DAC9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64" name="Oval 20">
              <a:extLst>
                <a:ext uri="{FF2B5EF4-FFF2-40B4-BE49-F238E27FC236}">
                  <a16:creationId xmlns:a16="http://schemas.microsoft.com/office/drawing/2014/main" id="{E0EDBF6B-5421-43DC-8943-6E43ED00C6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65" name="Oval 21">
              <a:extLst>
                <a:ext uri="{FF2B5EF4-FFF2-40B4-BE49-F238E27FC236}">
                  <a16:creationId xmlns:a16="http://schemas.microsoft.com/office/drawing/2014/main" id="{007A34AE-4175-4A65-AE25-6D6E844A73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66" name="Oval 22">
              <a:extLst>
                <a:ext uri="{FF2B5EF4-FFF2-40B4-BE49-F238E27FC236}">
                  <a16:creationId xmlns:a16="http://schemas.microsoft.com/office/drawing/2014/main" id="{DED56E49-1E39-411A-ABD2-63CF1892AD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67" name="Oval 23">
              <a:extLst>
                <a:ext uri="{FF2B5EF4-FFF2-40B4-BE49-F238E27FC236}">
                  <a16:creationId xmlns:a16="http://schemas.microsoft.com/office/drawing/2014/main" id="{DF382AAF-8EBA-4E50-980F-8B8071D5BB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68" name="Oval 24">
              <a:extLst>
                <a:ext uri="{FF2B5EF4-FFF2-40B4-BE49-F238E27FC236}">
                  <a16:creationId xmlns:a16="http://schemas.microsoft.com/office/drawing/2014/main" id="{04A1FDDF-205B-4BFE-9A8F-8ECA74F75E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69" name="Oval 25">
              <a:extLst>
                <a:ext uri="{FF2B5EF4-FFF2-40B4-BE49-F238E27FC236}">
                  <a16:creationId xmlns:a16="http://schemas.microsoft.com/office/drawing/2014/main" id="{11126A07-BB7C-48CB-871E-3937BEA7B3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70" name="Oval 26">
              <a:extLst>
                <a:ext uri="{FF2B5EF4-FFF2-40B4-BE49-F238E27FC236}">
                  <a16:creationId xmlns:a16="http://schemas.microsoft.com/office/drawing/2014/main" id="{086B12F2-A34E-4EE7-A6C9-40F8E420C8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71" name="Oval 27">
              <a:extLst>
                <a:ext uri="{FF2B5EF4-FFF2-40B4-BE49-F238E27FC236}">
                  <a16:creationId xmlns:a16="http://schemas.microsoft.com/office/drawing/2014/main" id="{7A027CB6-8A6C-45DE-9E67-5B3FDE87AB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72" name="Oval 28">
              <a:extLst>
                <a:ext uri="{FF2B5EF4-FFF2-40B4-BE49-F238E27FC236}">
                  <a16:creationId xmlns:a16="http://schemas.microsoft.com/office/drawing/2014/main" id="{85078C25-B79E-42DF-ADAE-EAFA86CA0F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73" name="Oval 29">
              <a:extLst>
                <a:ext uri="{FF2B5EF4-FFF2-40B4-BE49-F238E27FC236}">
                  <a16:creationId xmlns:a16="http://schemas.microsoft.com/office/drawing/2014/main" id="{7DFDE19B-518A-470A-88FB-852F53A148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74" name="Oval 30">
              <a:extLst>
                <a:ext uri="{FF2B5EF4-FFF2-40B4-BE49-F238E27FC236}">
                  <a16:creationId xmlns:a16="http://schemas.microsoft.com/office/drawing/2014/main" id="{7598AEA1-B3A5-437F-B5EC-1E33A3BC55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75" name="Oval 31">
              <a:extLst>
                <a:ext uri="{FF2B5EF4-FFF2-40B4-BE49-F238E27FC236}">
                  <a16:creationId xmlns:a16="http://schemas.microsoft.com/office/drawing/2014/main" id="{631E6677-F01F-4319-88AA-DE5F1863C5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76" name="Oval 32">
              <a:extLst>
                <a:ext uri="{FF2B5EF4-FFF2-40B4-BE49-F238E27FC236}">
                  <a16:creationId xmlns:a16="http://schemas.microsoft.com/office/drawing/2014/main" id="{652ED725-5BDB-4E35-8ADF-98F763D348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77" name="Oval 33">
              <a:extLst>
                <a:ext uri="{FF2B5EF4-FFF2-40B4-BE49-F238E27FC236}">
                  <a16:creationId xmlns:a16="http://schemas.microsoft.com/office/drawing/2014/main" id="{26E05A89-2A7C-4F23-A4BB-495B0F0FEB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78" name="Oval 34">
              <a:extLst>
                <a:ext uri="{FF2B5EF4-FFF2-40B4-BE49-F238E27FC236}">
                  <a16:creationId xmlns:a16="http://schemas.microsoft.com/office/drawing/2014/main" id="{9643F403-933A-4791-A4EE-7993441AD1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79" name="Oval 35">
              <a:extLst>
                <a:ext uri="{FF2B5EF4-FFF2-40B4-BE49-F238E27FC236}">
                  <a16:creationId xmlns:a16="http://schemas.microsoft.com/office/drawing/2014/main" id="{F80E4329-1BE6-45C7-BA14-6DE725651C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80" name="Oval 36">
              <a:extLst>
                <a:ext uri="{FF2B5EF4-FFF2-40B4-BE49-F238E27FC236}">
                  <a16:creationId xmlns:a16="http://schemas.microsoft.com/office/drawing/2014/main" id="{4489A876-FD85-438E-9A5B-F88B10E2BE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81" name="Oval 37">
              <a:extLst>
                <a:ext uri="{FF2B5EF4-FFF2-40B4-BE49-F238E27FC236}">
                  <a16:creationId xmlns:a16="http://schemas.microsoft.com/office/drawing/2014/main" id="{65B2430E-3A15-4DA5-92B0-A7902DA0CF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82" name="Oval 38">
              <a:extLst>
                <a:ext uri="{FF2B5EF4-FFF2-40B4-BE49-F238E27FC236}">
                  <a16:creationId xmlns:a16="http://schemas.microsoft.com/office/drawing/2014/main" id="{30824B52-CF1C-4C69-BDBB-BC4AF82AE6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183" name="Oval 39">
              <a:extLst>
                <a:ext uri="{FF2B5EF4-FFF2-40B4-BE49-F238E27FC236}">
                  <a16:creationId xmlns:a16="http://schemas.microsoft.com/office/drawing/2014/main" id="{A5439C38-AC5E-4829-A530-618BD69D55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6184" name="Line 40">
            <a:extLst>
              <a:ext uri="{FF2B5EF4-FFF2-40B4-BE49-F238E27FC236}">
                <a16:creationId xmlns:a16="http://schemas.microsoft.com/office/drawing/2014/main" id="{60FC584C-3ED3-4650-A20C-E5C449C5A209}"/>
              </a:ext>
            </a:extLst>
          </p:cNvPr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79278-10BE-49B5-9198-10CF29309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21994F-517C-46A0-8795-42229F0271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DFF00F-9794-49F9-905C-FE4B8DD9A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CEFAB1-FEEB-485D-9EC5-15279F3B4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26CD9E-E1F7-4C9D-8D1E-A3D371CC4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96106B-5165-4F56-A636-EA8DA4FCD2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0359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F827E7-0FDD-4936-A07D-C8A06A4AF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4B251A-5636-4E1D-B0D3-5C1951C433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649DE-C88E-400F-8A33-E6049B6B4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2AC040-40BD-4CC1-B821-6D773C21D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9EE21-53F1-4995-9881-955445501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8C28D0-D0AB-46C0-881D-82125F30982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04154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2FFD6-DB51-4E22-83E7-244310D46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17D44-7006-45A6-9616-6026DA25BB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70EE0B-5232-4258-82BF-BC54675C86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43EC72-98AC-4868-B34D-4047E7016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912DCA-DBB2-4670-AE55-19FFF4B64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263FB2-7640-4593-B979-8EA1EEDD6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1816EC-A769-491A-96D5-A53BA3BBA02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56731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F227C-2EFE-40D7-A0A3-7235438AF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82CC8B-C000-46C8-9181-B5F6F16D54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386050-9BB2-418A-916A-43F6CACE41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F757EE-8C93-4C01-9A95-A3DAFE46AD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409180-EBA1-456B-B4E3-B910E74C7F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97101F5-E117-4C62-A1A2-8F29C1D47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C892DD-AB81-4E52-8CEA-05E2D56E3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F207038-D61A-4CDC-A9BE-D3011AE74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1C4734-DC79-4773-8110-090A3A80037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86660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89367-960B-4CFA-A87B-EC691AF6C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83B33A-0A93-44FB-9910-0B328CD1D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CC506D-54B1-4528-A502-BE1E1721F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4B6D49-2617-4CAF-A353-56C75ECB7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B79EB6-78BC-4091-ABBF-A1C7E36AF4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2789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3412F1-FEED-4B27-BDC0-FEF19AB79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3C587A-CF6A-4C12-9D81-E32731815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4A4B45-100D-4843-82F2-DF25A1DDA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DA7FF5-69B9-42F1-B0A2-EA5037D7DDA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0622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B85C8-9A31-41F0-9038-9AD558A91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CB4AD8-8856-425D-BA32-E466D44B47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1B735D-823F-430F-97D2-3533471A85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A2D449-67F6-4199-B301-2946B3FB4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68D8B4-A7EF-48B8-A1F1-5B37FF2A9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5C389E-46F5-42E4-8ABE-84B5AB9BE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313C40-CAE2-47FC-AA56-1647AB1F12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5982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AF0317-78C7-4948-88DF-43E8E250C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F1B337-491A-45F7-A72D-FE9E09DA99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4679B6-F6E5-4E9F-8385-B83FFFB965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25A32B-030A-4D59-8B16-4A6692344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88F786-1940-466C-85C3-2A343D977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04C4E5-35AB-4E90-88F4-D37068BBB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3DD8-1129-4E47-9E91-E9EA9B7D8C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658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7CA1B-688D-4532-84E5-99FCB947A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F63BB2-2FA4-43D7-852A-AEA45D5775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685288-3D48-46A3-BE45-B9197BEA1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58ED91-ABB2-4502-AC36-8A5D72958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DE901F-FA80-441B-A5F5-BB0975A4E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EB6399-EB48-4F49-B9E6-D96E1675F88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18156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86912D-90D1-4EA7-9262-7E873B50BB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22F869-D5F5-4143-9FF8-2DADD3A7F7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5D12A1-BABE-47E2-A4A2-59008B5B8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79FBB2-98C9-4E29-A28D-4F6835439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13E59C-E96A-4851-9D0A-1DAFC47CD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6408A-D4FD-4F0A-A51D-EA01BC392C4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35325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Line 2">
            <a:extLst>
              <a:ext uri="{FF2B5EF4-FFF2-40B4-BE49-F238E27FC236}">
                <a16:creationId xmlns:a16="http://schemas.microsoft.com/office/drawing/2014/main" id="{EFFFDA57-7DB4-4E26-8241-4E017DE81F4D}"/>
              </a:ext>
            </a:extLst>
          </p:cNvPr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3ACF24E4-BA5E-4996-88ED-C5092C39F0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573B6EB-5D51-455C-8A44-FDA5EF9288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5B89D863-4A98-46BE-BA76-80D50F5FEB3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en-US" altLang="en-US"/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1C0D3D6B-0C3F-4EDC-B925-CC4DCC06FCD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en-US" altLang="en-US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3CCAE07C-43BF-4128-B7DA-6FB0371A631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9CC338F7-57A1-45D7-A0C0-F990E7B86B73}" type="slidenum">
              <a:rPr lang="en-US" altLang="en-US"/>
              <a:pPr/>
              <a:t>‹#›</a:t>
            </a:fld>
            <a:endParaRPr lang="en-US" altLang="en-US"/>
          </a:p>
        </p:txBody>
      </p:sp>
      <p:grpSp>
        <p:nvGrpSpPr>
          <p:cNvPr id="5128" name="Group 8">
            <a:extLst>
              <a:ext uri="{FF2B5EF4-FFF2-40B4-BE49-F238E27FC236}">
                <a16:creationId xmlns:a16="http://schemas.microsoft.com/office/drawing/2014/main" id="{A8810183-56E1-4EFA-AEB9-F04EB569989B}"/>
              </a:ext>
            </a:extLst>
          </p:cNvPr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5129" name="Oval 9">
              <a:extLst>
                <a:ext uri="{FF2B5EF4-FFF2-40B4-BE49-F238E27FC236}">
                  <a16:creationId xmlns:a16="http://schemas.microsoft.com/office/drawing/2014/main" id="{2FB7F664-7426-43CF-9B5B-584F0D5355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30" name="Oval 10">
              <a:extLst>
                <a:ext uri="{FF2B5EF4-FFF2-40B4-BE49-F238E27FC236}">
                  <a16:creationId xmlns:a16="http://schemas.microsoft.com/office/drawing/2014/main" id="{CA1C1407-9D37-4FF7-8CE2-06DFD69271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31" name="Oval 11">
              <a:extLst>
                <a:ext uri="{FF2B5EF4-FFF2-40B4-BE49-F238E27FC236}">
                  <a16:creationId xmlns:a16="http://schemas.microsoft.com/office/drawing/2014/main" id="{A154E77A-1AF8-42D8-9E33-6A57E57F86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32" name="Oval 12">
              <a:extLst>
                <a:ext uri="{FF2B5EF4-FFF2-40B4-BE49-F238E27FC236}">
                  <a16:creationId xmlns:a16="http://schemas.microsoft.com/office/drawing/2014/main" id="{1ECE4438-75E7-464B-B492-78304E127D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33" name="Oval 13">
              <a:extLst>
                <a:ext uri="{FF2B5EF4-FFF2-40B4-BE49-F238E27FC236}">
                  <a16:creationId xmlns:a16="http://schemas.microsoft.com/office/drawing/2014/main" id="{2A476549-598C-4434-B143-CCCC458A06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34" name="Oval 14">
              <a:extLst>
                <a:ext uri="{FF2B5EF4-FFF2-40B4-BE49-F238E27FC236}">
                  <a16:creationId xmlns:a16="http://schemas.microsoft.com/office/drawing/2014/main" id="{C616036C-463E-4BF4-8E92-2616176934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35" name="Oval 15">
              <a:extLst>
                <a:ext uri="{FF2B5EF4-FFF2-40B4-BE49-F238E27FC236}">
                  <a16:creationId xmlns:a16="http://schemas.microsoft.com/office/drawing/2014/main" id="{B711916D-A0F9-4606-A213-CD24ABCC0E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36" name="Oval 16">
              <a:extLst>
                <a:ext uri="{FF2B5EF4-FFF2-40B4-BE49-F238E27FC236}">
                  <a16:creationId xmlns:a16="http://schemas.microsoft.com/office/drawing/2014/main" id="{E45C064C-5742-4CAA-A3A1-BE7B6C3BB6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37" name="Oval 17">
              <a:extLst>
                <a:ext uri="{FF2B5EF4-FFF2-40B4-BE49-F238E27FC236}">
                  <a16:creationId xmlns:a16="http://schemas.microsoft.com/office/drawing/2014/main" id="{A57C4E98-0A24-4539-B8D5-B442582348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38" name="Oval 18">
              <a:extLst>
                <a:ext uri="{FF2B5EF4-FFF2-40B4-BE49-F238E27FC236}">
                  <a16:creationId xmlns:a16="http://schemas.microsoft.com/office/drawing/2014/main" id="{003DE5B9-A9C1-4FD4-A37A-7E9E0E31AC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39" name="Oval 19">
              <a:extLst>
                <a:ext uri="{FF2B5EF4-FFF2-40B4-BE49-F238E27FC236}">
                  <a16:creationId xmlns:a16="http://schemas.microsoft.com/office/drawing/2014/main" id="{9D1783BF-AF5E-44FD-AFCE-41B0BC251E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40" name="Oval 20">
              <a:extLst>
                <a:ext uri="{FF2B5EF4-FFF2-40B4-BE49-F238E27FC236}">
                  <a16:creationId xmlns:a16="http://schemas.microsoft.com/office/drawing/2014/main" id="{FE8B5E9D-80C3-462E-9FD8-E7B0EE5E7C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41" name="Oval 21">
              <a:extLst>
                <a:ext uri="{FF2B5EF4-FFF2-40B4-BE49-F238E27FC236}">
                  <a16:creationId xmlns:a16="http://schemas.microsoft.com/office/drawing/2014/main" id="{ED73F916-3AE7-4C7E-86FF-C81A6C5376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42" name="Oval 22">
              <a:extLst>
                <a:ext uri="{FF2B5EF4-FFF2-40B4-BE49-F238E27FC236}">
                  <a16:creationId xmlns:a16="http://schemas.microsoft.com/office/drawing/2014/main" id="{3C011BC0-56EF-4712-8C4C-9D0653D64C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43" name="Oval 23">
              <a:extLst>
                <a:ext uri="{FF2B5EF4-FFF2-40B4-BE49-F238E27FC236}">
                  <a16:creationId xmlns:a16="http://schemas.microsoft.com/office/drawing/2014/main" id="{58F28134-4D62-4A0D-A2EE-BFFAA6920A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44" name="Oval 24">
              <a:extLst>
                <a:ext uri="{FF2B5EF4-FFF2-40B4-BE49-F238E27FC236}">
                  <a16:creationId xmlns:a16="http://schemas.microsoft.com/office/drawing/2014/main" id="{214B4D32-3207-41C6-9E34-5870B35600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45" name="Oval 25">
              <a:extLst>
                <a:ext uri="{FF2B5EF4-FFF2-40B4-BE49-F238E27FC236}">
                  <a16:creationId xmlns:a16="http://schemas.microsoft.com/office/drawing/2014/main" id="{20B797D4-0B72-4A2A-9E80-177CC70E3C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46" name="Oval 26">
              <a:extLst>
                <a:ext uri="{FF2B5EF4-FFF2-40B4-BE49-F238E27FC236}">
                  <a16:creationId xmlns:a16="http://schemas.microsoft.com/office/drawing/2014/main" id="{77DF878E-AA0A-4FD8-B971-9B14E2CAC2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47" name="Oval 27">
              <a:extLst>
                <a:ext uri="{FF2B5EF4-FFF2-40B4-BE49-F238E27FC236}">
                  <a16:creationId xmlns:a16="http://schemas.microsoft.com/office/drawing/2014/main" id="{40A6D193-292C-468D-B00E-4AC0DA3FCF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48" name="Oval 28">
              <a:extLst>
                <a:ext uri="{FF2B5EF4-FFF2-40B4-BE49-F238E27FC236}">
                  <a16:creationId xmlns:a16="http://schemas.microsoft.com/office/drawing/2014/main" id="{A28F54B5-97D6-45A4-954E-4BB4AF23D2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49" name="Oval 29">
              <a:extLst>
                <a:ext uri="{FF2B5EF4-FFF2-40B4-BE49-F238E27FC236}">
                  <a16:creationId xmlns:a16="http://schemas.microsoft.com/office/drawing/2014/main" id="{87AC7511-45BF-45D8-BA79-9D779655AD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50" name="Oval 30">
              <a:extLst>
                <a:ext uri="{FF2B5EF4-FFF2-40B4-BE49-F238E27FC236}">
                  <a16:creationId xmlns:a16="http://schemas.microsoft.com/office/drawing/2014/main" id="{5ED7D99B-5354-4493-AB76-CBFF45CF8B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51" name="Oval 31">
              <a:extLst>
                <a:ext uri="{FF2B5EF4-FFF2-40B4-BE49-F238E27FC236}">
                  <a16:creationId xmlns:a16="http://schemas.microsoft.com/office/drawing/2014/main" id="{5459F829-69B6-45D2-B184-E7C54EA7C1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52" name="Oval 32">
              <a:extLst>
                <a:ext uri="{FF2B5EF4-FFF2-40B4-BE49-F238E27FC236}">
                  <a16:creationId xmlns:a16="http://schemas.microsoft.com/office/drawing/2014/main" id="{A68593E1-9816-4327-A129-8BEBF9898E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53" name="Oval 33">
              <a:extLst>
                <a:ext uri="{FF2B5EF4-FFF2-40B4-BE49-F238E27FC236}">
                  <a16:creationId xmlns:a16="http://schemas.microsoft.com/office/drawing/2014/main" id="{0EA60D86-BD2D-434C-9862-220EAA47AA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54" name="Oval 34">
              <a:extLst>
                <a:ext uri="{FF2B5EF4-FFF2-40B4-BE49-F238E27FC236}">
                  <a16:creationId xmlns:a16="http://schemas.microsoft.com/office/drawing/2014/main" id="{3EDCA69A-8D3B-4D90-AC38-9EBB985427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55" name="Oval 35">
              <a:extLst>
                <a:ext uri="{FF2B5EF4-FFF2-40B4-BE49-F238E27FC236}">
                  <a16:creationId xmlns:a16="http://schemas.microsoft.com/office/drawing/2014/main" id="{CE9A9E89-C332-4E03-8F1A-A2C758B2C6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56" name="Oval 36">
              <a:extLst>
                <a:ext uri="{FF2B5EF4-FFF2-40B4-BE49-F238E27FC236}">
                  <a16:creationId xmlns:a16="http://schemas.microsoft.com/office/drawing/2014/main" id="{1CD196B9-68FF-402F-9126-9BF0319E11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57" name="Oval 37">
              <a:extLst>
                <a:ext uri="{FF2B5EF4-FFF2-40B4-BE49-F238E27FC236}">
                  <a16:creationId xmlns:a16="http://schemas.microsoft.com/office/drawing/2014/main" id="{FF42D441-0A5D-4CDA-BF46-C03372092F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58" name="Oval 38">
              <a:extLst>
                <a:ext uri="{FF2B5EF4-FFF2-40B4-BE49-F238E27FC236}">
                  <a16:creationId xmlns:a16="http://schemas.microsoft.com/office/drawing/2014/main" id="{31382C2B-48E8-4D7E-A992-BA3CF8C876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59" name="Oval 39">
              <a:extLst>
                <a:ext uri="{FF2B5EF4-FFF2-40B4-BE49-F238E27FC236}">
                  <a16:creationId xmlns:a16="http://schemas.microsoft.com/office/drawing/2014/main" id="{9908E6DE-31BD-4B92-BFC9-424DB04000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9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87425" indent="-2936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281113" indent="-2921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986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626C5DAE-EE57-403A-8832-84ADCCE7D66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id-ID" sz="4400"/>
              <a:t>Deadlock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E5A604A8-8E97-4DE2-B4F7-746D08A6612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altLang="id-ID" sz="2400" dirty="0"/>
              <a:t>Oleh : Rahmat Robi Waliyansyah, M.Kom.</a:t>
            </a:r>
            <a:endParaRPr lang="en-US" altLang="id-ID" sz="2400" dirty="0"/>
          </a:p>
          <a:p>
            <a:endParaRPr lang="en-US" altLang="id-ID" sz="1800" dirty="0"/>
          </a:p>
          <a:p>
            <a:endParaRPr lang="en-US" altLang="id-ID" sz="1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AA765B3-961A-4A34-A335-43743146C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1D336-DD33-442A-BE6A-EB1E17FDABD2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7170" name="Rectangle 2">
            <a:extLst>
              <a:ext uri="{FF2B5EF4-FFF2-40B4-BE49-F238E27FC236}">
                <a16:creationId xmlns:a16="http://schemas.microsoft.com/office/drawing/2014/main" id="{E84EBC29-9D02-423C-83B2-A15C78F562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Masalah Deadlock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70E9366E-F16C-41F7-B0D7-B79557A4E0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altLang="id-ID" sz="2600" dirty="0" err="1"/>
              <a:t>Sekumpulan</a:t>
            </a:r>
            <a:r>
              <a:rPr lang="en-US" altLang="id-ID" sz="2600" dirty="0"/>
              <a:t> proses </a:t>
            </a:r>
            <a:r>
              <a:rPr lang="en-US" altLang="id-ID" sz="2600" dirty="0" err="1"/>
              <a:t>sedang</a:t>
            </a:r>
            <a:r>
              <a:rPr lang="en-US" altLang="id-ID" sz="2600" dirty="0"/>
              <a:t> blocked </a:t>
            </a:r>
            <a:r>
              <a:rPr lang="en-US" altLang="id-ID" sz="2600" dirty="0" err="1"/>
              <a:t>karena</a:t>
            </a:r>
            <a:r>
              <a:rPr lang="en-US" altLang="id-ID" sz="2600" dirty="0"/>
              <a:t> </a:t>
            </a:r>
            <a:r>
              <a:rPr lang="en-US" altLang="id-ID" sz="2600" dirty="0" err="1"/>
              <a:t>setiap</a:t>
            </a:r>
            <a:r>
              <a:rPr lang="en-US" altLang="id-ID" sz="2600" dirty="0"/>
              <a:t> proses </a:t>
            </a:r>
            <a:r>
              <a:rPr lang="en-US" altLang="id-ID" sz="2600" dirty="0" err="1"/>
              <a:t>sedang</a:t>
            </a:r>
            <a:r>
              <a:rPr lang="en-US" altLang="id-ID" sz="2600" dirty="0"/>
              <a:t> </a:t>
            </a:r>
            <a:r>
              <a:rPr lang="en-US" altLang="id-ID" sz="2600" dirty="0" err="1"/>
              <a:t>menunggu</a:t>
            </a:r>
            <a:r>
              <a:rPr lang="en-US" altLang="id-ID" sz="2600" dirty="0"/>
              <a:t> (</a:t>
            </a:r>
            <a:r>
              <a:rPr lang="en-US" altLang="id-ID" sz="2600" dirty="0" err="1"/>
              <a:t>antrian</a:t>
            </a:r>
            <a:r>
              <a:rPr lang="en-US" altLang="id-ID" sz="2600" dirty="0"/>
              <a:t>) </a:t>
            </a:r>
            <a:r>
              <a:rPr lang="en-US" altLang="id-ID" sz="2600" dirty="0" err="1"/>
              <a:t>menggunakan</a:t>
            </a:r>
            <a:r>
              <a:rPr lang="en-US" altLang="id-ID" sz="2600" dirty="0"/>
              <a:t> “resources” yang </a:t>
            </a:r>
            <a:r>
              <a:rPr lang="en-US" altLang="id-ID" sz="2600" dirty="0" err="1"/>
              <a:t>sedang</a:t>
            </a:r>
            <a:r>
              <a:rPr lang="en-US" altLang="id-ID" sz="2600" dirty="0"/>
              <a:t> </a:t>
            </a:r>
            <a:r>
              <a:rPr lang="en-US" altLang="id-ID" sz="2600" dirty="0" err="1"/>
              <a:t>digunakan</a:t>
            </a:r>
            <a:r>
              <a:rPr lang="en-US" altLang="id-ID" sz="2600" dirty="0"/>
              <a:t> (hold) oleh proses lain.</a:t>
            </a:r>
          </a:p>
          <a:p>
            <a:pPr algn="just"/>
            <a:r>
              <a:rPr lang="en-US" altLang="id-ID" sz="2600" dirty="0" err="1"/>
              <a:t>Contoh</a:t>
            </a:r>
            <a:r>
              <a:rPr lang="en-US" altLang="id-ID" sz="2600" dirty="0"/>
              <a:t>:</a:t>
            </a:r>
          </a:p>
          <a:p>
            <a:pPr lvl="1" algn="just"/>
            <a:r>
              <a:rPr lang="en-US" altLang="id-ID" sz="2200" dirty="0"/>
              <a:t>OS </a:t>
            </a:r>
            <a:r>
              <a:rPr lang="en-US" altLang="id-ID" sz="2200" dirty="0" err="1"/>
              <a:t>hanya</a:t>
            </a:r>
            <a:r>
              <a:rPr lang="en-US" altLang="id-ID" sz="2200" dirty="0"/>
              <a:t> </a:t>
            </a:r>
            <a:r>
              <a:rPr lang="en-US" altLang="id-ID" sz="2200" dirty="0" err="1"/>
              <a:t>mempunyai</a:t>
            </a:r>
            <a:r>
              <a:rPr lang="en-US" altLang="id-ID" sz="2200" dirty="0"/>
              <a:t> </a:t>
            </a:r>
            <a:r>
              <a:rPr lang="en-US" altLang="id-ID" sz="2200" dirty="0" err="1"/>
              <a:t>akes</a:t>
            </a:r>
            <a:r>
              <a:rPr lang="en-US" altLang="id-ID" sz="2200" dirty="0"/>
              <a:t> </a:t>
            </a:r>
            <a:r>
              <a:rPr lang="en-US" altLang="id-ID" sz="2200" dirty="0" err="1"/>
              <a:t>ke</a:t>
            </a:r>
            <a:r>
              <a:rPr lang="en-US" altLang="id-ID" sz="2200" dirty="0"/>
              <a:t> 2 tape drives.</a:t>
            </a:r>
          </a:p>
          <a:p>
            <a:pPr lvl="1" algn="just"/>
            <a:r>
              <a:rPr lang="en-US" altLang="id-ID" sz="2200" dirty="0"/>
              <a:t>P1 dan P2 </a:t>
            </a:r>
            <a:r>
              <a:rPr lang="en-US" altLang="id-ID" sz="2200" dirty="0" err="1"/>
              <a:t>memerlukan</a:t>
            </a:r>
            <a:r>
              <a:rPr lang="en-US" altLang="id-ID" sz="2200" dirty="0"/>
              <a:t> 2 tape </a:t>
            </a:r>
            <a:r>
              <a:rPr lang="en-US" altLang="id-ID" sz="2200" dirty="0" err="1"/>
              <a:t>sekaligus</a:t>
            </a:r>
            <a:r>
              <a:rPr lang="en-US" altLang="id-ID" sz="2200" dirty="0"/>
              <a:t> </a:t>
            </a:r>
            <a:r>
              <a:rPr lang="en-US" altLang="id-ID" sz="2200" dirty="0" err="1"/>
              <a:t>untuk</a:t>
            </a:r>
            <a:r>
              <a:rPr lang="en-US" altLang="id-ID" sz="2200" dirty="0"/>
              <a:t> </a:t>
            </a:r>
            <a:r>
              <a:rPr lang="en-US" altLang="id-ID" sz="2200" dirty="0" err="1"/>
              <a:t>mengerjakan</a:t>
            </a:r>
            <a:r>
              <a:rPr lang="en-US" altLang="id-ID" sz="2200" dirty="0"/>
              <a:t> task (copy).</a:t>
            </a:r>
          </a:p>
          <a:p>
            <a:pPr lvl="1" algn="just"/>
            <a:r>
              <a:rPr lang="en-US" altLang="id-ID" sz="2200" dirty="0"/>
              <a:t>P1 dan P2 </a:t>
            </a:r>
            <a:r>
              <a:rPr lang="en-US" altLang="id-ID" sz="2200" dirty="0" err="1"/>
              <a:t>masing-masing</a:t>
            </a:r>
            <a:r>
              <a:rPr lang="en-US" altLang="id-ID" sz="2200" dirty="0"/>
              <a:t> hold </a:t>
            </a:r>
            <a:r>
              <a:rPr lang="en-US" altLang="id-ID" sz="2200" dirty="0" err="1"/>
              <a:t>satu</a:t>
            </a:r>
            <a:r>
              <a:rPr lang="en-US" altLang="id-ID" sz="2200" dirty="0"/>
              <a:t> tape drives dan </a:t>
            </a:r>
            <a:r>
              <a:rPr lang="en-US" altLang="id-ID" sz="2200" dirty="0" err="1"/>
              <a:t>sedang</a:t>
            </a:r>
            <a:r>
              <a:rPr lang="en-US" altLang="id-ID" sz="2200" dirty="0"/>
              <a:t> blocked, </a:t>
            </a:r>
            <a:r>
              <a:rPr lang="en-US" altLang="id-ID" sz="2200" dirty="0" err="1"/>
              <a:t>karena</a:t>
            </a:r>
            <a:r>
              <a:rPr lang="en-US" altLang="id-ID" sz="2200" dirty="0"/>
              <a:t> </a:t>
            </a:r>
            <a:r>
              <a:rPr lang="en-US" altLang="id-ID" sz="2200" dirty="0" err="1"/>
              <a:t>menunggu</a:t>
            </a:r>
            <a:r>
              <a:rPr lang="en-US" altLang="id-ID" sz="2200" dirty="0"/>
              <a:t> 1 tape drives “available”.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lide Number Placeholder 5">
            <a:extLst>
              <a:ext uri="{FF2B5EF4-FFF2-40B4-BE49-F238E27FC236}">
                <a16:creationId xmlns:a16="http://schemas.microsoft.com/office/drawing/2014/main" id="{10CA2705-966C-4ED9-AB0E-95BBF99D1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40A6-0284-4A7F-B960-B8B190AD4879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AC85B401-FC89-4836-AA9D-A085647F11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6725" y="138626"/>
            <a:ext cx="7543800" cy="1131887"/>
          </a:xfrm>
        </p:spPr>
        <p:txBody>
          <a:bodyPr/>
          <a:lstStyle/>
          <a:p>
            <a:r>
              <a:rPr lang="en-US" altLang="id-ID" dirty="0" err="1"/>
              <a:t>Contoh</a:t>
            </a:r>
            <a:r>
              <a:rPr lang="en-US" altLang="id-ID" dirty="0"/>
              <a:t> </a:t>
            </a:r>
            <a:r>
              <a:rPr lang="en-US" altLang="id-ID" dirty="0" err="1"/>
              <a:t>Persimpangan</a:t>
            </a:r>
            <a:r>
              <a:rPr lang="en-US" altLang="id-ID" dirty="0"/>
              <a:t> Jalan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972CD527-646B-4948-BA43-AD4897C659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4875" y="3819525"/>
            <a:ext cx="7029450" cy="2819400"/>
          </a:xfrm>
        </p:spPr>
        <p:txBody>
          <a:bodyPr/>
          <a:lstStyle/>
          <a:p>
            <a:pPr algn="just"/>
            <a:r>
              <a:rPr lang="en-US" altLang="id-ID" sz="2000" dirty="0" err="1"/>
              <a:t>Hanya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terdapat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satu</a:t>
            </a:r>
            <a:r>
              <a:rPr lang="en-US" altLang="id-ID" sz="2000" dirty="0"/>
              <a:t> </a:t>
            </a:r>
            <a:r>
              <a:rPr lang="en-US" altLang="id-ID" sz="2000" dirty="0" err="1"/>
              <a:t>jalur</a:t>
            </a:r>
            <a:endParaRPr lang="en-US" altLang="id-ID" sz="2000" dirty="0"/>
          </a:p>
          <a:p>
            <a:pPr algn="just"/>
            <a:r>
              <a:rPr lang="en-US" altLang="id-ID" sz="2000" dirty="0"/>
              <a:t>Mobil </a:t>
            </a:r>
            <a:r>
              <a:rPr lang="en-US" altLang="id-ID" sz="2000" dirty="0" err="1"/>
              <a:t>digambarkan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sebagai</a:t>
            </a:r>
            <a:r>
              <a:rPr lang="en-US" altLang="id-ID" sz="2000" dirty="0"/>
              <a:t> proses yang </a:t>
            </a:r>
            <a:r>
              <a:rPr lang="en-US" altLang="id-ID" sz="2000" dirty="0" err="1"/>
              <a:t>sedang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menuju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sumber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daya</a:t>
            </a:r>
            <a:r>
              <a:rPr lang="en-US" altLang="id-ID" sz="2000" dirty="0"/>
              <a:t>.</a:t>
            </a:r>
            <a:endParaRPr lang="en-US" altLang="id-ID" sz="1400" dirty="0"/>
          </a:p>
          <a:p>
            <a:pPr algn="just"/>
            <a:r>
              <a:rPr lang="en-US" altLang="id-ID" sz="2000" dirty="0" err="1"/>
              <a:t>Untuk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mengatasinya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beberapa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mobil</a:t>
            </a:r>
            <a:r>
              <a:rPr lang="en-US" altLang="id-ID" sz="2000" dirty="0"/>
              <a:t> </a:t>
            </a:r>
            <a:r>
              <a:rPr lang="en-US" altLang="id-ID" sz="2000" dirty="0" err="1"/>
              <a:t>harus</a:t>
            </a:r>
            <a:r>
              <a:rPr lang="en-US" altLang="id-ID" sz="2000" dirty="0"/>
              <a:t> </a:t>
            </a:r>
            <a:r>
              <a:rPr lang="en-US" altLang="id-ID" sz="2000" i="1" dirty="0"/>
              <a:t>preempt </a:t>
            </a:r>
            <a:r>
              <a:rPr lang="en-US" altLang="id-ID" sz="2000" dirty="0"/>
              <a:t>(</a:t>
            </a:r>
            <a:r>
              <a:rPr lang="en-US" altLang="id-ID" sz="2000" dirty="0" err="1"/>
              <a:t>mundur</a:t>
            </a:r>
            <a:r>
              <a:rPr lang="en-US" altLang="id-ID" sz="2000" dirty="0"/>
              <a:t>)</a:t>
            </a:r>
          </a:p>
          <a:p>
            <a:pPr algn="just">
              <a:buFont typeface="Symbol" panose="05050102010706020507" pitchFamily="18" charset="2"/>
              <a:buChar char=""/>
            </a:pPr>
            <a:r>
              <a:rPr lang="en-US" altLang="id-ID" sz="2000" dirty="0" err="1"/>
              <a:t>Sangat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memungkinkan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untuk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terjadinya</a:t>
            </a:r>
            <a:r>
              <a:rPr lang="en-US" altLang="id-ID" sz="2000" dirty="0"/>
              <a:t> </a:t>
            </a:r>
            <a:r>
              <a:rPr lang="en-US" altLang="id-ID" sz="2000" i="1" dirty="0"/>
              <a:t>starvation </a:t>
            </a:r>
            <a:r>
              <a:rPr lang="en-US" altLang="id-ID" sz="2000" dirty="0"/>
              <a:t>(</a:t>
            </a:r>
            <a:r>
              <a:rPr lang="en-US" altLang="id-ID" sz="2000" dirty="0" err="1"/>
              <a:t>kondisi</a:t>
            </a:r>
            <a:r>
              <a:rPr lang="en-US" altLang="id-ID" sz="2000" dirty="0"/>
              <a:t> proses </a:t>
            </a:r>
            <a:r>
              <a:rPr lang="en-US" altLang="id-ID" sz="2000" dirty="0" err="1"/>
              <a:t>tak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akan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mendapatkan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sumber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daya</a:t>
            </a:r>
            <a:r>
              <a:rPr lang="en-US" altLang="id-ID" sz="2000" dirty="0"/>
              <a:t>).</a:t>
            </a:r>
            <a:endParaRPr lang="en-US" altLang="id-ID" sz="1400" dirty="0"/>
          </a:p>
        </p:txBody>
      </p:sp>
      <p:grpSp>
        <p:nvGrpSpPr>
          <p:cNvPr id="9220" name="Group 4">
            <a:extLst>
              <a:ext uri="{FF2B5EF4-FFF2-40B4-BE49-F238E27FC236}">
                <a16:creationId xmlns:a16="http://schemas.microsoft.com/office/drawing/2014/main" id="{46A085C4-19A0-487E-A3E3-6615245BB3E0}"/>
              </a:ext>
            </a:extLst>
          </p:cNvPr>
          <p:cNvGrpSpPr>
            <a:grpSpLocks/>
          </p:cNvGrpSpPr>
          <p:nvPr/>
        </p:nvGrpSpPr>
        <p:grpSpPr bwMode="auto">
          <a:xfrm>
            <a:off x="1281112" y="1925279"/>
            <a:ext cx="6276975" cy="1371600"/>
            <a:chOff x="798" y="1008"/>
            <a:chExt cx="3954" cy="864"/>
          </a:xfrm>
        </p:grpSpPr>
        <p:grpSp>
          <p:nvGrpSpPr>
            <p:cNvPr id="9221" name="Group 5">
              <a:extLst>
                <a:ext uri="{FF2B5EF4-FFF2-40B4-BE49-F238E27FC236}">
                  <a16:creationId xmlns:a16="http://schemas.microsoft.com/office/drawing/2014/main" id="{618DFA33-42CC-49E0-84B6-98003FFB532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16" y="1008"/>
              <a:ext cx="3936" cy="240"/>
              <a:chOff x="672" y="1008"/>
              <a:chExt cx="3936" cy="240"/>
            </a:xfrm>
          </p:grpSpPr>
          <p:sp>
            <p:nvSpPr>
              <p:cNvPr id="9222" name="Line 6">
                <a:extLst>
                  <a:ext uri="{FF2B5EF4-FFF2-40B4-BE49-F238E27FC236}">
                    <a16:creationId xmlns:a16="http://schemas.microsoft.com/office/drawing/2014/main" id="{0400ADD6-4A3F-4571-AA63-71192D666C9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1008"/>
                <a:ext cx="11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9223" name="Line 7">
                <a:extLst>
                  <a:ext uri="{FF2B5EF4-FFF2-40B4-BE49-F238E27FC236}">
                    <a16:creationId xmlns:a16="http://schemas.microsoft.com/office/drawing/2014/main" id="{3D2C3EDB-A5FA-483A-A245-150CE7B74E4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24" y="1008"/>
                <a:ext cx="384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9224" name="Line 8">
                <a:extLst>
                  <a:ext uri="{FF2B5EF4-FFF2-40B4-BE49-F238E27FC236}">
                    <a16:creationId xmlns:a16="http://schemas.microsoft.com/office/drawing/2014/main" id="{56CD6C43-DF0D-4424-99A7-98E6D2886C5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08" y="1248"/>
                <a:ext cx="86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9225" name="Line 9">
                <a:extLst>
                  <a:ext uri="{FF2B5EF4-FFF2-40B4-BE49-F238E27FC236}">
                    <a16:creationId xmlns:a16="http://schemas.microsoft.com/office/drawing/2014/main" id="{53179DCE-DCEF-4D10-9D10-F37D73B4BA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072" y="1026"/>
                <a:ext cx="384" cy="22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9226" name="Line 10">
                <a:extLst>
                  <a:ext uri="{FF2B5EF4-FFF2-40B4-BE49-F238E27FC236}">
                    <a16:creationId xmlns:a16="http://schemas.microsoft.com/office/drawing/2014/main" id="{07B8F599-31FF-44FE-9C53-58C53EAAC5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56" y="1020"/>
                <a:ext cx="11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</p:grpSp>
        <p:grpSp>
          <p:nvGrpSpPr>
            <p:cNvPr id="9227" name="Group 11">
              <a:extLst>
                <a:ext uri="{FF2B5EF4-FFF2-40B4-BE49-F238E27FC236}">
                  <a16:creationId xmlns:a16="http://schemas.microsoft.com/office/drawing/2014/main" id="{09E53101-8527-4F92-B4B6-C1C8375A6C5B}"/>
                </a:ext>
              </a:extLst>
            </p:cNvPr>
            <p:cNvGrpSpPr>
              <a:grpSpLocks/>
            </p:cNvGrpSpPr>
            <p:nvPr/>
          </p:nvGrpSpPr>
          <p:grpSpPr bwMode="auto">
            <a:xfrm flipV="1">
              <a:off x="816" y="1632"/>
              <a:ext cx="3936" cy="240"/>
              <a:chOff x="672" y="1008"/>
              <a:chExt cx="3936" cy="240"/>
            </a:xfrm>
          </p:grpSpPr>
          <p:sp>
            <p:nvSpPr>
              <p:cNvPr id="9228" name="Line 12">
                <a:extLst>
                  <a:ext uri="{FF2B5EF4-FFF2-40B4-BE49-F238E27FC236}">
                    <a16:creationId xmlns:a16="http://schemas.microsoft.com/office/drawing/2014/main" id="{2AC69082-1F43-4D93-B3E0-F88DF4BEF8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1008"/>
                <a:ext cx="11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9229" name="Line 13">
                <a:extLst>
                  <a:ext uri="{FF2B5EF4-FFF2-40B4-BE49-F238E27FC236}">
                    <a16:creationId xmlns:a16="http://schemas.microsoft.com/office/drawing/2014/main" id="{B6C786C2-25CA-485E-9D53-E5DED48E01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24" y="1008"/>
                <a:ext cx="384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9230" name="Line 14">
                <a:extLst>
                  <a:ext uri="{FF2B5EF4-FFF2-40B4-BE49-F238E27FC236}">
                    <a16:creationId xmlns:a16="http://schemas.microsoft.com/office/drawing/2014/main" id="{80BD7018-CCD0-4FDD-8B63-1B479DD35AB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08" y="1248"/>
                <a:ext cx="86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9231" name="Line 15">
                <a:extLst>
                  <a:ext uri="{FF2B5EF4-FFF2-40B4-BE49-F238E27FC236}">
                    <a16:creationId xmlns:a16="http://schemas.microsoft.com/office/drawing/2014/main" id="{97D57CE3-2FD1-4D77-AC95-A1DC1A9608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072" y="1026"/>
                <a:ext cx="384" cy="22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9232" name="Line 16">
                <a:extLst>
                  <a:ext uri="{FF2B5EF4-FFF2-40B4-BE49-F238E27FC236}">
                    <a16:creationId xmlns:a16="http://schemas.microsoft.com/office/drawing/2014/main" id="{FC38F834-E414-4178-9ED9-7147FC44FBB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56" y="1020"/>
                <a:ext cx="11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</p:grpSp>
        <p:grpSp>
          <p:nvGrpSpPr>
            <p:cNvPr id="9233" name="Group 17">
              <a:extLst>
                <a:ext uri="{FF2B5EF4-FFF2-40B4-BE49-F238E27FC236}">
                  <a16:creationId xmlns:a16="http://schemas.microsoft.com/office/drawing/2014/main" id="{D96AAF40-A63E-41B2-A405-8AF1291E919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12" y="1614"/>
              <a:ext cx="288" cy="162"/>
              <a:chOff x="1056" y="1614"/>
              <a:chExt cx="288" cy="162"/>
            </a:xfrm>
          </p:grpSpPr>
          <p:sp>
            <p:nvSpPr>
              <p:cNvPr id="9234" name="Rectangle 18">
                <a:extLst>
                  <a:ext uri="{FF2B5EF4-FFF2-40B4-BE49-F238E27FC236}">
                    <a16:creationId xmlns:a16="http://schemas.microsoft.com/office/drawing/2014/main" id="{B4F132D8-7FCC-4016-B26A-D7AD97E136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1614"/>
                <a:ext cx="288" cy="16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9235" name="Rectangle 19">
                <a:extLst>
                  <a:ext uri="{FF2B5EF4-FFF2-40B4-BE49-F238E27FC236}">
                    <a16:creationId xmlns:a16="http://schemas.microsoft.com/office/drawing/2014/main" id="{D304A06C-ABE7-4AB1-9C21-3338AF1130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1638"/>
                <a:ext cx="66" cy="11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</p:grpSp>
        <p:sp>
          <p:nvSpPr>
            <p:cNvPr id="9236" name="Line 20">
              <a:extLst>
                <a:ext uri="{FF2B5EF4-FFF2-40B4-BE49-F238E27FC236}">
                  <a16:creationId xmlns:a16="http://schemas.microsoft.com/office/drawing/2014/main" id="{9DBADF72-C24B-439F-AD1A-0101ACB51E3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98" y="1428"/>
              <a:ext cx="1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9237" name="Line 21">
              <a:extLst>
                <a:ext uri="{FF2B5EF4-FFF2-40B4-BE49-F238E27FC236}">
                  <a16:creationId xmlns:a16="http://schemas.microsoft.com/office/drawing/2014/main" id="{2B5CDC5A-F9A0-4A2F-B02D-49066E4615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44" y="1422"/>
              <a:ext cx="1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grpSp>
          <p:nvGrpSpPr>
            <p:cNvPr id="9238" name="Group 22">
              <a:extLst>
                <a:ext uri="{FF2B5EF4-FFF2-40B4-BE49-F238E27FC236}">
                  <a16:creationId xmlns:a16="http://schemas.microsoft.com/office/drawing/2014/main" id="{CBD9A06D-78A1-4F35-B2ED-5D0C31E4280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82" y="1344"/>
              <a:ext cx="288" cy="162"/>
              <a:chOff x="1056" y="1614"/>
              <a:chExt cx="288" cy="162"/>
            </a:xfrm>
          </p:grpSpPr>
          <p:sp>
            <p:nvSpPr>
              <p:cNvPr id="9239" name="Rectangle 23">
                <a:extLst>
                  <a:ext uri="{FF2B5EF4-FFF2-40B4-BE49-F238E27FC236}">
                    <a16:creationId xmlns:a16="http://schemas.microsoft.com/office/drawing/2014/main" id="{E08DAB19-69AC-44FE-B5DF-A61F38FB63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1614"/>
                <a:ext cx="288" cy="16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9240" name="Rectangle 24">
                <a:extLst>
                  <a:ext uri="{FF2B5EF4-FFF2-40B4-BE49-F238E27FC236}">
                    <a16:creationId xmlns:a16="http://schemas.microsoft.com/office/drawing/2014/main" id="{D19B6F75-C3D4-456F-A301-20B22DAE0F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1638"/>
                <a:ext cx="66" cy="11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</p:grpSp>
        <p:grpSp>
          <p:nvGrpSpPr>
            <p:cNvPr id="9241" name="Group 25">
              <a:extLst>
                <a:ext uri="{FF2B5EF4-FFF2-40B4-BE49-F238E27FC236}">
                  <a16:creationId xmlns:a16="http://schemas.microsoft.com/office/drawing/2014/main" id="{FFB638C4-8534-438E-B755-2BCB89C883DE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2838" y="1344"/>
              <a:ext cx="288" cy="162"/>
              <a:chOff x="1056" y="1614"/>
              <a:chExt cx="288" cy="162"/>
            </a:xfrm>
          </p:grpSpPr>
          <p:sp>
            <p:nvSpPr>
              <p:cNvPr id="9242" name="Rectangle 26">
                <a:extLst>
                  <a:ext uri="{FF2B5EF4-FFF2-40B4-BE49-F238E27FC236}">
                    <a16:creationId xmlns:a16="http://schemas.microsoft.com/office/drawing/2014/main" id="{277F6CBA-B382-4966-8AFC-714A004535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1614"/>
                <a:ext cx="288" cy="16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9243" name="Rectangle 27">
                <a:extLst>
                  <a:ext uri="{FF2B5EF4-FFF2-40B4-BE49-F238E27FC236}">
                    <a16:creationId xmlns:a16="http://schemas.microsoft.com/office/drawing/2014/main" id="{FED7AB21-FAD8-4139-B786-93F109F2E9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1638"/>
                <a:ext cx="66" cy="11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</p:grpSp>
        <p:grpSp>
          <p:nvGrpSpPr>
            <p:cNvPr id="9244" name="Group 28">
              <a:extLst>
                <a:ext uri="{FF2B5EF4-FFF2-40B4-BE49-F238E27FC236}">
                  <a16:creationId xmlns:a16="http://schemas.microsoft.com/office/drawing/2014/main" id="{11622B9B-DE72-4091-8ECA-C26B399B4CB5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3822" y="1140"/>
              <a:ext cx="288" cy="162"/>
              <a:chOff x="1056" y="1614"/>
              <a:chExt cx="288" cy="162"/>
            </a:xfrm>
          </p:grpSpPr>
          <p:sp>
            <p:nvSpPr>
              <p:cNvPr id="9245" name="Rectangle 29">
                <a:extLst>
                  <a:ext uri="{FF2B5EF4-FFF2-40B4-BE49-F238E27FC236}">
                    <a16:creationId xmlns:a16="http://schemas.microsoft.com/office/drawing/2014/main" id="{478CB5D1-B019-4D28-ADF3-ED9DDD39EB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1614"/>
                <a:ext cx="288" cy="16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9246" name="Rectangle 30">
                <a:extLst>
                  <a:ext uri="{FF2B5EF4-FFF2-40B4-BE49-F238E27FC236}">
                    <a16:creationId xmlns:a16="http://schemas.microsoft.com/office/drawing/2014/main" id="{8DCDDE8C-4667-44AA-A12B-C9ED95A16E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1638"/>
                <a:ext cx="66" cy="11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</p:grpSp>
        <p:grpSp>
          <p:nvGrpSpPr>
            <p:cNvPr id="9247" name="Group 31">
              <a:extLst>
                <a:ext uri="{FF2B5EF4-FFF2-40B4-BE49-F238E27FC236}">
                  <a16:creationId xmlns:a16="http://schemas.microsoft.com/office/drawing/2014/main" id="{C8A7E854-A208-4A0D-B918-26FC66119F60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4248" y="1140"/>
              <a:ext cx="288" cy="162"/>
              <a:chOff x="1056" y="1614"/>
              <a:chExt cx="288" cy="162"/>
            </a:xfrm>
          </p:grpSpPr>
          <p:sp>
            <p:nvSpPr>
              <p:cNvPr id="9248" name="Rectangle 32">
                <a:extLst>
                  <a:ext uri="{FF2B5EF4-FFF2-40B4-BE49-F238E27FC236}">
                    <a16:creationId xmlns:a16="http://schemas.microsoft.com/office/drawing/2014/main" id="{EBEB981C-3DE5-46C7-8725-31387784F5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1614"/>
                <a:ext cx="288" cy="16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9249" name="Rectangle 33">
                <a:extLst>
                  <a:ext uri="{FF2B5EF4-FFF2-40B4-BE49-F238E27FC236}">
                    <a16:creationId xmlns:a16="http://schemas.microsoft.com/office/drawing/2014/main" id="{6412CB14-A21C-4ADD-B2F8-446EC9B006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1638"/>
                <a:ext cx="66" cy="11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A11A69D-37E7-420F-9734-02155279A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23B5A-41E9-4923-88AD-B1FBDBA96B5E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10242" name="Rectangle 2">
            <a:extLst>
              <a:ext uri="{FF2B5EF4-FFF2-40B4-BE49-F238E27FC236}">
                <a16:creationId xmlns:a16="http://schemas.microsoft.com/office/drawing/2014/main" id="{91A92C95-6E1B-4507-93A4-A1B94E73D3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7543800" cy="960438"/>
          </a:xfrm>
        </p:spPr>
        <p:txBody>
          <a:bodyPr/>
          <a:lstStyle/>
          <a:p>
            <a:r>
              <a:rPr lang="en-US" altLang="id-ID" dirty="0"/>
              <a:t>Resource-Allocation Graph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76B63A0C-80C4-4611-81A7-04A8B76B71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846006"/>
            <a:ext cx="7696200" cy="4871884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id-ID" sz="2400" dirty="0" err="1"/>
              <a:t>Sekumpulan</a:t>
            </a:r>
            <a:r>
              <a:rPr lang="en-US" altLang="id-ID" sz="2400" dirty="0"/>
              <a:t> vertex V dan </a:t>
            </a:r>
            <a:r>
              <a:rPr lang="en-US" altLang="id-ID" sz="2400" dirty="0" err="1"/>
              <a:t>sekumpulan</a:t>
            </a:r>
            <a:r>
              <a:rPr lang="en-US" altLang="id-ID" sz="2400" dirty="0"/>
              <a:t> edge E </a:t>
            </a:r>
          </a:p>
          <a:p>
            <a:pPr>
              <a:buFont typeface="Wingdings" panose="05000000000000000000" pitchFamily="2" charset="2"/>
              <a:buNone/>
            </a:pPr>
            <a:endParaRPr lang="en-US" altLang="id-ID" sz="2400" dirty="0"/>
          </a:p>
          <a:p>
            <a:r>
              <a:rPr lang="en-US" altLang="id-ID" sz="2400" dirty="0"/>
              <a:t>V </a:t>
            </a:r>
            <a:r>
              <a:rPr lang="en-US" altLang="id-ID" sz="2400" dirty="0" err="1"/>
              <a:t>dipartisi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2 </a:t>
            </a:r>
            <a:r>
              <a:rPr lang="en-US" altLang="id-ID" sz="2400" dirty="0" err="1"/>
              <a:t>tipe</a:t>
            </a:r>
            <a:endParaRPr lang="en-US" altLang="id-ID" sz="2400" dirty="0"/>
          </a:p>
          <a:p>
            <a:pPr marL="804863" lvl="1"/>
            <a:r>
              <a:rPr lang="en-US" altLang="id-ID" sz="2400" i="1" dirty="0"/>
              <a:t>P</a:t>
            </a:r>
            <a:r>
              <a:rPr lang="en-US" altLang="id-ID" sz="2400" dirty="0"/>
              <a:t> = {</a:t>
            </a:r>
            <a:r>
              <a:rPr lang="en-US" altLang="id-ID" sz="2400" i="1" dirty="0"/>
              <a:t>P</a:t>
            </a:r>
            <a:r>
              <a:rPr lang="en-US" altLang="id-ID" sz="2400" baseline="-25000" dirty="0"/>
              <a:t>1</a:t>
            </a:r>
            <a:r>
              <a:rPr lang="en-US" altLang="id-ID" sz="2400" dirty="0"/>
              <a:t>, </a:t>
            </a:r>
            <a:r>
              <a:rPr lang="en-US" altLang="id-ID" sz="2400" i="1" dirty="0"/>
              <a:t>P</a:t>
            </a:r>
            <a:r>
              <a:rPr lang="en-US" altLang="id-ID" sz="2400" baseline="-25000" dirty="0"/>
              <a:t>2</a:t>
            </a:r>
            <a:r>
              <a:rPr lang="en-US" altLang="id-ID" sz="2400" dirty="0"/>
              <a:t>, …, </a:t>
            </a:r>
            <a:r>
              <a:rPr lang="en-US" altLang="id-ID" sz="2400" i="1" dirty="0" err="1"/>
              <a:t>P</a:t>
            </a:r>
            <a:r>
              <a:rPr lang="en-US" altLang="id-ID" sz="2400" i="1" baseline="-25000" dirty="0" err="1"/>
              <a:t>n</a:t>
            </a:r>
            <a:r>
              <a:rPr lang="en-US" altLang="id-ID" sz="2400" dirty="0"/>
              <a:t>}, </a:t>
            </a:r>
            <a:r>
              <a:rPr lang="en-US" altLang="id-ID" sz="2400" dirty="0" err="1"/>
              <a:t>terdiri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semua</a:t>
            </a:r>
            <a:r>
              <a:rPr lang="en-US" altLang="id-ID" sz="2400" dirty="0"/>
              <a:t> proses</a:t>
            </a:r>
            <a:r>
              <a:rPr lang="id-ID" altLang="id-ID" sz="2400" dirty="0"/>
              <a:t> </a:t>
            </a:r>
            <a:r>
              <a:rPr lang="en-US" altLang="id-ID" sz="2400" dirty="0" err="1"/>
              <a:t>dalam</a:t>
            </a:r>
            <a:r>
              <a:rPr lang="id-ID" altLang="id-ID" sz="2400" dirty="0"/>
              <a:t> </a:t>
            </a:r>
            <a:r>
              <a:rPr lang="en-US" altLang="id-ID" sz="2400" dirty="0" err="1"/>
              <a:t>sistem</a:t>
            </a:r>
            <a:r>
              <a:rPr lang="en-US" altLang="id-ID" sz="2400" dirty="0"/>
              <a:t>.</a:t>
            </a:r>
            <a:br>
              <a:rPr lang="en-US" altLang="id-ID" sz="2400" dirty="0"/>
            </a:br>
            <a:endParaRPr lang="en-US" altLang="id-ID" sz="2400" dirty="0"/>
          </a:p>
          <a:p>
            <a:pPr marL="804863" lvl="1"/>
            <a:r>
              <a:rPr lang="en-US" altLang="id-ID" sz="2400" i="1" dirty="0"/>
              <a:t>R</a:t>
            </a:r>
            <a:r>
              <a:rPr lang="en-US" altLang="id-ID" sz="2400" dirty="0"/>
              <a:t> = {</a:t>
            </a:r>
            <a:r>
              <a:rPr lang="en-US" altLang="id-ID" sz="2400" i="1" dirty="0"/>
              <a:t>R</a:t>
            </a:r>
            <a:r>
              <a:rPr lang="en-US" altLang="id-ID" sz="2400" baseline="-25000" dirty="0"/>
              <a:t>1</a:t>
            </a:r>
            <a:r>
              <a:rPr lang="en-US" altLang="id-ID" sz="2400" dirty="0"/>
              <a:t>, </a:t>
            </a:r>
            <a:r>
              <a:rPr lang="en-US" altLang="id-ID" sz="2400" i="1" dirty="0"/>
              <a:t>R</a:t>
            </a:r>
            <a:r>
              <a:rPr lang="en-US" altLang="id-ID" sz="2400" baseline="-25000" dirty="0"/>
              <a:t>2</a:t>
            </a:r>
            <a:r>
              <a:rPr lang="en-US" altLang="id-ID" sz="2400" dirty="0"/>
              <a:t>, …, </a:t>
            </a:r>
            <a:r>
              <a:rPr lang="en-US" altLang="id-ID" sz="2400" i="1" dirty="0"/>
              <a:t>R</a:t>
            </a:r>
            <a:r>
              <a:rPr lang="en-US" altLang="id-ID" sz="2400" i="1" baseline="-25000" dirty="0"/>
              <a:t>m</a:t>
            </a:r>
            <a:r>
              <a:rPr lang="en-US" altLang="id-ID" sz="2400" dirty="0"/>
              <a:t>}, </a:t>
            </a:r>
            <a:r>
              <a:rPr lang="en-US" altLang="id-ID" sz="2400" dirty="0" err="1"/>
              <a:t>terdiri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semua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sumberdaya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sistem</a:t>
            </a:r>
            <a:endParaRPr lang="en-US" altLang="id-ID" sz="2400" dirty="0"/>
          </a:p>
          <a:p>
            <a:r>
              <a:rPr lang="id-ID" altLang="id-ID" sz="2400" dirty="0"/>
              <a:t>R</a:t>
            </a:r>
            <a:r>
              <a:rPr lang="en-US" altLang="id-ID" sz="2400" dirty="0" err="1"/>
              <a:t>equest</a:t>
            </a:r>
            <a:r>
              <a:rPr lang="en-US" altLang="id-ID" sz="2400" dirty="0"/>
              <a:t> edge/</a:t>
            </a:r>
            <a:r>
              <a:rPr lang="en-US" altLang="id-ID" sz="2400" dirty="0" err="1"/>
              <a:t>permintaan</a:t>
            </a:r>
            <a:r>
              <a:rPr lang="en-US" altLang="id-ID" sz="2400" dirty="0"/>
              <a:t> edge : </a:t>
            </a:r>
            <a:r>
              <a:rPr lang="en-US" altLang="id-ID" sz="2400" dirty="0" err="1"/>
              <a:t>arah</a:t>
            </a:r>
            <a:r>
              <a:rPr lang="en-US" altLang="id-ID" sz="2400" dirty="0"/>
              <a:t> edge </a:t>
            </a:r>
            <a:r>
              <a:rPr lang="en-US" altLang="id-ID" sz="2400" i="1" dirty="0"/>
              <a:t>P</a:t>
            </a:r>
            <a:r>
              <a:rPr lang="en-US" altLang="id-ID" sz="2400" baseline="-25000" dirty="0"/>
              <a:t>1 </a:t>
            </a:r>
            <a:r>
              <a:rPr lang="en-US" altLang="id-ID" sz="2400" dirty="0">
                <a:sym typeface="Symbol" panose="05050102010706020507" pitchFamily="18" charset="2"/>
              </a:rPr>
              <a:t> </a:t>
            </a:r>
            <a:r>
              <a:rPr lang="en-US" altLang="id-ID" sz="2400" i="1" dirty="0" err="1">
                <a:sym typeface="Symbol" panose="05050102010706020507" pitchFamily="18" charset="2"/>
              </a:rPr>
              <a:t>R</a:t>
            </a:r>
            <a:r>
              <a:rPr lang="en-US" altLang="id-ID" sz="2400" i="1" baseline="-25000" dirty="0" err="1">
                <a:sym typeface="Symbol" panose="05050102010706020507" pitchFamily="18" charset="2"/>
              </a:rPr>
              <a:t>j</a:t>
            </a:r>
            <a:endParaRPr lang="en-US" altLang="id-ID" sz="2400" i="1" dirty="0">
              <a:sym typeface="Symbol" panose="05050102010706020507" pitchFamily="18" charset="2"/>
            </a:endParaRPr>
          </a:p>
          <a:p>
            <a:r>
              <a:rPr lang="id-ID" altLang="id-ID" sz="2400" dirty="0">
                <a:sym typeface="Symbol" panose="05050102010706020507" pitchFamily="18" charset="2"/>
              </a:rPr>
              <a:t>A</a:t>
            </a:r>
            <a:r>
              <a:rPr lang="en-US" altLang="id-ID" sz="2400" dirty="0" err="1">
                <a:sym typeface="Symbol" panose="05050102010706020507" pitchFamily="18" charset="2"/>
              </a:rPr>
              <a:t>ssignment</a:t>
            </a:r>
            <a:r>
              <a:rPr lang="en-US" altLang="id-ID" sz="2400" dirty="0">
                <a:sym typeface="Symbol" panose="05050102010706020507" pitchFamily="18" charset="2"/>
              </a:rPr>
              <a:t> edge/</a:t>
            </a:r>
            <a:r>
              <a:rPr lang="en-US" altLang="id-ID" sz="2400" dirty="0" err="1">
                <a:sym typeface="Symbol" panose="05050102010706020507" pitchFamily="18" charset="2"/>
              </a:rPr>
              <a:t>penugasan</a:t>
            </a:r>
            <a:r>
              <a:rPr lang="en-US" altLang="id-ID" sz="2400" dirty="0">
                <a:sym typeface="Symbol" panose="05050102010706020507" pitchFamily="18" charset="2"/>
              </a:rPr>
              <a:t> edge </a:t>
            </a:r>
            <a:r>
              <a:rPr lang="en-US" altLang="id-ID" sz="2400" dirty="0"/>
              <a:t>– </a:t>
            </a:r>
            <a:r>
              <a:rPr lang="en-US" altLang="id-ID" sz="2400" dirty="0" err="1"/>
              <a:t>arah</a:t>
            </a:r>
            <a:r>
              <a:rPr lang="en-US" altLang="id-ID" sz="2400" dirty="0"/>
              <a:t> edge </a:t>
            </a:r>
            <a:r>
              <a:rPr lang="en-US" altLang="id-ID" sz="2400" i="1" dirty="0" err="1"/>
              <a:t>R</a:t>
            </a:r>
            <a:r>
              <a:rPr lang="en-US" altLang="id-ID" sz="2400" i="1" baseline="-25000" dirty="0" err="1"/>
              <a:t>j</a:t>
            </a:r>
            <a:r>
              <a:rPr lang="en-US" altLang="id-ID" sz="2400" i="1" dirty="0"/>
              <a:t> </a:t>
            </a:r>
            <a:r>
              <a:rPr lang="en-US" altLang="id-ID" sz="2400" dirty="0">
                <a:sym typeface="Symbol" panose="05050102010706020507" pitchFamily="18" charset="2"/>
              </a:rPr>
              <a:t> </a:t>
            </a:r>
            <a:r>
              <a:rPr lang="en-US" altLang="id-ID" sz="2400" i="1" dirty="0">
                <a:sym typeface="Symbol" panose="05050102010706020507" pitchFamily="18" charset="2"/>
              </a:rPr>
              <a:t>P</a:t>
            </a:r>
            <a:r>
              <a:rPr lang="en-US" altLang="id-ID" sz="2400" i="1" baseline="-25000" dirty="0">
                <a:sym typeface="Symbol" panose="05050102010706020507" pitchFamily="18" charset="2"/>
              </a:rPr>
              <a:t>i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5827C08F-359A-42D8-BE81-89250FE64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324600" y="6553200"/>
            <a:ext cx="2133600" cy="457200"/>
          </a:xfrm>
        </p:spPr>
        <p:txBody>
          <a:bodyPr/>
          <a:lstStyle/>
          <a:p>
            <a:fld id="{CB07392F-31FB-4356-96E7-7B96EA25AA38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12290" name="Rectangle 2">
            <a:extLst>
              <a:ext uri="{FF2B5EF4-FFF2-40B4-BE49-F238E27FC236}">
                <a16:creationId xmlns:a16="http://schemas.microsoft.com/office/drawing/2014/main" id="{638E0CF4-CC82-413C-A90C-C1D0FFCAF1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7543800" cy="1001712"/>
          </a:xfrm>
        </p:spPr>
        <p:txBody>
          <a:bodyPr/>
          <a:lstStyle/>
          <a:p>
            <a:r>
              <a:rPr lang="en-US" altLang="id-ID" sz="3500" dirty="0"/>
              <a:t>Resource-Allocation Graph (Cont.)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D5C0BB76-BCE6-46B7-BB2B-AB67307539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752600"/>
            <a:ext cx="7029450" cy="4114800"/>
          </a:xfrm>
        </p:spPr>
        <p:txBody>
          <a:bodyPr/>
          <a:lstStyle/>
          <a:p>
            <a:r>
              <a:rPr lang="en-US" altLang="id-ID" sz="2000" dirty="0"/>
              <a:t>Process</a:t>
            </a:r>
            <a:br>
              <a:rPr lang="en-US" altLang="id-ID" sz="2000" dirty="0"/>
            </a:br>
            <a:br>
              <a:rPr lang="en-US" altLang="id-ID" sz="2000" dirty="0"/>
            </a:br>
            <a:endParaRPr lang="en-US" altLang="id-ID" sz="2000" dirty="0"/>
          </a:p>
          <a:p>
            <a:r>
              <a:rPr lang="en-US" altLang="id-ID" sz="2000" dirty="0"/>
              <a:t>Resource Type with 4 instances</a:t>
            </a:r>
          </a:p>
          <a:p>
            <a:pPr>
              <a:buFont typeface="Wingdings" panose="05000000000000000000" pitchFamily="2" charset="2"/>
              <a:buNone/>
            </a:pPr>
            <a:endParaRPr lang="en-US" altLang="id-ID" sz="2000" dirty="0"/>
          </a:p>
          <a:p>
            <a:endParaRPr lang="en-US" altLang="id-ID" sz="2000" dirty="0"/>
          </a:p>
          <a:p>
            <a:r>
              <a:rPr lang="en-US" altLang="id-ID" sz="2000" i="1" dirty="0"/>
              <a:t>P</a:t>
            </a:r>
            <a:r>
              <a:rPr lang="en-US" altLang="id-ID" sz="2000" i="1" baseline="-25000" dirty="0"/>
              <a:t>i</a:t>
            </a:r>
            <a:r>
              <a:rPr lang="en-US" altLang="id-ID" sz="2000" i="1" dirty="0"/>
              <a:t> </a:t>
            </a:r>
            <a:r>
              <a:rPr lang="en-US" altLang="id-ID" sz="2000" dirty="0"/>
              <a:t>requests instance of </a:t>
            </a:r>
            <a:r>
              <a:rPr lang="en-US" altLang="id-ID" sz="2000" i="1" dirty="0" err="1"/>
              <a:t>R</a:t>
            </a:r>
            <a:r>
              <a:rPr lang="en-US" altLang="id-ID" sz="2000" i="1" baseline="-25000" dirty="0" err="1"/>
              <a:t>j</a:t>
            </a:r>
            <a:endParaRPr lang="en-US" altLang="id-ID" sz="2000" dirty="0"/>
          </a:p>
          <a:p>
            <a:endParaRPr lang="en-US" altLang="id-ID" sz="2000" dirty="0"/>
          </a:p>
          <a:p>
            <a:pPr>
              <a:buFont typeface="Wingdings" panose="05000000000000000000" pitchFamily="2" charset="2"/>
              <a:buNone/>
            </a:pPr>
            <a:endParaRPr lang="en-US" altLang="id-ID" sz="2000" dirty="0"/>
          </a:p>
          <a:p>
            <a:r>
              <a:rPr lang="en-US" altLang="id-ID" sz="2000" i="1" dirty="0"/>
              <a:t>P</a:t>
            </a:r>
            <a:r>
              <a:rPr lang="en-US" altLang="id-ID" sz="2000" i="1" baseline="-25000" dirty="0"/>
              <a:t>i</a:t>
            </a:r>
            <a:r>
              <a:rPr lang="en-US" altLang="id-ID" sz="2000" dirty="0"/>
              <a:t> is holding an instance of </a:t>
            </a:r>
            <a:r>
              <a:rPr lang="en-US" altLang="id-ID" sz="2000" i="1" dirty="0" err="1"/>
              <a:t>R</a:t>
            </a:r>
            <a:r>
              <a:rPr lang="en-US" altLang="id-ID" sz="2000" i="1" baseline="-25000" dirty="0" err="1"/>
              <a:t>j</a:t>
            </a:r>
            <a:endParaRPr lang="en-US" altLang="id-ID" sz="2000" i="1" dirty="0"/>
          </a:p>
        </p:txBody>
      </p:sp>
      <p:sp>
        <p:nvSpPr>
          <p:cNvPr id="12292" name="Oval 4">
            <a:extLst>
              <a:ext uri="{FF2B5EF4-FFF2-40B4-BE49-F238E27FC236}">
                <a16:creationId xmlns:a16="http://schemas.microsoft.com/office/drawing/2014/main" id="{3539B750-1B29-49A5-9FCC-7BAB9423F3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0" y="1905000"/>
            <a:ext cx="495300" cy="4953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grpSp>
        <p:nvGrpSpPr>
          <p:cNvPr id="12295" name="Group 7">
            <a:extLst>
              <a:ext uri="{FF2B5EF4-FFF2-40B4-BE49-F238E27FC236}">
                <a16:creationId xmlns:a16="http://schemas.microsoft.com/office/drawing/2014/main" id="{B39078E7-DA20-48F6-9360-0AE8694844A7}"/>
              </a:ext>
            </a:extLst>
          </p:cNvPr>
          <p:cNvGrpSpPr>
            <a:grpSpLocks/>
          </p:cNvGrpSpPr>
          <p:nvPr/>
        </p:nvGrpSpPr>
        <p:grpSpPr bwMode="auto">
          <a:xfrm>
            <a:off x="5715000" y="2895600"/>
            <a:ext cx="438150" cy="419100"/>
            <a:chOff x="2666" y="1966"/>
            <a:chExt cx="276" cy="264"/>
          </a:xfrm>
        </p:grpSpPr>
        <p:sp>
          <p:nvSpPr>
            <p:cNvPr id="12296" name="Rectangle 8">
              <a:extLst>
                <a:ext uri="{FF2B5EF4-FFF2-40B4-BE49-F238E27FC236}">
                  <a16:creationId xmlns:a16="http://schemas.microsoft.com/office/drawing/2014/main" id="{EF64E54B-B1C7-4CD3-8D5B-EDC5E31422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6" y="1966"/>
              <a:ext cx="276" cy="26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2297" name="Rectangle 9">
              <a:extLst>
                <a:ext uri="{FF2B5EF4-FFF2-40B4-BE49-F238E27FC236}">
                  <a16:creationId xmlns:a16="http://schemas.microsoft.com/office/drawing/2014/main" id="{BBFD7A8B-5B6A-440F-B14C-14004F75F7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6" y="2026"/>
              <a:ext cx="47" cy="4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2298" name="Rectangle 10">
              <a:extLst>
                <a:ext uri="{FF2B5EF4-FFF2-40B4-BE49-F238E27FC236}">
                  <a16:creationId xmlns:a16="http://schemas.microsoft.com/office/drawing/2014/main" id="{0DF61DEB-5018-4875-8BD9-311EE346D7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2026"/>
              <a:ext cx="47" cy="4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2299" name="Rectangle 11">
              <a:extLst>
                <a:ext uri="{FF2B5EF4-FFF2-40B4-BE49-F238E27FC236}">
                  <a16:creationId xmlns:a16="http://schemas.microsoft.com/office/drawing/2014/main" id="{166E64B9-2490-4E40-B049-4A309427FA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6" y="2108"/>
              <a:ext cx="47" cy="4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2300" name="Rectangle 12">
              <a:extLst>
                <a:ext uri="{FF2B5EF4-FFF2-40B4-BE49-F238E27FC236}">
                  <a16:creationId xmlns:a16="http://schemas.microsoft.com/office/drawing/2014/main" id="{5A55A5DD-6F09-445D-99C1-B012CBB30F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2108"/>
              <a:ext cx="47" cy="4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12319" name="Group 31">
            <a:extLst>
              <a:ext uri="{FF2B5EF4-FFF2-40B4-BE49-F238E27FC236}">
                <a16:creationId xmlns:a16="http://schemas.microsoft.com/office/drawing/2014/main" id="{3862D298-E0DA-4E92-A3C0-FEDF7F823EC1}"/>
              </a:ext>
            </a:extLst>
          </p:cNvPr>
          <p:cNvGrpSpPr>
            <a:grpSpLocks/>
          </p:cNvGrpSpPr>
          <p:nvPr/>
        </p:nvGrpSpPr>
        <p:grpSpPr bwMode="auto">
          <a:xfrm>
            <a:off x="5257800" y="3733800"/>
            <a:ext cx="1270000" cy="838200"/>
            <a:chOff x="3456" y="2256"/>
            <a:chExt cx="800" cy="528"/>
          </a:xfrm>
        </p:grpSpPr>
        <p:grpSp>
          <p:nvGrpSpPr>
            <p:cNvPr id="12317" name="Group 29">
              <a:extLst>
                <a:ext uri="{FF2B5EF4-FFF2-40B4-BE49-F238E27FC236}">
                  <a16:creationId xmlns:a16="http://schemas.microsoft.com/office/drawing/2014/main" id="{C8202E0E-579E-4A21-B1B5-49CC1BB0094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56" y="2256"/>
              <a:ext cx="800" cy="312"/>
              <a:chOff x="2292" y="2646"/>
              <a:chExt cx="800" cy="312"/>
            </a:xfrm>
          </p:grpSpPr>
          <p:sp>
            <p:nvSpPr>
              <p:cNvPr id="12294" name="Oval 6">
                <a:extLst>
                  <a:ext uri="{FF2B5EF4-FFF2-40B4-BE49-F238E27FC236}">
                    <a16:creationId xmlns:a16="http://schemas.microsoft.com/office/drawing/2014/main" id="{EA888343-0B1A-4045-B6FB-7DEC3AE176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92" y="2646"/>
                <a:ext cx="312" cy="31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altLang="id-ID" i="1">
                    <a:latin typeface="Helvetica" panose="020B0604020202020204" pitchFamily="34" charset="0"/>
                  </a:rPr>
                  <a:t>P</a:t>
                </a:r>
                <a:r>
                  <a:rPr lang="en-US" altLang="id-ID" i="1" baseline="-25000">
                    <a:latin typeface="Helvetica" panose="020B0604020202020204" pitchFamily="34" charset="0"/>
                  </a:rPr>
                  <a:t>i</a:t>
                </a:r>
                <a:endParaRPr lang="en-US" altLang="id-ID" i="1">
                  <a:latin typeface="Helvetica" panose="020B0604020202020204" pitchFamily="34" charset="0"/>
                </a:endParaRPr>
              </a:p>
            </p:txBody>
          </p:sp>
          <p:grpSp>
            <p:nvGrpSpPr>
              <p:cNvPr id="12301" name="Group 13">
                <a:extLst>
                  <a:ext uri="{FF2B5EF4-FFF2-40B4-BE49-F238E27FC236}">
                    <a16:creationId xmlns:a16="http://schemas.microsoft.com/office/drawing/2014/main" id="{923BFC92-8941-4EF9-9B4B-45598A2CB6A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816" y="2686"/>
                <a:ext cx="276" cy="264"/>
                <a:chOff x="2666" y="1966"/>
                <a:chExt cx="276" cy="264"/>
              </a:xfrm>
            </p:grpSpPr>
            <p:sp>
              <p:nvSpPr>
                <p:cNvPr id="12302" name="Rectangle 14">
                  <a:extLst>
                    <a:ext uri="{FF2B5EF4-FFF2-40B4-BE49-F238E27FC236}">
                      <a16:creationId xmlns:a16="http://schemas.microsoft.com/office/drawing/2014/main" id="{64232D81-FBDA-4F60-80DE-18E159C0338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66" y="1966"/>
                  <a:ext cx="276" cy="264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12303" name="Rectangle 15">
                  <a:extLst>
                    <a:ext uri="{FF2B5EF4-FFF2-40B4-BE49-F238E27FC236}">
                      <a16:creationId xmlns:a16="http://schemas.microsoft.com/office/drawing/2014/main" id="{A91E0CF4-27CD-4FE1-B468-BD6F531BBBB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36" y="2026"/>
                  <a:ext cx="47" cy="47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12304" name="Rectangle 16">
                  <a:extLst>
                    <a:ext uri="{FF2B5EF4-FFF2-40B4-BE49-F238E27FC236}">
                      <a16:creationId xmlns:a16="http://schemas.microsoft.com/office/drawing/2014/main" id="{AE32E93E-4DB1-4BC5-BD4D-F85C9DD6277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32" y="2026"/>
                  <a:ext cx="47" cy="47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12305" name="Rectangle 17">
                  <a:extLst>
                    <a:ext uri="{FF2B5EF4-FFF2-40B4-BE49-F238E27FC236}">
                      <a16:creationId xmlns:a16="http://schemas.microsoft.com/office/drawing/2014/main" id="{0302EA10-F7FF-4312-9A4F-4C215515B21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36" y="2108"/>
                  <a:ext cx="47" cy="47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  <p:sp>
              <p:nvSpPr>
                <p:cNvPr id="12306" name="Rectangle 18">
                  <a:extLst>
                    <a:ext uri="{FF2B5EF4-FFF2-40B4-BE49-F238E27FC236}">
                      <a16:creationId xmlns:a16="http://schemas.microsoft.com/office/drawing/2014/main" id="{A918CF18-914E-4FDF-A730-22B4CB91EE6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32" y="2108"/>
                  <a:ext cx="47" cy="47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d-ID"/>
                </a:p>
              </p:txBody>
            </p:sp>
          </p:grpSp>
          <p:sp>
            <p:nvSpPr>
              <p:cNvPr id="12307" name="Line 19">
                <a:extLst>
                  <a:ext uri="{FF2B5EF4-FFF2-40B4-BE49-F238E27FC236}">
                    <a16:creationId xmlns:a16="http://schemas.microsoft.com/office/drawing/2014/main" id="{7F0B9C5D-E08A-45EB-A38A-0ABB6516D64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10" y="2814"/>
                <a:ext cx="19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</p:grpSp>
        <p:sp>
          <p:nvSpPr>
            <p:cNvPr id="12308" name="Text Box 20">
              <a:extLst>
                <a:ext uri="{FF2B5EF4-FFF2-40B4-BE49-F238E27FC236}">
                  <a16:creationId xmlns:a16="http://schemas.microsoft.com/office/drawing/2014/main" id="{93F4D915-0E36-44CB-8128-F4E42EAE8C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32" y="2592"/>
              <a:ext cx="213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id-ID" sz="1400" i="1">
                  <a:latin typeface="Helvetica" panose="020B0604020202020204" pitchFamily="34" charset="0"/>
                </a:rPr>
                <a:t>R</a:t>
              </a:r>
              <a:r>
                <a:rPr lang="en-US" altLang="id-ID" sz="1400" i="1" baseline="-25000">
                  <a:latin typeface="Helvetica" panose="020B0604020202020204" pitchFamily="34" charset="0"/>
                </a:rPr>
                <a:t>j</a:t>
              </a:r>
              <a:endParaRPr lang="en-US" altLang="id-ID" sz="1400" i="1">
                <a:latin typeface="Helvetica" panose="020B0604020202020204" pitchFamily="34" charset="0"/>
              </a:endParaRPr>
            </a:p>
          </p:txBody>
        </p:sp>
      </p:grpSp>
      <p:grpSp>
        <p:nvGrpSpPr>
          <p:cNvPr id="12318" name="Group 30">
            <a:extLst>
              <a:ext uri="{FF2B5EF4-FFF2-40B4-BE49-F238E27FC236}">
                <a16:creationId xmlns:a16="http://schemas.microsoft.com/office/drawing/2014/main" id="{B8CA9111-BD44-40BB-9544-326DB316FCC4}"/>
              </a:ext>
            </a:extLst>
          </p:cNvPr>
          <p:cNvGrpSpPr>
            <a:grpSpLocks/>
          </p:cNvGrpSpPr>
          <p:nvPr/>
        </p:nvGrpSpPr>
        <p:grpSpPr bwMode="auto">
          <a:xfrm>
            <a:off x="5334000" y="4876800"/>
            <a:ext cx="1231900" cy="757238"/>
            <a:chOff x="2304" y="3504"/>
            <a:chExt cx="776" cy="477"/>
          </a:xfrm>
        </p:grpSpPr>
        <p:sp>
          <p:nvSpPr>
            <p:cNvPr id="12293" name="Oval 5">
              <a:extLst>
                <a:ext uri="{FF2B5EF4-FFF2-40B4-BE49-F238E27FC236}">
                  <a16:creationId xmlns:a16="http://schemas.microsoft.com/office/drawing/2014/main" id="{D7E4667E-3645-42EE-B0DB-18EE42AA30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3504"/>
              <a:ext cx="312" cy="31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id-ID" i="1">
                  <a:latin typeface="Helvetica" panose="020B0604020202020204" pitchFamily="34" charset="0"/>
                </a:rPr>
                <a:t>P</a:t>
              </a:r>
              <a:r>
                <a:rPr lang="en-US" altLang="id-ID" i="1" baseline="-25000">
                  <a:latin typeface="Helvetica" panose="020B0604020202020204" pitchFamily="34" charset="0"/>
                </a:rPr>
                <a:t>i</a:t>
              </a:r>
              <a:endParaRPr lang="en-US" altLang="id-ID">
                <a:latin typeface="Helvetica" panose="020B0604020202020204" pitchFamily="34" charset="0"/>
              </a:endParaRPr>
            </a:p>
          </p:txBody>
        </p:sp>
        <p:grpSp>
          <p:nvGrpSpPr>
            <p:cNvPr id="12309" name="Group 21">
              <a:extLst>
                <a:ext uri="{FF2B5EF4-FFF2-40B4-BE49-F238E27FC236}">
                  <a16:creationId xmlns:a16="http://schemas.microsoft.com/office/drawing/2014/main" id="{D41A309F-069E-4B3C-B1B5-F256568DE51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04" y="3544"/>
              <a:ext cx="276" cy="264"/>
              <a:chOff x="2666" y="1966"/>
              <a:chExt cx="276" cy="264"/>
            </a:xfrm>
          </p:grpSpPr>
          <p:sp>
            <p:nvSpPr>
              <p:cNvPr id="12310" name="Rectangle 22">
                <a:extLst>
                  <a:ext uri="{FF2B5EF4-FFF2-40B4-BE49-F238E27FC236}">
                    <a16:creationId xmlns:a16="http://schemas.microsoft.com/office/drawing/2014/main" id="{60BBF885-A6E3-4116-87AF-53F8B30635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66" y="1966"/>
                <a:ext cx="276" cy="264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12311" name="Rectangle 23">
                <a:extLst>
                  <a:ext uri="{FF2B5EF4-FFF2-40B4-BE49-F238E27FC236}">
                    <a16:creationId xmlns:a16="http://schemas.microsoft.com/office/drawing/2014/main" id="{D9AB3688-54CC-4A3D-AC2A-85A1DC083B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6" y="2026"/>
                <a:ext cx="47" cy="47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12312" name="Rectangle 24">
                <a:extLst>
                  <a:ext uri="{FF2B5EF4-FFF2-40B4-BE49-F238E27FC236}">
                    <a16:creationId xmlns:a16="http://schemas.microsoft.com/office/drawing/2014/main" id="{62B00027-F6A1-4883-81E6-878DFC1BBF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2" y="2026"/>
                <a:ext cx="47" cy="47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12313" name="Rectangle 25">
                <a:extLst>
                  <a:ext uri="{FF2B5EF4-FFF2-40B4-BE49-F238E27FC236}">
                    <a16:creationId xmlns:a16="http://schemas.microsoft.com/office/drawing/2014/main" id="{6FA03189-B4EF-4F7A-B1AC-7C42EE3E08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6" y="2108"/>
                <a:ext cx="47" cy="47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12314" name="Rectangle 26">
                <a:extLst>
                  <a:ext uri="{FF2B5EF4-FFF2-40B4-BE49-F238E27FC236}">
                    <a16:creationId xmlns:a16="http://schemas.microsoft.com/office/drawing/2014/main" id="{93131C71-2F9F-4B35-9DB6-04C4A4FED8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2" y="2108"/>
                <a:ext cx="47" cy="47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d-ID"/>
              </a:p>
            </p:txBody>
          </p:sp>
        </p:grpSp>
        <p:sp>
          <p:nvSpPr>
            <p:cNvPr id="12315" name="Line 27">
              <a:extLst>
                <a:ext uri="{FF2B5EF4-FFF2-40B4-BE49-F238E27FC236}">
                  <a16:creationId xmlns:a16="http://schemas.microsoft.com/office/drawing/2014/main" id="{7995B5BD-8885-4A5D-9700-D32D13FA083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98" y="3636"/>
              <a:ext cx="300" cy="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2316" name="Text Box 28">
              <a:extLst>
                <a:ext uri="{FF2B5EF4-FFF2-40B4-BE49-F238E27FC236}">
                  <a16:creationId xmlns:a16="http://schemas.microsoft.com/office/drawing/2014/main" id="{CB3EC3DF-39A6-4382-910B-30F5A0AFB9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36" y="3789"/>
              <a:ext cx="213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id-ID" sz="1400" i="1">
                  <a:latin typeface="Helvetica" panose="020B0604020202020204" pitchFamily="34" charset="0"/>
                </a:rPr>
                <a:t>R</a:t>
              </a:r>
              <a:r>
                <a:rPr lang="en-US" altLang="id-ID" sz="1400" i="1" baseline="-25000">
                  <a:latin typeface="Helvetica" panose="020B0604020202020204" pitchFamily="34" charset="0"/>
                </a:rPr>
                <a:t>j</a:t>
              </a:r>
              <a:endParaRPr lang="en-US" altLang="id-ID" sz="1400" i="1">
                <a:latin typeface="Helvetica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12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2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12291" grpId="0" build="p"/>
      <p:bldP spid="1229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17FD148-46EC-4482-8BD0-A1297D25A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50DAD-B3C5-4691-8307-94F152A299D7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13314" name="Rectangle 2">
            <a:extLst>
              <a:ext uri="{FF2B5EF4-FFF2-40B4-BE49-F238E27FC236}">
                <a16:creationId xmlns:a16="http://schemas.microsoft.com/office/drawing/2014/main" id="{961D81BE-5FB6-4561-93BE-4C389A536D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533400"/>
            <a:ext cx="7507288" cy="457200"/>
          </a:xfrm>
        </p:spPr>
        <p:txBody>
          <a:bodyPr/>
          <a:lstStyle/>
          <a:p>
            <a:r>
              <a:rPr lang="en-US" altLang="id-ID" sz="3100" dirty="0" err="1"/>
              <a:t>Contoh</a:t>
            </a:r>
            <a:r>
              <a:rPr lang="en-US" altLang="id-ID" sz="3100" dirty="0"/>
              <a:t> Resource Allocation Graph</a:t>
            </a:r>
          </a:p>
        </p:txBody>
      </p:sp>
      <p:pic>
        <p:nvPicPr>
          <p:cNvPr id="13315" name="Picture 3">
            <a:extLst>
              <a:ext uri="{FF2B5EF4-FFF2-40B4-BE49-F238E27FC236}">
                <a16:creationId xmlns:a16="http://schemas.microsoft.com/office/drawing/2014/main" id="{4631BF76-6914-4405-99BB-D4ABBD6008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24" t="871" r="23206" b="1060"/>
          <a:stretch>
            <a:fillRect/>
          </a:stretch>
        </p:blipFill>
        <p:spPr bwMode="auto">
          <a:xfrm>
            <a:off x="2590800" y="1600200"/>
            <a:ext cx="3238500" cy="4724400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AA04235B-5C96-4DA5-80F8-575AD59F7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C4F6C-83A6-4A60-8EA8-12B6BB741935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id="{D80E579C-54F0-4855-AD10-D861934C2E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304800"/>
            <a:ext cx="7954963" cy="1143000"/>
          </a:xfrm>
        </p:spPr>
        <p:txBody>
          <a:bodyPr/>
          <a:lstStyle/>
          <a:p>
            <a:r>
              <a:rPr lang="en-US" altLang="id-ID" sz="3200" dirty="0"/>
              <a:t>Graf Resource Allocation </a:t>
            </a:r>
            <a:r>
              <a:rPr lang="en-US" altLang="id-ID" sz="3200" dirty="0" err="1"/>
              <a:t>Dengan</a:t>
            </a:r>
            <a:r>
              <a:rPr lang="en-US" altLang="id-ID" sz="3200" dirty="0"/>
              <a:t> Deadlock</a:t>
            </a:r>
          </a:p>
        </p:txBody>
      </p:sp>
      <p:pic>
        <p:nvPicPr>
          <p:cNvPr id="14339" name="Picture 3">
            <a:extLst>
              <a:ext uri="{FF2B5EF4-FFF2-40B4-BE49-F238E27FC236}">
                <a16:creationId xmlns:a16="http://schemas.microsoft.com/office/drawing/2014/main" id="{A9BF88E3-7586-4398-A0E8-67272D7FE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73" t="919" r="23195" b="1358"/>
          <a:stretch>
            <a:fillRect/>
          </a:stretch>
        </p:blipFill>
        <p:spPr bwMode="auto">
          <a:xfrm>
            <a:off x="2819400" y="1981200"/>
            <a:ext cx="2940050" cy="4310063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2BD564A6-1929-4FB2-86FA-EDCF16581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1C5D-55AF-49CE-AB4B-3090B97FBCCC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15362" name="Rectangle 2">
            <a:extLst>
              <a:ext uri="{FF2B5EF4-FFF2-40B4-BE49-F238E27FC236}">
                <a16:creationId xmlns:a16="http://schemas.microsoft.com/office/drawing/2014/main" id="{1018FCFD-7F25-4A57-B999-B1E554FD12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7840663" cy="990600"/>
          </a:xfrm>
        </p:spPr>
        <p:txBody>
          <a:bodyPr/>
          <a:lstStyle/>
          <a:p>
            <a:r>
              <a:rPr lang="en-US" altLang="id-ID" sz="3000"/>
              <a:t>Graf Resource Allocation dengan Cycle Tanpa Deadlock</a:t>
            </a:r>
          </a:p>
        </p:txBody>
      </p:sp>
      <p:pic>
        <p:nvPicPr>
          <p:cNvPr id="15363" name="Picture 3">
            <a:extLst>
              <a:ext uri="{FF2B5EF4-FFF2-40B4-BE49-F238E27FC236}">
                <a16:creationId xmlns:a16="http://schemas.microsoft.com/office/drawing/2014/main" id="{EFA414B8-4DB5-4444-B4E5-651ECFC253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3" t="700" r="19093" b="700"/>
          <a:stretch>
            <a:fillRect/>
          </a:stretch>
        </p:blipFill>
        <p:spPr bwMode="auto">
          <a:xfrm>
            <a:off x="2590800" y="1752600"/>
            <a:ext cx="3614738" cy="46132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5196B67-B729-49DE-A6FF-5AF56BC0B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1229B-3004-4E25-9A6D-100541B8EA65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819B4412-E19B-4434-AE92-A7806ACCA1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Kondisi yang Diperlukan untuk Terjadinya Deadlock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751B858F-22D4-44E5-BA86-C29CF7AA92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30161" y="1592774"/>
            <a:ext cx="8229600" cy="5265225"/>
          </a:xfrm>
        </p:spPr>
        <p:txBody>
          <a:bodyPr/>
          <a:lstStyle/>
          <a:p>
            <a:pPr algn="just"/>
            <a:r>
              <a:rPr lang="en-US" altLang="id-ID" sz="3200" b="1" dirty="0"/>
              <a:t>Mutual Exclusion</a:t>
            </a:r>
            <a:endParaRPr lang="en-US" altLang="id-ID" sz="3200" dirty="0"/>
          </a:p>
          <a:p>
            <a:pPr lvl="1" algn="just"/>
            <a:r>
              <a:rPr lang="en-US" altLang="id-ID" sz="2800" b="1" dirty="0"/>
              <a:t>Serially-shareable resources (mis. Buffer)</a:t>
            </a:r>
          </a:p>
          <a:p>
            <a:pPr lvl="1" algn="just"/>
            <a:r>
              <a:rPr lang="en-US" altLang="id-ID" sz="2800" dirty="0" err="1"/>
              <a:t>Contoh</a:t>
            </a:r>
            <a:r>
              <a:rPr lang="en-US" altLang="id-ID" sz="2800" dirty="0"/>
              <a:t>: Critical section </a:t>
            </a:r>
            <a:r>
              <a:rPr lang="en-US" altLang="id-ID" sz="2800" dirty="0" err="1"/>
              <a:t>mengharuskan</a:t>
            </a:r>
            <a:r>
              <a:rPr lang="en-US" altLang="id-ID" sz="2800" dirty="0"/>
              <a:t> mutual exclusion (</a:t>
            </a:r>
            <a:r>
              <a:rPr lang="en-US" altLang="id-ID" sz="2800" dirty="0" err="1"/>
              <a:t>termasuk</a:t>
            </a:r>
            <a:r>
              <a:rPr lang="en-US" altLang="id-ID" sz="2800" dirty="0"/>
              <a:t> resource), </a:t>
            </a:r>
            <a:r>
              <a:rPr lang="en-US" altLang="id-ID" sz="2800" dirty="0" err="1"/>
              <a:t>sehingga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potensi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saling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menunggu</a:t>
            </a:r>
            <a:r>
              <a:rPr lang="en-US" altLang="id-ID" sz="2800" dirty="0"/>
              <a:t> (blocked).</a:t>
            </a:r>
          </a:p>
          <a:p>
            <a:pPr algn="just"/>
            <a:r>
              <a:rPr lang="en-US" altLang="id-ID" sz="3200" b="1" dirty="0"/>
              <a:t>Hold &amp; wait :</a:t>
            </a:r>
            <a:endParaRPr lang="en-US" altLang="id-ID" sz="3200" dirty="0"/>
          </a:p>
          <a:p>
            <a:pPr lvl="1" algn="just"/>
            <a:r>
              <a:rPr lang="en-US" altLang="id-ID" sz="2800" b="1" dirty="0" err="1"/>
              <a:t>Situasi</a:t>
            </a:r>
            <a:r>
              <a:rPr lang="en-US" altLang="id-ID" sz="2800" b="1" dirty="0"/>
              <a:t> </a:t>
            </a:r>
            <a:r>
              <a:rPr lang="en-US" altLang="id-ID" sz="2800" b="1" dirty="0" err="1"/>
              <a:t>dimana</a:t>
            </a:r>
            <a:r>
              <a:rPr lang="en-US" altLang="id-ID" sz="2800" b="1" dirty="0"/>
              <a:t> </a:t>
            </a:r>
            <a:r>
              <a:rPr lang="en-US" altLang="id-ID" sz="2800" b="1" dirty="0" err="1"/>
              <a:t>suatu</a:t>
            </a:r>
            <a:r>
              <a:rPr lang="en-US" altLang="id-ID" sz="2800" b="1" dirty="0"/>
              <a:t> proses </a:t>
            </a:r>
            <a:r>
              <a:rPr lang="en-US" altLang="id-ID" sz="2800" b="1" dirty="0" err="1"/>
              <a:t>sedang</a:t>
            </a:r>
            <a:r>
              <a:rPr lang="en-US" altLang="id-ID" sz="2800" b="1" dirty="0"/>
              <a:t> hold </a:t>
            </a:r>
            <a:r>
              <a:rPr lang="en-US" altLang="id-ID" sz="2800" b="1" dirty="0" err="1"/>
              <a:t>suatu</a:t>
            </a:r>
            <a:r>
              <a:rPr lang="en-US" altLang="id-ID" sz="2800" b="1" dirty="0"/>
              <a:t> resource </a:t>
            </a:r>
            <a:r>
              <a:rPr lang="en-US" altLang="id-ID" sz="2800" b="1" dirty="0" err="1"/>
              <a:t>secara</a:t>
            </a:r>
            <a:r>
              <a:rPr lang="en-US" altLang="id-ID" sz="2800" b="1" dirty="0"/>
              <a:t> </a:t>
            </a:r>
            <a:r>
              <a:rPr lang="en-US" altLang="id-ID" sz="2800" b="1" dirty="0" err="1"/>
              <a:t>eksklusif</a:t>
            </a:r>
            <a:r>
              <a:rPr lang="en-US" altLang="id-ID" sz="2800" b="1" dirty="0"/>
              <a:t> dan </a:t>
            </a:r>
            <a:r>
              <a:rPr lang="en-US" altLang="id-ID" sz="2800" b="1" dirty="0" err="1"/>
              <a:t>ia</a:t>
            </a:r>
            <a:r>
              <a:rPr lang="en-US" altLang="id-ID" sz="2800" b="1" dirty="0"/>
              <a:t> </a:t>
            </a:r>
            <a:r>
              <a:rPr lang="en-US" altLang="id-ID" sz="2800" b="1" dirty="0" err="1"/>
              <a:t>menunggu</a:t>
            </a:r>
            <a:r>
              <a:rPr lang="en-US" altLang="id-ID" sz="2800" b="1" dirty="0"/>
              <a:t> </a:t>
            </a:r>
            <a:r>
              <a:rPr lang="en-US" altLang="id-ID" sz="2800" b="1" dirty="0" err="1"/>
              <a:t>mendapatkan</a:t>
            </a:r>
            <a:r>
              <a:rPr lang="en-US" altLang="id-ID" sz="2800" b="1" dirty="0"/>
              <a:t> resource lain (wait).</a:t>
            </a:r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33BBEC0-F862-4CB5-A2EA-4F644BBCB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72DC3-7C79-42E3-9CD9-F0AEE223DF9D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17410" name="Rectangle 2">
            <a:extLst>
              <a:ext uri="{FF2B5EF4-FFF2-40B4-BE49-F238E27FC236}">
                <a16:creationId xmlns:a16="http://schemas.microsoft.com/office/drawing/2014/main" id="{DCA2ED95-EB2B-46FA-8E5B-81F0DAF640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Kondisi yang Diperlukan untuk Terjadinya Deadlock (cont.)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82A56054-487F-41FF-82C6-C054CFDB27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2"/>
            <a:ext cx="8229600" cy="4986337"/>
          </a:xfrm>
        </p:spPr>
        <p:txBody>
          <a:bodyPr/>
          <a:lstStyle/>
          <a:p>
            <a:pPr algn="just"/>
            <a:r>
              <a:rPr lang="en-US" altLang="id-ID" sz="2800" b="1" dirty="0"/>
              <a:t>No-Preemption </a:t>
            </a:r>
            <a:r>
              <a:rPr lang="en-US" altLang="id-ID" sz="2800" b="1" dirty="0" err="1"/>
              <a:t>Resouce</a:t>
            </a:r>
            <a:r>
              <a:rPr lang="en-US" altLang="id-ID" sz="2800" b="1" dirty="0"/>
              <a:t> :</a:t>
            </a:r>
            <a:endParaRPr lang="en-US" altLang="id-ID" sz="2800" dirty="0"/>
          </a:p>
          <a:p>
            <a:pPr lvl="1" algn="just"/>
            <a:r>
              <a:rPr lang="en-US" altLang="id-ID" sz="2400" dirty="0"/>
              <a:t>Resource yang </a:t>
            </a:r>
            <a:r>
              <a:rPr lang="en-US" altLang="id-ID" sz="2400" dirty="0" err="1"/>
              <a:t>hanya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dibebaskan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sukarela</a:t>
            </a:r>
            <a:r>
              <a:rPr lang="en-US" altLang="id-ID" sz="2400" dirty="0"/>
              <a:t> oleh proses yang </a:t>
            </a:r>
            <a:r>
              <a:rPr lang="en-US" altLang="id-ID" sz="2400" dirty="0" err="1"/>
              <a:t>telah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mendapatkannya</a:t>
            </a:r>
            <a:endParaRPr lang="en-US" altLang="id-ID" sz="2400" dirty="0"/>
          </a:p>
          <a:p>
            <a:pPr lvl="1" algn="just"/>
            <a:r>
              <a:rPr lang="en-US" altLang="id-ID" sz="2400" dirty="0"/>
              <a:t>Proses </a:t>
            </a:r>
            <a:r>
              <a:rPr lang="en-US" altLang="id-ID" sz="2400" dirty="0" err="1"/>
              <a:t>tidak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dipaksa</a:t>
            </a:r>
            <a:r>
              <a:rPr lang="en-US" altLang="id-ID" sz="2400" dirty="0"/>
              <a:t> (pre-empt)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melepaskan</a:t>
            </a:r>
            <a:r>
              <a:rPr lang="en-US" altLang="id-ID" sz="2400" dirty="0"/>
              <a:t> resource yang </a:t>
            </a:r>
            <a:r>
              <a:rPr lang="en-US" altLang="id-ID" sz="2400" dirty="0" err="1"/>
              <a:t>sedang</a:t>
            </a:r>
            <a:r>
              <a:rPr lang="en-US" altLang="id-ID" sz="2400" dirty="0"/>
              <a:t> di hold</a:t>
            </a:r>
          </a:p>
          <a:p>
            <a:pPr algn="just"/>
            <a:r>
              <a:rPr lang="en-US" altLang="id-ID" sz="2800" b="1" dirty="0"/>
              <a:t>Circular wait</a:t>
            </a:r>
            <a:endParaRPr lang="en-US" altLang="id-ID" sz="2800" dirty="0"/>
          </a:p>
          <a:p>
            <a:pPr lvl="1" algn="just"/>
            <a:r>
              <a:rPr lang="en-US" altLang="id-ID" sz="2400" dirty="0" err="1"/>
              <a:t>Situasi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dimana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terjadi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saling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menunggu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antara</a:t>
            </a:r>
            <a:r>
              <a:rPr lang="en-US" altLang="id-ID" sz="2400" dirty="0"/>
              <a:t>  </a:t>
            </a:r>
            <a:r>
              <a:rPr lang="en-US" altLang="id-ID" sz="2400" dirty="0" err="1"/>
              <a:t>beberapa</a:t>
            </a:r>
            <a:r>
              <a:rPr lang="en-US" altLang="id-ID" sz="2400" dirty="0"/>
              <a:t> proses </a:t>
            </a:r>
            <a:r>
              <a:rPr lang="en-US" altLang="id-ID" sz="2400" dirty="0" err="1"/>
              <a:t>sehingga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membentuk</a:t>
            </a:r>
            <a:r>
              <a:rPr lang="en-US" altLang="id-ID" sz="2400" dirty="0"/>
              <a:t> waiting chain (circular)</a:t>
            </a:r>
          </a:p>
          <a:p>
            <a:pPr lvl="1" algn="just"/>
            <a:r>
              <a:rPr lang="en-US" altLang="id-ID" sz="2400" dirty="0" err="1"/>
              <a:t>Misalkan</a:t>
            </a:r>
            <a:r>
              <a:rPr lang="en-US" altLang="id-ID" sz="2400" dirty="0"/>
              <a:t> proses (P0, P1, .. </a:t>
            </a:r>
            <a:r>
              <a:rPr lang="en-US" altLang="id-ID" sz="2400" dirty="0" err="1"/>
              <a:t>Pn</a:t>
            </a:r>
            <a:r>
              <a:rPr lang="en-US" altLang="id-ID" sz="2400" dirty="0"/>
              <a:t>) </a:t>
            </a:r>
            <a:r>
              <a:rPr lang="en-US" altLang="id-ID" sz="2400" dirty="0" err="1"/>
              <a:t>sedang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menunggu</a:t>
            </a:r>
            <a:r>
              <a:rPr lang="en-US" altLang="id-ID" sz="2400" dirty="0"/>
              <a:t>  resources: P0 </a:t>
            </a:r>
            <a:r>
              <a:rPr lang="en-US" altLang="id-ID" sz="2400" dirty="0" err="1"/>
              <a:t>menunggu</a:t>
            </a:r>
            <a:r>
              <a:rPr lang="en-US" altLang="id-ID" sz="2400" dirty="0"/>
              <a:t> P1, P1 </a:t>
            </a:r>
            <a:r>
              <a:rPr lang="en-US" altLang="id-ID" sz="2400" dirty="0" err="1"/>
              <a:t>menunggu</a:t>
            </a:r>
            <a:r>
              <a:rPr lang="en-US" altLang="id-ID" sz="2400" dirty="0"/>
              <a:t> P2, .. dan </a:t>
            </a:r>
            <a:r>
              <a:rPr lang="en-US" altLang="id-ID" sz="2400" dirty="0" err="1"/>
              <a:t>Pn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menunggu</a:t>
            </a:r>
            <a:r>
              <a:rPr lang="en-US" altLang="id-ID" sz="2400" dirty="0"/>
              <a:t> P0.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054D779-5828-4E73-A4F3-42D37666C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E41A1-292E-4BBD-AD9A-066CBC25B0FA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FEAE5BAB-3B50-4C3B-92CE-9111407BAA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7543800" cy="1096962"/>
          </a:xfrm>
        </p:spPr>
        <p:txBody>
          <a:bodyPr/>
          <a:lstStyle/>
          <a:p>
            <a:r>
              <a:rPr lang="en-US" altLang="id-ID" dirty="0" err="1"/>
              <a:t>Metode</a:t>
            </a:r>
            <a:r>
              <a:rPr lang="en-US" altLang="id-ID" dirty="0"/>
              <a:t> </a:t>
            </a:r>
            <a:r>
              <a:rPr lang="en-US" altLang="id-ID" dirty="0" err="1"/>
              <a:t>Penanganan</a:t>
            </a:r>
            <a:r>
              <a:rPr lang="en-US" altLang="id-ID" dirty="0"/>
              <a:t> Deadlock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3EFFFBF3-297C-4B4F-97FB-76B18012DE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" y="1871663"/>
            <a:ext cx="8686800" cy="4986337"/>
          </a:xfrm>
        </p:spPr>
        <p:txBody>
          <a:bodyPr/>
          <a:lstStyle/>
          <a:p>
            <a:r>
              <a:rPr lang="en-US" altLang="id-ID" sz="2800" b="1" dirty="0"/>
              <a:t>Deadlock Prevention</a:t>
            </a:r>
            <a:r>
              <a:rPr lang="en-US" altLang="id-ID" sz="2800" dirty="0"/>
              <a:t>: </a:t>
            </a:r>
            <a:r>
              <a:rPr lang="en-US" altLang="id-ID" sz="2800" dirty="0" err="1"/>
              <a:t>Pencegahan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adanya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faktor-faktor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penyebab</a:t>
            </a:r>
            <a:r>
              <a:rPr lang="en-US" altLang="id-ID" sz="2800" dirty="0"/>
              <a:t> deadlock</a:t>
            </a:r>
          </a:p>
          <a:p>
            <a:pPr>
              <a:buFont typeface="Wingdings" panose="05000000000000000000" pitchFamily="2" charset="2"/>
              <a:buNone/>
            </a:pPr>
            <a:endParaRPr lang="en-US" altLang="id-ID" sz="2800" dirty="0"/>
          </a:p>
          <a:p>
            <a:r>
              <a:rPr lang="en-US" altLang="id-ID" sz="2800" b="1" dirty="0"/>
              <a:t>Deadlock Avoidance</a:t>
            </a:r>
            <a:r>
              <a:rPr lang="en-US" altLang="id-ID" sz="2800" dirty="0"/>
              <a:t>: </a:t>
            </a:r>
            <a:r>
              <a:rPr lang="en-US" altLang="id-ID" sz="2800" dirty="0" err="1"/>
              <a:t>Menghindari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situasi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potensial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dapat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mengarah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menjadi</a:t>
            </a:r>
            <a:r>
              <a:rPr lang="en-US" altLang="id-ID" sz="2800" dirty="0"/>
              <a:t> deadlock</a:t>
            </a:r>
          </a:p>
          <a:p>
            <a:pPr>
              <a:buFont typeface="Wingdings" panose="05000000000000000000" pitchFamily="2" charset="2"/>
              <a:buNone/>
            </a:pPr>
            <a:endParaRPr lang="en-US" altLang="id-ID" sz="2800" dirty="0"/>
          </a:p>
          <a:p>
            <a:r>
              <a:rPr lang="en-US" altLang="id-ID" sz="2800" b="1" dirty="0"/>
              <a:t>Deadlock Detection</a:t>
            </a:r>
            <a:r>
              <a:rPr lang="en-US" altLang="id-ID" sz="2800" dirty="0"/>
              <a:t>: </a:t>
            </a:r>
            <a:r>
              <a:rPr lang="en-US" altLang="id-ID" sz="2800" dirty="0" err="1"/>
              <a:t>Jika</a:t>
            </a:r>
            <a:r>
              <a:rPr lang="en-US" altLang="id-ID" sz="2800" dirty="0"/>
              <a:t> deadlock </a:t>
            </a:r>
            <a:r>
              <a:rPr lang="en-US" altLang="id-ID" sz="2800" dirty="0" err="1"/>
              <a:t>ternyata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tidak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terhindari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maka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bagaimana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mendeteksi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terjadinya</a:t>
            </a:r>
            <a:r>
              <a:rPr lang="en-US" altLang="id-ID" sz="2800" dirty="0"/>
              <a:t> deadlock, </a:t>
            </a:r>
            <a:r>
              <a:rPr lang="en-US" altLang="id-ID" sz="2800" dirty="0" err="1"/>
              <a:t>dilanjutkan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dengan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penyelamatan</a:t>
            </a:r>
            <a:r>
              <a:rPr lang="en-US" altLang="id-ID" sz="2800" dirty="0"/>
              <a:t> (recovery).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3B26AD0-96D3-4639-91ED-69C50DEEA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2F3EB-F44D-46EB-BD60-4A361DA4F2CA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19458" name="Rectangle 2">
            <a:extLst>
              <a:ext uri="{FF2B5EF4-FFF2-40B4-BE49-F238E27FC236}">
                <a16:creationId xmlns:a16="http://schemas.microsoft.com/office/drawing/2014/main" id="{16F5BA76-EACB-4C3A-8D6F-A02DFCC667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7543800" cy="1173162"/>
          </a:xfrm>
        </p:spPr>
        <p:txBody>
          <a:bodyPr/>
          <a:lstStyle/>
          <a:p>
            <a:r>
              <a:rPr lang="en-US" altLang="id-ID" dirty="0"/>
              <a:t>Deadlock Prevention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D5ADB27D-DEA8-43B6-9A73-CDFFE45A60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81000" y="1719262"/>
            <a:ext cx="8305800" cy="4986337"/>
          </a:xfrm>
        </p:spPr>
        <p:txBody>
          <a:bodyPr/>
          <a:lstStyle/>
          <a:p>
            <a:pPr algn="just"/>
            <a:r>
              <a:rPr lang="en-US" altLang="id-ID" sz="2800" dirty="0" err="1"/>
              <a:t>Pencegahan</a:t>
            </a:r>
            <a:r>
              <a:rPr lang="en-US" altLang="id-ID" sz="2800" dirty="0"/>
              <a:t>: </a:t>
            </a:r>
            <a:r>
              <a:rPr lang="en-US" altLang="id-ID" sz="2800" dirty="0" err="1"/>
              <a:t>Faktor-faktor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penyebab</a:t>
            </a:r>
            <a:r>
              <a:rPr lang="en-US" altLang="id-ID" sz="2800" dirty="0"/>
              <a:t> deadlock yang </a:t>
            </a:r>
            <a:r>
              <a:rPr lang="en-US" altLang="id-ID" sz="2800" dirty="0" err="1"/>
              <a:t>harus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dicegah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terjadi</a:t>
            </a:r>
            <a:endParaRPr lang="en-US" altLang="id-ID" sz="2800" dirty="0"/>
          </a:p>
          <a:p>
            <a:pPr algn="just"/>
            <a:r>
              <a:rPr lang="en-US" altLang="id-ID" sz="2800" dirty="0"/>
              <a:t>4 </a:t>
            </a:r>
            <a:r>
              <a:rPr lang="en-US" altLang="id-ID" sz="2800" dirty="0" err="1"/>
              <a:t>faktor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harus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dipenuhi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terjadi</a:t>
            </a:r>
            <a:r>
              <a:rPr lang="en-US" altLang="id-ID" sz="2800" dirty="0"/>
              <a:t> deadlock:</a:t>
            </a:r>
          </a:p>
          <a:p>
            <a:pPr lvl="1" algn="just"/>
            <a:r>
              <a:rPr lang="en-US" altLang="id-ID" sz="2400" dirty="0"/>
              <a:t>Mutual Exclusion: </a:t>
            </a:r>
            <a:r>
              <a:rPr lang="en-US" altLang="id-ID" sz="2400" dirty="0" err="1"/>
              <a:t>pemakaian</a:t>
            </a:r>
            <a:r>
              <a:rPr lang="en-US" altLang="id-ID" sz="2400" dirty="0"/>
              <a:t> resources.</a:t>
            </a:r>
          </a:p>
          <a:p>
            <a:pPr lvl="1" algn="just"/>
            <a:r>
              <a:rPr lang="en-US" altLang="id-ID" sz="2400" dirty="0"/>
              <a:t>Hold and Wait: </a:t>
            </a:r>
            <a:r>
              <a:rPr lang="en-US" altLang="id-ID" sz="2400" dirty="0" err="1"/>
              <a:t>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menggunakan</a:t>
            </a:r>
            <a:r>
              <a:rPr lang="en-US" altLang="id-ID" sz="2400" dirty="0"/>
              <a:t> resources.</a:t>
            </a:r>
          </a:p>
          <a:p>
            <a:pPr lvl="1" algn="just"/>
            <a:r>
              <a:rPr lang="en-US" altLang="id-ID" sz="2400" dirty="0"/>
              <a:t>No preemption resource: </a:t>
            </a:r>
            <a:r>
              <a:rPr lang="en-US" altLang="id-ID" sz="2400" dirty="0" err="1"/>
              <a:t>otoritas</a:t>
            </a:r>
            <a:r>
              <a:rPr lang="en-US" altLang="id-ID" sz="2400" dirty="0"/>
              <a:t>/</a:t>
            </a:r>
            <a:r>
              <a:rPr lang="en-US" altLang="id-ID" sz="2400" dirty="0" err="1"/>
              <a:t>hak</a:t>
            </a:r>
            <a:r>
              <a:rPr lang="en-US" altLang="id-ID" sz="2400" dirty="0"/>
              <a:t>.</a:t>
            </a:r>
          </a:p>
          <a:p>
            <a:pPr lvl="1" algn="just"/>
            <a:r>
              <a:rPr lang="en-US" altLang="id-ID" sz="2400" dirty="0"/>
              <a:t>Circular wait: </a:t>
            </a:r>
            <a:r>
              <a:rPr lang="en-US" altLang="id-ID" sz="2400" dirty="0" err="1"/>
              <a:t>kondisi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saling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menunggu</a:t>
            </a:r>
            <a:r>
              <a:rPr lang="en-US" altLang="id-ID" sz="2400" dirty="0"/>
              <a:t>.</a:t>
            </a:r>
          </a:p>
          <a:p>
            <a:pPr algn="just"/>
            <a:r>
              <a:rPr lang="en-US" altLang="id-ID" sz="2800" dirty="0" err="1"/>
              <a:t>Jika</a:t>
            </a:r>
            <a:r>
              <a:rPr lang="en-US" altLang="id-ID" sz="2800" dirty="0"/>
              <a:t> salah </a:t>
            </a:r>
            <a:r>
              <a:rPr lang="en-US" altLang="id-ID" sz="2800" dirty="0" err="1"/>
              <a:t>satu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bisa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dicegah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maka</a:t>
            </a:r>
            <a:r>
              <a:rPr lang="en-US" altLang="id-ID" sz="2800" dirty="0"/>
              <a:t> deadlock </a:t>
            </a:r>
            <a:r>
              <a:rPr lang="en-US" altLang="id-ID" sz="2800" dirty="0" err="1"/>
              <a:t>pasti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tidak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terjadi</a:t>
            </a:r>
            <a:r>
              <a:rPr lang="en-US" altLang="id-ID" sz="2800" dirty="0"/>
              <a:t>!</a:t>
            </a:r>
          </a:p>
          <a:p>
            <a:pPr algn="just"/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500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29FBD30-4339-4187-8A4B-EA691CEDB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432C4-5B3D-4757-889D-497072A938F8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20482" name="Rectangle 2">
            <a:extLst>
              <a:ext uri="{FF2B5EF4-FFF2-40B4-BE49-F238E27FC236}">
                <a16:creationId xmlns:a16="http://schemas.microsoft.com/office/drawing/2014/main" id="{26FF831B-AEC5-4CE6-B24B-53A13ACBA2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4000" dirty="0"/>
              <a:t>Deadlock Prevention (1)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1D4002F6-BF6A-4DDC-964B-4F56FE6A53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2"/>
            <a:ext cx="8229600" cy="4986337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US" altLang="id-ID" b="1" dirty="0" err="1"/>
              <a:t>Tindakan</a:t>
            </a:r>
            <a:r>
              <a:rPr lang="en-US" altLang="id-ID" b="1" dirty="0"/>
              <a:t> </a:t>
            </a:r>
            <a:r>
              <a:rPr lang="en-US" altLang="id-ID" b="1" dirty="0" err="1"/>
              <a:t>preventif</a:t>
            </a:r>
            <a:r>
              <a:rPr lang="en-US" altLang="id-ID" b="1" dirty="0"/>
              <a:t>:</a:t>
            </a:r>
            <a:endParaRPr lang="en-US" altLang="id-ID" dirty="0"/>
          </a:p>
          <a:p>
            <a:pPr lvl="1" algn="just">
              <a:lnSpc>
                <a:spcPct val="90000"/>
              </a:lnSpc>
            </a:pPr>
            <a:r>
              <a:rPr lang="en-US" altLang="id-ID" b="1" dirty="0" err="1"/>
              <a:t>Batasi</a:t>
            </a:r>
            <a:r>
              <a:rPr lang="en-US" altLang="id-ID" b="1" dirty="0"/>
              <a:t> </a:t>
            </a:r>
            <a:r>
              <a:rPr lang="en-US" altLang="id-ID" b="1" dirty="0" err="1"/>
              <a:t>pemakaian</a:t>
            </a:r>
            <a:r>
              <a:rPr lang="en-US" altLang="id-ID" b="1" dirty="0"/>
              <a:t> resources</a:t>
            </a:r>
            <a:endParaRPr lang="en-US" altLang="id-ID" dirty="0"/>
          </a:p>
          <a:p>
            <a:pPr lvl="1" algn="just">
              <a:lnSpc>
                <a:spcPct val="90000"/>
              </a:lnSpc>
            </a:pPr>
            <a:r>
              <a:rPr lang="en-US" altLang="id-ID" b="1" dirty="0" err="1"/>
              <a:t>Masalah</a:t>
            </a:r>
            <a:r>
              <a:rPr lang="en-US" altLang="id-ID" b="1" dirty="0"/>
              <a:t>: </a:t>
            </a:r>
            <a:r>
              <a:rPr lang="en-US" altLang="id-ID" b="1" dirty="0" err="1"/>
              <a:t>sistim</a:t>
            </a:r>
            <a:r>
              <a:rPr lang="en-US" altLang="id-ID" b="1" dirty="0"/>
              <a:t> </a:t>
            </a:r>
            <a:r>
              <a:rPr lang="en-US" altLang="id-ID" b="1" dirty="0" err="1"/>
              <a:t>tidak</a:t>
            </a:r>
            <a:r>
              <a:rPr lang="en-US" altLang="id-ID" b="1" dirty="0"/>
              <a:t> </a:t>
            </a:r>
            <a:r>
              <a:rPr lang="en-US" altLang="id-ID" b="1" dirty="0" err="1"/>
              <a:t>efisien</a:t>
            </a:r>
            <a:r>
              <a:rPr lang="en-US" altLang="id-ID" b="1" dirty="0"/>
              <a:t>, </a:t>
            </a:r>
            <a:r>
              <a:rPr lang="en-US" altLang="id-ID" b="1" dirty="0" err="1"/>
              <a:t>tidak</a:t>
            </a:r>
            <a:r>
              <a:rPr lang="en-US" altLang="id-ID" b="1" dirty="0"/>
              <a:t> feasible</a:t>
            </a:r>
            <a:endParaRPr lang="en-US" altLang="id-ID" dirty="0"/>
          </a:p>
          <a:p>
            <a:pPr algn="just">
              <a:lnSpc>
                <a:spcPct val="90000"/>
              </a:lnSpc>
            </a:pPr>
            <a:r>
              <a:rPr lang="en-US" altLang="id-ID" b="1" dirty="0"/>
              <a:t>Mutual Exclusion:</a:t>
            </a:r>
            <a:endParaRPr lang="en-US" altLang="id-ID" dirty="0"/>
          </a:p>
          <a:p>
            <a:pPr lvl="1" algn="just">
              <a:lnSpc>
                <a:spcPct val="90000"/>
              </a:lnSpc>
            </a:pPr>
            <a:r>
              <a:rPr lang="en-US" altLang="id-ID" dirty="0" err="1"/>
              <a:t>tidak</a:t>
            </a:r>
            <a:r>
              <a:rPr lang="en-US" altLang="id-ID" dirty="0"/>
              <a:t> </a:t>
            </a:r>
            <a:r>
              <a:rPr lang="en-US" altLang="id-ID" dirty="0" err="1"/>
              <a:t>diperlukan</a:t>
            </a:r>
            <a:r>
              <a:rPr lang="en-US" altLang="id-ID" dirty="0"/>
              <a:t> </a:t>
            </a:r>
            <a:r>
              <a:rPr lang="en-US" altLang="id-ID" dirty="0" err="1"/>
              <a:t>untuk</a:t>
            </a:r>
            <a:r>
              <a:rPr lang="en-US" altLang="id-ID" dirty="0"/>
              <a:t> shareable resources</a:t>
            </a:r>
          </a:p>
          <a:p>
            <a:pPr lvl="1" algn="just">
              <a:lnSpc>
                <a:spcPct val="90000"/>
              </a:lnSpc>
            </a:pPr>
            <a:r>
              <a:rPr lang="en-US" altLang="id-ID" dirty="0"/>
              <a:t>read-only files/data : deadlock </a:t>
            </a:r>
            <a:r>
              <a:rPr lang="en-US" altLang="id-ID" dirty="0" err="1"/>
              <a:t>dapat</a:t>
            </a:r>
            <a:r>
              <a:rPr lang="en-US" altLang="id-ID" dirty="0"/>
              <a:t> </a:t>
            </a:r>
            <a:r>
              <a:rPr lang="en-US" altLang="id-ID" dirty="0" err="1"/>
              <a:t>dicegah</a:t>
            </a:r>
            <a:r>
              <a:rPr lang="en-US" altLang="id-ID" dirty="0"/>
              <a:t> </a:t>
            </a:r>
            <a:r>
              <a:rPr lang="en-US" altLang="id-ID" dirty="0" err="1"/>
              <a:t>dengan</a:t>
            </a:r>
            <a:r>
              <a:rPr lang="en-US" altLang="id-ID" dirty="0"/>
              <a:t> </a:t>
            </a:r>
            <a:r>
              <a:rPr lang="en-US" altLang="id-ID" dirty="0" err="1"/>
              <a:t>tidak</a:t>
            </a:r>
            <a:r>
              <a:rPr lang="en-US" altLang="id-ID" dirty="0"/>
              <a:t> </a:t>
            </a:r>
            <a:r>
              <a:rPr lang="en-US" altLang="id-ID" dirty="0" err="1"/>
              <a:t>membatasi</a:t>
            </a:r>
            <a:r>
              <a:rPr lang="en-US" altLang="id-ID" dirty="0"/>
              <a:t> </a:t>
            </a:r>
            <a:r>
              <a:rPr lang="en-US" altLang="id-ID" dirty="0" err="1"/>
              <a:t>akses</a:t>
            </a:r>
            <a:r>
              <a:rPr lang="en-US" altLang="id-ID" dirty="0"/>
              <a:t> (not mutually exclusive)</a:t>
            </a:r>
          </a:p>
          <a:p>
            <a:pPr lvl="1" algn="just">
              <a:lnSpc>
                <a:spcPct val="90000"/>
              </a:lnSpc>
            </a:pPr>
            <a:r>
              <a:rPr lang="en-US" altLang="id-ID" dirty="0" err="1"/>
              <a:t>tapi</a:t>
            </a:r>
            <a:r>
              <a:rPr lang="en-US" altLang="id-ID" dirty="0"/>
              <a:t> </a:t>
            </a:r>
            <a:r>
              <a:rPr lang="en-US" altLang="id-ID" dirty="0" err="1"/>
              <a:t>terdapat</a:t>
            </a:r>
            <a:r>
              <a:rPr lang="en-US" altLang="id-ID" dirty="0"/>
              <a:t> resource yang </a:t>
            </a:r>
            <a:r>
              <a:rPr lang="en-US" altLang="id-ID" dirty="0" err="1"/>
              <a:t>harus</a:t>
            </a:r>
            <a:r>
              <a:rPr lang="en-US" altLang="id-ID" dirty="0"/>
              <a:t> mutually exclusive (printer)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8D13947-1DE9-4B2B-920E-69C7D208F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D51A9-6ABC-412E-BA6E-F966B98FF271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21506" name="Rectangle 2">
            <a:extLst>
              <a:ext uri="{FF2B5EF4-FFF2-40B4-BE49-F238E27FC236}">
                <a16:creationId xmlns:a16="http://schemas.microsoft.com/office/drawing/2014/main" id="{6E8A0C93-D02E-4B0B-A46B-A3D38BB900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4000" dirty="0"/>
              <a:t>Deadlock Prevention (2)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FA9F9E65-2FC9-4C03-9964-C1650CB6BB2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3350" y="1981200"/>
            <a:ext cx="8877300" cy="5016499"/>
          </a:xfrm>
        </p:spPr>
        <p:txBody>
          <a:bodyPr/>
          <a:lstStyle/>
          <a:p>
            <a:pPr algn="just"/>
            <a:r>
              <a:rPr lang="en-US" altLang="id-ID" sz="3200" b="1" dirty="0"/>
              <a:t>Hold and Wait</a:t>
            </a:r>
            <a:endParaRPr lang="en-US" altLang="id-ID" sz="3200" dirty="0"/>
          </a:p>
          <a:p>
            <a:pPr lvl="1" algn="just"/>
            <a:r>
              <a:rPr lang="en-US" altLang="id-ID" sz="2800" dirty="0"/>
              <a:t>Request &amp; </a:t>
            </a:r>
            <a:r>
              <a:rPr lang="en-US" altLang="id-ID" sz="2800" dirty="0" err="1"/>
              <a:t>alokasi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dilakukan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saat</a:t>
            </a:r>
            <a:r>
              <a:rPr lang="en-US" altLang="id-ID" sz="2800" dirty="0"/>
              <a:t> proses start (</a:t>
            </a:r>
            <a:r>
              <a:rPr lang="en-US" altLang="id-ID" sz="2800" dirty="0" err="1"/>
              <a:t>dideklarasikan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dimuka</a:t>
            </a:r>
            <a:r>
              <a:rPr lang="en-US" altLang="id-ID" sz="2800" dirty="0"/>
              <a:t> program)</a:t>
            </a:r>
          </a:p>
          <a:p>
            <a:pPr lvl="1" algn="just"/>
            <a:r>
              <a:rPr lang="en-US" altLang="id-ID" sz="2800" dirty="0"/>
              <a:t>Request </a:t>
            </a:r>
            <a:r>
              <a:rPr lang="en-US" altLang="id-ID" sz="2800" dirty="0" err="1"/>
              <a:t>hanya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bisa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dilakukan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ketika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tidak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sedang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mengalokasi</a:t>
            </a:r>
            <a:r>
              <a:rPr lang="en-US" altLang="id-ID" sz="2800" dirty="0"/>
              <a:t> resource lain; </a:t>
            </a:r>
            <a:r>
              <a:rPr lang="en-US" altLang="id-ID" sz="2800" dirty="0" err="1"/>
              <a:t>alokasi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beberapa</a:t>
            </a:r>
            <a:r>
              <a:rPr lang="en-US" altLang="id-ID" sz="2800" dirty="0"/>
              <a:t> resource </a:t>
            </a:r>
            <a:r>
              <a:rPr lang="en-US" altLang="id-ID" sz="2800" dirty="0" err="1"/>
              <a:t>dilakukan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sekaligus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dalam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satu</a:t>
            </a:r>
            <a:r>
              <a:rPr lang="en-US" altLang="id-ID" sz="2800" dirty="0"/>
              <a:t> request</a:t>
            </a:r>
          </a:p>
          <a:p>
            <a:pPr lvl="1" algn="just"/>
            <a:r>
              <a:rPr lang="en-US" altLang="id-ID" sz="2800" dirty="0"/>
              <a:t>Simple </a:t>
            </a:r>
            <a:r>
              <a:rPr lang="en-US" altLang="id-ID" sz="2800" dirty="0" err="1"/>
              <a:t>tapi</a:t>
            </a:r>
            <a:r>
              <a:rPr lang="en-US" altLang="id-ID" sz="2800" dirty="0"/>
              <a:t> resource </a:t>
            </a:r>
            <a:r>
              <a:rPr lang="en-US" altLang="id-ID" sz="2800" dirty="0" err="1"/>
              <a:t>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dialokasi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walau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tidak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selamanya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digunakan</a:t>
            </a:r>
            <a:r>
              <a:rPr lang="en-US" altLang="id-ID" sz="2800" dirty="0"/>
              <a:t> (low utilization) </a:t>
            </a:r>
            <a:r>
              <a:rPr lang="en-US" altLang="id-ID" sz="2800" dirty="0" err="1"/>
              <a:t>serta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beberapa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bisa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mengalami</a:t>
            </a:r>
            <a:r>
              <a:rPr lang="en-US" altLang="id-ID" sz="2800" dirty="0"/>
              <a:t> starvation</a:t>
            </a:r>
          </a:p>
          <a:p>
            <a:pPr algn="just"/>
            <a:endParaRPr lang="en-US" altLang="id-ID" sz="3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158C211-6192-4552-9A67-9C42DD294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D4FC3-F595-4B0E-88EC-471FBA0D5952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141798C2-CB47-4B76-8674-6A895701BE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4000" dirty="0"/>
              <a:t>Deadlock Prevention (3)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0C4CAD31-710B-4A1F-9CF3-F676034EDB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71948" y="1719262"/>
            <a:ext cx="8214852" cy="4986337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US" altLang="id-ID" sz="2800" b="1" dirty="0" err="1"/>
              <a:t>Mencegah</a:t>
            </a:r>
            <a:r>
              <a:rPr lang="en-US" altLang="id-ID" sz="2800" b="1" dirty="0"/>
              <a:t> </a:t>
            </a:r>
            <a:r>
              <a:rPr lang="en-US" altLang="id-ID" sz="2800" b="1" dirty="0" err="1"/>
              <a:t>Circulair</a:t>
            </a:r>
            <a:r>
              <a:rPr lang="en-US" altLang="id-ID" sz="2800" b="1" dirty="0"/>
              <a:t> Wait</a:t>
            </a:r>
            <a:endParaRPr lang="en-US" altLang="id-ID" sz="2800" dirty="0"/>
          </a:p>
          <a:p>
            <a:pPr lvl="1" algn="just">
              <a:lnSpc>
                <a:spcPct val="90000"/>
              </a:lnSpc>
            </a:pPr>
            <a:r>
              <a:rPr lang="en-US" altLang="id-ID" sz="2400" dirty="0" err="1"/>
              <a:t>Pencegahan</a:t>
            </a:r>
            <a:r>
              <a:rPr lang="en-US" altLang="id-ID" sz="2400" dirty="0"/>
              <a:t>: </a:t>
            </a:r>
            <a:r>
              <a:rPr lang="en-US" altLang="id-ID" sz="2400" dirty="0" err="1"/>
              <a:t>melakukan</a:t>
            </a:r>
            <a:r>
              <a:rPr lang="en-US" altLang="id-ID" sz="2400" dirty="0"/>
              <a:t> total ordering </a:t>
            </a:r>
            <a:r>
              <a:rPr lang="en-US" altLang="id-ID" sz="2400" dirty="0" err="1"/>
              <a:t>terhadap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semua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jenis</a:t>
            </a:r>
            <a:r>
              <a:rPr lang="en-US" altLang="id-ID" sz="2400" dirty="0"/>
              <a:t> resource</a:t>
            </a:r>
          </a:p>
          <a:p>
            <a:pPr lvl="1" algn="just">
              <a:lnSpc>
                <a:spcPct val="90000"/>
              </a:lnSpc>
            </a:pPr>
            <a:r>
              <a:rPr lang="en-US" altLang="id-ID" sz="2400" dirty="0" err="1"/>
              <a:t>Setiap</a:t>
            </a:r>
            <a:r>
              <a:rPr lang="en-US" altLang="id-ID" sz="2400" dirty="0"/>
              <a:t> </a:t>
            </a:r>
            <a:r>
              <a:rPr lang="en-US" altLang="id-ID" sz="2400" dirty="0" err="1"/>
              <a:t>jenis</a:t>
            </a:r>
            <a:r>
              <a:rPr lang="en-US" altLang="id-ID" sz="2400" dirty="0"/>
              <a:t> resource </a:t>
            </a:r>
            <a:r>
              <a:rPr lang="en-US" altLang="id-ID" sz="2400" dirty="0" err="1"/>
              <a:t>mendapatkan</a:t>
            </a:r>
            <a:r>
              <a:rPr lang="en-US" altLang="id-ID" sz="2400" dirty="0"/>
              <a:t> index yang </a:t>
            </a:r>
            <a:r>
              <a:rPr lang="en-US" altLang="id-ID" sz="2400" dirty="0" err="1"/>
              <a:t>unik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bilangan</a:t>
            </a:r>
            <a:r>
              <a:rPr lang="en-US" altLang="id-ID" sz="2400" dirty="0"/>
              <a:t> natural: 1, 2, . .</a:t>
            </a:r>
          </a:p>
          <a:p>
            <a:pPr lvl="2" algn="just">
              <a:lnSpc>
                <a:spcPct val="90000"/>
              </a:lnSpc>
            </a:pPr>
            <a:r>
              <a:rPr lang="en-US" altLang="id-ID" sz="2400" dirty="0" err="1"/>
              <a:t>Contoh</a:t>
            </a:r>
            <a:r>
              <a:rPr lang="en-US" altLang="id-ID" sz="2400" dirty="0"/>
              <a:t>: tape drive=1, disk drive=5, printer=12</a:t>
            </a:r>
          </a:p>
          <a:p>
            <a:pPr lvl="1" algn="just">
              <a:lnSpc>
                <a:spcPct val="90000"/>
              </a:lnSpc>
            </a:pPr>
            <a:r>
              <a:rPr lang="en-US" altLang="id-ID" sz="2400" dirty="0"/>
              <a:t>Request resource </a:t>
            </a:r>
            <a:r>
              <a:rPr lang="en-US" altLang="id-ID" sz="2400" dirty="0" err="1"/>
              <a:t>harus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dilakukan</a:t>
            </a:r>
            <a:r>
              <a:rPr lang="en-US" altLang="id-ID" sz="2400" dirty="0"/>
              <a:t> pada resource-resource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urutan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menaik</a:t>
            </a:r>
            <a:r>
              <a:rPr lang="en-US" altLang="id-ID" sz="2400" dirty="0"/>
              <a:t> (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index </a:t>
            </a:r>
            <a:r>
              <a:rPr lang="en-US" altLang="id-ID" sz="2400" dirty="0" err="1"/>
              <a:t>sama</a:t>
            </a:r>
            <a:r>
              <a:rPr lang="en-US" altLang="id-ID" sz="2400" dirty="0"/>
              <a:t> - request </a:t>
            </a:r>
            <a:r>
              <a:rPr lang="en-US" altLang="id-ID" sz="2400" dirty="0" err="1"/>
              <a:t>sekaligus</a:t>
            </a:r>
            <a:r>
              <a:rPr lang="en-US" altLang="id-ID" sz="2400" dirty="0"/>
              <a:t>)</a:t>
            </a:r>
          </a:p>
          <a:p>
            <a:pPr lvl="1" algn="just">
              <a:lnSpc>
                <a:spcPct val="90000"/>
              </a:lnSpc>
            </a:pPr>
            <a:r>
              <a:rPr lang="en-US" altLang="id-ID" sz="2400" dirty="0" err="1"/>
              <a:t>Jika</a:t>
            </a:r>
            <a:r>
              <a:rPr lang="en-US" altLang="id-ID" sz="2400" dirty="0"/>
              <a:t> Pi </a:t>
            </a:r>
            <a:r>
              <a:rPr lang="en-US" altLang="id-ID" sz="2400" dirty="0" err="1"/>
              <a:t>memerlukan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Rk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berindeks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lebih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kecil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sudah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dialokasi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maka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harus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melepaskan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semua</a:t>
            </a:r>
            <a:r>
              <a:rPr lang="en-US" altLang="id-ID" sz="2400" dirty="0"/>
              <a:t> resource </a:t>
            </a:r>
            <a:r>
              <a:rPr lang="en-US" altLang="id-ID" sz="2400" dirty="0" err="1"/>
              <a:t>Rj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berindeks</a:t>
            </a:r>
            <a:r>
              <a:rPr lang="en-US" altLang="id-ID" sz="2400" dirty="0"/>
              <a:t> &gt;= </a:t>
            </a:r>
            <a:r>
              <a:rPr lang="en-US" altLang="id-ID" sz="2400" dirty="0" err="1"/>
              <a:t>Rk</a:t>
            </a:r>
            <a:endParaRPr lang="en-US" altLang="id-ID" sz="2400" dirty="0"/>
          </a:p>
          <a:p>
            <a:pPr algn="just">
              <a:lnSpc>
                <a:spcPct val="90000"/>
              </a:lnSpc>
            </a:pPr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9B2C66B-D693-43AF-B5B5-0F3D57556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3FC18-2990-40E8-A640-38D89BBEBA0D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23554" name="Rectangle 2">
            <a:extLst>
              <a:ext uri="{FF2B5EF4-FFF2-40B4-BE49-F238E27FC236}">
                <a16:creationId xmlns:a16="http://schemas.microsoft.com/office/drawing/2014/main" id="{F27C0107-DEB2-4ABB-B2E3-A8D201595E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4000" dirty="0"/>
              <a:t>Deadlock Prevention (4)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F4615A43-19B2-491A-8E97-48649E53D1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2045673"/>
            <a:ext cx="8229600" cy="4411662"/>
          </a:xfrm>
        </p:spPr>
        <p:txBody>
          <a:bodyPr/>
          <a:lstStyle/>
          <a:p>
            <a:pPr algn="just"/>
            <a:r>
              <a:rPr lang="en-US" altLang="id-ID" sz="3200" b="1" dirty="0" err="1"/>
              <a:t>Mencegah</a:t>
            </a:r>
            <a:r>
              <a:rPr lang="en-US" altLang="id-ID" sz="3200" b="1" dirty="0"/>
              <a:t> No-Preemption</a:t>
            </a:r>
            <a:endParaRPr lang="en-US" altLang="id-ID" sz="3200" dirty="0"/>
          </a:p>
          <a:p>
            <a:pPr lvl="1" algn="just"/>
            <a:r>
              <a:rPr lang="en-US" altLang="id-ID" sz="2800" dirty="0" err="1"/>
              <a:t>Jika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telah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mengalokasi</a:t>
            </a:r>
            <a:r>
              <a:rPr lang="en-US" altLang="id-ID" sz="2800" dirty="0"/>
              <a:t> resource dan </a:t>
            </a:r>
            <a:r>
              <a:rPr lang="en-US" altLang="id-ID" sz="2800" dirty="0" err="1"/>
              <a:t>ingin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mengalokasi</a:t>
            </a:r>
            <a:r>
              <a:rPr lang="en-US" altLang="id-ID" sz="2800" dirty="0"/>
              <a:t> resource lain – </a:t>
            </a:r>
            <a:r>
              <a:rPr lang="en-US" altLang="id-ID" sz="2800" dirty="0" err="1"/>
              <a:t>tapi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tidak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diperoleh</a:t>
            </a:r>
            <a:r>
              <a:rPr lang="en-US" altLang="id-ID" sz="2800" dirty="0"/>
              <a:t> (wait) : </a:t>
            </a:r>
            <a:r>
              <a:rPr lang="en-US" altLang="id-ID" sz="2800" dirty="0" err="1"/>
              <a:t>maka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ia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melepaskan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semua</a:t>
            </a:r>
            <a:r>
              <a:rPr lang="en-US" altLang="id-ID" sz="2800" dirty="0"/>
              <a:t> resource yang </a:t>
            </a:r>
            <a:r>
              <a:rPr lang="en-US" altLang="id-ID" sz="2800" dirty="0" err="1"/>
              <a:t>telah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dialokasi</a:t>
            </a:r>
            <a:r>
              <a:rPr lang="en-US" altLang="id-ID" sz="2800" dirty="0"/>
              <a:t>.</a:t>
            </a:r>
          </a:p>
          <a:p>
            <a:pPr lvl="1" algn="just"/>
            <a:r>
              <a:rPr lang="en-US" altLang="id-ID" sz="2800" dirty="0"/>
              <a:t>Proses </a:t>
            </a:r>
            <a:r>
              <a:rPr lang="en-US" altLang="id-ID" sz="2800" dirty="0" err="1"/>
              <a:t>akan</a:t>
            </a:r>
            <a:r>
              <a:rPr lang="en-US" altLang="id-ID" sz="2800" dirty="0"/>
              <a:t> di-restart </a:t>
            </a:r>
            <a:r>
              <a:rPr lang="en-US" altLang="id-ID" sz="2800" dirty="0" err="1"/>
              <a:t>kelak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mecoba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kembali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mengambil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semua</a:t>
            </a:r>
            <a:r>
              <a:rPr lang="en-US" altLang="id-ID" sz="2800" dirty="0"/>
              <a:t> resources</a:t>
            </a:r>
          </a:p>
          <a:p>
            <a:pPr algn="just"/>
            <a:endParaRPr lang="en-US" altLang="id-ID" sz="3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F8D60B2-5BFB-466E-AB47-AA09081BA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11CE2-2E95-4D3C-B9F6-41CCEB843FDB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24578" name="Rectangle 2">
            <a:extLst>
              <a:ext uri="{FF2B5EF4-FFF2-40B4-BE49-F238E27FC236}">
                <a16:creationId xmlns:a16="http://schemas.microsoft.com/office/drawing/2014/main" id="{70D35817-0D2F-48C2-9F26-66E1D75D0A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4000" dirty="0"/>
              <a:t>Deadlock Avoidance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B1E09180-F3CA-4D9D-A39D-199FFA1875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2"/>
            <a:ext cx="8229600" cy="48339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id-ID" sz="2000" b="1" dirty="0" err="1"/>
              <a:t>Pencegahan</a:t>
            </a:r>
            <a:r>
              <a:rPr lang="en-US" altLang="id-ID" sz="2000" b="1" dirty="0"/>
              <a:t>:</a:t>
            </a:r>
            <a:endParaRPr lang="en-US" altLang="id-ID" sz="2000" dirty="0"/>
          </a:p>
          <a:p>
            <a:pPr lvl="1">
              <a:lnSpc>
                <a:spcPct val="80000"/>
              </a:lnSpc>
            </a:pPr>
            <a:r>
              <a:rPr lang="en-US" altLang="id-ID" sz="2000" b="1" dirty="0" err="1"/>
              <a:t>Apabila</a:t>
            </a:r>
            <a:r>
              <a:rPr lang="en-US" altLang="id-ID" sz="2000" b="1" dirty="0"/>
              <a:t> di </a:t>
            </a:r>
            <a:r>
              <a:rPr lang="en-US" altLang="id-ID" sz="2000" b="1" dirty="0" err="1"/>
              <a:t>awal</a:t>
            </a:r>
            <a:r>
              <a:rPr lang="en-US" altLang="id-ID" sz="2000" b="1" dirty="0"/>
              <a:t> proses; OS </a:t>
            </a:r>
            <a:r>
              <a:rPr lang="en-US" altLang="id-ID" sz="2000" b="1" dirty="0" err="1"/>
              <a:t>bisa</a:t>
            </a:r>
            <a:r>
              <a:rPr lang="en-US" altLang="id-ID" sz="2000" b="1" dirty="0"/>
              <a:t> </a:t>
            </a:r>
            <a:r>
              <a:rPr lang="en-US" altLang="id-ID" sz="2000" b="1" dirty="0" err="1"/>
              <a:t>mengetahui</a:t>
            </a:r>
            <a:r>
              <a:rPr lang="en-US" altLang="id-ID" sz="2000" b="1" dirty="0"/>
              <a:t> resource mana </a:t>
            </a:r>
            <a:r>
              <a:rPr lang="en-US" altLang="id-ID" sz="2000" b="1" dirty="0" err="1"/>
              <a:t>saja</a:t>
            </a:r>
            <a:r>
              <a:rPr lang="en-US" altLang="id-ID" sz="2000" b="1" dirty="0"/>
              <a:t> yang </a:t>
            </a:r>
            <a:r>
              <a:rPr lang="en-US" altLang="id-ID" sz="2000" b="1" dirty="0" err="1"/>
              <a:t>akan</a:t>
            </a:r>
            <a:r>
              <a:rPr lang="en-US" altLang="id-ID" sz="2000" b="1" dirty="0"/>
              <a:t> </a:t>
            </a:r>
            <a:r>
              <a:rPr lang="en-US" altLang="id-ID" sz="2000" b="1" dirty="0" err="1"/>
              <a:t>diperlukan</a:t>
            </a:r>
            <a:r>
              <a:rPr lang="en-US" altLang="id-ID" sz="2000" b="1" dirty="0"/>
              <a:t> proses.</a:t>
            </a:r>
            <a:endParaRPr lang="en-US" altLang="id-ID" sz="2000" dirty="0"/>
          </a:p>
          <a:p>
            <a:pPr lvl="1">
              <a:lnSpc>
                <a:spcPct val="80000"/>
              </a:lnSpc>
            </a:pPr>
            <a:r>
              <a:rPr lang="en-US" altLang="id-ID" sz="2000" b="1" dirty="0"/>
              <a:t>OS </a:t>
            </a:r>
            <a:r>
              <a:rPr lang="en-US" altLang="id-ID" sz="2000" b="1" dirty="0" err="1"/>
              <a:t>bisa</a:t>
            </a:r>
            <a:r>
              <a:rPr lang="en-US" altLang="id-ID" sz="2000" b="1" dirty="0"/>
              <a:t> </a:t>
            </a:r>
            <a:r>
              <a:rPr lang="en-US" altLang="id-ID" sz="2000" b="1" dirty="0" err="1"/>
              <a:t>menentukan</a:t>
            </a:r>
            <a:r>
              <a:rPr lang="en-US" altLang="id-ID" sz="2000" b="1" dirty="0"/>
              <a:t> </a:t>
            </a:r>
            <a:r>
              <a:rPr lang="en-US" altLang="id-ID" sz="2000" b="1" dirty="0" err="1"/>
              <a:t>penjadwalan</a:t>
            </a:r>
            <a:r>
              <a:rPr lang="en-US" altLang="id-ID" sz="2000" b="1" dirty="0"/>
              <a:t> yang </a:t>
            </a:r>
            <a:r>
              <a:rPr lang="en-US" altLang="id-ID" sz="2000" b="1" dirty="0" err="1"/>
              <a:t>aman</a:t>
            </a:r>
            <a:r>
              <a:rPr lang="en-US" altLang="id-ID" sz="2000" b="1" dirty="0"/>
              <a:t> (“safe sequence”) </a:t>
            </a:r>
            <a:r>
              <a:rPr lang="en-US" altLang="id-ID" sz="2000" b="1" dirty="0" err="1"/>
              <a:t>alokasi</a:t>
            </a:r>
            <a:r>
              <a:rPr lang="en-US" altLang="id-ID" sz="2000" b="1" dirty="0"/>
              <a:t> resources.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id-ID" sz="2000" dirty="0"/>
          </a:p>
          <a:p>
            <a:pPr>
              <a:lnSpc>
                <a:spcPct val="80000"/>
              </a:lnSpc>
            </a:pPr>
            <a:r>
              <a:rPr lang="en-US" altLang="id-ID" sz="2000" b="1" dirty="0"/>
              <a:t>Model:</a:t>
            </a:r>
            <a:endParaRPr lang="en-US" altLang="id-ID" sz="2000" dirty="0"/>
          </a:p>
          <a:p>
            <a:pPr lvl="1">
              <a:lnSpc>
                <a:spcPct val="80000"/>
              </a:lnSpc>
            </a:pPr>
            <a:r>
              <a:rPr lang="en-US" altLang="id-ID" sz="2000" dirty="0"/>
              <a:t>Proses </a:t>
            </a:r>
            <a:r>
              <a:rPr lang="en-US" altLang="id-ID" sz="2000" dirty="0" err="1"/>
              <a:t>harus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menyatakan</a:t>
            </a:r>
            <a:r>
              <a:rPr lang="en-US" altLang="id-ID" sz="2000" dirty="0"/>
              <a:t> max. </a:t>
            </a:r>
            <a:r>
              <a:rPr lang="en-US" altLang="id-ID" sz="2000" dirty="0" err="1"/>
              <a:t>jumlah</a:t>
            </a:r>
            <a:r>
              <a:rPr lang="en-US" altLang="id-ID" sz="2000" dirty="0"/>
              <a:t> resources yang </a:t>
            </a:r>
            <a:r>
              <a:rPr lang="en-US" altLang="id-ID" sz="2000" dirty="0" err="1"/>
              <a:t>diperlukan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untuk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selesai</a:t>
            </a:r>
            <a:r>
              <a:rPr lang="en-US" altLang="id-ID" sz="2000" dirty="0"/>
              <a:t>.</a:t>
            </a:r>
          </a:p>
          <a:p>
            <a:pPr>
              <a:lnSpc>
                <a:spcPct val="80000"/>
              </a:lnSpc>
            </a:pPr>
            <a:r>
              <a:rPr lang="en-US" altLang="id-ID" sz="2000" dirty="0" err="1"/>
              <a:t>Algoritma</a:t>
            </a:r>
            <a:r>
              <a:rPr lang="en-US" altLang="id-ID" sz="2000" dirty="0"/>
              <a:t> “deadlock-avoidance” </a:t>
            </a:r>
            <a:r>
              <a:rPr lang="en-US" altLang="id-ID" sz="2000" dirty="0" err="1"/>
              <a:t>secara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dinamik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akan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memeriksa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alokasi</a:t>
            </a:r>
            <a:r>
              <a:rPr lang="en-US" altLang="id-ID" sz="2000" dirty="0"/>
              <a:t> resource </a:t>
            </a:r>
            <a:r>
              <a:rPr lang="en-US" altLang="id-ID" sz="2000" dirty="0" err="1"/>
              <a:t>apakah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dapat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mengarah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ke</a:t>
            </a:r>
            <a:r>
              <a:rPr lang="en-US" altLang="id-ID" sz="2000" dirty="0"/>
              <a:t> status (</a:t>
            </a:r>
            <a:r>
              <a:rPr lang="en-US" altLang="id-ID" sz="2000" dirty="0" err="1"/>
              <a:t>keadaan</a:t>
            </a:r>
            <a:r>
              <a:rPr lang="en-US" altLang="id-ID" sz="2000" dirty="0"/>
              <a:t>) </a:t>
            </a:r>
            <a:r>
              <a:rPr lang="en-US" altLang="id-ID" sz="2000" dirty="0" err="1"/>
              <a:t>tidak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aman</a:t>
            </a:r>
            <a:r>
              <a:rPr lang="en-US" altLang="id-ID" sz="2000" dirty="0"/>
              <a:t> (</a:t>
            </a:r>
            <a:r>
              <a:rPr lang="en-US" altLang="id-ID" sz="2000" dirty="0" err="1"/>
              <a:t>misalkan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terjadi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circulair</a:t>
            </a:r>
            <a:r>
              <a:rPr lang="en-US" altLang="id-ID" sz="2000" dirty="0"/>
              <a:t> wait condition)</a:t>
            </a:r>
          </a:p>
          <a:p>
            <a:pPr>
              <a:lnSpc>
                <a:spcPct val="80000"/>
              </a:lnSpc>
            </a:pPr>
            <a:r>
              <a:rPr lang="en-US" altLang="id-ID" sz="2000" dirty="0" err="1"/>
              <a:t>Jadi</a:t>
            </a:r>
            <a:r>
              <a:rPr lang="en-US" altLang="id-ID" sz="2000" dirty="0"/>
              <a:t> OS, </a:t>
            </a:r>
            <a:r>
              <a:rPr lang="en-US" altLang="id-ID" sz="2000" dirty="0" err="1"/>
              <a:t>tidak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akan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memberikan</a:t>
            </a:r>
            <a:r>
              <a:rPr lang="en-US" altLang="id-ID" sz="2000" dirty="0"/>
              <a:t> resource (</a:t>
            </a:r>
            <a:r>
              <a:rPr lang="en-US" altLang="id-ID" sz="2000" dirty="0" err="1"/>
              <a:t>walaupun</a:t>
            </a:r>
            <a:r>
              <a:rPr lang="en-US" altLang="id-ID" sz="2000" dirty="0"/>
              <a:t> available), </a:t>
            </a:r>
            <a:r>
              <a:rPr lang="en-US" altLang="id-ID" sz="2000" dirty="0" err="1"/>
              <a:t>kalau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dengan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pemberian</a:t>
            </a:r>
            <a:r>
              <a:rPr lang="en-US" altLang="id-ID" sz="2000" dirty="0"/>
              <a:t> resource </a:t>
            </a:r>
            <a:r>
              <a:rPr lang="en-US" altLang="id-ID" sz="2000" dirty="0" err="1"/>
              <a:t>ke</a:t>
            </a:r>
            <a:r>
              <a:rPr lang="en-US" altLang="id-ID" sz="2000" dirty="0"/>
              <a:t> proses </a:t>
            </a:r>
            <a:r>
              <a:rPr lang="en-US" altLang="id-ID" sz="2000" dirty="0" err="1"/>
              <a:t>menyebakan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tidak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aman</a:t>
            </a:r>
            <a:r>
              <a:rPr lang="en-US" altLang="id-ID" sz="2000" dirty="0"/>
              <a:t> (unsafe).</a:t>
            </a:r>
          </a:p>
          <a:p>
            <a:pPr>
              <a:lnSpc>
                <a:spcPct val="80000"/>
              </a:lnSpc>
            </a:pPr>
            <a:endParaRPr lang="en-US" altLang="id-ID" sz="2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010B04D-A9CD-4CF0-B0F1-B5B936C75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E5C9F-F18B-48F4-BBAD-1E3A218C32DA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25602" name="Rectangle 2">
            <a:extLst>
              <a:ext uri="{FF2B5EF4-FFF2-40B4-BE49-F238E27FC236}">
                <a16:creationId xmlns:a16="http://schemas.microsoft.com/office/drawing/2014/main" id="{B94D296E-5B43-49FE-871B-BBEAFD0791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7543800" cy="1207940"/>
          </a:xfrm>
        </p:spPr>
        <p:txBody>
          <a:bodyPr/>
          <a:lstStyle/>
          <a:p>
            <a:r>
              <a:rPr lang="en-US" altLang="id-ID" dirty="0"/>
              <a:t>Safe, unsafe , deadlock state</a:t>
            </a:r>
          </a:p>
        </p:txBody>
      </p:sp>
      <p:pic>
        <p:nvPicPr>
          <p:cNvPr id="25604" name="Picture 4">
            <a:extLst>
              <a:ext uri="{FF2B5EF4-FFF2-40B4-BE49-F238E27FC236}">
                <a16:creationId xmlns:a16="http://schemas.microsoft.com/office/drawing/2014/main" id="{D523D6B2-4978-4D27-B9F4-DFF019C44C57}"/>
              </a:ext>
            </a:extLst>
          </p:cNvPr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1482578"/>
            <a:ext cx="5791200" cy="5375422"/>
          </a:xfrm>
          <a:noFill/>
          <a:ln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6F63BD1-425A-476F-B70D-CEFBAAB84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C80CD-9924-43F2-939C-4620C5FDF089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27650" name="Rectangle 2">
            <a:extLst>
              <a:ext uri="{FF2B5EF4-FFF2-40B4-BE49-F238E27FC236}">
                <a16:creationId xmlns:a16="http://schemas.microsoft.com/office/drawing/2014/main" id="{6076E2AF-B3D7-4741-9CD3-E174E5DE9E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4000"/>
              <a:t>Safe state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862ED39D-62DA-48DE-9B4B-70D68F3304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2"/>
            <a:ext cx="8229600" cy="4986337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US" altLang="id-ID" sz="2800" dirty="0" err="1"/>
              <a:t>Prasyarat</a:t>
            </a:r>
            <a:r>
              <a:rPr lang="en-US" altLang="id-ID" sz="2800" dirty="0"/>
              <a:t>:</a:t>
            </a:r>
          </a:p>
          <a:p>
            <a:pPr lvl="1" algn="just">
              <a:lnSpc>
                <a:spcPct val="90000"/>
              </a:lnSpc>
            </a:pPr>
            <a:r>
              <a:rPr lang="en-US" altLang="id-ID" sz="2400" dirty="0"/>
              <a:t>Proses </a:t>
            </a:r>
            <a:r>
              <a:rPr lang="en-US" altLang="id-ID" sz="2400" dirty="0" err="1"/>
              <a:t>harus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mengetahui</a:t>
            </a:r>
            <a:r>
              <a:rPr lang="en-US" altLang="id-ID" sz="2400" dirty="0"/>
              <a:t> max. resource yang </a:t>
            </a:r>
            <a:r>
              <a:rPr lang="en-US" altLang="id-ID" sz="2400" dirty="0" err="1"/>
              <a:t>diperlukan</a:t>
            </a:r>
            <a:r>
              <a:rPr lang="en-US" altLang="id-ID" sz="2400" dirty="0"/>
              <a:t> (upper bound) =&gt; </a:t>
            </a:r>
            <a:r>
              <a:rPr lang="en-US" altLang="id-ID" sz="2400" dirty="0" err="1"/>
              <a:t>asumsi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algoritma</a:t>
            </a:r>
            <a:r>
              <a:rPr lang="en-US" altLang="id-ID" sz="2400" dirty="0"/>
              <a:t>.</a:t>
            </a:r>
          </a:p>
          <a:p>
            <a:pPr lvl="1" algn="just">
              <a:lnSpc>
                <a:spcPct val="90000"/>
              </a:lnSpc>
            </a:pPr>
            <a:r>
              <a:rPr lang="en-US" altLang="id-ID" sz="2400" dirty="0"/>
              <a:t>Proses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melakukan</a:t>
            </a:r>
            <a:r>
              <a:rPr lang="en-US" altLang="id-ID" sz="2400" dirty="0"/>
              <a:t> hold and wait, </a:t>
            </a:r>
            <a:r>
              <a:rPr lang="en-US" altLang="id-ID" sz="2400" dirty="0" err="1"/>
              <a:t>tapi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terbatas</a:t>
            </a:r>
            <a:r>
              <a:rPr lang="en-US" altLang="id-ID" sz="2400" dirty="0"/>
              <a:t> pada </a:t>
            </a:r>
            <a:r>
              <a:rPr lang="en-US" altLang="id-ID" sz="2400" dirty="0" err="1"/>
              <a:t>sekump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lan</a:t>
            </a:r>
            <a:r>
              <a:rPr lang="en-US" altLang="id-ID" sz="2400" dirty="0"/>
              <a:t> resource yang </a:t>
            </a:r>
            <a:r>
              <a:rPr lang="en-US" altLang="id-ID" sz="2400" dirty="0" err="1"/>
              <a:t>telah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menjadi</a:t>
            </a:r>
            <a:r>
              <a:rPr lang="en-US" altLang="id-ID" sz="2400" dirty="0"/>
              <a:t> “</a:t>
            </a:r>
            <a:r>
              <a:rPr lang="en-US" altLang="id-ID" sz="2400" dirty="0" err="1"/>
              <a:t>kreditnya</a:t>
            </a:r>
            <a:r>
              <a:rPr lang="en-US" altLang="id-ID" sz="2400" dirty="0"/>
              <a:t>”.</a:t>
            </a:r>
          </a:p>
          <a:p>
            <a:pPr algn="just">
              <a:lnSpc>
                <a:spcPct val="90000"/>
              </a:lnSpc>
            </a:pPr>
            <a:r>
              <a:rPr lang="en-US" altLang="id-ID" sz="2800" dirty="0" err="1"/>
              <a:t>Setiap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ada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permintaan</a:t>
            </a:r>
            <a:r>
              <a:rPr lang="en-US" altLang="id-ID" sz="2800" dirty="0"/>
              <a:t> resource, OS </a:t>
            </a:r>
            <a:r>
              <a:rPr lang="en-US" altLang="id-ID" sz="2800" dirty="0" err="1"/>
              <a:t>harus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memeriksa</a:t>
            </a:r>
            <a:endParaRPr lang="en-US" altLang="id-ID" sz="2800" dirty="0"/>
          </a:p>
          <a:p>
            <a:pPr lvl="1" algn="just">
              <a:lnSpc>
                <a:spcPct val="90000"/>
              </a:lnSpc>
            </a:pPr>
            <a:r>
              <a:rPr lang="en-US" altLang="id-ID" sz="2400" dirty="0"/>
              <a:t>“</a:t>
            </a:r>
            <a:r>
              <a:rPr lang="en-US" altLang="id-ID" sz="2400" dirty="0" err="1"/>
              <a:t>jika</a:t>
            </a:r>
            <a:r>
              <a:rPr lang="en-US" altLang="id-ID" sz="2400" dirty="0"/>
              <a:t> resource </a:t>
            </a:r>
            <a:r>
              <a:rPr lang="en-US" altLang="id-ID" sz="2400" dirty="0" err="1"/>
              <a:t>diberikan</a:t>
            </a:r>
            <a:r>
              <a:rPr lang="en-US" altLang="id-ID" sz="2400" dirty="0"/>
              <a:t>”, dan </a:t>
            </a:r>
            <a:r>
              <a:rPr lang="en-US" altLang="id-ID" sz="2400" dirty="0" err="1"/>
              <a:t>terjadi</a:t>
            </a:r>
            <a:r>
              <a:rPr lang="en-US" altLang="id-ID" sz="2400" dirty="0"/>
              <a:t> “worst case” </a:t>
            </a:r>
            <a:r>
              <a:rPr lang="en-US" altLang="id-ID" sz="2400" dirty="0" err="1"/>
              <a:t>semua</a:t>
            </a:r>
            <a:r>
              <a:rPr lang="en-US" altLang="id-ID" sz="2400" dirty="0"/>
              <a:t> proses </a:t>
            </a:r>
            <a:r>
              <a:rPr lang="en-US" altLang="id-ID" sz="2400" dirty="0" err="1"/>
              <a:t>melakukan</a:t>
            </a:r>
            <a:r>
              <a:rPr lang="en-US" altLang="id-ID" sz="2400" dirty="0"/>
              <a:t> request “max. resource”</a:t>
            </a:r>
          </a:p>
          <a:p>
            <a:pPr lvl="1" algn="just">
              <a:lnSpc>
                <a:spcPct val="90000"/>
              </a:lnSpc>
            </a:pPr>
            <a:r>
              <a:rPr lang="en-US" altLang="id-ID" sz="2400" dirty="0" err="1"/>
              <a:t>Terdapat</a:t>
            </a:r>
            <a:r>
              <a:rPr lang="en-US" altLang="id-ID" sz="2400" dirty="0"/>
              <a:t> “</a:t>
            </a:r>
            <a:r>
              <a:rPr lang="en-US" altLang="id-ID" sz="2400" dirty="0" err="1"/>
              <a:t>urutan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aman</a:t>
            </a:r>
            <a:r>
              <a:rPr lang="en-US" altLang="id-ID" sz="2400" dirty="0"/>
              <a:t>”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resources yang available,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diberika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proses, </a:t>
            </a:r>
            <a:r>
              <a:rPr lang="en-US" altLang="id-ID" sz="2400" dirty="0" err="1"/>
              <a:t>sehingga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tidak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terjadi</a:t>
            </a:r>
            <a:r>
              <a:rPr lang="en-US" altLang="id-ID" sz="2400" dirty="0"/>
              <a:t> deadlock.</a:t>
            </a:r>
          </a:p>
          <a:p>
            <a:pPr lvl="1" algn="just">
              <a:lnSpc>
                <a:spcPct val="90000"/>
              </a:lnSpc>
            </a:pPr>
            <a:endParaRPr lang="en-US" altLang="id-ID" sz="2400" dirty="0"/>
          </a:p>
          <a:p>
            <a:pPr algn="just">
              <a:lnSpc>
                <a:spcPct val="90000"/>
              </a:lnSpc>
            </a:pPr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414F267-6D53-474B-83D0-35A7C3BA9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6D87E-C215-4FDE-B41C-1AE341092A5E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EE936E99-C303-4FD8-A5AF-A034407A29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4000" dirty="0" err="1"/>
              <a:t>Kondisi</a:t>
            </a:r>
            <a:r>
              <a:rPr lang="en-US" altLang="id-ID" sz="4000" dirty="0"/>
              <a:t> Safe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D8822421-F97C-4B1F-8AB7-854DF56862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id-ID"/>
              <a:t>Resources: 12 tape drive.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id-ID"/>
              <a:t>						</a:t>
            </a:r>
            <a:r>
              <a:rPr lang="en-US" altLang="id-ID" sz="2000"/>
              <a:t>A (Available): 12 - 10 = 2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id-ID" sz="2000"/>
              <a:t>						Safe sequnce: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id-ID" sz="2000"/>
              <a:t>						2 tape diberikan ke U2,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id-ID" sz="2000"/>
              <a:t>						U2 selesai =&gt; Av = 6,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id-ID" sz="2000"/>
              <a:t>						Berikan 3 tape ke U1,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id-ID" sz="2000"/>
              <a:t>						Berikan 3 tape ke U3.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id-ID" sz="2000"/>
              <a:t>						No deadlock.</a:t>
            </a:r>
          </a:p>
        </p:txBody>
      </p:sp>
      <p:pic>
        <p:nvPicPr>
          <p:cNvPr id="28676" name="Picture 4">
            <a:extLst>
              <a:ext uri="{FF2B5EF4-FFF2-40B4-BE49-F238E27FC236}">
                <a16:creationId xmlns:a16="http://schemas.microsoft.com/office/drawing/2014/main" id="{B55A6E3B-46EF-4574-B5C2-88F2E8AF4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438400"/>
            <a:ext cx="3657600" cy="319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867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FF5717-5EB6-43B3-8707-BC556756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13AD-AA6B-4CC4-B97D-3469339427CD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29698" name="Rectangle 2">
            <a:extLst>
              <a:ext uri="{FF2B5EF4-FFF2-40B4-BE49-F238E27FC236}">
                <a16:creationId xmlns:a16="http://schemas.microsoft.com/office/drawing/2014/main" id="{CD70CE8F-0C5D-4450-8969-13C5490C95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4000" dirty="0" err="1"/>
              <a:t>Kondisi</a:t>
            </a:r>
            <a:r>
              <a:rPr lang="en-US" altLang="id-ID" sz="4000" dirty="0"/>
              <a:t> Unsafe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FCE06983-0B30-4844-844B-13D3BF1691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id-ID"/>
              <a:t>Resources: 12 tape drive.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id-ID"/>
              <a:t>					</a:t>
            </a:r>
            <a:r>
              <a:rPr lang="en-US" altLang="id-ID" sz="2000"/>
              <a:t>A (Available): 12 - 11 = 1</a:t>
            </a:r>
          </a:p>
          <a:p>
            <a:pPr lvl="4">
              <a:buFont typeface="Wingdings" panose="05000000000000000000" pitchFamily="2" charset="2"/>
              <a:buNone/>
            </a:pPr>
            <a:r>
              <a:rPr lang="en-US" altLang="id-ID" sz="2900"/>
              <a:t>				</a:t>
            </a:r>
            <a:r>
              <a:rPr lang="en-US" altLang="id-ID"/>
              <a:t>Terdapat 1 tape available,</a:t>
            </a:r>
          </a:p>
          <a:p>
            <a:pPr lvl="4">
              <a:buFont typeface="Wingdings" panose="05000000000000000000" pitchFamily="2" charset="2"/>
              <a:buNone/>
            </a:pPr>
            <a:r>
              <a:rPr lang="en-US" altLang="id-ID"/>
              <a:t>				sehingga dapat terjadi Deadlock.</a:t>
            </a:r>
          </a:p>
          <a:p>
            <a:pPr>
              <a:buFont typeface="Wingdings" panose="05000000000000000000" pitchFamily="2" charset="2"/>
              <a:buNone/>
            </a:pPr>
            <a:endParaRPr lang="en-US" altLang="id-ID" sz="4000"/>
          </a:p>
        </p:txBody>
      </p:sp>
      <p:pic>
        <p:nvPicPr>
          <p:cNvPr id="29700" name="Picture 4">
            <a:extLst>
              <a:ext uri="{FF2B5EF4-FFF2-40B4-BE49-F238E27FC236}">
                <a16:creationId xmlns:a16="http://schemas.microsoft.com/office/drawing/2014/main" id="{6F1136B0-CA35-4B3F-85B9-FC131D44F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438400"/>
            <a:ext cx="312420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969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BF26CB2-5238-4CB0-8281-20C06FC9D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03B81-3423-43F2-8386-5C0BC3E0F851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DACD75C2-220F-4392-B575-B252C1281A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4000" dirty="0" err="1"/>
              <a:t>Algoritma</a:t>
            </a:r>
            <a:r>
              <a:rPr lang="en-US" altLang="id-ID" sz="4000" dirty="0"/>
              <a:t> Banker’s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C464E6E6-A112-4758-8FED-69665FFB00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2"/>
            <a:ext cx="8229600" cy="4757737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US" altLang="id-ID" sz="2800" dirty="0"/>
              <a:t>Proses </a:t>
            </a:r>
            <a:r>
              <a:rPr lang="en-US" altLang="id-ID" sz="2800" dirty="0" err="1"/>
              <a:t>harus</a:t>
            </a:r>
            <a:r>
              <a:rPr lang="en-US" altLang="id-ID" sz="2800" dirty="0"/>
              <a:t> “declare” max. </a:t>
            </a:r>
            <a:r>
              <a:rPr lang="en-US" altLang="id-ID" sz="2800" dirty="0" err="1"/>
              <a:t>kredit</a:t>
            </a:r>
            <a:r>
              <a:rPr lang="en-US" altLang="id-ID" sz="2800" dirty="0"/>
              <a:t> resource yang </a:t>
            </a:r>
            <a:r>
              <a:rPr lang="en-US" altLang="id-ID" sz="2800" dirty="0" err="1"/>
              <a:t>diinginkan</a:t>
            </a:r>
            <a:r>
              <a:rPr lang="en-US" altLang="id-ID" sz="2800" dirty="0"/>
              <a:t>.</a:t>
            </a:r>
          </a:p>
          <a:p>
            <a:pPr algn="just">
              <a:lnSpc>
                <a:spcPct val="90000"/>
              </a:lnSpc>
            </a:pPr>
            <a:r>
              <a:rPr lang="en-US" altLang="id-ID" sz="2800" dirty="0"/>
              <a:t>Proses </a:t>
            </a:r>
            <a:r>
              <a:rPr lang="en-US" altLang="id-ID" sz="2800" dirty="0" err="1"/>
              <a:t>dapat</a:t>
            </a:r>
            <a:r>
              <a:rPr lang="en-US" altLang="id-ID" sz="2800" dirty="0"/>
              <a:t> block (pending) </a:t>
            </a:r>
            <a:r>
              <a:rPr lang="en-US" altLang="id-ID" sz="2800" dirty="0" err="1"/>
              <a:t>sampai</a:t>
            </a:r>
            <a:r>
              <a:rPr lang="en-US" altLang="id-ID" sz="2800" dirty="0"/>
              <a:t> resource </a:t>
            </a:r>
            <a:r>
              <a:rPr lang="en-US" altLang="id-ID" sz="2800" dirty="0" err="1"/>
              <a:t>diberikan</a:t>
            </a:r>
            <a:r>
              <a:rPr lang="en-US" altLang="id-ID" sz="2800" dirty="0"/>
              <a:t>.</a:t>
            </a:r>
          </a:p>
          <a:p>
            <a:pPr algn="just">
              <a:lnSpc>
                <a:spcPct val="90000"/>
              </a:lnSpc>
            </a:pPr>
            <a:r>
              <a:rPr lang="en-US" altLang="id-ID" sz="2800" dirty="0"/>
              <a:t>Banker’s algorithm </a:t>
            </a:r>
            <a:r>
              <a:rPr lang="en-US" altLang="id-ID" sz="2800" dirty="0" err="1"/>
              <a:t>menjamin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sistim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dalam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keadaan</a:t>
            </a:r>
            <a:r>
              <a:rPr lang="en-US" altLang="id-ID" sz="2800" dirty="0"/>
              <a:t> safe state.</a:t>
            </a:r>
          </a:p>
          <a:p>
            <a:pPr algn="just">
              <a:lnSpc>
                <a:spcPct val="90000"/>
              </a:lnSpc>
            </a:pPr>
            <a:r>
              <a:rPr lang="en-US" altLang="id-ID" sz="2800" dirty="0"/>
              <a:t>OS </a:t>
            </a:r>
            <a:r>
              <a:rPr lang="en-US" altLang="id-ID" sz="2800" dirty="0" err="1"/>
              <a:t>menjalankan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Algoritma</a:t>
            </a:r>
            <a:r>
              <a:rPr lang="en-US" altLang="id-ID" sz="2800" dirty="0"/>
              <a:t> Banker’s,</a:t>
            </a:r>
          </a:p>
          <a:p>
            <a:pPr lvl="1" algn="just">
              <a:lnSpc>
                <a:spcPct val="90000"/>
              </a:lnSpc>
            </a:pPr>
            <a:r>
              <a:rPr lang="en-US" altLang="id-ID" sz="2400" dirty="0" err="1"/>
              <a:t>Saat</a:t>
            </a:r>
            <a:r>
              <a:rPr lang="en-US" altLang="id-ID" sz="2400" dirty="0"/>
              <a:t> proses </a:t>
            </a:r>
            <a:r>
              <a:rPr lang="en-US" altLang="id-ID" sz="2400" dirty="0" err="1"/>
              <a:t>melakukan</a:t>
            </a:r>
            <a:r>
              <a:rPr lang="en-US" altLang="id-ID" sz="2400" dirty="0"/>
              <a:t> request resource.</a:t>
            </a:r>
          </a:p>
          <a:p>
            <a:pPr lvl="1" algn="just">
              <a:lnSpc>
                <a:spcPct val="90000"/>
              </a:lnSpc>
            </a:pPr>
            <a:r>
              <a:rPr lang="en-US" altLang="id-ID" sz="2400" dirty="0" err="1"/>
              <a:t>Saat</a:t>
            </a:r>
            <a:r>
              <a:rPr lang="en-US" altLang="id-ID" sz="2400" dirty="0"/>
              <a:t> proses terminate </a:t>
            </a:r>
            <a:r>
              <a:rPr lang="en-US" altLang="id-ID" sz="2400" dirty="0" err="1"/>
              <a:t>atau</a:t>
            </a:r>
            <a:r>
              <a:rPr lang="en-US" altLang="id-ID" sz="2400" dirty="0"/>
              <a:t> release resource yang </a:t>
            </a:r>
            <a:r>
              <a:rPr lang="en-US" altLang="id-ID" sz="2400" dirty="0" err="1"/>
              <a:t>digunakan</a:t>
            </a:r>
            <a:r>
              <a:rPr lang="en-US" altLang="id-ID" sz="2400" dirty="0"/>
              <a:t> =&gt; </a:t>
            </a:r>
            <a:r>
              <a:rPr lang="en-US" altLang="id-ID" sz="2400" dirty="0" err="1"/>
              <a:t>memberikan</a:t>
            </a:r>
            <a:r>
              <a:rPr lang="en-US" altLang="id-ID" sz="2400" dirty="0"/>
              <a:t> resource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proses yang pending request.</a:t>
            </a:r>
          </a:p>
          <a:p>
            <a:pPr lvl="1" algn="just">
              <a:lnSpc>
                <a:spcPct val="90000"/>
              </a:lnSpc>
            </a:pPr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A9DC2DD-BF0F-4FAE-9691-AEE8A7DF4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F1F66-04E6-42F2-BED1-9317DC736ADB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31746" name="Rectangle 2">
            <a:extLst>
              <a:ext uri="{FF2B5EF4-FFF2-40B4-BE49-F238E27FC236}">
                <a16:creationId xmlns:a16="http://schemas.microsoft.com/office/drawing/2014/main" id="{B274746F-8833-4405-8CB3-F39D78C1B6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4000" dirty="0" err="1"/>
              <a:t>Algoritma</a:t>
            </a:r>
            <a:r>
              <a:rPr lang="en-US" altLang="id-ID" sz="4000" dirty="0"/>
              <a:t> Banker’s (2)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CC34B8F0-96E6-43EB-86B9-C516605B30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30161" y="1905000"/>
            <a:ext cx="8229600" cy="4411662"/>
          </a:xfrm>
        </p:spPr>
        <p:txBody>
          <a:bodyPr/>
          <a:lstStyle/>
          <a:p>
            <a:pPr marL="571500" indent="-571500" algn="just"/>
            <a:r>
              <a:rPr lang="en-US" altLang="id-ID" sz="3200" b="1" dirty="0" err="1"/>
              <a:t>Metode</a:t>
            </a:r>
            <a:r>
              <a:rPr lang="en-US" altLang="id-ID" sz="3200" b="1" dirty="0"/>
              <a:t> :</a:t>
            </a:r>
            <a:endParaRPr lang="en-US" altLang="id-ID" sz="3200" dirty="0"/>
          </a:p>
          <a:p>
            <a:pPr marL="1131888" lvl="2" indent="-438150" algn="just">
              <a:buFont typeface="Wingdings" panose="05000000000000000000" pitchFamily="2" charset="2"/>
              <a:buAutoNum type="arabicPeriod"/>
            </a:pPr>
            <a:r>
              <a:rPr lang="en-US" altLang="id-ID" sz="2400" dirty="0"/>
              <a:t>Scan </a:t>
            </a:r>
            <a:r>
              <a:rPr lang="en-US" altLang="id-ID" sz="2400" dirty="0" err="1"/>
              <a:t>tabel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baris</a:t>
            </a:r>
            <a:r>
              <a:rPr lang="en-US" altLang="id-ID" sz="2400" dirty="0"/>
              <a:t> per </a:t>
            </a:r>
            <a:r>
              <a:rPr lang="en-US" altLang="id-ID" sz="2400" dirty="0" err="1"/>
              <a:t>baris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menemukan</a:t>
            </a:r>
            <a:r>
              <a:rPr lang="en-US" altLang="id-ID" sz="2400" dirty="0"/>
              <a:t> job yang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diselesaikan</a:t>
            </a:r>
            <a:endParaRPr lang="en-US" altLang="id-ID" sz="2400" dirty="0"/>
          </a:p>
          <a:p>
            <a:pPr marL="1131888" lvl="2" indent="-438150" algn="just">
              <a:buFont typeface="Wingdings" panose="05000000000000000000" pitchFamily="2" charset="2"/>
              <a:buAutoNum type="arabicPeriod"/>
            </a:pPr>
            <a:r>
              <a:rPr lang="en-US" altLang="id-ID" sz="2400" dirty="0" err="1"/>
              <a:t>Tambahkan</a:t>
            </a:r>
            <a:r>
              <a:rPr lang="en-US" altLang="id-ID" sz="2400" dirty="0"/>
              <a:t> pada job </a:t>
            </a:r>
            <a:r>
              <a:rPr lang="en-US" altLang="id-ID" sz="2400" dirty="0" err="1"/>
              <a:t>terakhir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sumberdaya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ada</a:t>
            </a:r>
            <a:r>
              <a:rPr lang="en-US" altLang="id-ID" sz="2400" dirty="0"/>
              <a:t> dan </a:t>
            </a:r>
            <a:r>
              <a:rPr lang="en-US" altLang="id-ID" sz="2400" dirty="0" err="1"/>
              <a:t>berikan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nomor</a:t>
            </a:r>
            <a:r>
              <a:rPr lang="en-US" altLang="id-ID" sz="2400" dirty="0"/>
              <a:t> yang available</a:t>
            </a:r>
          </a:p>
          <a:p>
            <a:pPr marL="839788" lvl="1" indent="-495300" algn="just"/>
            <a:r>
              <a:rPr lang="en-US" altLang="id-ID" sz="2800" dirty="0" err="1"/>
              <a:t>Ulangi</a:t>
            </a:r>
            <a:r>
              <a:rPr lang="en-US" altLang="id-ID" sz="2800" dirty="0"/>
              <a:t> 1 dan 2 </a:t>
            </a:r>
            <a:r>
              <a:rPr lang="en-US" altLang="id-ID" sz="2800" dirty="0" err="1"/>
              <a:t>hingga</a:t>
            </a:r>
            <a:r>
              <a:rPr lang="en-US" altLang="id-ID" sz="2800" dirty="0"/>
              <a:t> :</a:t>
            </a:r>
          </a:p>
          <a:p>
            <a:pPr marL="1131888" lvl="2" indent="-438150" algn="just"/>
            <a:r>
              <a:rPr lang="en-US" altLang="id-ID" sz="2400" dirty="0" err="1"/>
              <a:t>Tidak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ada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lagi</a:t>
            </a:r>
            <a:r>
              <a:rPr lang="en-US" altLang="id-ID" sz="2400" dirty="0"/>
              <a:t> job yang </a:t>
            </a:r>
            <a:r>
              <a:rPr lang="en-US" altLang="id-ID" sz="2400" dirty="0" err="1"/>
              <a:t>diselesesaikan</a:t>
            </a:r>
            <a:r>
              <a:rPr lang="en-US" altLang="id-ID" sz="2400" dirty="0"/>
              <a:t> (unsafe) </a:t>
            </a:r>
            <a:r>
              <a:rPr lang="en-US" altLang="id-ID" sz="2400" dirty="0" err="1"/>
              <a:t>atau</a:t>
            </a:r>
            <a:endParaRPr lang="en-US" altLang="id-ID" sz="2400" dirty="0"/>
          </a:p>
          <a:p>
            <a:pPr marL="1131888" lvl="2" indent="-438150" algn="just"/>
            <a:r>
              <a:rPr lang="en-US" altLang="id-ID" sz="2400" dirty="0" err="1"/>
              <a:t>Semua</a:t>
            </a:r>
            <a:r>
              <a:rPr lang="en-US" altLang="id-ID" sz="2400" dirty="0"/>
              <a:t> job </a:t>
            </a:r>
            <a:r>
              <a:rPr lang="en-US" altLang="id-ID" sz="2400" dirty="0" err="1"/>
              <a:t>telah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selesai</a:t>
            </a:r>
            <a:r>
              <a:rPr lang="en-US" altLang="id-ID" sz="2400" dirty="0"/>
              <a:t> (</a:t>
            </a:r>
            <a:r>
              <a:rPr lang="en-US" altLang="id-ID" sz="2400" i="1" dirty="0"/>
              <a:t>safe</a:t>
            </a:r>
            <a:r>
              <a:rPr lang="en-US" altLang="id-ID" sz="2400" dirty="0"/>
              <a:t>)</a:t>
            </a:r>
          </a:p>
          <a:p>
            <a:pPr marL="1131888" lvl="2" indent="-438150" algn="just">
              <a:buFont typeface="Wingdings" panose="05000000000000000000" pitchFamily="2" charset="2"/>
              <a:buNone/>
            </a:pPr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53FF926-163A-4E13-874C-47417CF11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26256-C73F-4B6C-8584-B3C532704E89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5131DF12-E5DE-4BDF-BEA7-966A95748C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4000" dirty="0" err="1"/>
              <a:t>Algoritma</a:t>
            </a:r>
            <a:r>
              <a:rPr lang="en-US" altLang="id-ID" sz="4000" dirty="0"/>
              <a:t> Banker’s (3)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047F525F-C26A-400A-85B5-0A50E324BE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04800" y="1719262"/>
            <a:ext cx="8610600" cy="5138737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n-US" altLang="id-ID" sz="2400" dirty="0" err="1"/>
              <a:t>Misakan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terdapat</a:t>
            </a:r>
            <a:r>
              <a:rPr lang="en-US" altLang="id-ID" sz="2400" dirty="0"/>
              <a:t>: n proses dan m resources.</a:t>
            </a:r>
          </a:p>
          <a:p>
            <a:pPr algn="just">
              <a:lnSpc>
                <a:spcPct val="80000"/>
              </a:lnSpc>
            </a:pPr>
            <a:r>
              <a:rPr lang="en-US" altLang="id-ID" sz="2400" dirty="0" err="1"/>
              <a:t>Definisikan</a:t>
            </a:r>
            <a:r>
              <a:rPr lang="en-US" altLang="id-ID" sz="2400" dirty="0"/>
              <a:t>:</a:t>
            </a:r>
          </a:p>
          <a:p>
            <a:pPr lvl="1" algn="just">
              <a:lnSpc>
                <a:spcPct val="80000"/>
              </a:lnSpc>
            </a:pPr>
            <a:r>
              <a:rPr lang="en-US" altLang="id-ID" sz="2000" b="1" dirty="0"/>
              <a:t>Available</a:t>
            </a:r>
            <a:r>
              <a:rPr lang="en-US" altLang="id-ID" sz="2000" dirty="0"/>
              <a:t>: Vector/array </a:t>
            </a:r>
            <a:r>
              <a:rPr lang="en-US" altLang="id-ID" sz="2000" dirty="0" err="1"/>
              <a:t>dengan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panjang</a:t>
            </a:r>
            <a:r>
              <a:rPr lang="en-US" altLang="id-ID" sz="2000" dirty="0"/>
              <a:t> </a:t>
            </a:r>
            <a:r>
              <a:rPr lang="en-US" altLang="id-ID" sz="2000" b="1" dirty="0"/>
              <a:t>m</a:t>
            </a:r>
            <a:r>
              <a:rPr lang="en-US" altLang="id-ID" sz="2000" dirty="0"/>
              <a:t>.</a:t>
            </a:r>
          </a:p>
          <a:p>
            <a:pPr lvl="1"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2000" dirty="0"/>
              <a:t>		</a:t>
            </a:r>
            <a:r>
              <a:rPr lang="en-US" altLang="id-ID" sz="1800" dirty="0"/>
              <a:t>If </a:t>
            </a:r>
            <a:r>
              <a:rPr lang="en-US" altLang="id-ID" sz="1800" b="1" dirty="0"/>
              <a:t>available [j] = k</a:t>
            </a:r>
            <a:r>
              <a:rPr lang="en-US" altLang="id-ID" sz="1800" dirty="0"/>
              <a:t>, </a:t>
            </a:r>
            <a:r>
              <a:rPr lang="en-US" altLang="id-ID" sz="1800" dirty="0" err="1"/>
              <a:t>terdapat</a:t>
            </a:r>
            <a:r>
              <a:rPr lang="en-US" altLang="id-ID" sz="1800" dirty="0"/>
              <a:t> </a:t>
            </a:r>
            <a:r>
              <a:rPr lang="en-US" altLang="id-ID" sz="1800" b="1" dirty="0"/>
              <a:t>k </a:t>
            </a:r>
            <a:r>
              <a:rPr lang="en-US" altLang="id-ID" sz="1800" dirty="0"/>
              <a:t>instances </a:t>
            </a:r>
            <a:r>
              <a:rPr lang="en-US" altLang="id-ID" sz="1800" dirty="0" err="1"/>
              <a:t>resouce</a:t>
            </a:r>
            <a:r>
              <a:rPr lang="en-US" altLang="id-ID" sz="1800" dirty="0"/>
              <a:t> 	</a:t>
            </a:r>
            <a:r>
              <a:rPr lang="en-US" altLang="id-ID" sz="1800" dirty="0" err="1"/>
              <a:t>jenis</a:t>
            </a:r>
            <a:r>
              <a:rPr lang="en-US" altLang="id-ID" sz="1800" dirty="0"/>
              <a:t> </a:t>
            </a:r>
            <a:r>
              <a:rPr lang="en-US" altLang="id-ID" sz="1800" b="1" dirty="0" err="1"/>
              <a:t>Rj</a:t>
            </a:r>
            <a:r>
              <a:rPr lang="en-US" altLang="id-ID" sz="1800" b="1" dirty="0"/>
              <a:t> 	</a:t>
            </a:r>
            <a:r>
              <a:rPr lang="en-US" altLang="id-ID" sz="1800" dirty="0"/>
              <a:t>yang </a:t>
            </a:r>
            <a:r>
              <a:rPr lang="en-US" altLang="id-ID" sz="1800" dirty="0" err="1"/>
              <a:t>dapat</a:t>
            </a:r>
            <a:r>
              <a:rPr lang="en-US" altLang="id-ID" sz="1800" dirty="0"/>
              <a:t> </a:t>
            </a:r>
            <a:r>
              <a:rPr lang="en-US" altLang="id-ID" sz="1800" dirty="0" err="1"/>
              <a:t>digunakan</a:t>
            </a:r>
            <a:r>
              <a:rPr lang="en-US" altLang="id-ID" sz="1800" dirty="0"/>
              <a:t>.</a:t>
            </a:r>
          </a:p>
          <a:p>
            <a:pPr lvl="1" algn="just">
              <a:lnSpc>
                <a:spcPct val="80000"/>
              </a:lnSpc>
            </a:pPr>
            <a:r>
              <a:rPr lang="en-US" altLang="id-ID" sz="2000" b="1" dirty="0"/>
              <a:t>Max</a:t>
            </a:r>
            <a:r>
              <a:rPr lang="en-US" altLang="id-ID" sz="2000" dirty="0"/>
              <a:t>: matrix </a:t>
            </a:r>
            <a:r>
              <a:rPr lang="en-US" altLang="id-ID" sz="2000" b="1" dirty="0"/>
              <a:t>n x m</a:t>
            </a:r>
            <a:r>
              <a:rPr lang="en-US" altLang="id-ID" sz="2000" dirty="0"/>
              <a:t>.</a:t>
            </a:r>
          </a:p>
          <a:p>
            <a:pPr lvl="2"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2000" dirty="0"/>
              <a:t>	If </a:t>
            </a:r>
            <a:r>
              <a:rPr lang="en-US" altLang="id-ID" sz="2000" b="1" dirty="0"/>
              <a:t>Max [</a:t>
            </a:r>
            <a:r>
              <a:rPr lang="en-US" altLang="id-ID" sz="2000" b="1" dirty="0" err="1"/>
              <a:t>i,j</a:t>
            </a:r>
            <a:r>
              <a:rPr lang="en-US" altLang="id-ID" sz="2000" b="1" dirty="0"/>
              <a:t>] = k</a:t>
            </a:r>
            <a:r>
              <a:rPr lang="en-US" altLang="id-ID" sz="2000" dirty="0"/>
              <a:t>, </a:t>
            </a:r>
            <a:r>
              <a:rPr lang="en-US" altLang="id-ID" sz="2000" dirty="0" err="1"/>
              <a:t>maka</a:t>
            </a:r>
            <a:r>
              <a:rPr lang="en-US" altLang="id-ID" sz="2000" dirty="0"/>
              <a:t> proses </a:t>
            </a:r>
            <a:r>
              <a:rPr lang="en-US" altLang="id-ID" sz="2000" b="1" dirty="0"/>
              <a:t>Pi </a:t>
            </a:r>
            <a:r>
              <a:rPr lang="en-US" altLang="id-ID" sz="2000" dirty="0" err="1"/>
              <a:t>dapat</a:t>
            </a:r>
            <a:r>
              <a:rPr lang="en-US" altLang="id-ID" sz="2000" dirty="0"/>
              <a:t> request paling </a:t>
            </a:r>
            <a:r>
              <a:rPr lang="en-US" altLang="id-ID" sz="2000" dirty="0" err="1"/>
              <a:t>banyak</a:t>
            </a:r>
            <a:r>
              <a:rPr lang="en-US" altLang="id-ID" sz="2000" dirty="0"/>
              <a:t> k instances resource </a:t>
            </a:r>
            <a:r>
              <a:rPr lang="en-US" altLang="id-ID" sz="2000" dirty="0" err="1"/>
              <a:t>jenis</a:t>
            </a:r>
            <a:r>
              <a:rPr lang="en-US" altLang="id-ID" sz="2000" dirty="0"/>
              <a:t> </a:t>
            </a:r>
            <a:r>
              <a:rPr lang="en-US" altLang="id-ID" sz="2000" dirty="0" err="1"/>
              <a:t>Rj</a:t>
            </a:r>
            <a:r>
              <a:rPr lang="en-US" altLang="id-ID" sz="2000" dirty="0"/>
              <a:t>.</a:t>
            </a:r>
          </a:p>
          <a:p>
            <a:pPr lvl="1" algn="just">
              <a:lnSpc>
                <a:spcPct val="80000"/>
              </a:lnSpc>
            </a:pPr>
            <a:r>
              <a:rPr lang="en-US" altLang="id-ID" sz="2000" b="1" dirty="0"/>
              <a:t>Allocation</a:t>
            </a:r>
            <a:r>
              <a:rPr lang="en-US" altLang="id-ID" sz="2000" dirty="0"/>
              <a:t>: matrix </a:t>
            </a:r>
            <a:r>
              <a:rPr lang="en-US" altLang="id-ID" sz="2000" b="1" dirty="0"/>
              <a:t>n x m</a:t>
            </a:r>
            <a:r>
              <a:rPr lang="en-US" altLang="id-ID" sz="2000" dirty="0"/>
              <a:t>.</a:t>
            </a:r>
          </a:p>
          <a:p>
            <a:pPr lvl="1"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2000" dirty="0"/>
              <a:t>		If </a:t>
            </a:r>
            <a:r>
              <a:rPr lang="en-US" altLang="id-ID" sz="2000" b="1" dirty="0"/>
              <a:t>Allocation[</a:t>
            </a:r>
            <a:r>
              <a:rPr lang="en-US" altLang="id-ID" sz="2000" b="1" dirty="0" err="1"/>
              <a:t>i,j</a:t>
            </a:r>
            <a:r>
              <a:rPr lang="en-US" altLang="id-ID" sz="2000" b="1" dirty="0"/>
              <a:t>] = k </a:t>
            </a:r>
            <a:r>
              <a:rPr lang="en-US" altLang="id-ID" sz="2000" dirty="0" err="1"/>
              <a:t>maka</a:t>
            </a:r>
            <a:r>
              <a:rPr lang="en-US" altLang="id-ID" sz="2000" dirty="0"/>
              <a:t> </a:t>
            </a:r>
            <a:r>
              <a:rPr lang="en-US" altLang="id-ID" sz="2000" b="1" dirty="0"/>
              <a:t>Pi </a:t>
            </a:r>
            <a:r>
              <a:rPr lang="en-US" altLang="id-ID" sz="2000" dirty="0" err="1"/>
              <a:t>saat</a:t>
            </a:r>
            <a:r>
              <a:rPr lang="en-US" altLang="id-ID" sz="2000" dirty="0"/>
              <a:t> </a:t>
            </a:r>
            <a:r>
              <a:rPr lang="en-US" altLang="id-ID" sz="2000" dirty="0" err="1"/>
              <a:t>ini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sedang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menggunakan</a:t>
            </a:r>
            <a:endParaRPr lang="en-US" altLang="id-ID" sz="2000" dirty="0"/>
          </a:p>
          <a:p>
            <a:pPr lvl="1"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2000" dirty="0"/>
              <a:t>		(hold) </a:t>
            </a:r>
            <a:r>
              <a:rPr lang="en-US" altLang="id-ID" sz="2000" b="1" dirty="0"/>
              <a:t>k </a:t>
            </a:r>
            <a:r>
              <a:rPr lang="en-US" altLang="id-ID" sz="2000" dirty="0"/>
              <a:t>instances </a:t>
            </a:r>
            <a:r>
              <a:rPr lang="en-US" altLang="id-ID" sz="2000" dirty="0" err="1"/>
              <a:t>Rj</a:t>
            </a:r>
            <a:r>
              <a:rPr lang="en-US" altLang="id-ID" sz="2000" dirty="0"/>
              <a:t>.</a:t>
            </a:r>
          </a:p>
          <a:p>
            <a:pPr lvl="1" algn="just">
              <a:lnSpc>
                <a:spcPct val="80000"/>
              </a:lnSpc>
            </a:pPr>
            <a:r>
              <a:rPr lang="en-US" altLang="id-ID" sz="2000" b="1" dirty="0"/>
              <a:t>Need</a:t>
            </a:r>
            <a:r>
              <a:rPr lang="en-US" altLang="id-ID" sz="2000" dirty="0"/>
              <a:t>: matrix </a:t>
            </a:r>
            <a:r>
              <a:rPr lang="en-US" altLang="id-ID" sz="2000" b="1" dirty="0"/>
              <a:t>n x m</a:t>
            </a:r>
            <a:r>
              <a:rPr lang="en-US" altLang="id-ID" sz="2000" dirty="0"/>
              <a:t>.</a:t>
            </a:r>
          </a:p>
          <a:p>
            <a:pPr lvl="3"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2400" dirty="0"/>
              <a:t>If </a:t>
            </a:r>
            <a:r>
              <a:rPr lang="en-US" altLang="id-ID" sz="2400" b="1" dirty="0"/>
              <a:t>Need[</a:t>
            </a:r>
            <a:r>
              <a:rPr lang="en-US" altLang="id-ID" sz="2400" b="1" dirty="0" err="1"/>
              <a:t>i,j</a:t>
            </a:r>
            <a:r>
              <a:rPr lang="en-US" altLang="id-ID" sz="2400" b="1" dirty="0"/>
              <a:t>] = k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maka</a:t>
            </a:r>
            <a:r>
              <a:rPr lang="en-US" altLang="id-ID" sz="2400" dirty="0"/>
              <a:t> </a:t>
            </a:r>
            <a:r>
              <a:rPr lang="en-US" altLang="id-ID" sz="2400" b="1" dirty="0"/>
              <a:t>Pi </a:t>
            </a:r>
            <a:r>
              <a:rPr lang="en-US" altLang="id-ID" sz="2400" dirty="0" err="1"/>
              <a:t>palaing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banyak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membutuhkan</a:t>
            </a:r>
            <a:endParaRPr lang="en-US" altLang="id-ID" sz="2400" dirty="0"/>
          </a:p>
          <a:p>
            <a:pPr lvl="3"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2400" dirty="0"/>
              <a:t>instance </a:t>
            </a:r>
            <a:r>
              <a:rPr lang="en-US" altLang="id-ID" sz="2400" dirty="0" err="1"/>
              <a:t>Rj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selesai</a:t>
            </a:r>
            <a:r>
              <a:rPr lang="en-US" altLang="id-ID" sz="2400" dirty="0"/>
              <a:t>.</a:t>
            </a:r>
          </a:p>
          <a:p>
            <a:pPr lvl="1" algn="just">
              <a:lnSpc>
                <a:spcPct val="80000"/>
              </a:lnSpc>
            </a:pPr>
            <a:r>
              <a:rPr lang="en-US" altLang="id-ID" sz="2000" b="1" dirty="0"/>
              <a:t>Need [</a:t>
            </a:r>
            <a:r>
              <a:rPr lang="en-US" altLang="id-ID" sz="2000" b="1" dirty="0" err="1"/>
              <a:t>i,j</a:t>
            </a:r>
            <a:r>
              <a:rPr lang="en-US" altLang="id-ID" sz="2000" b="1" dirty="0"/>
              <a:t>] = Max[</a:t>
            </a:r>
            <a:r>
              <a:rPr lang="en-US" altLang="id-ID" sz="2000" b="1" dirty="0" err="1"/>
              <a:t>i,j</a:t>
            </a:r>
            <a:r>
              <a:rPr lang="en-US" altLang="id-ID" sz="2000" b="1" dirty="0"/>
              <a:t>] – Allocation [</a:t>
            </a:r>
            <a:r>
              <a:rPr lang="en-US" altLang="id-ID" sz="2000" b="1" dirty="0" err="1"/>
              <a:t>i,j</a:t>
            </a:r>
            <a:r>
              <a:rPr lang="en-US" altLang="id-ID" sz="2000" b="1" dirty="0"/>
              <a:t>].</a:t>
            </a:r>
          </a:p>
          <a:p>
            <a:pPr lvl="1" algn="just">
              <a:lnSpc>
                <a:spcPct val="80000"/>
              </a:lnSpc>
            </a:pPr>
            <a:endParaRPr lang="en-US" altLang="id-ID" sz="2800" b="1" dirty="0"/>
          </a:p>
          <a:p>
            <a:pPr lvl="1" algn="just">
              <a:lnSpc>
                <a:spcPct val="80000"/>
              </a:lnSpc>
            </a:pPr>
            <a:endParaRPr lang="en-US" altLang="id-ID" sz="2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2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27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27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27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B412B89-0496-4877-BA20-A1B4F24D3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0AC62-43B0-4301-97BC-047A2435482A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33794" name="Rectangle 2">
            <a:extLst>
              <a:ext uri="{FF2B5EF4-FFF2-40B4-BE49-F238E27FC236}">
                <a16:creationId xmlns:a16="http://schemas.microsoft.com/office/drawing/2014/main" id="{CF28A7EA-E736-4FF7-8893-4BDDD8AA2D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4000" dirty="0" err="1"/>
              <a:t>Algoritma</a:t>
            </a:r>
            <a:r>
              <a:rPr lang="en-US" altLang="id-ID" sz="4000" dirty="0"/>
              <a:t> Safety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42903482-3AF0-4435-B28E-5DEE1A14A5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2"/>
            <a:ext cx="8229600" cy="5016499"/>
          </a:xfrm>
        </p:spPr>
        <p:txBody>
          <a:bodyPr/>
          <a:lstStyle/>
          <a:p>
            <a:pPr marL="571500" indent="-571500" algn="just">
              <a:lnSpc>
                <a:spcPct val="90000"/>
              </a:lnSpc>
            </a:pPr>
            <a:r>
              <a:rPr lang="en-US" altLang="id-ID" sz="2400" dirty="0"/>
              <a:t>Let </a:t>
            </a:r>
            <a:r>
              <a:rPr lang="en-US" altLang="id-ID" sz="2400" i="1" dirty="0"/>
              <a:t>Work </a:t>
            </a:r>
            <a:r>
              <a:rPr lang="en-US" altLang="id-ID" sz="2400" dirty="0"/>
              <a:t>and </a:t>
            </a:r>
            <a:r>
              <a:rPr lang="en-US" altLang="id-ID" sz="2400" i="1" dirty="0"/>
              <a:t>Finish </a:t>
            </a:r>
            <a:r>
              <a:rPr lang="en-US" altLang="id-ID" sz="2400" dirty="0"/>
              <a:t>be vectors of length </a:t>
            </a:r>
            <a:r>
              <a:rPr lang="en-US" altLang="id-ID" sz="2400" i="1" dirty="0"/>
              <a:t>m </a:t>
            </a:r>
            <a:r>
              <a:rPr lang="en-US" altLang="id-ID" sz="2400" dirty="0"/>
              <a:t>and </a:t>
            </a:r>
            <a:r>
              <a:rPr lang="en-US" altLang="id-ID" sz="2400" i="1" dirty="0" err="1"/>
              <a:t>n</a:t>
            </a:r>
            <a:r>
              <a:rPr lang="en-US" altLang="id-ID" sz="2400" dirty="0" err="1"/>
              <a:t>,respectively</a:t>
            </a:r>
            <a:r>
              <a:rPr lang="en-US" altLang="id-ID" sz="2400" dirty="0"/>
              <a:t>. Initialize:</a:t>
            </a:r>
          </a:p>
          <a:p>
            <a:pPr marL="1370013" lvl="3" indent="-381000" algn="just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id-ID" sz="1800" b="1" i="1" dirty="0"/>
              <a:t>Work </a:t>
            </a:r>
            <a:r>
              <a:rPr lang="en-US" altLang="id-ID" sz="1800" b="1" dirty="0"/>
              <a:t>:= </a:t>
            </a:r>
            <a:r>
              <a:rPr lang="en-US" altLang="id-ID" sz="1800" b="1" i="1" dirty="0"/>
              <a:t>Available // resource yang free</a:t>
            </a:r>
            <a:endParaRPr lang="en-US" altLang="id-ID" sz="1800" dirty="0"/>
          </a:p>
          <a:p>
            <a:pPr marL="1370013" lvl="3" indent="-381000" algn="just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id-ID" sz="1800" b="1" i="1" dirty="0"/>
              <a:t>Finish </a:t>
            </a:r>
            <a:r>
              <a:rPr lang="en-US" altLang="id-ID" sz="1800" b="1" dirty="0"/>
              <a:t>[</a:t>
            </a:r>
            <a:r>
              <a:rPr lang="en-US" altLang="id-ID" sz="1800" b="1" i="1" dirty="0" err="1"/>
              <a:t>i</a:t>
            </a:r>
            <a:r>
              <a:rPr lang="en-US" altLang="id-ID" sz="1800" b="1" dirty="0"/>
              <a:t>] = </a:t>
            </a:r>
            <a:r>
              <a:rPr lang="en-US" altLang="id-ID" sz="1800" b="1" i="1" dirty="0"/>
              <a:t>false </a:t>
            </a:r>
            <a:r>
              <a:rPr lang="en-US" altLang="id-ID" sz="1800" b="1" dirty="0"/>
              <a:t>for </a:t>
            </a:r>
            <a:r>
              <a:rPr lang="en-US" altLang="id-ID" sz="1800" b="1" i="1" dirty="0" err="1"/>
              <a:t>i</a:t>
            </a:r>
            <a:r>
              <a:rPr lang="en-US" altLang="id-ID" sz="1800" b="1" i="1" dirty="0"/>
              <a:t> </a:t>
            </a:r>
            <a:r>
              <a:rPr lang="en-US" altLang="id-ID" sz="1800" b="1" dirty="0"/>
              <a:t>= 1,3, …, </a:t>
            </a:r>
            <a:r>
              <a:rPr lang="en-US" altLang="id-ID" sz="1800" b="1" i="1" dirty="0"/>
              <a:t>n.</a:t>
            </a:r>
            <a:endParaRPr lang="en-US" altLang="id-ID" sz="1800" dirty="0"/>
          </a:p>
          <a:p>
            <a:pPr marL="571500" indent="-571500" algn="just">
              <a:lnSpc>
                <a:spcPct val="90000"/>
              </a:lnSpc>
            </a:pPr>
            <a:r>
              <a:rPr lang="en-US" altLang="id-ID" sz="2400" dirty="0"/>
              <a:t>Find and </a:t>
            </a:r>
            <a:r>
              <a:rPr lang="en-US" altLang="id-ID" sz="2400" i="1" dirty="0" err="1"/>
              <a:t>i</a:t>
            </a:r>
            <a:r>
              <a:rPr lang="en-US" altLang="id-ID" sz="2400" i="1" dirty="0"/>
              <a:t> </a:t>
            </a:r>
            <a:r>
              <a:rPr lang="en-US" altLang="id-ID" sz="2400" dirty="0"/>
              <a:t>such that both: // </a:t>
            </a:r>
            <a:r>
              <a:rPr lang="en-US" altLang="id-ID" sz="2400" dirty="0" err="1"/>
              <a:t>penjadwalan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alokasi</a:t>
            </a:r>
            <a:r>
              <a:rPr lang="en-US" altLang="id-ID" sz="2400" dirty="0"/>
              <a:t> resource</a:t>
            </a:r>
          </a:p>
          <a:p>
            <a:pPr marL="1370013" lvl="3" indent="-381000" algn="just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id-ID" sz="1800" dirty="0"/>
              <a:t>(a) </a:t>
            </a:r>
            <a:r>
              <a:rPr lang="en-US" altLang="id-ID" sz="1800" i="1" dirty="0"/>
              <a:t>Finish </a:t>
            </a:r>
            <a:r>
              <a:rPr lang="en-US" altLang="id-ID" sz="1800" dirty="0"/>
              <a:t>[</a:t>
            </a:r>
            <a:r>
              <a:rPr lang="en-US" altLang="id-ID" sz="1800" i="1" dirty="0" err="1"/>
              <a:t>i</a:t>
            </a:r>
            <a:r>
              <a:rPr lang="en-US" altLang="id-ID" sz="1800" dirty="0"/>
              <a:t>] = </a:t>
            </a:r>
            <a:r>
              <a:rPr lang="en-US" altLang="id-ID" sz="1800" i="1" dirty="0"/>
              <a:t>false // </a:t>
            </a:r>
            <a:r>
              <a:rPr lang="en-US" altLang="id-ID" sz="1800" i="1" dirty="0" err="1"/>
              <a:t>asume</a:t>
            </a:r>
            <a:r>
              <a:rPr lang="en-US" altLang="id-ID" sz="1800" i="1" dirty="0"/>
              <a:t>, proses </a:t>
            </a:r>
            <a:r>
              <a:rPr lang="en-US" altLang="id-ID" sz="1800" i="1" dirty="0" err="1"/>
              <a:t>belum</a:t>
            </a:r>
            <a:r>
              <a:rPr lang="en-US" altLang="id-ID" sz="1800" i="1" dirty="0"/>
              <a:t> complete</a:t>
            </a:r>
            <a:endParaRPr lang="en-US" altLang="id-ID" sz="1800" dirty="0"/>
          </a:p>
          <a:p>
            <a:pPr marL="1370013" lvl="3" indent="-381000" algn="just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id-ID" sz="1800" dirty="0"/>
              <a:t>(b) </a:t>
            </a:r>
            <a:r>
              <a:rPr lang="en-US" altLang="id-ID" sz="1800" i="1" dirty="0" err="1"/>
              <a:t>Needi</a:t>
            </a:r>
            <a:r>
              <a:rPr lang="en-US" altLang="id-ID" sz="1800" i="1" dirty="0"/>
              <a:t> </a:t>
            </a:r>
            <a:r>
              <a:rPr lang="en-US" altLang="id-ID" sz="1800" dirty="0"/>
              <a:t>£ </a:t>
            </a:r>
            <a:r>
              <a:rPr lang="en-US" altLang="id-ID" sz="1800" i="1" dirty="0"/>
              <a:t>Work // proses </a:t>
            </a:r>
            <a:r>
              <a:rPr lang="en-US" altLang="id-ID" sz="1800" i="1" dirty="0" err="1"/>
              <a:t>dapat</a:t>
            </a:r>
            <a:r>
              <a:rPr lang="en-US" altLang="id-ID" sz="1800" i="1" dirty="0"/>
              <a:t> </a:t>
            </a:r>
            <a:r>
              <a:rPr lang="en-US" altLang="id-ID" sz="1800" i="1" dirty="0" err="1"/>
              <a:t>selesai</a:t>
            </a:r>
            <a:r>
              <a:rPr lang="en-US" altLang="id-ID" sz="1800" i="1" dirty="0"/>
              <a:t>, </a:t>
            </a:r>
            <a:r>
              <a:rPr lang="en-US" altLang="id-ID" sz="1800" i="1" dirty="0" err="1"/>
              <a:t>ke</a:t>
            </a:r>
            <a:r>
              <a:rPr lang="en-US" altLang="id-ID" sz="1800" i="1" dirty="0"/>
              <a:t> step 3</a:t>
            </a:r>
            <a:endParaRPr lang="en-US" altLang="id-ID" sz="1800" dirty="0"/>
          </a:p>
          <a:p>
            <a:pPr marL="1370013" lvl="3" indent="-381000" algn="just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id-ID" sz="1800" dirty="0"/>
              <a:t>If no such </a:t>
            </a:r>
            <a:r>
              <a:rPr lang="en-US" altLang="id-ID" sz="1800" i="1" dirty="0" err="1"/>
              <a:t>i</a:t>
            </a:r>
            <a:r>
              <a:rPr lang="en-US" altLang="id-ID" sz="1800" i="1" dirty="0"/>
              <a:t> </a:t>
            </a:r>
            <a:r>
              <a:rPr lang="en-US" altLang="id-ID" sz="1800" dirty="0"/>
              <a:t>exists, go to step 4.</a:t>
            </a:r>
          </a:p>
          <a:p>
            <a:pPr marL="571500" indent="-571500" algn="just">
              <a:lnSpc>
                <a:spcPct val="90000"/>
              </a:lnSpc>
            </a:pPr>
            <a:r>
              <a:rPr lang="en-US" altLang="id-ID" sz="2400" i="1" dirty="0"/>
              <a:t>Work </a:t>
            </a:r>
            <a:r>
              <a:rPr lang="en-US" altLang="id-ID" sz="2400" dirty="0"/>
              <a:t>:= </a:t>
            </a:r>
            <a:r>
              <a:rPr lang="en-US" altLang="id-ID" sz="2400" i="1" dirty="0"/>
              <a:t>Work </a:t>
            </a:r>
            <a:r>
              <a:rPr lang="en-US" altLang="id-ID" sz="2400" dirty="0"/>
              <a:t>+ </a:t>
            </a:r>
            <a:r>
              <a:rPr lang="en-US" altLang="id-ID" sz="2400" i="1" dirty="0" err="1"/>
              <a:t>Allocation</a:t>
            </a:r>
            <a:r>
              <a:rPr lang="en-US" altLang="id-ID" sz="2400" b="1" i="1" dirty="0" err="1"/>
              <a:t>i</a:t>
            </a:r>
            <a:r>
              <a:rPr lang="en-US" altLang="id-ID" sz="2400" b="1" i="1" dirty="0"/>
              <a:t> </a:t>
            </a:r>
            <a:r>
              <a:rPr lang="en-US" altLang="id-ID" sz="2400" dirty="0"/>
              <a:t>// proses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selesai</a:t>
            </a:r>
            <a:endParaRPr lang="en-US" altLang="id-ID" sz="2400" dirty="0"/>
          </a:p>
          <a:p>
            <a:pPr marL="1370013" lvl="3" indent="-381000" algn="just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id-ID" sz="2400" i="1" dirty="0"/>
              <a:t>Finish</a:t>
            </a:r>
            <a:r>
              <a:rPr lang="en-US" altLang="id-ID" sz="2400" dirty="0"/>
              <a:t>[</a:t>
            </a:r>
            <a:r>
              <a:rPr lang="en-US" altLang="id-ID" sz="2400" i="1" dirty="0" err="1"/>
              <a:t>i</a:t>
            </a:r>
            <a:r>
              <a:rPr lang="en-US" altLang="id-ID" sz="2400" dirty="0"/>
              <a:t>] := </a:t>
            </a:r>
            <a:r>
              <a:rPr lang="en-US" altLang="id-ID" sz="2400" i="1" dirty="0"/>
              <a:t>true</a:t>
            </a:r>
            <a:endParaRPr lang="en-US" altLang="id-ID" sz="2400" dirty="0"/>
          </a:p>
          <a:p>
            <a:pPr marL="839788" lvl="1" indent="-495300" algn="just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id-ID" sz="2400" dirty="0"/>
              <a:t>		go to step 2.</a:t>
            </a:r>
          </a:p>
          <a:p>
            <a:pPr marL="571500" indent="-571500" algn="just">
              <a:lnSpc>
                <a:spcPct val="90000"/>
              </a:lnSpc>
            </a:pPr>
            <a:r>
              <a:rPr lang="en-US" altLang="id-ID" sz="2400" dirty="0"/>
              <a:t>If </a:t>
            </a:r>
            <a:r>
              <a:rPr lang="en-US" altLang="id-ID" sz="2400" i="1" dirty="0"/>
              <a:t>Finish </a:t>
            </a:r>
            <a:r>
              <a:rPr lang="en-US" altLang="id-ID" sz="2400" dirty="0"/>
              <a:t>[</a:t>
            </a:r>
            <a:r>
              <a:rPr lang="en-US" altLang="id-ID" sz="2400" i="1" dirty="0" err="1"/>
              <a:t>i</a:t>
            </a:r>
            <a:r>
              <a:rPr lang="en-US" altLang="id-ID" sz="2400" dirty="0"/>
              <a:t>] = true for all </a:t>
            </a:r>
            <a:r>
              <a:rPr lang="en-US" altLang="id-ID" sz="2400" i="1" dirty="0" err="1"/>
              <a:t>i</a:t>
            </a:r>
            <a:r>
              <a:rPr lang="en-US" altLang="id-ID" sz="2400" dirty="0"/>
              <a:t>, then the system is in a safe state.</a:t>
            </a:r>
          </a:p>
          <a:p>
            <a:pPr marL="839788" lvl="1" indent="-495300" algn="just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AAC725-30A1-4FD4-A7E5-1ACF3D891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E3C19-2FD0-41D3-AEF2-DE436C7033C2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34818" name="Rectangle 2">
            <a:extLst>
              <a:ext uri="{FF2B5EF4-FFF2-40B4-BE49-F238E27FC236}">
                <a16:creationId xmlns:a16="http://schemas.microsoft.com/office/drawing/2014/main" id="{04516988-28CD-49CD-8986-6745E48840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dirty="0" err="1"/>
              <a:t>Algoritma</a:t>
            </a:r>
            <a:r>
              <a:rPr lang="en-US" altLang="id-ID" dirty="0"/>
              <a:t> Safety (2)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3BD8A730-CCD4-4967-A90E-9457D4D525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altLang="id-ID" sz="2200" dirty="0" err="1"/>
              <a:t>Terdapat</a:t>
            </a:r>
            <a:r>
              <a:rPr lang="en-US" altLang="id-ID" sz="2200" dirty="0"/>
              <a:t> 3 proses: n = 3, 1 resource: m = 1</a:t>
            </a:r>
          </a:p>
          <a:p>
            <a:pPr algn="just"/>
            <a:r>
              <a:rPr lang="en-US" altLang="id-ID" sz="2200" dirty="0" err="1"/>
              <a:t>Jumlah</a:t>
            </a:r>
            <a:r>
              <a:rPr lang="en-US" altLang="id-ID" sz="2200" dirty="0"/>
              <a:t> resource m = 12.</a:t>
            </a:r>
          </a:p>
          <a:p>
            <a:pPr algn="just"/>
            <a:r>
              <a:rPr lang="en-US" altLang="id-ID" sz="2200" dirty="0"/>
              <a:t>Snapshot pada </a:t>
            </a:r>
            <a:r>
              <a:rPr lang="en-US" altLang="id-ID" sz="2200" dirty="0" err="1"/>
              <a:t>waktu</a:t>
            </a:r>
            <a:r>
              <a:rPr lang="en-US" altLang="id-ID" sz="2200" dirty="0"/>
              <a:t> </a:t>
            </a:r>
            <a:r>
              <a:rPr lang="en-US" altLang="id-ID" sz="2200" dirty="0" err="1"/>
              <a:t>tertentu</a:t>
            </a:r>
            <a:r>
              <a:rPr lang="en-US" altLang="id-ID" sz="2200" dirty="0"/>
              <a:t>:</a:t>
            </a:r>
          </a:p>
          <a:p>
            <a:pPr algn="just"/>
            <a:endParaRPr lang="en-US" altLang="id-ID" sz="2200" dirty="0"/>
          </a:p>
        </p:txBody>
      </p:sp>
      <p:pic>
        <p:nvPicPr>
          <p:cNvPr id="34821" name="Picture 5">
            <a:extLst>
              <a:ext uri="{FF2B5EF4-FFF2-40B4-BE49-F238E27FC236}">
                <a16:creationId xmlns:a16="http://schemas.microsoft.com/office/drawing/2014/main" id="{50B9B2D5-DDEE-48B6-9B63-4A82707F77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352800"/>
            <a:ext cx="3048000" cy="261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22" name="Picture 6">
            <a:extLst>
              <a:ext uri="{FF2B5EF4-FFF2-40B4-BE49-F238E27FC236}">
                <a16:creationId xmlns:a16="http://schemas.microsoft.com/office/drawing/2014/main" id="{16E7F2B7-C590-4B9A-AD29-41C45CBE6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352800"/>
            <a:ext cx="3124200" cy="258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6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4819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D1A169D-8D0D-49D1-831B-6E60138E5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85DC6-5139-42D8-BD4D-4FCAC71718FB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35842" name="Rectangle 2">
            <a:extLst>
              <a:ext uri="{FF2B5EF4-FFF2-40B4-BE49-F238E27FC236}">
                <a16:creationId xmlns:a16="http://schemas.microsoft.com/office/drawing/2014/main" id="{9B154C1A-4843-4613-830F-9E5D84164D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b="0"/>
              <a:t>Algoritma Safety (3)</a:t>
            </a:r>
          </a:p>
        </p:txBody>
      </p:sp>
      <p:sp>
        <p:nvSpPr>
          <p:cNvPr id="35844" name="Rectangle 4">
            <a:extLst>
              <a:ext uri="{FF2B5EF4-FFF2-40B4-BE49-F238E27FC236}">
                <a16:creationId xmlns:a16="http://schemas.microsoft.com/office/drawing/2014/main" id="{88BD098A-982D-4CDA-99D9-533B409197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3200400"/>
            <a:ext cx="8229600" cy="2930525"/>
          </a:xfrm>
        </p:spPr>
        <p:txBody>
          <a:bodyPr/>
          <a:lstStyle/>
          <a:p>
            <a:pPr marL="571500" indent="-5715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500"/>
              <a:t>Let Need[3]; Max[3]; Aloc[3]; Finish[3]; Work [1];</a:t>
            </a:r>
          </a:p>
          <a:p>
            <a:pPr marL="571500" indent="-571500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id-ID" sz="1500"/>
          </a:p>
          <a:p>
            <a:pPr marL="571500" indent="-57150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US" altLang="id-ID" sz="1500"/>
              <a:t>Work = Available; // Work = 2;</a:t>
            </a:r>
          </a:p>
          <a:p>
            <a:pPr marL="571500" indent="-5715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500"/>
              <a:t>	Finish[0]=false, Finish[1]=false, Finish[3]=false;</a:t>
            </a:r>
          </a:p>
          <a:p>
            <a:pPr marL="571500" indent="-571500">
              <a:lnSpc>
                <a:spcPct val="80000"/>
              </a:lnSpc>
              <a:buFont typeface="Wingdings" panose="05000000000000000000" pitchFamily="2" charset="2"/>
              <a:buAutoNum type="arabicPeriod" startAt="2"/>
            </a:pPr>
            <a:r>
              <a:rPr lang="en-US" altLang="id-ID" sz="1900"/>
              <a:t>do {</a:t>
            </a:r>
          </a:p>
          <a:p>
            <a:pPr marL="839788" lvl="1" indent="-4953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600"/>
              <a:t>		</a:t>
            </a:r>
            <a:r>
              <a:rPr lang="en-US" altLang="id-ID" sz="1700"/>
              <a:t>FlagNoChange = false;</a:t>
            </a:r>
          </a:p>
          <a:p>
            <a:pPr marL="839788" lvl="1" indent="-4953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/>
              <a:t>	for I=0 to 2 {</a:t>
            </a:r>
          </a:p>
          <a:p>
            <a:pPr marL="839788" lvl="1" indent="-4953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/>
              <a:t>		    if ((Finish[I] == false)) &amp;&amp; (Need[I] &lt;= Work) {</a:t>
            </a:r>
          </a:p>
          <a:p>
            <a:pPr marL="839788" lvl="1" indent="-4953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/>
              <a:t>			Finis[I] = true;</a:t>
            </a:r>
          </a:p>
          <a:p>
            <a:pPr marL="839788" lvl="1" indent="-4953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/>
              <a:t>			Work = Work + Aloc[I]; FlagNoChange = true;</a:t>
            </a:r>
          </a:p>
          <a:p>
            <a:pPr marL="839788" lvl="1" indent="-4953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/>
              <a:t>	     }</a:t>
            </a:r>
          </a:p>
          <a:p>
            <a:pPr marL="839788" lvl="1" indent="-4953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/>
              <a:t>	} until (FlagNoChange);</a:t>
            </a:r>
          </a:p>
          <a:p>
            <a:pPr marL="839788" lvl="1" indent="-495300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id-ID" sz="1600"/>
          </a:p>
        </p:txBody>
      </p:sp>
      <p:pic>
        <p:nvPicPr>
          <p:cNvPr id="35846" name="Picture 6">
            <a:extLst>
              <a:ext uri="{FF2B5EF4-FFF2-40B4-BE49-F238E27FC236}">
                <a16:creationId xmlns:a16="http://schemas.microsoft.com/office/drawing/2014/main" id="{63948235-F47B-4FA5-B43F-5822B434F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524000"/>
            <a:ext cx="4876800" cy="167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243B106-B4DC-4562-BB70-8A9C152D6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FDE14-97C6-4402-BB68-C4D15C00248D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36866" name="Rectangle 2">
            <a:extLst>
              <a:ext uri="{FF2B5EF4-FFF2-40B4-BE49-F238E27FC236}">
                <a16:creationId xmlns:a16="http://schemas.microsoft.com/office/drawing/2014/main" id="{E621654B-6B3E-4391-8BAB-CF303D8EAA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7543800" cy="1096962"/>
          </a:xfrm>
        </p:spPr>
        <p:txBody>
          <a:bodyPr/>
          <a:lstStyle/>
          <a:p>
            <a:r>
              <a:rPr lang="en-US" altLang="id-ID" sz="4000" dirty="0"/>
              <a:t>Deadlock Detection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B3BE2617-E42C-47F7-89E3-6D986AAA2B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56071"/>
            <a:ext cx="8229600" cy="4830761"/>
          </a:xfrm>
        </p:spPr>
        <p:txBody>
          <a:bodyPr/>
          <a:lstStyle/>
          <a:p>
            <a:pPr algn="just"/>
            <a:r>
              <a:rPr lang="en-US" altLang="id-ID" sz="2800" dirty="0" err="1"/>
              <a:t>Mencegah</a:t>
            </a:r>
            <a:r>
              <a:rPr lang="en-US" altLang="id-ID" sz="2800" dirty="0"/>
              <a:t> dan </a:t>
            </a:r>
            <a:r>
              <a:rPr lang="en-US" altLang="id-ID" sz="2800" dirty="0" err="1"/>
              <a:t>menghidari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deadlock </a:t>
            </a:r>
            <a:r>
              <a:rPr lang="en-US" altLang="id-ID" sz="2800" dirty="0" err="1"/>
              <a:t>sulit</a:t>
            </a:r>
            <a:r>
              <a:rPr lang="en-US" altLang="id-ID" sz="2800" dirty="0"/>
              <a:t>  </a:t>
            </a:r>
            <a:r>
              <a:rPr lang="en-US" altLang="id-ID" sz="2800" dirty="0" err="1"/>
              <a:t>dilakukan</a:t>
            </a:r>
            <a:r>
              <a:rPr lang="en-US" altLang="id-ID" sz="2800" dirty="0"/>
              <a:t>:</a:t>
            </a:r>
          </a:p>
          <a:p>
            <a:pPr lvl="1" algn="just"/>
            <a:r>
              <a:rPr lang="en-US" altLang="id-ID" sz="2400" dirty="0" err="1"/>
              <a:t>Kurang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efisien</a:t>
            </a:r>
            <a:r>
              <a:rPr lang="en-US" altLang="id-ID" sz="2400" dirty="0"/>
              <a:t> dan </a:t>
            </a:r>
            <a:r>
              <a:rPr lang="en-US" altLang="id-ID" sz="2400" dirty="0" err="1"/>
              <a:t>utilitas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sistim</a:t>
            </a:r>
            <a:endParaRPr lang="en-US" altLang="id-ID" sz="2400" dirty="0"/>
          </a:p>
          <a:p>
            <a:pPr lvl="1" algn="just"/>
            <a:r>
              <a:rPr lang="en-US" altLang="id-ID" sz="2400" dirty="0" err="1"/>
              <a:t>Sulit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diterapkan</a:t>
            </a:r>
            <a:r>
              <a:rPr lang="en-US" altLang="id-ID" sz="2400" dirty="0"/>
              <a:t>: </a:t>
            </a:r>
            <a:r>
              <a:rPr lang="en-US" altLang="id-ID" sz="2400" dirty="0" err="1"/>
              <a:t>tidak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praktis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boros</a:t>
            </a:r>
            <a:r>
              <a:rPr lang="en-US" altLang="id-ID" sz="2400" dirty="0"/>
              <a:t> resources</a:t>
            </a:r>
          </a:p>
          <a:p>
            <a:pPr algn="just"/>
            <a:r>
              <a:rPr lang="en-US" altLang="id-ID" sz="2800" dirty="0" err="1"/>
              <a:t>Mengizinkan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sistim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masuk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 “state deadlock”</a:t>
            </a:r>
          </a:p>
          <a:p>
            <a:pPr lvl="1" algn="just"/>
            <a:r>
              <a:rPr lang="en-US" altLang="id-ID" sz="2400" dirty="0" err="1"/>
              <a:t>Gunakan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algoritma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deteksi</a:t>
            </a:r>
            <a:r>
              <a:rPr lang="en-US" altLang="id-ID" sz="2400" dirty="0"/>
              <a:t> (</a:t>
            </a:r>
            <a:r>
              <a:rPr lang="en-US" altLang="id-ID" sz="2400" dirty="0" err="1"/>
              <a:t>jika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terjadi</a:t>
            </a:r>
            <a:r>
              <a:rPr lang="en-US" altLang="id-ID" sz="2400" dirty="0"/>
              <a:t> deadlock)</a:t>
            </a:r>
          </a:p>
          <a:p>
            <a:pPr lvl="2" algn="just"/>
            <a:r>
              <a:rPr lang="en-US" altLang="id-ID" sz="2400" dirty="0" err="1"/>
              <a:t>Deteksi</a:t>
            </a:r>
            <a:r>
              <a:rPr lang="en-US" altLang="id-ID" sz="2400" dirty="0"/>
              <a:t>: </a:t>
            </a:r>
            <a:r>
              <a:rPr lang="en-US" altLang="id-ID" sz="2400" dirty="0" err="1"/>
              <a:t>melihat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apakah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penjadwalan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pemakaian</a:t>
            </a:r>
            <a:r>
              <a:rPr lang="en-US" altLang="id-ID" sz="2400" dirty="0"/>
              <a:t> resource yang </a:t>
            </a:r>
            <a:r>
              <a:rPr lang="en-US" altLang="id-ID" sz="2400" dirty="0" err="1"/>
              <a:t>tersisa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masih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memungkinkan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berada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safe state (</a:t>
            </a:r>
            <a:r>
              <a:rPr lang="en-US" altLang="id-ID" sz="2400" dirty="0" err="1"/>
              <a:t>variasi</a:t>
            </a:r>
            <a:r>
              <a:rPr lang="en-US" altLang="id-ID" sz="2400" dirty="0"/>
              <a:t> “safe state”).</a:t>
            </a:r>
          </a:p>
          <a:p>
            <a:pPr lvl="1" algn="just"/>
            <a:r>
              <a:rPr lang="en-US" altLang="id-ID" sz="2400" dirty="0" err="1"/>
              <a:t>Skema</a:t>
            </a:r>
            <a:r>
              <a:rPr lang="en-US" altLang="id-ID" sz="2400" dirty="0"/>
              <a:t> recovery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mengembalikan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“safe state”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22DEAD5-9FEF-4C75-AD45-4645C50E6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29CEC-DE17-4886-B369-2400437CA310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37890" name="Rectangle 2">
            <a:extLst>
              <a:ext uri="{FF2B5EF4-FFF2-40B4-BE49-F238E27FC236}">
                <a16:creationId xmlns:a16="http://schemas.microsoft.com/office/drawing/2014/main" id="{189C15EB-BA2F-4C2C-9DBB-BA9C7624AC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4000" dirty="0"/>
              <a:t>Single Instance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91BBB7E4-EFE9-4884-8186-B8DA301720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04800" y="2028467"/>
            <a:ext cx="8229600" cy="4411662"/>
          </a:xfrm>
        </p:spPr>
        <p:txBody>
          <a:bodyPr/>
          <a:lstStyle/>
          <a:p>
            <a:pPr algn="just"/>
            <a:r>
              <a:rPr lang="en-US" altLang="id-ID" sz="3200" dirty="0" err="1"/>
              <a:t>Gunakan</a:t>
            </a:r>
            <a:r>
              <a:rPr lang="en-US" altLang="id-ID" sz="3200" dirty="0"/>
              <a:t>: resource allocation graph</a:t>
            </a:r>
          </a:p>
          <a:p>
            <a:pPr lvl="1" algn="just"/>
            <a:r>
              <a:rPr lang="en-US" altLang="id-ID" sz="2800" dirty="0"/>
              <a:t>Node </a:t>
            </a:r>
            <a:r>
              <a:rPr lang="en-US" altLang="id-ID" sz="2800" dirty="0" err="1"/>
              <a:t>mewakili</a:t>
            </a:r>
            <a:r>
              <a:rPr lang="en-US" altLang="id-ID" sz="2800" dirty="0"/>
              <a:t> proses, arcus </a:t>
            </a:r>
            <a:r>
              <a:rPr lang="en-US" altLang="id-ID" sz="2800" dirty="0" err="1"/>
              <a:t>mewakili</a:t>
            </a:r>
            <a:r>
              <a:rPr lang="en-US" altLang="id-ID" sz="2800" dirty="0"/>
              <a:t> request dan hold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resources.</a:t>
            </a:r>
          </a:p>
          <a:p>
            <a:pPr lvl="1" algn="just"/>
            <a:r>
              <a:rPr lang="en-US" altLang="id-ID" sz="2800" dirty="0" err="1"/>
              <a:t>Dapat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disederhanakan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dalam</a:t>
            </a:r>
            <a:r>
              <a:rPr lang="en-US" altLang="id-ID" sz="2800" dirty="0"/>
              <a:t> “wait-for-graph”</a:t>
            </a:r>
          </a:p>
          <a:p>
            <a:pPr lvl="2" algn="just"/>
            <a:r>
              <a:rPr lang="en-US" altLang="id-ID" sz="2400" i="1" dirty="0"/>
              <a:t>Pi  </a:t>
            </a:r>
            <a:r>
              <a:rPr lang="en-US" altLang="id-ID" sz="2400" i="1" dirty="0">
                <a:sym typeface="Wingdings" panose="05000000000000000000" pitchFamily="2" charset="2"/>
              </a:rPr>
              <a:t></a:t>
            </a:r>
            <a:r>
              <a:rPr lang="en-US" altLang="id-ID" sz="2400" dirty="0"/>
              <a:t> </a:t>
            </a:r>
            <a:r>
              <a:rPr lang="en-US" altLang="id-ID" sz="2400" i="1" dirty="0" err="1"/>
              <a:t>Pj</a:t>
            </a:r>
            <a:r>
              <a:rPr lang="en-US" altLang="id-ID" sz="2400" i="1" dirty="0"/>
              <a:t> </a:t>
            </a:r>
            <a:r>
              <a:rPr lang="en-US" altLang="id-ID" sz="2400" dirty="0"/>
              <a:t>if </a:t>
            </a:r>
            <a:r>
              <a:rPr lang="en-US" altLang="id-ID" sz="2400" i="1" dirty="0"/>
              <a:t>Pi </a:t>
            </a:r>
            <a:r>
              <a:rPr lang="en-US" altLang="id-ID" sz="2400" dirty="0"/>
              <a:t>is waiting for </a:t>
            </a:r>
            <a:r>
              <a:rPr lang="en-US" altLang="id-ID" sz="2400" i="1" dirty="0" err="1"/>
              <a:t>Pj</a:t>
            </a:r>
            <a:r>
              <a:rPr lang="en-US" altLang="id-ID" sz="2400" i="1" dirty="0"/>
              <a:t>.</a:t>
            </a:r>
            <a:endParaRPr lang="en-US" altLang="id-ID" sz="2400" dirty="0"/>
          </a:p>
          <a:p>
            <a:pPr lvl="1" algn="just"/>
            <a:r>
              <a:rPr lang="en-US" altLang="id-ID" sz="2800" dirty="0" err="1"/>
              <a:t>Secara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periodik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jalankan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algoritma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mencari</a:t>
            </a:r>
            <a:r>
              <a:rPr lang="en-US" altLang="id-ID" sz="2800" dirty="0"/>
              <a:t> cycle pada graph:</a:t>
            </a:r>
          </a:p>
          <a:p>
            <a:pPr lvl="2" algn="just"/>
            <a:r>
              <a:rPr lang="en-US" altLang="id-ID" sz="2400" dirty="0" err="1"/>
              <a:t>Jika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siklus</a:t>
            </a:r>
            <a:r>
              <a:rPr lang="en-US" altLang="id-ID" sz="2400" dirty="0"/>
              <a:t> (cycle) pada graph </a:t>
            </a:r>
            <a:r>
              <a:rPr lang="en-US" altLang="id-ID" sz="2400" dirty="0" err="1"/>
              <a:t>maka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terjadi</a:t>
            </a:r>
            <a:r>
              <a:rPr lang="en-US" altLang="id-ID" sz="2400" dirty="0"/>
              <a:t> deadlock.</a:t>
            </a:r>
          </a:p>
          <a:p>
            <a:pPr lvl="1" algn="just"/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F62A419-0A38-477B-B649-DE6CB217F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5CCC9-1DD3-4412-A336-274BEDC4F868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38914" name="Rectangle 2">
            <a:extLst>
              <a:ext uri="{FF2B5EF4-FFF2-40B4-BE49-F238E27FC236}">
                <a16:creationId xmlns:a16="http://schemas.microsoft.com/office/drawing/2014/main" id="{2368B494-F238-4BD0-8176-D24849BF9D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4000"/>
              <a:t>Recovery dari Deadlock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763EA584-D1F5-4133-8ECE-69351ABCD3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27188"/>
            <a:ext cx="8229600" cy="5108574"/>
          </a:xfrm>
        </p:spPr>
        <p:txBody>
          <a:bodyPr/>
          <a:lstStyle/>
          <a:p>
            <a:pPr algn="just"/>
            <a:r>
              <a:rPr lang="en-US" altLang="id-ID" sz="2800" dirty="0" err="1"/>
              <a:t>Batalkan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semua</a:t>
            </a:r>
            <a:r>
              <a:rPr lang="en-US" altLang="id-ID" sz="2800" dirty="0"/>
              <a:t> proses deadlock</a:t>
            </a:r>
          </a:p>
          <a:p>
            <a:pPr algn="just"/>
            <a:r>
              <a:rPr lang="en-US" altLang="id-ID" sz="2800" dirty="0" err="1"/>
              <a:t>Batalkan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satu</a:t>
            </a:r>
            <a:r>
              <a:rPr lang="en-US" altLang="id-ID" sz="2800" dirty="0"/>
              <a:t> proses pada </a:t>
            </a:r>
            <a:r>
              <a:rPr lang="en-US" altLang="id-ID" sz="2800" dirty="0" err="1"/>
              <a:t>satu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waktu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hingga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siklus</a:t>
            </a:r>
            <a:r>
              <a:rPr lang="en-US" altLang="id-ID" sz="2800" dirty="0"/>
              <a:t> deadlock </a:t>
            </a:r>
            <a:r>
              <a:rPr lang="en-US" altLang="id-ID" sz="2800" dirty="0" err="1"/>
              <a:t>dapat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dihilangkan</a:t>
            </a:r>
            <a:endParaRPr lang="en-US" altLang="id-ID" sz="2800" dirty="0"/>
          </a:p>
          <a:p>
            <a:pPr algn="just"/>
            <a:r>
              <a:rPr lang="en-US" altLang="id-ID" sz="2800" dirty="0"/>
              <a:t>Proses mana yang </a:t>
            </a:r>
            <a:r>
              <a:rPr lang="en-US" altLang="id-ID" sz="2800" dirty="0" err="1"/>
              <a:t>dapat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dipilih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dibatalkan</a:t>
            </a:r>
            <a:r>
              <a:rPr lang="en-US" altLang="id-ID" sz="2800" dirty="0"/>
              <a:t> ? </a:t>
            </a:r>
          </a:p>
          <a:p>
            <a:pPr lvl="1" algn="just"/>
            <a:r>
              <a:rPr lang="en-US" altLang="id-ID" sz="2400" dirty="0"/>
              <a:t>Proses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prioritas</a:t>
            </a:r>
            <a:endParaRPr lang="en-US" altLang="id-ID" sz="2400" dirty="0"/>
          </a:p>
          <a:p>
            <a:pPr lvl="1" algn="just"/>
            <a:r>
              <a:rPr lang="en-US" altLang="id-ID" sz="2400" dirty="0"/>
              <a:t>Proses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waktu</a:t>
            </a:r>
            <a:r>
              <a:rPr lang="en-US" altLang="id-ID" sz="2400" dirty="0"/>
              <a:t> proses </a:t>
            </a:r>
            <a:r>
              <a:rPr lang="en-US" altLang="id-ID" sz="2400" dirty="0" err="1"/>
              <a:t>panjang</a:t>
            </a:r>
            <a:endParaRPr lang="en-US" altLang="id-ID" sz="2400" dirty="0"/>
          </a:p>
          <a:p>
            <a:pPr lvl="1" algn="just"/>
            <a:r>
              <a:rPr lang="en-US" altLang="id-ID" sz="2400" dirty="0" err="1"/>
              <a:t>Sumberdaya</a:t>
            </a:r>
            <a:r>
              <a:rPr lang="en-US" altLang="id-ID" sz="2400" dirty="0"/>
              <a:t> proses yang </a:t>
            </a:r>
            <a:r>
              <a:rPr lang="en-US" altLang="id-ID" sz="2400" dirty="0" err="1"/>
              <a:t>telah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digunakan</a:t>
            </a:r>
            <a:endParaRPr lang="en-US" altLang="id-ID" sz="2400" dirty="0"/>
          </a:p>
          <a:p>
            <a:pPr lvl="1" algn="just"/>
            <a:r>
              <a:rPr lang="en-US" altLang="id-ID" sz="2400" dirty="0" err="1"/>
              <a:t>Sumberdaya</a:t>
            </a:r>
            <a:r>
              <a:rPr lang="en-US" altLang="id-ID" sz="2400" dirty="0"/>
              <a:t> proses yang </a:t>
            </a:r>
            <a:r>
              <a:rPr lang="en-US" altLang="id-ID" sz="2400" dirty="0" err="1"/>
              <a:t>lengkap</a:t>
            </a:r>
            <a:endParaRPr lang="en-US" altLang="id-ID" sz="2400" dirty="0"/>
          </a:p>
          <a:p>
            <a:pPr lvl="1" algn="just"/>
            <a:r>
              <a:rPr lang="en-US" altLang="id-ID" sz="2400" dirty="0"/>
              <a:t>Banyak proses yang </a:t>
            </a:r>
            <a:r>
              <a:rPr lang="en-US" altLang="id-ID" sz="2400" dirty="0" err="1"/>
              <a:t>butuh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ditunda</a:t>
            </a:r>
            <a:endParaRPr lang="en-US" altLang="id-ID" sz="2400" dirty="0"/>
          </a:p>
          <a:p>
            <a:pPr lvl="1" algn="just"/>
            <a:r>
              <a:rPr lang="en-US" altLang="id-ID" sz="2400" dirty="0" err="1"/>
              <a:t>Apakah</a:t>
            </a:r>
            <a:r>
              <a:rPr lang="en-US" altLang="id-ID" sz="2400" dirty="0"/>
              <a:t> proses </a:t>
            </a:r>
            <a:r>
              <a:rPr lang="en-US" altLang="id-ID" sz="2400" dirty="0" err="1"/>
              <a:t>tersebut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interaktif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atau</a:t>
            </a:r>
            <a:r>
              <a:rPr lang="en-US" altLang="id-ID" sz="2400" dirty="0"/>
              <a:t> batch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500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500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"/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500"/>
                                        <p:tgtEl>
                                          <p:spTgt spid="389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3BC0413-9DAD-443F-BAB5-071420655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3CE28-F80D-4513-A3A0-5F77B1F3B995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39938" name="Rectangle 2">
            <a:extLst>
              <a:ext uri="{FF2B5EF4-FFF2-40B4-BE49-F238E27FC236}">
                <a16:creationId xmlns:a16="http://schemas.microsoft.com/office/drawing/2014/main" id="{5B6B716B-2AFF-41A4-B359-FD1F1C57C96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4000"/>
              <a:t>Recovery dariDeadlock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63404224-4FD8-4CCD-B1E2-2855723ADD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04800" y="1981200"/>
            <a:ext cx="8229600" cy="4411662"/>
          </a:xfrm>
        </p:spPr>
        <p:txBody>
          <a:bodyPr/>
          <a:lstStyle/>
          <a:p>
            <a:pPr algn="just"/>
            <a:r>
              <a:rPr lang="en-US" altLang="id-ID" dirty="0" err="1"/>
              <a:t>Pilih</a:t>
            </a:r>
            <a:r>
              <a:rPr lang="en-US" altLang="id-ID" dirty="0"/>
              <a:t> proses – </a:t>
            </a:r>
            <a:r>
              <a:rPr lang="en-US" altLang="id-ID" dirty="0" err="1"/>
              <a:t>meminimasi</a:t>
            </a:r>
            <a:r>
              <a:rPr lang="en-US" altLang="id-ID" dirty="0"/>
              <a:t> </a:t>
            </a:r>
            <a:r>
              <a:rPr lang="en-US" altLang="id-ID" dirty="0" err="1"/>
              <a:t>biaya</a:t>
            </a:r>
            <a:endParaRPr lang="en-US" altLang="id-ID" dirty="0"/>
          </a:p>
          <a:p>
            <a:pPr algn="just"/>
            <a:r>
              <a:rPr lang="en-US" altLang="id-ID" dirty="0"/>
              <a:t>Rollback – </a:t>
            </a:r>
            <a:r>
              <a:rPr lang="en-US" altLang="id-ID" dirty="0" err="1"/>
              <a:t>kembali</a:t>
            </a:r>
            <a:r>
              <a:rPr lang="en-US" altLang="id-ID" dirty="0"/>
              <a:t> </a:t>
            </a:r>
            <a:r>
              <a:rPr lang="en-US" altLang="id-ID" dirty="0" err="1"/>
              <a:t>ke</a:t>
            </a:r>
            <a:r>
              <a:rPr lang="en-US" altLang="id-ID" dirty="0"/>
              <a:t> state safe, </a:t>
            </a:r>
            <a:r>
              <a:rPr lang="en-US" altLang="id-ID" dirty="0" err="1"/>
              <a:t>mulai</a:t>
            </a:r>
            <a:r>
              <a:rPr lang="en-US" altLang="id-ID" dirty="0"/>
              <a:t> </a:t>
            </a:r>
            <a:r>
              <a:rPr lang="en-US" altLang="id-ID" dirty="0" err="1"/>
              <a:t>lagi</a:t>
            </a:r>
            <a:r>
              <a:rPr lang="en-US" altLang="id-ID" dirty="0"/>
              <a:t> proses </a:t>
            </a:r>
            <a:r>
              <a:rPr lang="en-US" altLang="id-ID" dirty="0" err="1"/>
              <a:t>dari</a:t>
            </a:r>
            <a:r>
              <a:rPr lang="en-US" altLang="id-ID" dirty="0"/>
              <a:t> state </a:t>
            </a:r>
            <a:r>
              <a:rPr lang="en-US" altLang="id-ID" dirty="0" err="1"/>
              <a:t>tersebut</a:t>
            </a:r>
            <a:endParaRPr lang="en-US" altLang="id-ID" dirty="0"/>
          </a:p>
          <a:p>
            <a:pPr algn="just"/>
            <a:r>
              <a:rPr lang="en-US" altLang="id-ID" dirty="0"/>
              <a:t>Starvation – proses yang </a:t>
            </a:r>
            <a:r>
              <a:rPr lang="en-US" altLang="id-ID" dirty="0" err="1"/>
              <a:t>sama</a:t>
            </a:r>
            <a:r>
              <a:rPr lang="en-US" altLang="id-ID" dirty="0"/>
              <a:t> </a:t>
            </a:r>
            <a:r>
              <a:rPr lang="en-US" altLang="id-ID" dirty="0" err="1"/>
              <a:t>selalu</a:t>
            </a:r>
            <a:r>
              <a:rPr lang="en-US" altLang="id-ID" dirty="0"/>
              <a:t> </a:t>
            </a:r>
            <a:r>
              <a:rPr lang="en-US" altLang="id-ID" dirty="0" err="1"/>
              <a:t>diambil</a:t>
            </a:r>
            <a:r>
              <a:rPr lang="en-US" altLang="id-ID" dirty="0"/>
              <a:t> </a:t>
            </a:r>
            <a:r>
              <a:rPr lang="en-US" altLang="id-ID" dirty="0" err="1"/>
              <a:t>sebagai</a:t>
            </a:r>
            <a:r>
              <a:rPr lang="en-US" altLang="id-ID" dirty="0"/>
              <a:t> </a:t>
            </a:r>
            <a:r>
              <a:rPr lang="en-US" altLang="id-ID" dirty="0" err="1"/>
              <a:t>pilihan</a:t>
            </a:r>
            <a:r>
              <a:rPr lang="en-US" altLang="id-ID" dirty="0"/>
              <a:t>, </a:t>
            </a:r>
            <a:r>
              <a:rPr lang="en-US" altLang="id-ID" dirty="0" err="1"/>
              <a:t>termasuk</a:t>
            </a:r>
            <a:r>
              <a:rPr lang="en-US" altLang="id-ID" dirty="0"/>
              <a:t> </a:t>
            </a:r>
            <a:r>
              <a:rPr lang="en-US" altLang="id-ID" dirty="0" err="1"/>
              <a:t>rollbak</a:t>
            </a:r>
            <a:r>
              <a:rPr lang="en-US" altLang="id-ID" dirty="0"/>
              <a:t> </a:t>
            </a:r>
            <a:r>
              <a:rPr lang="en-US" altLang="id-ID" dirty="0" err="1"/>
              <a:t>dalam</a:t>
            </a:r>
            <a:r>
              <a:rPr lang="en-US" altLang="id-ID" dirty="0"/>
              <a:t> </a:t>
            </a:r>
            <a:r>
              <a:rPr lang="en-US" altLang="id-ID" dirty="0" err="1"/>
              <a:t>faktor</a:t>
            </a:r>
            <a:r>
              <a:rPr lang="en-US" altLang="id-ID" dirty="0"/>
              <a:t> </a:t>
            </a:r>
            <a:r>
              <a:rPr lang="en-US" altLang="id-ID" dirty="0" err="1"/>
              <a:t>biaya</a:t>
            </a:r>
            <a:endParaRPr lang="en-US" altLang="id-ID" dirty="0"/>
          </a:p>
          <a:p>
            <a:pPr algn="just">
              <a:buFont typeface="Wingdings" panose="05000000000000000000" pitchFamily="2" charset="2"/>
              <a:buNone/>
            </a:pP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917DC67-191D-4E42-913D-A9EF20407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6624-4E28-4239-B588-33F636199693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40962" name="Rectangle 2">
            <a:extLst>
              <a:ext uri="{FF2B5EF4-FFF2-40B4-BE49-F238E27FC236}">
                <a16:creationId xmlns:a16="http://schemas.microsoft.com/office/drawing/2014/main" id="{BDA9362B-43A3-41D3-A6FB-7BEA09743B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sz="4000" dirty="0" err="1"/>
              <a:t>Pendekatan</a:t>
            </a:r>
            <a:r>
              <a:rPr lang="en-US" altLang="id-ID" sz="4000" dirty="0"/>
              <a:t> </a:t>
            </a:r>
            <a:r>
              <a:rPr lang="en-US" altLang="id-ID" sz="4000" dirty="0" err="1"/>
              <a:t>Kombinasi</a:t>
            </a:r>
            <a:endParaRPr lang="en-US" altLang="id-ID" sz="4000" dirty="0"/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D523DDF2-81AE-4644-98FC-711768A3CF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altLang="id-ID"/>
              <a:t>Kombinasi dari tiga pendekatan dasar</a:t>
            </a:r>
          </a:p>
          <a:p>
            <a:pPr lvl="1" algn="just"/>
            <a:r>
              <a:rPr lang="en-US" altLang="id-ID"/>
              <a:t>prevention</a:t>
            </a:r>
          </a:p>
          <a:p>
            <a:pPr lvl="1" algn="just"/>
            <a:r>
              <a:rPr lang="en-US" altLang="id-ID"/>
              <a:t>avoidance</a:t>
            </a:r>
          </a:p>
          <a:p>
            <a:pPr lvl="1" algn="just"/>
            <a:r>
              <a:rPr lang="en-US" altLang="id-ID"/>
              <a:t>detection</a:t>
            </a:r>
          </a:p>
          <a:p>
            <a:pPr lvl="1" algn="just"/>
            <a:endParaRPr lang="en-US" altLang="id-ID"/>
          </a:p>
          <a:p>
            <a:pPr algn="just"/>
            <a:r>
              <a:rPr lang="en-US" altLang="id-ID"/>
              <a:t>Pemisahan sumberdaya ke dalam hirarki kelas</a:t>
            </a:r>
          </a:p>
          <a:p>
            <a:pPr algn="just"/>
            <a:endParaRPr lang="en-US" altLang="id-ID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</p:bldLst>
  </p:timing>
</p:sld>
</file>

<file path=ppt/theme/theme1.xml><?xml version="1.0" encoding="utf-8"?>
<a:theme xmlns:a="http://schemas.openxmlformats.org/drawingml/2006/main" name="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Network</Template>
  <TotalTime>166</TotalTime>
  <Words>1454</Words>
  <Application>Microsoft Office PowerPoint</Application>
  <PresentationFormat>On-screen Show (4:3)</PresentationFormat>
  <Paragraphs>243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Times New Roman</vt:lpstr>
      <vt:lpstr>Wingdings</vt:lpstr>
      <vt:lpstr>Symbol</vt:lpstr>
      <vt:lpstr>Helvetica</vt:lpstr>
      <vt:lpstr>Network</vt:lpstr>
      <vt:lpstr>Deadlock</vt:lpstr>
      <vt:lpstr>Masalah Deadlock</vt:lpstr>
      <vt:lpstr>Contoh Persimpangan Jalan</vt:lpstr>
      <vt:lpstr>Resource-Allocation Graph</vt:lpstr>
      <vt:lpstr>Resource-Allocation Graph (Cont.)</vt:lpstr>
      <vt:lpstr>Contoh Resource Allocation Graph</vt:lpstr>
      <vt:lpstr>Graf Resource Allocation Dengan Deadlock</vt:lpstr>
      <vt:lpstr>Graf Resource Allocation dengan Cycle Tanpa Deadlock</vt:lpstr>
      <vt:lpstr>Kondisi yang Diperlukan untuk Terjadinya Deadlock</vt:lpstr>
      <vt:lpstr>Kondisi yang Diperlukan untuk Terjadinya Deadlock (cont.)</vt:lpstr>
      <vt:lpstr>Metode Penanganan Deadlock</vt:lpstr>
      <vt:lpstr>Deadlock Prevention</vt:lpstr>
      <vt:lpstr>Deadlock Prevention (1)</vt:lpstr>
      <vt:lpstr>Deadlock Prevention (2)</vt:lpstr>
      <vt:lpstr>Deadlock Prevention (3)</vt:lpstr>
      <vt:lpstr>Deadlock Prevention (4)</vt:lpstr>
      <vt:lpstr>Deadlock Avoidance</vt:lpstr>
      <vt:lpstr>Safe, unsafe , deadlock state</vt:lpstr>
      <vt:lpstr>Safe state</vt:lpstr>
      <vt:lpstr>Kondisi Safe</vt:lpstr>
      <vt:lpstr>Kondisi Unsafe</vt:lpstr>
      <vt:lpstr>Algoritma Banker’s</vt:lpstr>
      <vt:lpstr>Algoritma Banker’s (2)</vt:lpstr>
      <vt:lpstr>Algoritma Banker’s (3)</vt:lpstr>
      <vt:lpstr>Algoritma Safety</vt:lpstr>
      <vt:lpstr>Algoritma Safety (2)</vt:lpstr>
      <vt:lpstr>Algoritma Safety (3)</vt:lpstr>
      <vt:lpstr>Deadlock Detection</vt:lpstr>
      <vt:lpstr>Single Instance</vt:lpstr>
      <vt:lpstr>Recovery dari Deadlock</vt:lpstr>
      <vt:lpstr>Recovery dariDeadlock</vt:lpstr>
      <vt:lpstr>Pendekatan Kombinasi</vt:lpstr>
    </vt:vector>
  </TitlesOfParts>
  <Company>Gunadarma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Deadlock</dc:title>
  <dc:creator>Karmilasari</dc:creator>
  <cp:lastModifiedBy>Row_Bee</cp:lastModifiedBy>
  <cp:revision>35</cp:revision>
  <dcterms:created xsi:type="dcterms:W3CDTF">2005-04-23T02:59:35Z</dcterms:created>
  <dcterms:modified xsi:type="dcterms:W3CDTF">2018-08-15T06:26:29Z</dcterms:modified>
</cp:coreProperties>
</file>