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6" r:id="rId2"/>
    <p:sldId id="259" r:id="rId3"/>
    <p:sldId id="260" r:id="rId4"/>
    <p:sldId id="258" r:id="rId5"/>
    <p:sldId id="257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D1B952-7FE1-4389-8E83-8DFE581D64FF}" type="datetimeFigureOut">
              <a:rPr lang="id-ID" smtClean="0"/>
              <a:t>24/09/2017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D9E21B-2B07-4569-9AD2-D35A63F374C7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408967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D9E21B-2B07-4569-9AD2-D35A63F374C7}" type="slidenum">
              <a:rPr lang="id-ID" smtClean="0"/>
              <a:t>4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996489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EACFDDD4-B3A8-43EB-BAC2-179C2CFC4E4E}" type="datetime1">
              <a:rPr lang="id-ID" smtClean="0"/>
              <a:t>24/09/2017</a:t>
            </a:fld>
            <a:endParaRPr lang="id-ID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id-ID"/>
              <a:t>#Logika Informatika - Ninink#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687AF344-11FF-46DE-99DE-FCCCC137C7A7}" type="slidenum">
              <a:rPr lang="id-ID" smtClean="0"/>
              <a:t>‹#›</a:t>
            </a:fld>
            <a:endParaRPr lang="id-ID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4FE6A-3533-4A7E-994C-64ECFE3913DB}" type="datetime1">
              <a:rPr lang="id-ID" smtClean="0"/>
              <a:t>24/09/2017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d-ID"/>
              <a:t>#Logika Informatika - Ninink#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AF344-11FF-46DE-99DE-FCCCC137C7A7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CE1B2-E834-4383-A9F6-2745CBAB654E}" type="datetime1">
              <a:rPr lang="id-ID" smtClean="0"/>
              <a:t>24/09/2017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d-ID"/>
              <a:t>#Logika Informatika - Ninink#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AF344-11FF-46DE-99DE-FCCCC137C7A7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252EF-F25C-41A8-84E6-01D7701329BE}" type="datetime1">
              <a:rPr lang="id-ID" smtClean="0"/>
              <a:t>24/09/2017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d-ID"/>
              <a:t>#Logika Informatika - Ninink#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AF344-11FF-46DE-99DE-FCCCC137C7A7}" type="slidenum">
              <a:rPr lang="id-ID" smtClean="0"/>
              <a:t>‹#›</a:t>
            </a:fld>
            <a:endParaRPr lang="id-ID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53C32-AC69-4667-AEFE-2519E509CA87}" type="datetime1">
              <a:rPr lang="id-ID" smtClean="0"/>
              <a:t>24/09/2017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d-ID"/>
              <a:t>#Logika Informatika - Ninink#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AF344-11FF-46DE-99DE-FCCCC137C7A7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82EFF3-74C5-42C4-82C1-19B873812487}" type="datetime1">
              <a:rPr lang="id-ID" smtClean="0"/>
              <a:t>24/09/2017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d-ID"/>
              <a:t>#Logika Informatika - Ninink#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AF344-11FF-46DE-99DE-FCCCC137C7A7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AFBA4-8BE0-433F-9EA9-C7EAE9915091}" type="datetime1">
              <a:rPr lang="id-ID" smtClean="0"/>
              <a:t>24/09/2017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d-ID"/>
              <a:t>#Logika Informatika - Ninink#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AF344-11FF-46DE-99DE-FCCCC137C7A7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93D029-7A90-439B-8781-C8669A0766DA}" type="datetime1">
              <a:rPr lang="id-ID" smtClean="0"/>
              <a:t>24/09/2017</a:t>
            </a:fld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AF344-11FF-46DE-99DE-FCCCC137C7A7}" type="slidenum">
              <a:rPr lang="id-ID" smtClean="0"/>
              <a:t>‹#›</a:t>
            </a:fld>
            <a:endParaRPr lang="id-ID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r>
              <a:rPr lang="id-ID"/>
              <a:t>#Logika Informatika - Ninink#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AD6E7-5D97-4D48-9899-52333355B746}" type="datetime1">
              <a:rPr lang="id-ID" smtClean="0"/>
              <a:t>24/09/2017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r>
              <a:rPr lang="id-ID"/>
              <a:t>#Logika Informatika - Ninink#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AF344-11FF-46DE-99DE-FCCCC137C7A7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BBD42-2C01-4459-8C06-9A2EAA80FD94}" type="datetime1">
              <a:rPr lang="id-ID" smtClean="0"/>
              <a:t>24/09/2017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d-ID"/>
              <a:t>#Logika Informatika - Ninink#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AF344-11FF-46DE-99DE-FCCCC137C7A7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60535-C4DD-4A06-BCE7-4E1C0ABF770B}" type="datetime1">
              <a:rPr lang="id-ID" smtClean="0"/>
              <a:t>24/09/2017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d-ID"/>
              <a:t>#Logika Informatika - Ninink#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AF344-11FF-46DE-99DE-FCCCC137C7A7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F4198238-0DCC-4826-AA84-F89FE828664F}" type="datetime1">
              <a:rPr lang="id-ID" smtClean="0"/>
              <a:t>24/09/2017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r>
              <a:rPr lang="id-ID"/>
              <a:t>#Logika Informatika - Ninink#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687AF344-11FF-46DE-99DE-FCCCC137C7A7}" type="slidenum">
              <a:rPr lang="id-ID" smtClean="0"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/>
              <a:t>Perkenalan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043492" y="2323652"/>
            <a:ext cx="7200916" cy="3508977"/>
          </a:xfrm>
        </p:spPr>
        <p:txBody>
          <a:bodyPr>
            <a:normAutofit lnSpcReduction="10000"/>
          </a:bodyPr>
          <a:lstStyle/>
          <a:p>
            <a:r>
              <a:rPr lang="en-US" dirty="0"/>
              <a:t>N</a:t>
            </a:r>
            <a:r>
              <a:rPr lang="id-ID" dirty="0"/>
              <a:t>ama	: Setyo</a:t>
            </a:r>
            <a:r>
              <a:rPr lang="id-ID" b="1" dirty="0"/>
              <a:t>NING</a:t>
            </a:r>
            <a:r>
              <a:rPr lang="id-ID" dirty="0"/>
              <a:t>sih Wibowo, ST., MKom</a:t>
            </a:r>
          </a:p>
          <a:p>
            <a:endParaRPr lang="id-ID" dirty="0"/>
          </a:p>
          <a:p>
            <a:r>
              <a:rPr lang="id-ID" dirty="0"/>
              <a:t>Alamat	: Jl. Taman Borobudur Timur V No.  </a:t>
            </a:r>
          </a:p>
          <a:p>
            <a:pPr marL="68580" indent="0">
              <a:buNone/>
            </a:pPr>
            <a:r>
              <a:rPr lang="id-ID" dirty="0"/>
              <a:t>                       12 Kembangarum – Manyaran, </a:t>
            </a:r>
          </a:p>
          <a:p>
            <a:pPr marL="68580" indent="0">
              <a:buNone/>
            </a:pPr>
            <a:r>
              <a:rPr lang="id-ID" dirty="0"/>
              <a:t>		   Semarang Barat</a:t>
            </a:r>
          </a:p>
          <a:p>
            <a:pPr marL="68580" indent="0">
              <a:buNone/>
            </a:pPr>
            <a:endParaRPr lang="id-ID" dirty="0"/>
          </a:p>
          <a:p>
            <a:r>
              <a:rPr lang="id-ID" dirty="0"/>
              <a:t>No HP	: 081325238381/085740266613</a:t>
            </a:r>
          </a:p>
          <a:p>
            <a:r>
              <a:rPr lang="id-ID" dirty="0"/>
              <a:t>Email	: ninink.1623@gmail.com</a:t>
            </a:r>
          </a:p>
          <a:p>
            <a:endParaRPr lang="id-ID" dirty="0"/>
          </a:p>
          <a:p>
            <a:endParaRPr lang="id-ID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d-ID"/>
              <a:t>#Logika Informatika - Ninink#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AF344-11FF-46DE-99DE-FCCCC137C7A7}" type="slidenum">
              <a:rPr lang="id-ID" smtClean="0"/>
              <a:t>1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003653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id-ID" dirty="0"/>
            </a:br>
            <a:r>
              <a:rPr lang="id-ID" sz="4400" b="1" dirty="0"/>
              <a:t>PENILAIAN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8580" indent="0">
              <a:buNone/>
            </a:pPr>
            <a:r>
              <a:rPr lang="id-ID" dirty="0"/>
              <a:t>Butir-butir penilaian terdiri dari : </a:t>
            </a:r>
          </a:p>
          <a:p>
            <a:pPr lvl="1"/>
            <a:r>
              <a:rPr lang="id-ID" sz="2400" dirty="0"/>
              <a:t>Tugas Mandiri </a:t>
            </a:r>
          </a:p>
          <a:p>
            <a:pPr lvl="1"/>
            <a:r>
              <a:rPr lang="id-ID" sz="2400" dirty="0"/>
              <a:t>Tugas Kelompok </a:t>
            </a:r>
          </a:p>
          <a:p>
            <a:pPr lvl="1"/>
            <a:r>
              <a:rPr lang="id-ID" sz="2400" dirty="0"/>
              <a:t>Partisipasi dan Kehadiran Kuliah </a:t>
            </a:r>
          </a:p>
          <a:p>
            <a:pPr lvl="1"/>
            <a:r>
              <a:rPr lang="id-ID" sz="2400" dirty="0"/>
              <a:t>Ujian Tengah Semester / UTS</a:t>
            </a:r>
          </a:p>
          <a:p>
            <a:pPr lvl="1"/>
            <a:r>
              <a:rPr lang="id-ID" sz="2400" dirty="0"/>
              <a:t>Ujian Akhir Semester  / UAS</a:t>
            </a:r>
          </a:p>
          <a:p>
            <a:endParaRPr lang="id-ID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d-ID"/>
              <a:t>#Logika Informatika - Ninink#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AF344-11FF-46DE-99DE-FCCCC137C7A7}" type="slidenum">
              <a:rPr lang="id-ID" smtClean="0"/>
              <a:t>2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412949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id-ID" dirty="0"/>
            </a:br>
            <a:r>
              <a:rPr lang="id-ID" sz="4400" b="1" dirty="0"/>
              <a:t>Tabel Ringkasan Bobot Penilaian 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576" y="2276872"/>
            <a:ext cx="748883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400" b="1" dirty="0"/>
              <a:t>No. 	Jenis Penilaian 				Skor </a:t>
            </a:r>
          </a:p>
          <a:p>
            <a:r>
              <a:rPr lang="fi-FI" sz="2400" dirty="0"/>
              <a:t>1 	Partisipasi dan Kehadiran Kuliah 	5% </a:t>
            </a:r>
          </a:p>
          <a:p>
            <a:r>
              <a:rPr lang="id-ID" sz="2400" dirty="0"/>
              <a:t>2 	Tugas Mandiri 				10% </a:t>
            </a:r>
          </a:p>
          <a:p>
            <a:r>
              <a:rPr lang="id-ID" sz="2400" dirty="0"/>
              <a:t>3 	Tugas Kelompok 				15% </a:t>
            </a:r>
          </a:p>
          <a:p>
            <a:r>
              <a:rPr lang="id-ID" sz="2400" dirty="0"/>
              <a:t>4 	Ujian Tengah Semester 			30% </a:t>
            </a:r>
          </a:p>
          <a:p>
            <a:r>
              <a:rPr lang="id-ID" sz="2400" dirty="0"/>
              <a:t>5 	Ujian Akhir Semester 			40% </a:t>
            </a:r>
            <a:r>
              <a:rPr lang="id-ID" dirty="0"/>
              <a:t>	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d-ID"/>
              <a:t>#Logika Informatika - Ninink#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AF344-11FF-46DE-99DE-FCCCC137C7A7}" type="slidenum">
              <a:rPr lang="id-ID" smtClean="0"/>
              <a:t>3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339717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/>
              <a:t>Silabus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Fakultas</a:t>
            </a:r>
            <a:r>
              <a:rPr lang="en-US" dirty="0"/>
              <a:t>	</a:t>
            </a:r>
            <a:r>
              <a:rPr lang="id-ID" dirty="0"/>
              <a:t>	</a:t>
            </a:r>
            <a:r>
              <a:rPr lang="en-US" dirty="0"/>
              <a:t>: </a:t>
            </a:r>
            <a:r>
              <a:rPr lang="id-ID" dirty="0"/>
              <a:t>TEKNIK</a:t>
            </a:r>
          </a:p>
          <a:p>
            <a:r>
              <a:rPr lang="en-US" dirty="0"/>
              <a:t>Program </a:t>
            </a:r>
            <a:r>
              <a:rPr lang="en-US" dirty="0" err="1"/>
              <a:t>Studi</a:t>
            </a:r>
            <a:r>
              <a:rPr lang="en-US" dirty="0"/>
              <a:t>	: </a:t>
            </a:r>
            <a:r>
              <a:rPr lang="id-ID" dirty="0"/>
              <a:t>Informatika</a:t>
            </a:r>
          </a:p>
          <a:p>
            <a:r>
              <a:rPr lang="id-ID" dirty="0"/>
              <a:t>Semester		: 1 (satu) / Gasal</a:t>
            </a:r>
          </a:p>
          <a:p>
            <a:r>
              <a:rPr lang="en-US" dirty="0"/>
              <a:t>Mata </a:t>
            </a:r>
            <a:r>
              <a:rPr lang="en-US" dirty="0" err="1"/>
              <a:t>Kuliah</a:t>
            </a:r>
            <a:r>
              <a:rPr lang="en-US" dirty="0"/>
              <a:t>	:</a:t>
            </a:r>
            <a:r>
              <a:rPr lang="id-ID" dirty="0"/>
              <a:t> Logika Informatika</a:t>
            </a:r>
          </a:p>
          <a:p>
            <a:r>
              <a:rPr lang="en-US" dirty="0" err="1"/>
              <a:t>Kode</a:t>
            </a:r>
            <a:r>
              <a:rPr lang="en-US" dirty="0"/>
              <a:t> </a:t>
            </a:r>
            <a:r>
              <a:rPr lang="id-ID" dirty="0"/>
              <a:t>M</a:t>
            </a:r>
            <a:r>
              <a:rPr lang="en-US" dirty="0"/>
              <a:t> K 	:</a:t>
            </a:r>
            <a:endParaRPr lang="id-ID" dirty="0"/>
          </a:p>
          <a:p>
            <a:r>
              <a:rPr lang="en-US" dirty="0" err="1"/>
              <a:t>Bobot</a:t>
            </a:r>
            <a:r>
              <a:rPr lang="en-US" dirty="0"/>
              <a:t>	</a:t>
            </a:r>
            <a:r>
              <a:rPr lang="id-ID" dirty="0"/>
              <a:t>	</a:t>
            </a:r>
            <a:r>
              <a:rPr lang="en-US" dirty="0"/>
              <a:t>: </a:t>
            </a:r>
            <a:r>
              <a:rPr lang="id-ID" dirty="0"/>
              <a:t>2</a:t>
            </a:r>
            <a:r>
              <a:rPr lang="en-US" dirty="0"/>
              <a:t> </a:t>
            </a:r>
            <a:r>
              <a:rPr lang="en-US" dirty="0" err="1"/>
              <a:t>sks</a:t>
            </a:r>
            <a:r>
              <a:rPr lang="en-US" dirty="0"/>
              <a:t> </a:t>
            </a:r>
            <a:endParaRPr lang="id-ID" dirty="0"/>
          </a:p>
          <a:p>
            <a:r>
              <a:rPr lang="id-ID" dirty="0"/>
              <a:t>Jumlah Pertemuan	: 16 x Pertemuan</a:t>
            </a:r>
          </a:p>
          <a:p>
            <a:endParaRPr lang="id-ID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d-ID"/>
              <a:t>#Logika Informatika - Ninink#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AF344-11FF-46DE-99DE-FCCCC137C7A7}" type="slidenum">
              <a:rPr lang="id-ID" smtClean="0"/>
              <a:t>4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924767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/>
              <a:t>Silabus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d-ID" dirty="0"/>
              <a:t>Pengantar Logika Informatika</a:t>
            </a:r>
          </a:p>
          <a:p>
            <a:r>
              <a:rPr lang="id-ID" dirty="0"/>
              <a:t>Logika Proposisi</a:t>
            </a:r>
          </a:p>
          <a:p>
            <a:r>
              <a:rPr lang="id-ID" dirty="0"/>
              <a:t>Logika Predikat</a:t>
            </a:r>
          </a:p>
          <a:p>
            <a:r>
              <a:rPr lang="id-ID" dirty="0"/>
              <a:t>UTS</a:t>
            </a:r>
          </a:p>
          <a:p>
            <a:r>
              <a:rPr lang="id-ID" dirty="0"/>
              <a:t>Himpunan</a:t>
            </a:r>
          </a:p>
          <a:p>
            <a:r>
              <a:rPr lang="id-ID" dirty="0"/>
              <a:t>Relasi dan Fungsi Bagian</a:t>
            </a:r>
          </a:p>
          <a:p>
            <a:r>
              <a:rPr lang="id-ID" dirty="0"/>
              <a:t>Aljabar Boolean</a:t>
            </a:r>
          </a:p>
          <a:p>
            <a:r>
              <a:rPr lang="id-ID" dirty="0"/>
              <a:t>UAS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d-ID"/>
              <a:t>#Logika Informatika - Ninink#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AF344-11FF-46DE-99DE-FCCCC137C7A7}" type="slidenum">
              <a:rPr lang="id-ID" smtClean="0"/>
              <a:t>5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263359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/>
              <a:t>Referensi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err="1"/>
              <a:t>Nolt</a:t>
            </a:r>
            <a:r>
              <a:rPr lang="en-US" dirty="0"/>
              <a:t>, John, 1990, </a:t>
            </a:r>
            <a:r>
              <a:rPr lang="en-US" i="1" dirty="0" err="1"/>
              <a:t>Schaum's</a:t>
            </a:r>
            <a:r>
              <a:rPr lang="en-US" i="1" dirty="0"/>
              <a:t> Outline Of Theory And</a:t>
            </a:r>
          </a:p>
          <a:p>
            <a:pPr marL="68580" indent="0">
              <a:buNone/>
            </a:pPr>
            <a:r>
              <a:rPr lang="id-ID" i="1" dirty="0"/>
              <a:t>	</a:t>
            </a:r>
            <a:r>
              <a:rPr lang="en-US" i="1" dirty="0"/>
              <a:t>Problems of Logic 2nd Edition. McGraw-Hill.</a:t>
            </a:r>
          </a:p>
          <a:p>
            <a:r>
              <a:rPr lang="en-US" dirty="0" err="1"/>
              <a:t>Nolt</a:t>
            </a:r>
            <a:r>
              <a:rPr lang="en-US" dirty="0"/>
              <a:t>, John, 1990, </a:t>
            </a:r>
            <a:r>
              <a:rPr lang="en-US" i="1" dirty="0" err="1"/>
              <a:t>Schaum's</a:t>
            </a:r>
            <a:r>
              <a:rPr lang="en-US" i="1" dirty="0"/>
              <a:t> Outline Of Set Theory And</a:t>
            </a:r>
          </a:p>
          <a:p>
            <a:pPr marL="68580" indent="0">
              <a:buNone/>
            </a:pPr>
            <a:r>
              <a:rPr lang="id-ID" i="1" dirty="0"/>
              <a:t>	</a:t>
            </a:r>
            <a:r>
              <a:rPr lang="en-US" i="1" dirty="0"/>
              <a:t>Related Topics 2nd Edition. McGraw-Hill.</a:t>
            </a:r>
          </a:p>
          <a:p>
            <a:r>
              <a:rPr lang="en-US" dirty="0"/>
              <a:t>Lipson, 1997, </a:t>
            </a:r>
            <a:r>
              <a:rPr lang="en-US" i="1" dirty="0" err="1"/>
              <a:t>Schaum's</a:t>
            </a:r>
            <a:r>
              <a:rPr lang="en-US" i="1" dirty="0"/>
              <a:t> Outline Of Theory And</a:t>
            </a:r>
          </a:p>
          <a:p>
            <a:pPr marL="68580" indent="0">
              <a:buNone/>
            </a:pPr>
            <a:r>
              <a:rPr lang="id-ID" i="1" dirty="0"/>
              <a:t>	</a:t>
            </a:r>
            <a:r>
              <a:rPr lang="en-US" i="1" dirty="0"/>
              <a:t>Problems of Discrete Mathematics 2nd Edition. </a:t>
            </a:r>
            <a:r>
              <a:rPr lang="id-ID" i="1" dirty="0"/>
              <a:t>	</a:t>
            </a:r>
            <a:r>
              <a:rPr lang="en-US" i="1" dirty="0"/>
              <a:t>McGraw-</a:t>
            </a:r>
            <a:r>
              <a:rPr lang="id-ID" i="1" dirty="0"/>
              <a:t>Hill.</a:t>
            </a:r>
          </a:p>
          <a:p>
            <a:r>
              <a:rPr lang="id-ID" dirty="0"/>
              <a:t>Mordechai Ben-Ari, 1948, </a:t>
            </a:r>
            <a:r>
              <a:rPr lang="id-ID" i="1" dirty="0"/>
              <a:t>Mathematical Logic for</a:t>
            </a:r>
          </a:p>
          <a:p>
            <a:pPr marL="68580" indent="0">
              <a:buNone/>
            </a:pPr>
            <a:r>
              <a:rPr lang="id-ID" i="1" dirty="0"/>
              <a:t>	Computer Science</a:t>
            </a:r>
            <a:r>
              <a:rPr lang="id-ID" dirty="0"/>
              <a:t>, Springer.</a:t>
            </a:r>
          </a:p>
          <a:p>
            <a:r>
              <a:rPr lang="en-US" dirty="0" err="1"/>
              <a:t>Srivastava</a:t>
            </a:r>
            <a:r>
              <a:rPr lang="en-US" dirty="0"/>
              <a:t>, 2008, </a:t>
            </a:r>
            <a:r>
              <a:rPr lang="en-US" i="1" dirty="0"/>
              <a:t>A Course on Mathematical Logic</a:t>
            </a:r>
            <a:r>
              <a:rPr lang="en-US" dirty="0"/>
              <a:t>.</a:t>
            </a:r>
          </a:p>
          <a:p>
            <a:pPr marL="68580" indent="0">
              <a:buNone/>
            </a:pPr>
            <a:r>
              <a:rPr lang="id-ID" dirty="0"/>
              <a:t>	Springer.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d-ID"/>
              <a:t>#Logika Informatika - Ninink#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AF344-11FF-46DE-99DE-FCCCC137C7A7}" type="slidenum">
              <a:rPr lang="id-ID" smtClean="0"/>
              <a:t>6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4099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/>
              <a:t>Pengenalan Informal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id-ID" dirty="0"/>
              <a:t>Kata : ??</a:t>
            </a:r>
          </a:p>
          <a:p>
            <a:pPr>
              <a:buNone/>
            </a:pPr>
            <a:r>
              <a:rPr lang="id-ID" dirty="0"/>
              <a:t>	Rangkaian huruf yang mengandung arti</a:t>
            </a:r>
          </a:p>
          <a:p>
            <a:pPr>
              <a:buNone/>
            </a:pPr>
            <a:endParaRPr lang="id-ID" sz="1100" dirty="0"/>
          </a:p>
          <a:p>
            <a:r>
              <a:rPr lang="id-ID" dirty="0"/>
              <a:t> Kalimat : ??</a:t>
            </a:r>
          </a:p>
          <a:p>
            <a:pPr>
              <a:buNone/>
            </a:pPr>
            <a:r>
              <a:rPr lang="id-ID" dirty="0"/>
              <a:t>	kumpulan kata yang disusun menurut aturan tata bahasa dan mengandung arti</a:t>
            </a:r>
          </a:p>
          <a:p>
            <a:pPr>
              <a:buNone/>
            </a:pPr>
            <a:endParaRPr lang="id-ID" sz="1100" dirty="0"/>
          </a:p>
          <a:p>
            <a:r>
              <a:rPr lang="id-ID" dirty="0"/>
              <a:t> Pernyataan : ??</a:t>
            </a:r>
          </a:p>
          <a:p>
            <a:pPr>
              <a:buNone/>
            </a:pPr>
            <a:r>
              <a:rPr lang="id-ID" dirty="0"/>
              <a:t>	kalimat yang bersifat menerangkan</a:t>
            </a:r>
          </a:p>
          <a:p>
            <a:pPr>
              <a:buNone/>
            </a:pPr>
            <a:endParaRPr lang="id-ID" sz="1200" dirty="0"/>
          </a:p>
          <a:p>
            <a:r>
              <a:rPr lang="id-ID" dirty="0"/>
              <a:t>Pernyataan = kal. Deklaratif ??</a:t>
            </a:r>
          </a:p>
          <a:p>
            <a:r>
              <a:rPr lang="id-ID" dirty="0"/>
              <a:t>Pernyataan = Proposisi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d-ID"/>
              <a:t>#Logika Informatika - Ninink#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AF344-11FF-46DE-99DE-FCCCC137C7A7}" type="slidenum">
              <a:rPr lang="id-ID" smtClean="0"/>
              <a:t>7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074166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/>
              <a:t>LOGIKA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dirty="0"/>
              <a:t>Dari bahasa Yunani </a:t>
            </a:r>
            <a:r>
              <a:rPr lang="id-ID" i="1" dirty="0"/>
              <a:t>logos</a:t>
            </a:r>
          </a:p>
          <a:p>
            <a:r>
              <a:rPr lang="id-ID" dirty="0"/>
              <a:t>Ilmu untuk berfikir dan menalar dengan 	benar(sehingga didapatkan 	kesimpulan yang absah).</a:t>
            </a:r>
          </a:p>
          <a:p>
            <a:r>
              <a:rPr lang="id-ID" dirty="0"/>
              <a:t>Manusia mampu mengembangkan 	pengetahuan </a:t>
            </a:r>
            <a:r>
              <a:rPr lang="fi-FI" dirty="0"/>
              <a:t>karena mempunyai </a:t>
            </a:r>
            <a:r>
              <a:rPr lang="id-ID" dirty="0"/>
              <a:t>	</a:t>
            </a:r>
            <a:r>
              <a:rPr lang="fi-FI" dirty="0"/>
              <a:t>bahasa dan kemampuan</a:t>
            </a:r>
            <a:r>
              <a:rPr lang="id-ID" dirty="0"/>
              <a:t> menalar.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d-ID"/>
              <a:t>#Logika Informatika - Ninink#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AF344-11FF-46DE-99DE-FCCCC137C7A7}" type="slidenum">
              <a:rPr lang="id-ID" smtClean="0"/>
              <a:t>8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652818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/>
              <a:t>LOGIKA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id-ID" sz="2000" dirty="0"/>
              <a:t>Untuk dapat menarik konklusi yang tepat, 	diperlukan kemampuan menalar.</a:t>
            </a:r>
          </a:p>
          <a:p>
            <a:r>
              <a:rPr lang="fi-FI" sz="2000" dirty="0"/>
              <a:t>Kemampuan menalar adalah kemampuan untuk</a:t>
            </a:r>
          </a:p>
          <a:p>
            <a:pPr marL="68580" indent="0">
              <a:buNone/>
            </a:pPr>
            <a:r>
              <a:rPr lang="id-ID" sz="2000" dirty="0"/>
              <a:t>	menarik konklusi yang tepat dari bukti-bukti</a:t>
            </a:r>
          </a:p>
          <a:p>
            <a:pPr marL="68580" indent="0">
              <a:buNone/>
            </a:pPr>
            <a:r>
              <a:rPr lang="id-ID" sz="2000" dirty="0"/>
              <a:t>	yang ada, dan menurut aturan-aturan 	tertentu.</a:t>
            </a:r>
          </a:p>
          <a:p>
            <a:r>
              <a:rPr lang="sv-SE" sz="2000" dirty="0"/>
              <a:t>Logika bisa merupakan cabang filosofi dan bisa</a:t>
            </a:r>
          </a:p>
          <a:p>
            <a:pPr marL="68580" indent="0">
              <a:buNone/>
            </a:pPr>
            <a:r>
              <a:rPr lang="id-ID" sz="2000" dirty="0"/>
              <a:t>	juga cabang dari matematika</a:t>
            </a:r>
          </a:p>
          <a:p>
            <a:r>
              <a:rPr lang="id-ID" sz="2000" dirty="0"/>
              <a:t>Logika terkategori matematika murni karena</a:t>
            </a:r>
          </a:p>
          <a:p>
            <a:pPr marL="68580" indent="0">
              <a:buNone/>
            </a:pPr>
            <a:r>
              <a:rPr lang="id-ID" sz="2000" dirty="0"/>
              <a:t>	matematika adalah logika yang 	tersistematisasi.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d-ID"/>
              <a:t>#Logika Informatika - Ninink#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AF344-11FF-46DE-99DE-FCCCC137C7A7}" type="slidenum">
              <a:rPr lang="id-ID" smtClean="0"/>
              <a:t>9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846640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/>
              <a:t>Sejarah LOGIKA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d-ID" dirty="0"/>
              <a:t>Thales (624 – 548 SM). </a:t>
            </a:r>
          </a:p>
          <a:p>
            <a:pPr marL="68580" indent="0">
              <a:buNone/>
            </a:pPr>
            <a:r>
              <a:rPr lang="id-ID" dirty="0"/>
              <a:t>	Filsuf Yunani pertama </a:t>
            </a:r>
            <a:r>
              <a:rPr lang="sv-SE" dirty="0"/>
              <a:t>yang </a:t>
            </a:r>
            <a:r>
              <a:rPr lang="id-ID" dirty="0"/>
              <a:t>	</a:t>
            </a:r>
            <a:r>
              <a:rPr lang="sv-SE" dirty="0"/>
              <a:t>meninggalkan segala dongeng, </a:t>
            </a:r>
            <a:r>
              <a:rPr lang="id-ID" dirty="0"/>
              <a:t>	</a:t>
            </a:r>
            <a:r>
              <a:rPr lang="sv-SE" dirty="0"/>
              <a:t>takhayul</a:t>
            </a:r>
            <a:r>
              <a:rPr lang="id-ID" dirty="0"/>
              <a:t> </a:t>
            </a:r>
            <a:r>
              <a:rPr lang="it-IT" dirty="0"/>
              <a:t>dan cerita-cerita isapan jempol </a:t>
            </a:r>
            <a:r>
              <a:rPr lang="id-ID" dirty="0"/>
              <a:t>	</a:t>
            </a:r>
            <a:r>
              <a:rPr lang="it-IT" dirty="0"/>
              <a:t>dan</a:t>
            </a:r>
            <a:r>
              <a:rPr lang="id-ID" dirty="0"/>
              <a:t> </a:t>
            </a:r>
            <a:r>
              <a:rPr lang="it-IT" dirty="0"/>
              <a:t>berpaling</a:t>
            </a:r>
            <a:r>
              <a:rPr lang="id-ID" dirty="0"/>
              <a:t> kepada akal budi untuk 	memecahkan rahasia alam semesta.</a:t>
            </a:r>
          </a:p>
          <a:p>
            <a:r>
              <a:rPr lang="id-ID" dirty="0"/>
              <a:t>Thales mengatakan: </a:t>
            </a:r>
          </a:p>
          <a:p>
            <a:pPr marL="68580" indent="0">
              <a:buNone/>
            </a:pPr>
            <a:r>
              <a:rPr lang="id-ID" dirty="0"/>
              <a:t>	air adalah arkhe (Yunani) yang berarti 	prinsip atau asas utama alam semesta.</a:t>
            </a:r>
          </a:p>
          <a:p>
            <a:r>
              <a:rPr lang="id-ID" dirty="0"/>
              <a:t>Thales telah mengenalkan logika induktif.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d-ID"/>
              <a:t>#Logika Informatika - Ninink#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AF344-11FF-46DE-99DE-FCCCC137C7A7}" type="slidenum">
              <a:rPr lang="id-ID" smtClean="0"/>
              <a:t>10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744920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/>
              <a:t>Sejarah LOGIKA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sv-SE" dirty="0"/>
              <a:t>Aristoteles (384 – 332 SM) </a:t>
            </a:r>
            <a:endParaRPr lang="id-ID" dirty="0"/>
          </a:p>
          <a:p>
            <a:pPr marL="68580" indent="0">
              <a:buNone/>
            </a:pPr>
            <a:r>
              <a:rPr lang="id-ID" dirty="0"/>
              <a:t>	</a:t>
            </a:r>
            <a:r>
              <a:rPr lang="sv-SE" dirty="0"/>
              <a:t>mengenalkan logika</a:t>
            </a:r>
            <a:r>
              <a:rPr lang="id-ID" dirty="0"/>
              <a:t> </a:t>
            </a:r>
            <a:r>
              <a:rPr lang="fi-FI" dirty="0"/>
              <a:t>sebagai ilmu. </a:t>
            </a:r>
            <a:r>
              <a:rPr lang="id-ID" dirty="0"/>
              <a:t>	</a:t>
            </a:r>
            <a:r>
              <a:rPr lang="fi-FI" dirty="0"/>
              <a:t>Aristoteles mengatakan bahwa</a:t>
            </a:r>
            <a:r>
              <a:rPr lang="id-ID" dirty="0"/>
              <a:t> 	kesimpulan Thales diperoleh dari alasan 	bahwa air adalah jiwa segala sesuatu.</a:t>
            </a:r>
          </a:p>
          <a:p>
            <a:r>
              <a:rPr lang="id-ID" dirty="0"/>
              <a:t>Inti dari logika Aristoteles adalah Silogisme.</a:t>
            </a:r>
          </a:p>
          <a:p>
            <a:r>
              <a:rPr lang="id-ID" dirty="0"/>
              <a:t>Istilah logika diperkenalkan oleh Zeno (334 –</a:t>
            </a:r>
          </a:p>
          <a:p>
            <a:pPr marL="68580" indent="0">
              <a:buNone/>
            </a:pPr>
            <a:r>
              <a:rPr lang="id-ID" dirty="0"/>
              <a:t>	226 SM).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d-ID"/>
              <a:t>#Logika Informatika - Ninink#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AF344-11FF-46DE-99DE-FCCCC137C7A7}" type="slidenum">
              <a:rPr lang="id-ID" smtClean="0"/>
              <a:t>11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909528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/>
              <a:t>Sejarah LOGIKA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id-ID" dirty="0"/>
              <a:t>Augustus De Morgan (1806-1871), Induksi Matematika, Hukum Ekuivalensi Logika De Morgan.</a:t>
            </a:r>
          </a:p>
          <a:p>
            <a:r>
              <a:rPr lang="id-ID" dirty="0"/>
              <a:t>George Boole(1815-1871), Aljabar Boole.</a:t>
            </a:r>
          </a:p>
          <a:p>
            <a:r>
              <a:rPr lang="it-IT" dirty="0"/>
              <a:t>Giuseppe Peano (1858-1932), Penemu istilah logika</a:t>
            </a:r>
            <a:r>
              <a:rPr lang="id-ID" dirty="0"/>
              <a:t> matematika dan teori himpunan.</a:t>
            </a:r>
          </a:p>
          <a:p>
            <a:r>
              <a:rPr lang="nn-NO" dirty="0"/>
              <a:t>Emil L Post(1897-1954), Tabel Kebenaran.</a:t>
            </a:r>
          </a:p>
          <a:p>
            <a:r>
              <a:rPr lang="id-ID" dirty="0"/>
              <a:t>Ludwig JJ Wittgenstein(1889-1951), Tabel Kebenaran.</a:t>
            </a:r>
          </a:p>
          <a:p>
            <a:r>
              <a:rPr lang="id-ID" dirty="0"/>
              <a:t>John Venn(1834-1923), Diagram Venn.</a:t>
            </a:r>
          </a:p>
          <a:p>
            <a:r>
              <a:rPr lang="en-US" dirty="0"/>
              <a:t>Henry M </a:t>
            </a:r>
            <a:r>
              <a:rPr lang="en-US" dirty="0" err="1"/>
              <a:t>Sheffer</a:t>
            </a:r>
            <a:r>
              <a:rPr lang="en-US" dirty="0"/>
              <a:t>(1882-1964), NAND, NOR.</a:t>
            </a:r>
            <a:endParaRPr lang="id-ID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d-ID"/>
              <a:t>#Logika Informatika - Ninink#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AF344-11FF-46DE-99DE-FCCCC137C7A7}" type="slidenum">
              <a:rPr lang="id-ID" smtClean="0"/>
              <a:t>12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88221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/>
              <a:t>Macam-macam LOGIKA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sz="4000" dirty="0"/>
              <a:t>Logika Alamiah</a:t>
            </a:r>
          </a:p>
          <a:p>
            <a:r>
              <a:rPr lang="id-ID" sz="4000" dirty="0"/>
              <a:t>Logika Ilmiah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d-ID"/>
              <a:t>#Logika Informatika - Ninink#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AF344-11FF-46DE-99DE-FCCCC137C7A7}" type="slidenum">
              <a:rPr lang="id-ID" smtClean="0"/>
              <a:t>13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574931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/>
              <a:t>Logika Alamiah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/>
              <a:t>Kinerja akal budi manusia yang berfikir secara tepat dan lurus sebelum dipengaruhi oleh keinginan-keinginan dan kecenderungan-kecenderungan yang subyektif.</a:t>
            </a:r>
          </a:p>
          <a:p>
            <a:r>
              <a:rPr lang="id-ID" dirty="0"/>
              <a:t>Kemampuan Logika alamiah manusia itu ada sejak lahir.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d-ID"/>
              <a:t>#Logika Informatika - Ninink#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AF344-11FF-46DE-99DE-FCCCC137C7A7}" type="slidenum">
              <a:rPr lang="id-ID" smtClean="0"/>
              <a:t>14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58651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/>
              <a:t>Logika Alamiah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/>
              <a:t>Pengetahuan yang mengkaji tentang gejala-gejala alam semesta, termasuk dimuka bumi ini, sehingga terbentuk konsep dan prinsip.</a:t>
            </a:r>
          </a:p>
          <a:p>
            <a:r>
              <a:rPr lang="id-ID" dirty="0"/>
              <a:t>Sesuatu masalah yang telah dapat dipecahkan maka akan timbul masalah lain yang menunggu pemecahannya.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d-ID"/>
              <a:t>#Logika Informatika - Ninink#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AF344-11FF-46DE-99DE-FCCCC137C7A7}" type="slidenum">
              <a:rPr lang="id-ID" smtClean="0"/>
              <a:t>15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627757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/>
              <a:t>Logika Ilmiah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d-ID" dirty="0"/>
              <a:t>Logika ilmiah menjadi ilmu khusus yang merumuskan azas-azas yang harus ditepati dalam setiap pemikiran.</a:t>
            </a:r>
          </a:p>
          <a:p>
            <a:r>
              <a:rPr lang="id-ID" dirty="0"/>
              <a:t>Berkat pertolongan Logika ilmiah inilah akal budi dapat bekerja dengan lebih tepat, lebih teliti, lebih mudah dan lebih aman.</a:t>
            </a:r>
          </a:p>
          <a:p>
            <a:r>
              <a:rPr lang="id-ID" dirty="0"/>
              <a:t>Logika ilmiah dimaksudkan untuk menghindarkan kesesatan atau paling tidak dikurangi, dan maka dari itu adanya Logika Ilmiah.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d-ID"/>
              <a:t>#Logika Informatika - Ninink#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AF344-11FF-46DE-99DE-FCCCC137C7A7}" type="slidenum">
              <a:rPr lang="id-ID" smtClean="0"/>
              <a:t>16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355920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/>
              <a:t>Logika Ilmiah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i-FI" dirty="0"/>
              <a:t>Logika ilmiah memperhalus, mempertajam pikiran serta</a:t>
            </a:r>
            <a:r>
              <a:rPr lang="id-ID" dirty="0"/>
              <a:t> akal budi.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d-ID"/>
              <a:t>#Logika Informatika - Ninink#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AF344-11FF-46DE-99DE-FCCCC137C7A7}" type="slidenum">
              <a:rPr lang="id-ID" smtClean="0"/>
              <a:t>17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5807458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/>
              <a:t>Informatika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id-ID" dirty="0"/>
              <a:t>Disiplin ilmu yang mempelajari 	transformasi 	fakta berlambang yaitu data maupun 	informasi pada mesin berbasis komputasi.</a:t>
            </a:r>
          </a:p>
          <a:p>
            <a:pPr marL="68580" indent="0">
              <a:buNone/>
            </a:pPr>
            <a:endParaRPr lang="id-ID" dirty="0"/>
          </a:p>
          <a:p>
            <a:r>
              <a:rPr lang="id-ID" dirty="0"/>
              <a:t>Cakupan bidang informatika antara lain: </a:t>
            </a:r>
          </a:p>
          <a:p>
            <a:pPr marL="68580" indent="0">
              <a:buNone/>
            </a:pPr>
            <a:r>
              <a:rPr lang="id-ID" dirty="0"/>
              <a:t>	ilmu komputer, ilmu informasi, sistem 	informasi, teknik komputer dan aplikasi 	informasi dalam sistem informasi 	manajemen.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d-ID"/>
              <a:t>#Logika Informatika - Ninink#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AF344-11FF-46DE-99DE-FCCCC137C7A7}" type="slidenum">
              <a:rPr lang="id-ID" smtClean="0"/>
              <a:t>18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159233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/>
              <a:t>Informatika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dirty="0"/>
              <a:t>Mempunyai konsep dasar, teori, dan</a:t>
            </a:r>
          </a:p>
          <a:p>
            <a:pPr marL="68580" indent="0">
              <a:buNone/>
            </a:pPr>
            <a:r>
              <a:rPr lang="id-ID" dirty="0"/>
              <a:t>	perkembangan aplikasi tersendiri.</a:t>
            </a:r>
          </a:p>
          <a:p>
            <a:pPr marL="68580" indent="0">
              <a:buNone/>
            </a:pPr>
            <a:endParaRPr lang="id-ID" dirty="0"/>
          </a:p>
          <a:p>
            <a:r>
              <a:rPr lang="id-ID" dirty="0"/>
              <a:t>Dapat mendukung dan berkaitan 	dengan aspek kognitif dan sosial, 	termasuk tentang pengaruh serta 	akibat sosial dari teknologi informasi 	pada umumnya.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d-ID"/>
              <a:t>#Logika Informatika - Ninink#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AF344-11FF-46DE-99DE-FCCCC137C7A7}" type="slidenum">
              <a:rPr lang="id-ID" smtClean="0"/>
              <a:t>19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1081102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250</TotalTime>
  <Words>464</Words>
  <Application>Microsoft Office PowerPoint</Application>
  <PresentationFormat>On-screen Show (4:3)</PresentationFormat>
  <Paragraphs>160</Paragraphs>
  <Slides>19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Calibri</vt:lpstr>
      <vt:lpstr>Century Gothic</vt:lpstr>
      <vt:lpstr>Wingdings 2</vt:lpstr>
      <vt:lpstr>Austin</vt:lpstr>
      <vt:lpstr>Perkenalan</vt:lpstr>
      <vt:lpstr> PENILAIAN </vt:lpstr>
      <vt:lpstr> Tabel Ringkasan Bobot Penilaian </vt:lpstr>
      <vt:lpstr>Silabus</vt:lpstr>
      <vt:lpstr>Silabus</vt:lpstr>
      <vt:lpstr>Referensi</vt:lpstr>
      <vt:lpstr>Pengenalan Informal</vt:lpstr>
      <vt:lpstr>LOGIKA</vt:lpstr>
      <vt:lpstr>LOGIKA</vt:lpstr>
      <vt:lpstr>Sejarah LOGIKA</vt:lpstr>
      <vt:lpstr>Sejarah LOGIKA</vt:lpstr>
      <vt:lpstr>Sejarah LOGIKA</vt:lpstr>
      <vt:lpstr>Macam-macam LOGIKA</vt:lpstr>
      <vt:lpstr>Logika Alamiah</vt:lpstr>
      <vt:lpstr>Logika Alamiah</vt:lpstr>
      <vt:lpstr>Logika Ilmiah</vt:lpstr>
      <vt:lpstr>Logika Ilmiah</vt:lpstr>
      <vt:lpstr>Informatika</vt:lpstr>
      <vt:lpstr>Informatika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</dc:creator>
  <cp:lastModifiedBy>ning</cp:lastModifiedBy>
  <cp:revision>14</cp:revision>
  <dcterms:created xsi:type="dcterms:W3CDTF">2014-09-28T15:25:42Z</dcterms:created>
  <dcterms:modified xsi:type="dcterms:W3CDTF">2017-09-24T15:54:51Z</dcterms:modified>
</cp:coreProperties>
</file>