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4"/>
  </p:notesMasterIdLst>
  <p:sldIdLst>
    <p:sldId id="287" r:id="rId2"/>
    <p:sldId id="352" r:id="rId3"/>
    <p:sldId id="353" r:id="rId4"/>
    <p:sldId id="318" r:id="rId5"/>
    <p:sldId id="354" r:id="rId6"/>
    <p:sldId id="355" r:id="rId7"/>
    <p:sldId id="356" r:id="rId8"/>
    <p:sldId id="357" r:id="rId9"/>
    <p:sldId id="358" r:id="rId10"/>
    <p:sldId id="359" r:id="rId11"/>
    <p:sldId id="360" r:id="rId12"/>
    <p:sldId id="361" r:id="rId13"/>
    <p:sldId id="362" r:id="rId14"/>
    <p:sldId id="363" r:id="rId15"/>
    <p:sldId id="364" r:id="rId16"/>
    <p:sldId id="365" r:id="rId17"/>
    <p:sldId id="366" r:id="rId18"/>
    <p:sldId id="367" r:id="rId19"/>
    <p:sldId id="368" r:id="rId20"/>
    <p:sldId id="369" r:id="rId21"/>
    <p:sldId id="370" r:id="rId22"/>
    <p:sldId id="371" r:id="rId23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04" autoAdjust="0"/>
    <p:restoredTop sz="94660"/>
  </p:normalViewPr>
  <p:slideViewPr>
    <p:cSldViewPr>
      <p:cViewPr>
        <p:scale>
          <a:sx n="40" d="100"/>
          <a:sy n="40" d="100"/>
        </p:scale>
        <p:origin x="-2250" y="-7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D4C519-A7A7-4F00-AF18-A75EB0FA8F4E}" type="datetimeFigureOut">
              <a:rPr lang="id-ID" smtClean="0"/>
              <a:t>27/10/2018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6CA908-5E5E-4ECE-B62C-AF289050EBA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588975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335E8-D1E5-4596-B55D-525455A90D1F}" type="datetimeFigureOut">
              <a:rPr lang="id-ID" smtClean="0"/>
              <a:t>27/10/2018</a:t>
            </a:fld>
            <a:endParaRPr lang="id-ID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41B07F6-EF14-4682-9746-BB899BB5D4C4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335E8-D1E5-4596-B55D-525455A90D1F}" type="datetimeFigureOut">
              <a:rPr lang="id-ID" smtClean="0"/>
              <a:t>27/10/2018</a:t>
            </a:fld>
            <a:endParaRPr lang="id-ID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id-ID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41B07F6-EF14-4682-9746-BB899BB5D4C4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335E8-D1E5-4596-B55D-525455A90D1F}" type="datetimeFigureOut">
              <a:rPr lang="id-ID" smtClean="0"/>
              <a:t>27/10/2018</a:t>
            </a:fld>
            <a:endParaRPr lang="id-ID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B07F6-EF14-4682-9746-BB899BB5D4C4}" type="slidenum">
              <a:rPr lang="id-ID" smtClean="0"/>
              <a:t>‹#›</a:t>
            </a:fld>
            <a:endParaRPr lang="id-ID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335E8-D1E5-4596-B55D-525455A90D1F}" type="datetimeFigureOut">
              <a:rPr lang="id-ID" smtClean="0"/>
              <a:t>27/10/2018</a:t>
            </a:fld>
            <a:endParaRPr lang="id-ID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B07F6-EF14-4682-9746-BB899BB5D4C4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335E8-D1E5-4596-B55D-525455A90D1F}" type="datetimeFigureOut">
              <a:rPr lang="id-ID" smtClean="0"/>
              <a:t>27/10/2018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41B07F6-EF14-4682-9746-BB899BB5D4C4}" type="slidenum">
              <a:rPr lang="id-ID" smtClean="0"/>
              <a:t>‹#›</a:t>
            </a:fld>
            <a:endParaRPr lang="id-ID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335E8-D1E5-4596-B55D-525455A90D1F}" type="datetimeFigureOut">
              <a:rPr lang="id-ID" smtClean="0"/>
              <a:t>27/10/2018</a:t>
            </a:fld>
            <a:endParaRPr lang="id-ID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B07F6-EF14-4682-9746-BB899BB5D4C4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335E8-D1E5-4596-B55D-525455A90D1F}" type="datetimeFigureOut">
              <a:rPr lang="id-ID" smtClean="0"/>
              <a:t>27/10/2018</a:t>
            </a:fld>
            <a:endParaRPr lang="id-ID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B07F6-EF14-4682-9746-BB899BB5D4C4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335E8-D1E5-4596-B55D-525455A90D1F}" type="datetimeFigureOut">
              <a:rPr lang="id-ID" smtClean="0"/>
              <a:t>27/10/2018</a:t>
            </a:fld>
            <a:endParaRPr lang="id-ID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B07F6-EF14-4682-9746-BB899BB5D4C4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335E8-D1E5-4596-B55D-525455A90D1F}" type="datetimeFigureOut">
              <a:rPr lang="id-ID" smtClean="0"/>
              <a:t>27/10/2018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B07F6-EF14-4682-9746-BB899BB5D4C4}" type="slidenum">
              <a:rPr lang="id-ID" smtClean="0"/>
              <a:t>‹#›</a:t>
            </a:fld>
            <a:endParaRPr lang="id-ID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335E8-D1E5-4596-B55D-525455A90D1F}" type="datetimeFigureOut">
              <a:rPr lang="id-ID" smtClean="0"/>
              <a:t>27/10/2018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B07F6-EF14-4682-9746-BB899BB5D4C4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335E8-D1E5-4596-B55D-525455A90D1F}" type="datetimeFigureOut">
              <a:rPr lang="id-ID" smtClean="0"/>
              <a:t>27/10/2018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B07F6-EF14-4682-9746-BB899BB5D4C4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20335E8-D1E5-4596-B55D-525455A90D1F}" type="datetimeFigureOut">
              <a:rPr lang="id-ID" smtClean="0"/>
              <a:t>27/10/2018</a:t>
            </a:fld>
            <a:endParaRPr lang="id-ID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41B07F6-EF14-4682-9746-BB899BB5D4C4}" type="slidenum">
              <a:rPr lang="id-ID" smtClean="0"/>
              <a:t>‹#›</a:t>
            </a:fld>
            <a:endParaRPr lang="id-ID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d-ID" b="1" dirty="0" smtClean="0"/>
              <a:t>TEKNOLOGI BAHAN KONSTRUKSI</a:t>
            </a:r>
            <a:r>
              <a:rPr lang="id-ID" dirty="0"/>
              <a:t/>
            </a:r>
            <a:br>
              <a:rPr lang="id-ID" dirty="0"/>
            </a:b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id-ID" b="1" dirty="0" smtClean="0"/>
          </a:p>
          <a:p>
            <a:pPr marL="0" indent="0" algn="ctr">
              <a:buNone/>
            </a:pPr>
            <a:endParaRPr lang="id-ID" b="1" dirty="0"/>
          </a:p>
          <a:p>
            <a:pPr marL="0" indent="0" algn="ctr">
              <a:buNone/>
            </a:pPr>
            <a:endParaRPr lang="id-ID" b="1" dirty="0" smtClean="0"/>
          </a:p>
          <a:p>
            <a:pPr marL="0" indent="0" algn="ctr">
              <a:buNone/>
            </a:pPr>
            <a:r>
              <a:rPr lang="id-ID" b="1" dirty="0" smtClean="0"/>
              <a:t> </a:t>
            </a:r>
            <a:endParaRPr lang="id-ID" dirty="0" smtClean="0"/>
          </a:p>
          <a:p>
            <a:pPr marL="0" indent="0" algn="ctr">
              <a:buNone/>
            </a:pPr>
            <a:r>
              <a:rPr lang="id-ID" b="1" dirty="0" smtClean="0"/>
              <a:t> 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687618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Komponen Pondasi Bangunan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id-ID" sz="2400" dirty="0"/>
              <a:t>Merupakan komponen kaki yang bertugas mendukung berdirinya </a:t>
            </a:r>
            <a:r>
              <a:rPr lang="id-ID" sz="2400" dirty="0" smtClean="0"/>
              <a:t>bangunan </a:t>
            </a:r>
            <a:r>
              <a:rPr lang="id-ID" sz="2400" dirty="0"/>
              <a:t>di atas lokasi tanah yang dikehendaki. Bahan-bahan </a:t>
            </a:r>
            <a:r>
              <a:rPr lang="id-ID" sz="2400" dirty="0" smtClean="0"/>
              <a:t>yang </a:t>
            </a:r>
            <a:endParaRPr lang="id-ID" sz="2400" dirty="0"/>
          </a:p>
          <a:p>
            <a:r>
              <a:rPr lang="id-ID" sz="2400" dirty="0"/>
              <a:t>diperlukan, yaitu: </a:t>
            </a:r>
            <a:r>
              <a:rPr lang="id-ID" sz="2400" dirty="0" smtClean="0"/>
              <a:t>a. Semen </a:t>
            </a:r>
            <a:r>
              <a:rPr lang="id-ID" sz="2400" dirty="0"/>
              <a:t>adalah suatu bahan perekat hidrolis berupa serbuk halus </a:t>
            </a:r>
            <a:r>
              <a:rPr lang="id-ID" sz="2400" dirty="0" smtClean="0"/>
              <a:t>yang </a:t>
            </a:r>
            <a:r>
              <a:rPr lang="id-ID" sz="2400" dirty="0"/>
              <a:t>dapat </a:t>
            </a:r>
            <a:r>
              <a:rPr lang="id-ID" sz="2400" dirty="0" smtClean="0"/>
              <a:t>mengeras </a:t>
            </a:r>
            <a:r>
              <a:rPr lang="id-ID" sz="2400" dirty="0"/>
              <a:t>apabila tercampur dengan air. Semen terdiri dari batu </a:t>
            </a:r>
            <a:r>
              <a:rPr lang="id-ID" sz="2400" dirty="0" smtClean="0"/>
              <a:t>lapur </a:t>
            </a:r>
            <a:r>
              <a:rPr lang="id-ID" sz="2400" dirty="0"/>
              <a:t>/ </a:t>
            </a:r>
            <a:r>
              <a:rPr lang="id-ID" sz="2400" dirty="0" smtClean="0"/>
              <a:t>gamping </a:t>
            </a:r>
            <a:r>
              <a:rPr lang="id-ID" sz="2400" dirty="0"/>
              <a:t>yang mengandung </a:t>
            </a:r>
          </a:p>
          <a:p>
            <a:r>
              <a:rPr lang="id-ID" sz="2400" dirty="0"/>
              <a:t>kalsium </a:t>
            </a:r>
            <a:r>
              <a:rPr lang="id-ID" sz="2400" dirty="0" smtClean="0"/>
              <a:t>oksida(CaO</a:t>
            </a:r>
            <a:r>
              <a:rPr lang="id-ID" sz="2400" dirty="0"/>
              <a:t>), tanah liat (lempung) </a:t>
            </a:r>
            <a:r>
              <a:rPr lang="id-ID" sz="2400" dirty="0" smtClean="0"/>
              <a:t>yang </a:t>
            </a:r>
            <a:r>
              <a:rPr lang="id-ID" sz="2400" dirty="0"/>
              <a:t>mengandung </a:t>
            </a:r>
          </a:p>
          <a:p>
            <a:r>
              <a:rPr lang="id-ID" sz="2400" dirty="0"/>
              <a:t>silika </a:t>
            </a:r>
            <a:r>
              <a:rPr lang="id-ID" sz="2400" dirty="0" smtClean="0"/>
              <a:t>oksida(SiO2), aluminium oksida(Al2O3), besi oksida(Fe2O3) </a:t>
            </a:r>
            <a:r>
              <a:rPr lang="id-ID" sz="2400" dirty="0"/>
              <a:t>dan gips yang berfungsi untuk </a:t>
            </a:r>
            <a:r>
              <a:rPr lang="id-ID" sz="2400" dirty="0" smtClean="0"/>
              <a:t>mengontro pengerasan</a:t>
            </a:r>
            <a:r>
              <a:rPr lang="id-ID" sz="2400" dirty="0"/>
              <a:t>. </a:t>
            </a:r>
            <a:r>
              <a:rPr lang="id-ID" sz="2400" dirty="0" smtClean="0"/>
              <a:t>Semen </a:t>
            </a:r>
            <a:r>
              <a:rPr lang="id-ID" sz="2400" dirty="0"/>
              <a:t>memiliki 4 unsur pokok, yaitu : </a:t>
            </a:r>
          </a:p>
        </p:txBody>
      </p:sp>
    </p:spTree>
    <p:extLst>
      <p:ext uri="{BB962C8B-B14F-4D97-AF65-F5344CB8AC3E}">
        <p14:creationId xmlns:p14="http://schemas.microsoft.com/office/powerpoint/2010/main" val="1842008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id-ID" sz="11200" dirty="0" smtClean="0"/>
              <a:t>1.Batu </a:t>
            </a:r>
            <a:r>
              <a:rPr lang="id-ID" sz="11200" dirty="0"/>
              <a:t>kapur (Cao) sebagai sumber utama, terkadang terkotori </a:t>
            </a:r>
            <a:r>
              <a:rPr lang="id-ID" sz="11200" dirty="0" smtClean="0"/>
              <a:t>oleh SiO2, Al2O3, </a:t>
            </a:r>
            <a:r>
              <a:rPr lang="id-ID" sz="11200" dirty="0"/>
              <a:t>dan </a:t>
            </a:r>
            <a:r>
              <a:rPr lang="id-ID" sz="11200" dirty="0" smtClean="0"/>
              <a:t>Fe2O3. </a:t>
            </a:r>
            <a:endParaRPr lang="id-ID" sz="11200" dirty="0"/>
          </a:p>
          <a:p>
            <a:r>
              <a:rPr lang="id-ID" sz="11200" dirty="0" smtClean="0"/>
              <a:t>2.Tanah </a:t>
            </a:r>
            <a:r>
              <a:rPr lang="id-ID" sz="11200" dirty="0"/>
              <a:t>liat yang mengandung senyawa </a:t>
            </a:r>
            <a:r>
              <a:rPr lang="id-ID" sz="11200" dirty="0" smtClean="0"/>
              <a:t>SiO2, Al2O3 dan Fe2O3. </a:t>
            </a:r>
            <a:endParaRPr lang="id-ID" sz="11200" dirty="0"/>
          </a:p>
          <a:p>
            <a:r>
              <a:rPr lang="id-ID" sz="11200" dirty="0" smtClean="0"/>
              <a:t>3.Bila </a:t>
            </a:r>
            <a:r>
              <a:rPr lang="id-ID" sz="11200" dirty="0"/>
              <a:t>perlu ditambahkan pasir kwarsa / batu silika, ini di </a:t>
            </a:r>
            <a:r>
              <a:rPr lang="id-ID" sz="11200" dirty="0" smtClean="0"/>
              <a:t>tambahkan apabila </a:t>
            </a:r>
            <a:r>
              <a:rPr lang="id-ID" sz="11200" dirty="0"/>
              <a:t>pada tanah liat mengandung sedikit </a:t>
            </a:r>
            <a:r>
              <a:rPr lang="id-ID" sz="11200" dirty="0" smtClean="0"/>
              <a:t>SiO2</a:t>
            </a:r>
            <a:r>
              <a:rPr lang="id-ID" sz="11200" dirty="0"/>
              <a:t>.</a:t>
            </a:r>
          </a:p>
          <a:p>
            <a:r>
              <a:rPr lang="id-ID" sz="11200" dirty="0" smtClean="0"/>
              <a:t>4.Pasir </a:t>
            </a:r>
            <a:r>
              <a:rPr lang="id-ID" sz="11200" dirty="0"/>
              <a:t>besi / biji besi, ini ditambahkan apabila tanah liat </a:t>
            </a:r>
            <a:r>
              <a:rPr lang="id-ID" sz="11200" dirty="0" smtClean="0"/>
              <a:t>mengandung sedikit Fe2O3. </a:t>
            </a:r>
            <a:endParaRPr lang="id-ID" sz="11200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6689560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/>
              <a:t>Tipe-tipe semen, dan penggunaan sesuai tipenya: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412776"/>
            <a:ext cx="8839200" cy="4667349"/>
          </a:xfrm>
        </p:spPr>
        <p:txBody>
          <a:bodyPr>
            <a:noAutofit/>
          </a:bodyPr>
          <a:lstStyle/>
          <a:p>
            <a:r>
              <a:rPr lang="id-ID" sz="2800" dirty="0"/>
              <a:t>Tipe I, merupakan semen yang digunakan untuk bangunan umum </a:t>
            </a:r>
            <a:r>
              <a:rPr lang="id-ID" sz="2800" dirty="0" smtClean="0"/>
              <a:t>tanpa syarat </a:t>
            </a:r>
            <a:r>
              <a:rPr lang="id-ID" sz="2800" dirty="0"/>
              <a:t>khusus. Nama lain dari semen ini adalah Ordinary </a:t>
            </a:r>
            <a:r>
              <a:rPr lang="id-ID" sz="2800" dirty="0" smtClean="0"/>
              <a:t>Portland Cement </a:t>
            </a:r>
            <a:r>
              <a:rPr lang="id-ID" sz="2800" dirty="0"/>
              <a:t>(OPC). </a:t>
            </a:r>
          </a:p>
          <a:p>
            <a:r>
              <a:rPr lang="id-ID" sz="2800" dirty="0" smtClean="0"/>
              <a:t>2.Tipe </a:t>
            </a:r>
            <a:r>
              <a:rPr lang="id-ID" sz="2800" dirty="0"/>
              <a:t>II, dapat digunakan bila ada gangguan </a:t>
            </a:r>
            <a:r>
              <a:rPr lang="id-ID" sz="2800" dirty="0" smtClean="0"/>
              <a:t>dari sulfat </a:t>
            </a:r>
            <a:r>
              <a:rPr lang="id-ID" sz="2800" dirty="0"/>
              <a:t>yang </a:t>
            </a:r>
            <a:r>
              <a:rPr lang="id-ID" sz="2800" dirty="0" smtClean="0"/>
              <a:t>sedang </a:t>
            </a:r>
            <a:r>
              <a:rPr lang="id-ID" sz="2800" dirty="0"/>
              <a:t>dan </a:t>
            </a:r>
            <a:r>
              <a:rPr lang="id-ID" sz="2800" dirty="0" smtClean="0"/>
              <a:t>panas </a:t>
            </a:r>
            <a:r>
              <a:rPr lang="id-ID" sz="2800" dirty="0"/>
              <a:t>hidrasi sedang. </a:t>
            </a:r>
          </a:p>
          <a:p>
            <a:r>
              <a:rPr lang="id-ID" sz="2800" dirty="0" smtClean="0"/>
              <a:t>3.Tipe </a:t>
            </a:r>
            <a:r>
              <a:rPr lang="id-ID" sz="2800" dirty="0"/>
              <a:t>III, semen ini memiliki proses pengerasan yang cepat. </a:t>
            </a:r>
            <a:r>
              <a:rPr lang="id-ID" sz="2800" dirty="0" smtClean="0"/>
              <a:t>Biasanya digunakan </a:t>
            </a:r>
            <a:r>
              <a:rPr lang="id-ID" sz="2800" dirty="0"/>
              <a:t>untuk pembangunan yang penyelesaiannya cepat atau di </a:t>
            </a:r>
            <a:r>
              <a:rPr lang="id-ID" sz="2800" dirty="0" smtClean="0"/>
              <a:t>batasi </a:t>
            </a:r>
            <a:r>
              <a:rPr lang="id-ID" sz="2800" dirty="0"/>
              <a:t>waktu. </a:t>
            </a:r>
          </a:p>
          <a:p>
            <a:r>
              <a:rPr lang="id-ID" sz="2800" dirty="0" smtClean="0"/>
              <a:t>4.Tipe </a:t>
            </a:r>
            <a:r>
              <a:rPr lang="id-ID" sz="2800" dirty="0"/>
              <a:t>IV, semen yang panas hidrasinya rendah. </a:t>
            </a:r>
          </a:p>
          <a:p>
            <a:r>
              <a:rPr lang="id-ID" sz="2800" dirty="0" smtClean="0"/>
              <a:t>5.Tipe </a:t>
            </a:r>
            <a:r>
              <a:rPr lang="id-ID" sz="2800" dirty="0"/>
              <a:t>V, semen ini digunakan apabila pembangunan ada di sekitar </a:t>
            </a:r>
            <a:r>
              <a:rPr lang="id-ID" sz="2800" dirty="0" smtClean="0"/>
              <a:t> tepian pantai </a:t>
            </a:r>
            <a:r>
              <a:rPr lang="id-ID" sz="2800" dirty="0"/>
              <a:t>atau bangunan tersebut memiliki gangguan sulfat yang </a:t>
            </a:r>
            <a:r>
              <a:rPr lang="id-ID" sz="2800" dirty="0" smtClean="0"/>
              <a:t>tinggi</a:t>
            </a:r>
            <a:r>
              <a:rPr lang="id-ID" sz="2800" dirty="0"/>
              <a:t>. </a:t>
            </a:r>
          </a:p>
          <a:p>
            <a:endParaRPr lang="id-ID" sz="2800" dirty="0"/>
          </a:p>
        </p:txBody>
      </p:sp>
    </p:spTree>
    <p:extLst>
      <p:ext uri="{BB962C8B-B14F-4D97-AF65-F5344CB8AC3E}">
        <p14:creationId xmlns:p14="http://schemas.microsoft.com/office/powerpoint/2010/main" val="3755349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>
                <a:effectLst/>
              </a:rPr>
              <a:t>Jenis-jenis semen yang se</a:t>
            </a:r>
            <a:br>
              <a:rPr lang="id-ID" dirty="0">
                <a:effectLst/>
              </a:rPr>
            </a:br>
            <a:r>
              <a:rPr lang="id-ID" dirty="0">
                <a:effectLst/>
              </a:rPr>
              <a:t>ring digunakan yaitu :</a:t>
            </a:r>
            <a:br>
              <a:rPr lang="id-ID" dirty="0">
                <a:effectLst/>
              </a:rPr>
            </a:b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id-ID" sz="4500" dirty="0" smtClean="0"/>
              <a:t>1.Semen </a:t>
            </a:r>
            <a:r>
              <a:rPr lang="id-ID" sz="4500" dirty="0"/>
              <a:t>Portland Pozolan (SPP) </a:t>
            </a:r>
            <a:r>
              <a:rPr lang="id-ID" sz="4500" dirty="0" smtClean="0"/>
              <a:t>Semen </a:t>
            </a:r>
            <a:r>
              <a:rPr lang="id-ID" sz="4500" dirty="0"/>
              <a:t>ini merupakan hasil dari semen Portland di tambah dengan </a:t>
            </a:r>
            <a:r>
              <a:rPr lang="id-ID" sz="4500" dirty="0" smtClean="0"/>
              <a:t>pozolan</a:t>
            </a:r>
            <a:r>
              <a:rPr lang="id-ID" sz="4500" dirty="0"/>
              <a:t>, yang mana pozolan yang di tambahkan bekrisar 10-30%. </a:t>
            </a:r>
            <a:r>
              <a:rPr lang="id-ID" sz="4500" dirty="0" smtClean="0"/>
              <a:t>Nama </a:t>
            </a:r>
            <a:r>
              <a:rPr lang="id-ID" sz="4500" dirty="0"/>
              <a:t>lain dari semen ini Traz Portland Cement, semen ini </a:t>
            </a:r>
            <a:r>
              <a:rPr lang="id-ID" sz="4500" dirty="0" smtClean="0"/>
              <a:t>sering dipakai </a:t>
            </a:r>
            <a:r>
              <a:rPr lang="id-ID" sz="4500" dirty="0"/>
              <a:t>di Negara Jerman. Tras yang di gunakan adalah Tras </a:t>
            </a:r>
            <a:r>
              <a:rPr lang="id-ID" sz="4500" dirty="0" smtClean="0"/>
              <a:t>Andernach</a:t>
            </a:r>
            <a:r>
              <a:rPr lang="id-ID" sz="4500" dirty="0"/>
              <a:t>. </a:t>
            </a:r>
          </a:p>
          <a:p>
            <a:r>
              <a:rPr lang="id-ID" sz="4500" dirty="0" smtClean="0"/>
              <a:t>2.Semen </a:t>
            </a:r>
            <a:r>
              <a:rPr lang="id-ID" sz="4500" dirty="0"/>
              <a:t>Putih </a:t>
            </a:r>
          </a:p>
          <a:p>
            <a:r>
              <a:rPr lang="id-ID" sz="4500" dirty="0"/>
              <a:t>Campuran semen ini memiliki kadar Fe2O3-nya rendah, karna </a:t>
            </a:r>
            <a:r>
              <a:rPr lang="id-ID" sz="4500" dirty="0" smtClean="0"/>
              <a:t>warna abu-abu </a:t>
            </a:r>
            <a:r>
              <a:rPr lang="id-ID" sz="4500" dirty="0"/>
              <a:t>pada semen portland disebabkan oleh serbuk besi. Semen </a:t>
            </a:r>
            <a:r>
              <a:rPr lang="id-ID" sz="4500" dirty="0" smtClean="0"/>
              <a:t>ini dibuat </a:t>
            </a:r>
            <a:r>
              <a:rPr lang="id-ID" sz="4500" dirty="0"/>
              <a:t>dari batu kapur dan tanah liat putih (kaolin), kadar </a:t>
            </a:r>
            <a:r>
              <a:rPr lang="id-ID" sz="4500" dirty="0" smtClean="0"/>
              <a:t>Fe2O3 </a:t>
            </a:r>
            <a:r>
              <a:rPr lang="id-ID" sz="5100" dirty="0"/>
              <a:t>tidak boleh lebih dari 1,5%. Pengolahannya sama </a:t>
            </a:r>
            <a:r>
              <a:rPr lang="id-ID" sz="5100" dirty="0" smtClean="0"/>
              <a:t>dengan pengolahan semen biasa</a:t>
            </a:r>
            <a:r>
              <a:rPr lang="id-ID" sz="5100" dirty="0"/>
              <a:t>, tapi tidak menggunakan alat-alat yang mengandung besi. </a:t>
            </a:r>
          </a:p>
          <a:p>
            <a:endParaRPr lang="id-ID" sz="4500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6960142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27166"/>
          </a:xfrm>
        </p:spPr>
        <p:txBody>
          <a:bodyPr>
            <a:noAutofit/>
          </a:bodyPr>
          <a:lstStyle/>
          <a:p>
            <a:r>
              <a:rPr lang="id-ID" sz="2800" dirty="0" smtClean="0"/>
              <a:t>3.Mansory </a:t>
            </a:r>
            <a:r>
              <a:rPr lang="id-ID" sz="2800" dirty="0"/>
              <a:t>cement </a:t>
            </a:r>
            <a:endParaRPr lang="id-ID" sz="2800" dirty="0"/>
          </a:p>
          <a:p>
            <a:r>
              <a:rPr lang="id-ID" sz="2800" dirty="0" smtClean="0"/>
              <a:t>Semen </a:t>
            </a:r>
            <a:r>
              <a:rPr lang="id-ID" sz="2800" dirty="0"/>
              <a:t>ini berfungsi untuk pasangan tembok dan plasteran. Semen </a:t>
            </a:r>
            <a:r>
              <a:rPr lang="id-ID" sz="2800" dirty="0" smtClean="0"/>
              <a:t>ini dibuat </a:t>
            </a:r>
            <a:r>
              <a:rPr lang="id-ID" sz="2800" dirty="0"/>
              <a:t>dari semen Portland dan di campur dengan hasil gilingan </a:t>
            </a:r>
            <a:r>
              <a:rPr lang="id-ID" sz="2800" dirty="0" smtClean="0"/>
              <a:t>batu kapur</a:t>
            </a:r>
            <a:r>
              <a:rPr lang="id-ID" sz="2800" dirty="0"/>
              <a:t>. Namun semen tipe I lebih </a:t>
            </a:r>
            <a:r>
              <a:rPr lang="id-ID" sz="2800" dirty="0" smtClean="0"/>
              <a:t>baiK dibandingkan </a:t>
            </a:r>
            <a:r>
              <a:rPr lang="id-ID" sz="2800" dirty="0"/>
              <a:t>dengan semen </a:t>
            </a:r>
            <a:r>
              <a:rPr lang="id-ID" sz="2800" dirty="0" smtClean="0"/>
              <a:t>ini</a:t>
            </a:r>
            <a:r>
              <a:rPr lang="id-ID" sz="2800" dirty="0"/>
              <a:t>. </a:t>
            </a:r>
          </a:p>
          <a:p>
            <a:r>
              <a:rPr lang="id-ID" sz="2800" dirty="0" smtClean="0"/>
              <a:t>4.Semen </a:t>
            </a:r>
            <a:r>
              <a:rPr lang="id-ID" sz="2800" dirty="0"/>
              <a:t>sumur minyak </a:t>
            </a:r>
          </a:p>
          <a:p>
            <a:r>
              <a:rPr lang="id-ID" sz="2800" dirty="0"/>
              <a:t>Berfungsi untuk menyemen pipa pengeboran minyak, melapisi </a:t>
            </a:r>
            <a:r>
              <a:rPr lang="id-ID" sz="2800" dirty="0" smtClean="0"/>
              <a:t>bocoran air </a:t>
            </a:r>
            <a:r>
              <a:rPr lang="id-ID" sz="2800" dirty="0"/>
              <a:t>atau gas. Semen ini di pakai dalam bentuk bubur cair yang </a:t>
            </a:r>
            <a:r>
              <a:rPr lang="id-ID" sz="2800" dirty="0" smtClean="0"/>
              <a:t>dipompakan </a:t>
            </a:r>
            <a:r>
              <a:rPr lang="id-ID" sz="2800" dirty="0"/>
              <a:t>dengan tekanan tinggi yang mencapai </a:t>
            </a:r>
            <a:r>
              <a:rPr lang="id-ID" sz="2800" dirty="0" smtClean="0"/>
              <a:t>1200kg/cm2dengan suhu </a:t>
            </a:r>
            <a:r>
              <a:rPr lang="id-ID" sz="2800" dirty="0"/>
              <a:t>rata-rata lebih dari </a:t>
            </a:r>
            <a:r>
              <a:rPr lang="id-ID" sz="2800" dirty="0" smtClean="0"/>
              <a:t>170odalam </a:t>
            </a:r>
            <a:r>
              <a:rPr lang="id-ID" sz="2800" dirty="0"/>
              <a:t>keadaan belum mengeras. </a:t>
            </a:r>
          </a:p>
        </p:txBody>
      </p:sp>
    </p:spTree>
    <p:extLst>
      <p:ext uri="{BB962C8B-B14F-4D97-AF65-F5344CB8AC3E}">
        <p14:creationId xmlns:p14="http://schemas.microsoft.com/office/powerpoint/2010/main" val="6628099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id-ID" sz="11200" dirty="0" smtClean="0"/>
              <a:t>5.Hidropobic </a:t>
            </a:r>
            <a:r>
              <a:rPr lang="id-ID" sz="11200" dirty="0"/>
              <a:t>cement </a:t>
            </a:r>
          </a:p>
          <a:p>
            <a:r>
              <a:rPr lang="id-ID" sz="11200" dirty="0"/>
              <a:t>Klinker yang di giling dengan tambahan asam oleat atau asam </a:t>
            </a:r>
            <a:r>
              <a:rPr lang="id-ID" sz="11200" dirty="0" smtClean="0"/>
              <a:t>streat</a:t>
            </a:r>
            <a:r>
              <a:rPr lang="id-ID" sz="11200" dirty="0"/>
              <a:t>. </a:t>
            </a:r>
          </a:p>
          <a:p>
            <a:r>
              <a:rPr lang="id-ID" sz="11200" dirty="0" smtClean="0"/>
              <a:t>6.Waterproofed </a:t>
            </a:r>
            <a:r>
              <a:rPr lang="id-ID" sz="11200" dirty="0"/>
              <a:t>cement </a:t>
            </a:r>
          </a:p>
          <a:p>
            <a:r>
              <a:rPr lang="id-ID" sz="11200" dirty="0"/>
              <a:t>Semen yang digunakan di Inggris yang terbuat dari semen </a:t>
            </a:r>
            <a:r>
              <a:rPr lang="id-ID" sz="11200" dirty="0" smtClean="0"/>
              <a:t>Portland yang </a:t>
            </a:r>
            <a:r>
              <a:rPr lang="id-ID" sz="11200" dirty="0"/>
              <a:t>ditambahkan calsium, aluminium, atau sterat logam lainnya.</a:t>
            </a:r>
          </a:p>
          <a:p>
            <a:r>
              <a:rPr lang="id-ID" sz="11200" dirty="0" smtClean="0"/>
              <a:t>7.Semen </a:t>
            </a:r>
            <a:r>
              <a:rPr lang="id-ID" sz="11200" dirty="0"/>
              <a:t>alumina </a:t>
            </a:r>
          </a:p>
          <a:p>
            <a:r>
              <a:rPr lang="id-ID" sz="11200" dirty="0"/>
              <a:t>Tebuat dari batu kapur dicampur dengan bauksit dengan kadar </a:t>
            </a:r>
            <a:r>
              <a:rPr lang="id-ID" sz="11200" dirty="0" smtClean="0"/>
              <a:t>campuran </a:t>
            </a:r>
            <a:r>
              <a:rPr lang="id-ID" sz="11200" dirty="0"/>
              <a:t>60-70% (batu kapur), dan 30-40% (bauksit). Campuran </a:t>
            </a:r>
            <a:r>
              <a:rPr lang="id-ID" sz="11200" dirty="0" smtClean="0"/>
              <a:t>dibakar </a:t>
            </a:r>
            <a:r>
              <a:rPr lang="id-ID" sz="11200" dirty="0"/>
              <a:t>pada suhu </a:t>
            </a:r>
            <a:r>
              <a:rPr lang="id-ID" sz="11200" dirty="0" smtClean="0"/>
              <a:t>1600oC </a:t>
            </a:r>
            <a:r>
              <a:rPr lang="id-ID" sz="11200" dirty="0"/>
              <a:t>dalam tungku listrik sampai cair, kemudian </a:t>
            </a:r>
          </a:p>
          <a:p>
            <a:r>
              <a:rPr lang="id-ID" sz="11200" dirty="0"/>
              <a:t>hasil baker tadi di tambahkan gips. </a:t>
            </a:r>
          </a:p>
          <a:p>
            <a:endParaRPr lang="id-ID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0523948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57" t="17233" r="32414" b="43955"/>
          <a:stretch/>
        </p:blipFill>
        <p:spPr bwMode="auto">
          <a:xfrm>
            <a:off x="539552" y="1340768"/>
            <a:ext cx="8107786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33188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>
                <a:effectLst/>
              </a:rPr>
              <a:t>b.Kapur</a:t>
            </a:r>
            <a:r>
              <a:rPr lang="id-ID" dirty="0">
                <a:effectLst/>
              </a:rPr>
              <a:t/>
            </a:r>
            <a:br>
              <a:rPr lang="id-ID" dirty="0">
                <a:effectLst/>
              </a:rPr>
            </a:b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3300" dirty="0"/>
              <a:t>Kapur termasuk bahan bangunan yang penting. Bahan ini telah </a:t>
            </a:r>
            <a:r>
              <a:rPr lang="id-ID" sz="3300" dirty="0" smtClean="0"/>
              <a:t>dipakai sejak </a:t>
            </a:r>
            <a:r>
              <a:rPr lang="id-ID" sz="3300" dirty="0"/>
              <a:t>zaman </a:t>
            </a:r>
            <a:r>
              <a:rPr lang="id-ID" sz="3300" dirty="0" smtClean="0"/>
              <a:t>kuno.Orang-orang </a:t>
            </a:r>
            <a:r>
              <a:rPr lang="id-ID" sz="3300" dirty="0"/>
              <a:t>Mesir kuno memakai kapur untuk </a:t>
            </a:r>
            <a:r>
              <a:rPr lang="id-ID" sz="3300" dirty="0" smtClean="0"/>
              <a:t>memplester </a:t>
            </a:r>
            <a:r>
              <a:rPr lang="id-ID" sz="3300" dirty="0"/>
              <a:t>bangunan. Di Indonesia, kapur dikenal sebagai bahan </a:t>
            </a:r>
            <a:r>
              <a:rPr lang="id-ID" sz="3300" dirty="0" smtClean="0"/>
              <a:t>ikat</a:t>
            </a:r>
            <a:r>
              <a:rPr lang="id-ID" sz="3300" dirty="0"/>
              <a:t>, </a:t>
            </a:r>
            <a:r>
              <a:rPr lang="id-ID" sz="3300" dirty="0" smtClean="0"/>
              <a:t>dalam </a:t>
            </a:r>
            <a:r>
              <a:rPr lang="id-ID" sz="3300" dirty="0"/>
              <a:t>pembuatan tembok, pilar dan sebagainya. </a:t>
            </a:r>
            <a:r>
              <a:rPr lang="id-ID" sz="3300" dirty="0" smtClean="0"/>
              <a:t>Sifat-sifat </a:t>
            </a:r>
            <a:r>
              <a:rPr lang="id-ID" sz="3300" dirty="0"/>
              <a:t>kapur sebagai bahan bangunan (bahan ikat) yaitu: 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1694821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1.Mempunyai </a:t>
            </a:r>
            <a:r>
              <a:rPr lang="id-ID" dirty="0"/>
              <a:t>sifat plastis yang baik (tidak getas) </a:t>
            </a:r>
          </a:p>
          <a:p>
            <a:r>
              <a:rPr lang="id-ID" dirty="0" smtClean="0"/>
              <a:t>2.Sebagai </a:t>
            </a:r>
            <a:r>
              <a:rPr lang="id-ID" dirty="0"/>
              <a:t>mortel, member kekuatan pada tembok. </a:t>
            </a:r>
          </a:p>
          <a:p>
            <a:r>
              <a:rPr lang="id-ID" dirty="0" smtClean="0"/>
              <a:t>3.Dapat </a:t>
            </a:r>
            <a:r>
              <a:rPr lang="id-ID" dirty="0"/>
              <a:t>mengeras dengan cepat dan mudah. </a:t>
            </a:r>
          </a:p>
          <a:p>
            <a:r>
              <a:rPr lang="id-ID" dirty="0" smtClean="0"/>
              <a:t>4.Mudah </a:t>
            </a:r>
            <a:r>
              <a:rPr lang="id-ID" dirty="0"/>
              <a:t>dikerjakan. </a:t>
            </a:r>
          </a:p>
          <a:p>
            <a:r>
              <a:rPr lang="id-ID" dirty="0" smtClean="0"/>
              <a:t>5.Mempunyai </a:t>
            </a:r>
            <a:r>
              <a:rPr lang="id-ID" dirty="0"/>
              <a:t>ikatan yang bagus dengan batu atau bata. 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8341125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d-ID" sz="2800" dirty="0">
                <a:effectLst/>
              </a:rPr>
              <a:t>Kapur dapat dipakai untuk </a:t>
            </a:r>
            <a:r>
              <a:rPr lang="id-ID" sz="2800" dirty="0" smtClean="0">
                <a:effectLst/>
              </a:rPr>
              <a:t> keperluan </a:t>
            </a:r>
            <a:r>
              <a:rPr lang="id-ID" sz="2800" dirty="0">
                <a:effectLst/>
              </a:rPr>
              <a:t>sebagai berikut: </a:t>
            </a:r>
            <a:br>
              <a:rPr lang="id-ID" sz="2800" dirty="0">
                <a:effectLst/>
              </a:rPr>
            </a:br>
            <a:endParaRPr lang="id-ID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1.Sebagai </a:t>
            </a:r>
            <a:r>
              <a:rPr lang="id-ID" dirty="0"/>
              <a:t>bahan ikat pada mortel </a:t>
            </a:r>
          </a:p>
          <a:p>
            <a:r>
              <a:rPr lang="id-ID" dirty="0" smtClean="0"/>
              <a:t>2.Sebagai </a:t>
            </a:r>
            <a:r>
              <a:rPr lang="id-ID" dirty="0"/>
              <a:t>bahan ikat pada beton. Bila dipakai bersama-sama Semen </a:t>
            </a:r>
            <a:r>
              <a:rPr lang="id-ID" dirty="0" smtClean="0"/>
              <a:t>Portland</a:t>
            </a:r>
            <a:r>
              <a:rPr lang="id-ID" dirty="0"/>
              <a:t>, sifatnya menjadi lebih baik dan dapat mengurangi </a:t>
            </a:r>
            <a:r>
              <a:rPr lang="id-ID" dirty="0" smtClean="0"/>
              <a:t>kebutuhan semen </a:t>
            </a:r>
            <a:r>
              <a:rPr lang="id-ID" dirty="0"/>
              <a:t>Portland. </a:t>
            </a:r>
          </a:p>
          <a:p>
            <a:r>
              <a:rPr lang="id-ID" dirty="0" smtClean="0"/>
              <a:t>3.Sebagai </a:t>
            </a:r>
            <a:r>
              <a:rPr lang="id-ID" dirty="0"/>
              <a:t>batuan jika berbentuk batu kapur. </a:t>
            </a:r>
          </a:p>
          <a:p>
            <a:r>
              <a:rPr lang="id-ID" dirty="0" smtClean="0"/>
              <a:t>4 Sebagai </a:t>
            </a:r>
            <a:r>
              <a:rPr lang="id-ID" dirty="0"/>
              <a:t>bahan pemutih. 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8526010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d-ID" sz="2800" dirty="0"/>
              <a:t>Kapur dapat diklasifikasikan dalam beberapa jenis, yaitu: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1.Kapur </a:t>
            </a:r>
            <a:r>
              <a:rPr lang="id-ID" dirty="0"/>
              <a:t>tohor (CaO) </a:t>
            </a:r>
          </a:p>
          <a:p>
            <a:r>
              <a:rPr lang="id-ID" dirty="0" smtClean="0"/>
              <a:t>2.Kapur </a:t>
            </a:r>
            <a:r>
              <a:rPr lang="id-ID" dirty="0"/>
              <a:t>padam (</a:t>
            </a:r>
            <a:r>
              <a:rPr lang="id-ID" dirty="0" smtClean="0"/>
              <a:t>Ca(OH)2) </a:t>
            </a:r>
            <a:endParaRPr lang="id-ID" dirty="0"/>
          </a:p>
          <a:p>
            <a:r>
              <a:rPr lang="id-ID" dirty="0" smtClean="0"/>
              <a:t>3.Kapur </a:t>
            </a:r>
            <a:r>
              <a:rPr lang="id-ID" dirty="0"/>
              <a:t>udara </a:t>
            </a:r>
          </a:p>
          <a:p>
            <a:r>
              <a:rPr lang="id-ID" dirty="0"/>
              <a:t>4. Kapur hidrolis 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8350654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>
                <a:effectLst/>
              </a:rPr>
              <a:t>c.Pasir </a:t>
            </a:r>
            <a:r>
              <a:rPr lang="id-ID" dirty="0">
                <a:effectLst/>
              </a:rPr>
              <a:t/>
            </a:r>
            <a:br>
              <a:rPr lang="id-ID" dirty="0">
                <a:effectLst/>
              </a:rPr>
            </a:b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dirty="0"/>
              <a:t>Pasir adalah contoh bahan material butiran. Butiran pasir </a:t>
            </a:r>
            <a:r>
              <a:rPr lang="id-ID" dirty="0" smtClean="0"/>
              <a:t>umumnya berukuran </a:t>
            </a:r>
            <a:r>
              <a:rPr lang="id-ID" dirty="0"/>
              <a:t>antara 0,0625 sampai 2 milimeter. Materi pembentuk </a:t>
            </a:r>
            <a:r>
              <a:rPr lang="id-ID" dirty="0" smtClean="0"/>
              <a:t>pasir adalah </a:t>
            </a:r>
            <a:r>
              <a:rPr lang="id-ID" dirty="0"/>
              <a:t>silikon dioksida, tetapi di beberapa pantai tropis dan </a:t>
            </a:r>
            <a:r>
              <a:rPr lang="id-ID" dirty="0" smtClean="0"/>
              <a:t>subtropis umumnya </a:t>
            </a:r>
            <a:r>
              <a:rPr lang="id-ID" dirty="0"/>
              <a:t>dibentuk dari batu kapur. </a:t>
            </a:r>
            <a:r>
              <a:rPr lang="id-ID" dirty="0" smtClean="0"/>
              <a:t>Jenis-jenis </a:t>
            </a:r>
            <a:r>
              <a:rPr lang="id-ID" dirty="0"/>
              <a:t>pasir : 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4760531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d-ID" dirty="0" smtClean="0"/>
              <a:t>1.Pasir </a:t>
            </a:r>
            <a:r>
              <a:rPr lang="id-ID" dirty="0"/>
              <a:t>urug : digunakan untuk menambah level lantai, sebagai </a:t>
            </a:r>
            <a:r>
              <a:rPr lang="id-ID" dirty="0" smtClean="0"/>
              <a:t>lan dasan kerja</a:t>
            </a:r>
            <a:r>
              <a:rPr lang="id-ID" dirty="0"/>
              <a:t>, atau urug pondasi. </a:t>
            </a:r>
          </a:p>
          <a:p>
            <a:r>
              <a:rPr lang="id-ID" dirty="0" smtClean="0"/>
              <a:t>2.Pasir </a:t>
            </a:r>
            <a:r>
              <a:rPr lang="id-ID" dirty="0"/>
              <a:t>pasang : digunakan untuk memasang bata dan plester. </a:t>
            </a:r>
            <a:endParaRPr lang="id-ID" dirty="0" smtClean="0"/>
          </a:p>
          <a:p>
            <a:r>
              <a:rPr lang="id-ID" dirty="0" smtClean="0"/>
              <a:t>3.Pasir </a:t>
            </a:r>
            <a:r>
              <a:rPr lang="id-ID" dirty="0"/>
              <a:t>putih Bangka : digunakan untuk campuran beton kekuatan </a:t>
            </a:r>
            <a:r>
              <a:rPr lang="id-ID" dirty="0" smtClean="0"/>
              <a:t>tinggi</a:t>
            </a:r>
            <a:r>
              <a:rPr lang="id-ID" dirty="0"/>
              <a:t>, </a:t>
            </a:r>
            <a:r>
              <a:rPr lang="id-ID" dirty="0" smtClean="0"/>
              <a:t>juga </a:t>
            </a:r>
            <a:r>
              <a:rPr lang="id-ID" dirty="0"/>
              <a:t>untuk plester. Tingkat kekasarannya membuat penggunaan </a:t>
            </a:r>
            <a:r>
              <a:rPr lang="id-ID" dirty="0" smtClean="0"/>
              <a:t>semen </a:t>
            </a:r>
            <a:endParaRPr lang="id-ID" dirty="0"/>
          </a:p>
          <a:p>
            <a:r>
              <a:rPr lang="id-ID" dirty="0"/>
              <a:t>yg lebih ekonomis dan setting yang lebih cepat. </a:t>
            </a:r>
          </a:p>
          <a:p>
            <a:r>
              <a:rPr lang="id-ID" dirty="0"/>
              <a:t>4. </a:t>
            </a:r>
            <a:r>
              <a:rPr lang="id-ID" dirty="0" smtClean="0"/>
              <a:t>Pasir </a:t>
            </a:r>
            <a:r>
              <a:rPr lang="id-ID" dirty="0"/>
              <a:t>beton </a:t>
            </a:r>
          </a:p>
          <a:p>
            <a:r>
              <a:rPr lang="id-ID" dirty="0"/>
              <a:t>5. Pasir batu/sirtu </a:t>
            </a:r>
          </a:p>
          <a:p>
            <a:endParaRPr lang="id-ID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6296841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>
                <a:effectLst/>
              </a:rPr>
              <a:t>d.Air</a:t>
            </a:r>
            <a:r>
              <a:rPr lang="id-ID" dirty="0">
                <a:effectLst/>
              </a:rPr>
              <a:t/>
            </a:r>
            <a:br>
              <a:rPr lang="id-ID" dirty="0">
                <a:effectLst/>
              </a:rPr>
            </a:b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Air yang digunakan harus bersih, </a:t>
            </a:r>
          </a:p>
          <a:p>
            <a:r>
              <a:rPr lang="id-ID" dirty="0"/>
              <a:t>segar dan bebas dari bahan-bah</a:t>
            </a:r>
          </a:p>
          <a:p>
            <a:r>
              <a:rPr lang="id-ID" dirty="0"/>
              <a:t>an yang </a:t>
            </a:r>
          </a:p>
          <a:p>
            <a:r>
              <a:rPr lang="id-ID" dirty="0"/>
              <a:t>merusak seperti, minyak, asam dan unsur organik. 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8407070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>
                <a:effectLst/>
              </a:rPr>
              <a:t>e.Beton</a:t>
            </a:r>
            <a:r>
              <a:rPr lang="id-ID" dirty="0">
                <a:effectLst/>
              </a:rPr>
              <a:t/>
            </a:r>
            <a:br>
              <a:rPr lang="id-ID" dirty="0">
                <a:effectLst/>
              </a:rPr>
            </a:b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dirty="0"/>
              <a:t>Beton adalah suatu campuran yang terdiri dari pasir, kerikil, </a:t>
            </a:r>
            <a:r>
              <a:rPr lang="id-ID" dirty="0" smtClean="0"/>
              <a:t>batu </a:t>
            </a:r>
            <a:r>
              <a:rPr lang="id-ID" dirty="0"/>
              <a:t>pecah, </a:t>
            </a:r>
            <a:r>
              <a:rPr lang="id-ID" dirty="0" smtClean="0"/>
              <a:t>atau </a:t>
            </a:r>
            <a:r>
              <a:rPr lang="id-ID" dirty="0"/>
              <a:t>agregat-agregat lain yang dicampur menjadi satu dengan </a:t>
            </a:r>
            <a:r>
              <a:rPr lang="id-ID" dirty="0" smtClean="0"/>
              <a:t>suatu </a:t>
            </a:r>
            <a:r>
              <a:rPr lang="id-ID" dirty="0"/>
              <a:t>pasta </a:t>
            </a:r>
            <a:r>
              <a:rPr lang="id-ID" dirty="0" smtClean="0"/>
              <a:t>yang </a:t>
            </a:r>
            <a:r>
              <a:rPr lang="id-ID" dirty="0"/>
              <a:t>terbuat dari semen dan air membentuk suatu masa </a:t>
            </a:r>
            <a:r>
              <a:rPr lang="id-ID" dirty="0" smtClean="0"/>
              <a:t>mirip-batuan</a:t>
            </a:r>
            <a:r>
              <a:rPr lang="id-ID" dirty="0"/>
              <a:t>. 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9354925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Komponen Kolom-Balok-Dinding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d-ID" dirty="0"/>
              <a:t>Merupakan komponen konstruksi yang saling memperteguh </a:t>
            </a:r>
            <a:r>
              <a:rPr lang="id-ID" dirty="0" smtClean="0"/>
              <a:t>struktur/kerangka </a:t>
            </a:r>
            <a:r>
              <a:rPr lang="id-ID" dirty="0"/>
              <a:t>bangunan diatas pondasi. </a:t>
            </a:r>
            <a:endParaRPr lang="id-ID" dirty="0" smtClean="0"/>
          </a:p>
          <a:p>
            <a:pPr marL="0" indent="0">
              <a:buNone/>
            </a:pPr>
            <a:r>
              <a:rPr lang="id-ID" dirty="0" smtClean="0"/>
              <a:t>A. Kayu </a:t>
            </a:r>
          </a:p>
          <a:p>
            <a:r>
              <a:rPr lang="id-ID" dirty="0" smtClean="0"/>
              <a:t>Kayu </a:t>
            </a:r>
            <a:r>
              <a:rPr lang="id-ID" dirty="0"/>
              <a:t>adalah bagian batang atau cabang serta ranting tumbuhan </a:t>
            </a:r>
            <a:r>
              <a:rPr lang="id-ID" dirty="0" smtClean="0"/>
              <a:t>yang mengeras </a:t>
            </a:r>
            <a:r>
              <a:rPr lang="id-ID" dirty="0"/>
              <a:t>karena mengalami lignifikasi (pengayuan). Penyebab </a:t>
            </a:r>
            <a:r>
              <a:rPr lang="id-ID" dirty="0" smtClean="0"/>
              <a:t>terbentuknya </a:t>
            </a:r>
            <a:r>
              <a:rPr lang="id-ID" dirty="0"/>
              <a:t>kayu adalah akibat akumulasi selulosa dan lignin </a:t>
            </a:r>
            <a:r>
              <a:rPr lang="id-ID" dirty="0" smtClean="0"/>
              <a:t>pada dinding </a:t>
            </a:r>
            <a:r>
              <a:rPr lang="id-ID" dirty="0"/>
              <a:t>sel berbagai jaringan di batang. </a:t>
            </a:r>
          </a:p>
          <a:p>
            <a:endParaRPr lang="id-ID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9445490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id-ID" dirty="0"/>
              <a:t>Salah satu kegunaan kayu adalah untuk bahan bangunan yang dibed</a:t>
            </a:r>
          </a:p>
          <a:p>
            <a:r>
              <a:rPr lang="id-ID" sz="11200" dirty="0"/>
              <a:t>akan </a:t>
            </a:r>
            <a:r>
              <a:rPr lang="id-ID" sz="11200" dirty="0" smtClean="0"/>
              <a:t>sebagai </a:t>
            </a:r>
            <a:r>
              <a:rPr lang="id-ID" sz="11200" dirty="0"/>
              <a:t>kayu struktural (memikul beban) dan non struktural (</a:t>
            </a:r>
            <a:r>
              <a:rPr lang="id-ID" sz="11200" dirty="0" smtClean="0"/>
              <a:t>tidak memikul </a:t>
            </a:r>
            <a:r>
              <a:rPr lang="id-ID" sz="11200" dirty="0"/>
              <a:t>beban). Baik </a:t>
            </a:r>
            <a:r>
              <a:rPr lang="id-ID" sz="11200" dirty="0" smtClean="0"/>
              <a:t>untu tujuan </a:t>
            </a:r>
            <a:r>
              <a:rPr lang="id-ID" sz="11200" dirty="0"/>
              <a:t>struktural maupun non </a:t>
            </a:r>
            <a:r>
              <a:rPr lang="id-ID" sz="11200" dirty="0" smtClean="0"/>
              <a:t>struktural</a:t>
            </a:r>
            <a:r>
              <a:rPr lang="id-ID" sz="11200" dirty="0"/>
              <a:t>, </a:t>
            </a:r>
            <a:r>
              <a:rPr lang="id-ID" sz="11200" dirty="0" smtClean="0"/>
              <a:t>diperlukan </a:t>
            </a:r>
            <a:r>
              <a:rPr lang="id-ID" sz="11200" dirty="0"/>
              <a:t>dukungan data teknis diantaranya sifat mekanis. </a:t>
            </a:r>
            <a:r>
              <a:rPr lang="id-ID" sz="11200" dirty="0" smtClean="0"/>
              <a:t>Sifat </a:t>
            </a:r>
            <a:r>
              <a:rPr lang="id-ID" sz="11200" dirty="0"/>
              <a:t>mekanis ada beberapa </a:t>
            </a:r>
            <a:r>
              <a:rPr lang="id-ID" sz="11200" dirty="0" smtClean="0"/>
              <a:t>macam </a:t>
            </a:r>
            <a:r>
              <a:rPr lang="id-ID" sz="11200" dirty="0"/>
              <a:t>yang berhubungan dengan macam </a:t>
            </a:r>
            <a:r>
              <a:rPr lang="id-ID" sz="11200" dirty="0" smtClean="0"/>
              <a:t>penggunaannya </a:t>
            </a:r>
            <a:r>
              <a:rPr lang="id-ID" sz="11200" dirty="0"/>
              <a:t>antara lain sebagai bahan bangunan, misalnya </a:t>
            </a:r>
            <a:r>
              <a:rPr lang="id-ID" sz="11200" dirty="0" smtClean="0"/>
              <a:t>untuk </a:t>
            </a:r>
            <a:r>
              <a:rPr lang="id-ID" sz="11200" dirty="0"/>
              <a:t>tiang </a:t>
            </a:r>
            <a:r>
              <a:rPr lang="id-ID" sz="11200" dirty="0" smtClean="0"/>
              <a:t>diperlukan </a:t>
            </a:r>
            <a:r>
              <a:rPr lang="id-ID" sz="11200" dirty="0"/>
              <a:t>data keteguhan tekan </a:t>
            </a:r>
            <a:r>
              <a:rPr lang="id-ID" sz="11200" dirty="0" smtClean="0"/>
              <a:t>sejajar </a:t>
            </a:r>
            <a:r>
              <a:rPr lang="id-ID" sz="11200" dirty="0"/>
              <a:t>serat, untuk kuda-kuda </a:t>
            </a:r>
            <a:r>
              <a:rPr lang="id-ID" sz="11200" dirty="0" smtClean="0"/>
              <a:t>diperlukan data </a:t>
            </a:r>
            <a:r>
              <a:rPr lang="id-ID" sz="11200" dirty="0"/>
              <a:t>keteguhan lentur static, keteguhan tekan sejajar serat, </a:t>
            </a:r>
            <a:r>
              <a:rPr lang="id-ID" sz="11200" dirty="0" smtClean="0"/>
              <a:t>keteguhan geser</a:t>
            </a:r>
            <a:r>
              <a:rPr lang="id-ID" sz="11200" dirty="0"/>
              <a:t>. 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0582071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id-ID" sz="4000" dirty="0"/>
              <a:t>Balai penyelidikan Kehutanan Bogor </a:t>
            </a:r>
            <a:r>
              <a:rPr lang="id-ID" sz="4000" dirty="0" smtClean="0"/>
              <a:t>telah mengklasifikasi </a:t>
            </a:r>
            <a:r>
              <a:rPr lang="id-ID" sz="4000" dirty="0"/>
              <a:t>kayu </a:t>
            </a:r>
            <a:r>
              <a:rPr lang="id-ID" sz="4000" dirty="0" smtClean="0"/>
              <a:t>di Indonesia </a:t>
            </a:r>
            <a:r>
              <a:rPr lang="id-ID" sz="4000" dirty="0"/>
              <a:t>dalam 5 </a:t>
            </a:r>
            <a:r>
              <a:rPr lang="id-ID" sz="4000" dirty="0" smtClean="0"/>
              <a:t>kelas keawetan </a:t>
            </a:r>
            <a:r>
              <a:rPr lang="id-ID" sz="4000" dirty="0"/>
              <a:t>berdasarkan criteria : </a:t>
            </a:r>
          </a:p>
          <a:p>
            <a:pPr marL="0" indent="0">
              <a:buNone/>
            </a:pPr>
            <a:r>
              <a:rPr lang="id-ID" sz="4000" dirty="0"/>
              <a:t>* Pengaruh kelembaban/kayu diletakkan di tempat </a:t>
            </a:r>
            <a:r>
              <a:rPr lang="id-ID" sz="4000" dirty="0" smtClean="0"/>
              <a:t>yan lembab</a:t>
            </a:r>
            <a:r>
              <a:rPr lang="id-ID" sz="4000" dirty="0"/>
              <a:t>. </a:t>
            </a:r>
          </a:p>
          <a:p>
            <a:pPr marL="0" indent="0">
              <a:buNone/>
            </a:pPr>
            <a:r>
              <a:rPr lang="id-ID" sz="4000" dirty="0"/>
              <a:t>* Pengaruh iklim dan panas matahari tetapi terlindung </a:t>
            </a:r>
            <a:r>
              <a:rPr lang="id-ID" sz="4000" dirty="0" smtClean="0"/>
              <a:t>terhadappengartuh </a:t>
            </a:r>
            <a:r>
              <a:rPr lang="id-ID" sz="4000" dirty="0"/>
              <a:t>air. </a:t>
            </a:r>
          </a:p>
          <a:p>
            <a:pPr marL="0" indent="0">
              <a:buNone/>
            </a:pPr>
            <a:r>
              <a:rPr lang="id-ID" sz="4000" dirty="0"/>
              <a:t>* Pengaruh iklim, tetapi terlindung terhadap </a:t>
            </a:r>
            <a:r>
              <a:rPr lang="id-ID" sz="4000" dirty="0" smtClean="0"/>
              <a:t>panas matahari</a:t>
            </a:r>
            <a:r>
              <a:rPr lang="id-ID" sz="4000" dirty="0"/>
              <a:t>. </a:t>
            </a:r>
          </a:p>
          <a:p>
            <a:pPr marL="0" indent="0">
              <a:buNone/>
            </a:pPr>
            <a:r>
              <a:rPr lang="id-ID" sz="4000" dirty="0"/>
              <a:t>* Terlindungi dan terawat baik. </a:t>
            </a:r>
          </a:p>
          <a:p>
            <a:pPr marL="0" indent="0">
              <a:buNone/>
            </a:pPr>
            <a:r>
              <a:rPr lang="id-ID" sz="4000" dirty="0"/>
              <a:t>* Pengaruh rayap dan serangga lainnya. 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503247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Jenis-jenis Kayu 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96752"/>
            <a:ext cx="8892480" cy="6264696"/>
          </a:xfrm>
        </p:spPr>
        <p:txBody>
          <a:bodyPr>
            <a:noAutofit/>
          </a:bodyPr>
          <a:lstStyle/>
          <a:p>
            <a:r>
              <a:rPr lang="id-ID" sz="2800" dirty="0" smtClean="0"/>
              <a:t>a.Kayu </a:t>
            </a:r>
            <a:r>
              <a:rPr lang="id-ID" sz="2800" dirty="0"/>
              <a:t>Jati : Karakteristiknya stabil, kuat dan </a:t>
            </a:r>
            <a:r>
              <a:rPr lang="id-ID" sz="2800" dirty="0" smtClean="0"/>
              <a:t>tahaN lama</a:t>
            </a:r>
            <a:r>
              <a:rPr lang="id-ID" sz="2800" dirty="0"/>
              <a:t>. </a:t>
            </a:r>
            <a:r>
              <a:rPr lang="id-ID" sz="2800" dirty="0" smtClean="0"/>
              <a:t>Termasuk </a:t>
            </a:r>
            <a:r>
              <a:rPr lang="id-ID" sz="2800" dirty="0"/>
              <a:t>kayu </a:t>
            </a:r>
            <a:r>
              <a:rPr lang="id-ID" sz="2800" dirty="0" smtClean="0"/>
              <a:t>dengan </a:t>
            </a:r>
            <a:r>
              <a:rPr lang="id-ID" sz="2800" dirty="0"/>
              <a:t>Kelas Awet I, II dan </a:t>
            </a:r>
            <a:r>
              <a:rPr lang="id-ID" sz="2800" dirty="0" smtClean="0"/>
              <a:t>Kelas </a:t>
            </a:r>
            <a:r>
              <a:rPr lang="id-ID" sz="2800" dirty="0"/>
              <a:t>Kuat I, II. Kayu jati sudah </a:t>
            </a:r>
            <a:r>
              <a:rPr lang="id-ID" sz="2800" dirty="0" smtClean="0"/>
              <a:t>terbukti taha terhadap </a:t>
            </a:r>
            <a:r>
              <a:rPr lang="id-ID" sz="2800" dirty="0"/>
              <a:t>jamur, rayap, dan serangga lainnya karena </a:t>
            </a:r>
            <a:r>
              <a:rPr lang="id-ID" sz="2800" dirty="0" smtClean="0"/>
              <a:t>kandungan </a:t>
            </a:r>
            <a:endParaRPr lang="id-ID" sz="2800" dirty="0"/>
          </a:p>
          <a:p>
            <a:r>
              <a:rPr lang="id-ID" sz="2800" dirty="0"/>
              <a:t>minyak di dalam kayu itu sendiri. </a:t>
            </a:r>
          </a:p>
          <a:p>
            <a:r>
              <a:rPr lang="id-ID" sz="2800" dirty="0" smtClean="0"/>
              <a:t>b.Kayu </a:t>
            </a:r>
            <a:r>
              <a:rPr lang="id-ID" sz="2800" dirty="0"/>
              <a:t>Merbau : Jika dibandingkan dengan kayu </a:t>
            </a:r>
            <a:r>
              <a:rPr lang="id-ID" sz="2800" dirty="0" smtClean="0"/>
              <a:t>jati, karakteristiknya cukup </a:t>
            </a:r>
            <a:r>
              <a:rPr lang="id-ID" sz="2800" dirty="0"/>
              <a:t>keras dan stabil. </a:t>
            </a:r>
            <a:r>
              <a:rPr lang="id-ID" sz="2800" dirty="0" smtClean="0"/>
              <a:t>Termasuk kayu </a:t>
            </a:r>
            <a:r>
              <a:rPr lang="id-ID" sz="2800" dirty="0"/>
              <a:t>dengan Kelas Awet I, II, </a:t>
            </a:r>
            <a:r>
              <a:rPr lang="id-ID" sz="2800" dirty="0" smtClean="0"/>
              <a:t>dan Kelas </a:t>
            </a:r>
            <a:r>
              <a:rPr lang="id-ID" sz="2800" dirty="0"/>
              <a:t>Kuat I, II. </a:t>
            </a:r>
            <a:r>
              <a:rPr lang="id-ID" sz="2800" dirty="0" smtClean="0"/>
              <a:t>Kayu Merbau </a:t>
            </a:r>
            <a:r>
              <a:rPr lang="id-ID" sz="2800" dirty="0"/>
              <a:t>sudah terbukti tahan terhadap </a:t>
            </a:r>
            <a:r>
              <a:rPr lang="id-ID" sz="2800" dirty="0" smtClean="0"/>
              <a:t>serangga</a:t>
            </a:r>
            <a:r>
              <a:rPr lang="id-ID" sz="2800" dirty="0"/>
              <a:t>. </a:t>
            </a:r>
          </a:p>
          <a:p>
            <a:r>
              <a:rPr lang="id-ID" sz="2800" dirty="0" smtClean="0"/>
              <a:t>c.Kayu </a:t>
            </a:r>
            <a:r>
              <a:rPr lang="id-ID" sz="2800" dirty="0"/>
              <a:t>Mahoni : Memiliki tekstur yang cukup </a:t>
            </a:r>
            <a:r>
              <a:rPr lang="id-ID" sz="2800" dirty="0" smtClean="0"/>
              <a:t>halus, seratnya indah dan berwarna </a:t>
            </a:r>
            <a:r>
              <a:rPr lang="id-ID" sz="2800" dirty="0"/>
              <a:t>merah muda sampai merah tua. Banyak digunakan sebagai </a:t>
            </a:r>
            <a:r>
              <a:rPr lang="id-ID" sz="2800" dirty="0" smtClean="0"/>
              <a:t>elemen dekorasi ruangan</a:t>
            </a:r>
            <a:r>
              <a:rPr lang="id-ID" sz="2800" dirty="0"/>
              <a:t>. Termasuk kayu dengan Kelas </a:t>
            </a:r>
            <a:r>
              <a:rPr lang="id-ID" sz="2800" dirty="0" smtClean="0"/>
              <a:t>Awet III dan Kelas </a:t>
            </a:r>
            <a:r>
              <a:rPr lang="id-ID" sz="2800" dirty="0"/>
              <a:t>Kuat II, III. </a:t>
            </a:r>
          </a:p>
          <a:p>
            <a:endParaRPr lang="id-ID" sz="2800" dirty="0"/>
          </a:p>
        </p:txBody>
      </p:sp>
    </p:spTree>
    <p:extLst>
      <p:ext uri="{BB962C8B-B14F-4D97-AF65-F5344CB8AC3E}">
        <p14:creationId xmlns:p14="http://schemas.microsoft.com/office/powerpoint/2010/main" val="13288064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id-ID" sz="11200" dirty="0" smtClean="0"/>
              <a:t>D.Kayu Bangkirai : Karakteristiknya cukup awet dan kuat. Termasuk kayu  dengan </a:t>
            </a:r>
            <a:r>
              <a:rPr lang="id-ID" sz="11200" dirty="0"/>
              <a:t>kelas Awet I, II, III dan kelas kuat I, II. Sifat </a:t>
            </a:r>
            <a:r>
              <a:rPr lang="id-ID" sz="11200" dirty="0" smtClean="0"/>
              <a:t>kerasnYa. </a:t>
            </a:r>
            <a:r>
              <a:rPr lang="id-ID" sz="11200" dirty="0"/>
              <a:t>juga </a:t>
            </a:r>
            <a:r>
              <a:rPr lang="id-ID" sz="11200" dirty="0" smtClean="0"/>
              <a:t>disertai </a:t>
            </a:r>
            <a:r>
              <a:rPr lang="id-ID" sz="11200" dirty="0"/>
              <a:t>tingkat kegetasan yang tinggi sehingga mudah muncul </a:t>
            </a:r>
            <a:r>
              <a:rPr lang="id-ID" sz="11200" dirty="0" smtClean="0"/>
              <a:t>retak rambut </a:t>
            </a:r>
            <a:r>
              <a:rPr lang="id-ID" sz="11200" dirty="0"/>
              <a:t>dipermukaan. Karena kuatnya, kayu ini sering digunakan </a:t>
            </a:r>
            <a:r>
              <a:rPr lang="id-ID" sz="11200" dirty="0" smtClean="0"/>
              <a:t>untuk material </a:t>
            </a:r>
            <a:r>
              <a:rPr lang="id-ID" sz="11200" dirty="0"/>
              <a:t>konstruksi berat seperti atap kayu. </a:t>
            </a:r>
          </a:p>
          <a:p>
            <a:r>
              <a:rPr lang="id-ID" sz="11200" dirty="0" smtClean="0"/>
              <a:t>e.Kayu </a:t>
            </a:r>
            <a:r>
              <a:rPr lang="id-ID" sz="11200" dirty="0"/>
              <a:t>Kamper : Memiliki karakteristik tidak setahan kayu jati </a:t>
            </a:r>
            <a:r>
              <a:rPr lang="id-ID" sz="11200" dirty="0" smtClean="0"/>
              <a:t>dan sekuat bangkirai</a:t>
            </a:r>
            <a:r>
              <a:rPr lang="id-ID" sz="11200" dirty="0"/>
              <a:t>, kamper memiliki sert kayu yang yang halus </a:t>
            </a:r>
            <a:r>
              <a:rPr lang="id-ID" sz="11200" dirty="0" smtClean="0"/>
              <a:t>dan indah </a:t>
            </a:r>
            <a:endParaRPr lang="id-ID" sz="11200" dirty="0"/>
          </a:p>
          <a:p>
            <a:r>
              <a:rPr lang="id-ID" sz="11200" dirty="0" smtClean="0"/>
              <a:t>f.Kayu </a:t>
            </a:r>
            <a:r>
              <a:rPr lang="id-ID" sz="11200" dirty="0"/>
              <a:t>Meranti Merah : Termasuk jenis kayu keras, warnanya mera</a:t>
            </a:r>
          </a:p>
          <a:p>
            <a:r>
              <a:rPr lang="id-ID" sz="11200" dirty="0"/>
              <a:t>h muda </a:t>
            </a:r>
            <a:r>
              <a:rPr lang="id-ID" sz="11200" dirty="0" smtClean="0"/>
              <a:t>tua </a:t>
            </a:r>
            <a:r>
              <a:rPr lang="id-ID" sz="11200" dirty="0"/>
              <a:t>hingga merah muda pucat, namun tidak sepucat meranti </a:t>
            </a:r>
            <a:r>
              <a:rPr lang="id-ID" sz="11200" dirty="0" smtClean="0"/>
              <a:t>putih.Selain tidak </a:t>
            </a:r>
            <a:r>
              <a:rPr lang="id-ID" sz="11200" dirty="0"/>
              <a:t>bertekstur halus, kayu meranti juga tidak begitu tahan </a:t>
            </a:r>
            <a:r>
              <a:rPr lang="id-ID" sz="11200" dirty="0" smtClean="0"/>
              <a:t>terhadap cuaca</a:t>
            </a:r>
            <a:r>
              <a:rPr lang="id-ID" sz="11200" dirty="0"/>
              <a:t>, sehingga tidak dianjurkan untuk dipakai di luar </a:t>
            </a:r>
            <a:r>
              <a:rPr lang="id-ID" sz="11200" dirty="0" smtClean="0"/>
              <a:t>ruangan.Termasuk </a:t>
            </a:r>
            <a:r>
              <a:rPr lang="id-ID" sz="11200" dirty="0"/>
              <a:t>kayu dengan Kelas Awet III, IV. </a:t>
            </a:r>
          </a:p>
          <a:p>
            <a:pPr marL="0" indent="0">
              <a:buNone/>
            </a:pPr>
            <a:endParaRPr lang="id-ID" sz="8600" dirty="0"/>
          </a:p>
        </p:txBody>
      </p:sp>
    </p:spTree>
    <p:extLst>
      <p:ext uri="{BB962C8B-B14F-4D97-AF65-F5344CB8AC3E}">
        <p14:creationId xmlns:p14="http://schemas.microsoft.com/office/powerpoint/2010/main" val="39966402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130" y="1196752"/>
            <a:ext cx="8686800" cy="56612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id-ID" sz="2800" dirty="0" smtClean="0"/>
              <a:t>g.Kayu </a:t>
            </a:r>
            <a:r>
              <a:rPr lang="id-ID" sz="2800" dirty="0"/>
              <a:t>Sonokeling : Memiliki serat kayu yang sangat indah, </a:t>
            </a:r>
            <a:r>
              <a:rPr lang="id-ID" sz="2800" dirty="0" smtClean="0"/>
              <a:t>berwarna ungu</a:t>
            </a:r>
            <a:r>
              <a:rPr lang="id-ID" sz="2800" dirty="0"/>
              <a:t>, bercoret-coret hitam, atau hitam keunguan berbelang </a:t>
            </a:r>
            <a:r>
              <a:rPr lang="id-ID" sz="2800" dirty="0" smtClean="0"/>
              <a:t>dengan </a:t>
            </a:r>
            <a:r>
              <a:rPr lang="id-ID" sz="2800" dirty="0"/>
              <a:t>coklat </a:t>
            </a:r>
            <a:r>
              <a:rPr lang="id-ID" sz="2800" dirty="0" smtClean="0"/>
              <a:t>kemerahan</a:t>
            </a:r>
            <a:r>
              <a:rPr lang="id-ID" sz="2800" dirty="0"/>
              <a:t>. Selain indah kayu ini juga kuat dan awet. Termasuk </a:t>
            </a:r>
            <a:r>
              <a:rPr lang="id-ID" sz="2800" dirty="0" smtClean="0"/>
              <a:t>kayu dengan </a:t>
            </a:r>
            <a:r>
              <a:rPr lang="id-ID" sz="2800" dirty="0"/>
              <a:t>Kelas Awet I dan Kelas Kuat II. </a:t>
            </a:r>
            <a:endParaRPr lang="id-ID" sz="2800" dirty="0" smtClean="0"/>
          </a:p>
          <a:p>
            <a:pPr marL="0" indent="0">
              <a:buNone/>
            </a:pPr>
            <a:r>
              <a:rPr lang="id-ID" sz="2800" dirty="0" smtClean="0"/>
              <a:t>h.Kayu </a:t>
            </a:r>
            <a:r>
              <a:rPr lang="id-ID" sz="2800" dirty="0"/>
              <a:t>Sungkai : Teksturnya cukup halus, seratnya indah dan </a:t>
            </a:r>
            <a:r>
              <a:rPr lang="id-ID" sz="2800" dirty="0" smtClean="0"/>
              <a:t>berwarna kuning </a:t>
            </a:r>
            <a:r>
              <a:rPr lang="id-ID" sz="2800" dirty="0"/>
              <a:t>pucat. Kayu sungkai sering digunakan sebagai bahan </a:t>
            </a:r>
            <a:r>
              <a:rPr lang="id-ID" sz="2800" dirty="0" smtClean="0"/>
              <a:t>elemen dekoratif Termasuk </a:t>
            </a:r>
            <a:r>
              <a:rPr lang="id-ID" sz="2800" dirty="0"/>
              <a:t>kayu dengan </a:t>
            </a:r>
            <a:r>
              <a:rPr lang="id-ID" sz="2800" dirty="0" smtClean="0"/>
              <a:t>Kelas </a:t>
            </a:r>
            <a:r>
              <a:rPr lang="id-ID" sz="2800" dirty="0"/>
              <a:t>Awet III dan Kelas </a:t>
            </a:r>
            <a:r>
              <a:rPr lang="id-ID" sz="2800" dirty="0" smtClean="0"/>
              <a:t>Kuat II</a:t>
            </a:r>
            <a:r>
              <a:rPr lang="id-ID" sz="2800" dirty="0"/>
              <a:t>, III</a:t>
            </a:r>
            <a:r>
              <a:rPr lang="id-ID" sz="2800" dirty="0" smtClean="0"/>
              <a:t>.</a:t>
            </a:r>
          </a:p>
          <a:p>
            <a:pPr marL="0" indent="0">
              <a:buNone/>
            </a:pPr>
            <a:r>
              <a:rPr lang="id-ID" sz="2800" dirty="0" smtClean="0"/>
              <a:t> i.Kayu </a:t>
            </a:r>
            <a:r>
              <a:rPr lang="id-ID" sz="2800" dirty="0"/>
              <a:t>Kelapa : Merupakan salah satu sumber kayu alternatif </a:t>
            </a:r>
            <a:r>
              <a:rPr lang="id-ID" sz="2800" dirty="0" smtClean="0"/>
              <a:t>baru </a:t>
            </a:r>
            <a:r>
              <a:rPr lang="id-ID" sz="2800" dirty="0"/>
              <a:t>yang </a:t>
            </a:r>
            <a:r>
              <a:rPr lang="id-ID" sz="2800" dirty="0" smtClean="0"/>
              <a:t>berasal </a:t>
            </a:r>
            <a:r>
              <a:rPr lang="id-ID" sz="2800" dirty="0"/>
              <a:t>dari perkebunan kelapa yang sudah tidak menghasilkan </a:t>
            </a:r>
            <a:r>
              <a:rPr lang="id-ID" sz="2800" dirty="0" smtClean="0"/>
              <a:t>lagi (</a:t>
            </a:r>
            <a:r>
              <a:rPr lang="id-ID" sz="2800" dirty="0"/>
              <a:t>berumur 60 tahun ke atas) sehingga harus ditebang untuk </a:t>
            </a:r>
            <a:r>
              <a:rPr lang="id-ID" sz="2800" dirty="0" smtClean="0"/>
              <a:t>diganti </a:t>
            </a:r>
            <a:r>
              <a:rPr lang="id-ID" sz="2800" dirty="0"/>
              <a:t>dengan </a:t>
            </a:r>
            <a:r>
              <a:rPr lang="id-ID" sz="2800" dirty="0" smtClean="0"/>
              <a:t>bibit </a:t>
            </a:r>
            <a:r>
              <a:rPr lang="id-ID" sz="2800" dirty="0"/>
              <a:t>pohon yang baru. Semua bagian dari pohon kelapa adalah </a:t>
            </a:r>
            <a:r>
              <a:rPr lang="id-ID" sz="2800" dirty="0" smtClean="0"/>
              <a:t>serat/fiber yaitu </a:t>
            </a:r>
            <a:r>
              <a:rPr lang="id-ID" sz="2800" dirty="0"/>
              <a:t>berbentuk garis pendek-pendek. </a:t>
            </a:r>
          </a:p>
          <a:p>
            <a:endParaRPr lang="id-ID" sz="2800" dirty="0"/>
          </a:p>
        </p:txBody>
      </p:sp>
    </p:spTree>
    <p:extLst>
      <p:ext uri="{BB962C8B-B14F-4D97-AF65-F5344CB8AC3E}">
        <p14:creationId xmlns:p14="http://schemas.microsoft.com/office/powerpoint/2010/main" val="210184210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1158</TotalTime>
  <Words>1443</Words>
  <Application>Microsoft Office PowerPoint</Application>
  <PresentationFormat>On-screen Show (4:3)</PresentationFormat>
  <Paragraphs>92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Trek</vt:lpstr>
      <vt:lpstr>TEKNOLOGI BAHAN KONSTRUKSI </vt:lpstr>
      <vt:lpstr>Komponen Pondasi Bangunan</vt:lpstr>
      <vt:lpstr>PowerPoint Presentation</vt:lpstr>
      <vt:lpstr>Tipe-tipe semen, dan penggunaan sesuai tipenya:</vt:lpstr>
      <vt:lpstr>Jenis-jenis semen yang se ring digunakan yaitu : </vt:lpstr>
      <vt:lpstr>PowerPoint Presentation</vt:lpstr>
      <vt:lpstr>PowerPoint Presentation</vt:lpstr>
      <vt:lpstr>PowerPoint Presentation</vt:lpstr>
      <vt:lpstr>b.Kapur </vt:lpstr>
      <vt:lpstr>PowerPoint Presentation</vt:lpstr>
      <vt:lpstr>Kapur dapat dipakai untuk  keperluan sebagai berikut:  </vt:lpstr>
      <vt:lpstr>Kapur dapat diklasifikasikan dalam beberapa jenis, yaitu:</vt:lpstr>
      <vt:lpstr>c.Pasir  </vt:lpstr>
      <vt:lpstr>PowerPoint Presentation</vt:lpstr>
      <vt:lpstr>d.Air </vt:lpstr>
      <vt:lpstr>e.Beton </vt:lpstr>
      <vt:lpstr>Komponen Kolom-Balok-Dinding</vt:lpstr>
      <vt:lpstr>PowerPoint Presentation</vt:lpstr>
      <vt:lpstr>PowerPoint Presentation</vt:lpstr>
      <vt:lpstr>Jenis-jenis Kayu :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MOMEN ,KEMIRINGAN DAN KURTOSIS</dc:title>
  <dc:creator>ikhwanudin</dc:creator>
  <cp:lastModifiedBy>ffg</cp:lastModifiedBy>
  <cp:revision>116</cp:revision>
  <dcterms:created xsi:type="dcterms:W3CDTF">2015-04-11T13:17:14Z</dcterms:created>
  <dcterms:modified xsi:type="dcterms:W3CDTF">2018-10-26T22:44:24Z</dcterms:modified>
</cp:coreProperties>
</file>