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 id="312" r:id="rId4"/>
    <p:sldId id="257" r:id="rId5"/>
    <p:sldId id="258" r:id="rId6"/>
    <p:sldId id="260" r:id="rId7"/>
    <p:sldId id="259" r:id="rId8"/>
    <p:sldId id="261" r:id="rId9"/>
    <p:sldId id="263" r:id="rId10"/>
    <p:sldId id="264" r:id="rId11"/>
    <p:sldId id="265" r:id="rId12"/>
    <p:sldId id="266" r:id="rId13"/>
    <p:sldId id="267" r:id="rId14"/>
    <p:sldId id="268" r:id="rId15"/>
    <p:sldId id="269" r:id="rId16"/>
    <p:sldId id="271" r:id="rId17"/>
    <p:sldId id="272" r:id="rId18"/>
    <p:sldId id="273" r:id="rId19"/>
    <p:sldId id="274" r:id="rId20"/>
    <p:sldId id="275" r:id="rId21"/>
    <p:sldId id="276" r:id="rId22"/>
    <p:sldId id="277" r:id="rId23"/>
    <p:sldId id="278" r:id="rId24"/>
    <p:sldId id="279" r:id="rId25"/>
    <p:sldId id="304" r:id="rId26"/>
    <p:sldId id="300" r:id="rId27"/>
    <p:sldId id="280" r:id="rId28"/>
    <p:sldId id="301" r:id="rId29"/>
    <p:sldId id="302" r:id="rId30"/>
    <p:sldId id="281" r:id="rId31"/>
    <p:sldId id="282" r:id="rId32"/>
    <p:sldId id="283" r:id="rId33"/>
    <p:sldId id="284" r:id="rId34"/>
    <p:sldId id="285" r:id="rId35"/>
    <p:sldId id="305" r:id="rId36"/>
    <p:sldId id="306" r:id="rId37"/>
    <p:sldId id="307" r:id="rId38"/>
    <p:sldId id="308" r:id="rId39"/>
    <p:sldId id="286" r:id="rId40"/>
    <p:sldId id="287" r:id="rId41"/>
    <p:sldId id="288" r:id="rId42"/>
    <p:sldId id="289" r:id="rId43"/>
    <p:sldId id="290" r:id="rId44"/>
    <p:sldId id="309" r:id="rId45"/>
    <p:sldId id="291" r:id="rId46"/>
    <p:sldId id="292" r:id="rId47"/>
    <p:sldId id="293" r:id="rId48"/>
    <p:sldId id="294" r:id="rId49"/>
    <p:sldId id="295" r:id="rId50"/>
    <p:sldId id="296" r:id="rId51"/>
    <p:sldId id="297" r:id="rId52"/>
    <p:sldId id="298" r:id="rId53"/>
    <p:sldId id="299" r:id="rId54"/>
    <p:sldId id="310" r:id="rId55"/>
    <p:sldId id="311" r:id="rId56"/>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ika" initials="R"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84"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ommentAuthors" Target="commentAuthors.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ctrTitle"/>
          </p:nvPr>
        </p:nvSpPr>
        <p:spPr>
          <a:xfrm>
            <a:off x="2701925" y="2130425"/>
            <a:ext cx="4800600" cy="1470025"/>
          </a:xfrm>
        </p:spPr>
        <p:txBody>
          <a:bodyPr/>
          <a:lstStyle>
            <a:lvl1pPr>
              <a:buClr>
                <a:srgbClr val="FFFFFF"/>
              </a:buClr>
              <a:defRPr/>
            </a:lvl1pPr>
          </a:lstStyle>
          <a:p>
            <a:r>
              <a:rPr lang="en-US" smtClean="0"/>
              <a:t>Click to edit Master title style</a:t>
            </a:r>
            <a:endParaRPr lang="en-US"/>
          </a:p>
        </p:txBody>
      </p:sp>
      <p:sp>
        <p:nvSpPr>
          <p:cNvPr id="40963" name="Rectangle 3"/>
          <p:cNvSpPr>
            <a:spLocks noGrp="1" noChangeArrowheads="1"/>
          </p:cNvSpPr>
          <p:nvPr>
            <p:ph type="subTitle" idx="1"/>
          </p:nvPr>
        </p:nvSpPr>
        <p:spPr>
          <a:xfrm>
            <a:off x="2701925" y="3886200"/>
            <a:ext cx="4114800" cy="1752600"/>
          </a:xfrm>
        </p:spPr>
        <p:txBody>
          <a:bodyPr/>
          <a:lstStyle>
            <a:lvl1pPr marL="0" indent="0">
              <a:buClr>
                <a:srgbClr val="FFFFFF"/>
              </a:buClr>
              <a:buFontTx/>
              <a:buNone/>
              <a:defRPr/>
            </a:lvl1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smtClean="0"/>
            </a:lvl1pPr>
          </a:lstStyle>
          <a:p>
            <a:fld id="{33CC3EDF-E98E-4D09-B3D1-B191D202DC22}" type="datetimeFigureOut">
              <a:rPr lang="id-ID" smtClean="0"/>
              <a:t>11/09/2017</a:t>
            </a:fld>
            <a:endParaRPr lang="id-ID"/>
          </a:p>
        </p:txBody>
      </p:sp>
      <p:sp>
        <p:nvSpPr>
          <p:cNvPr id="5" name="Rectangle 5"/>
          <p:cNvSpPr>
            <a:spLocks noGrp="1" noChangeArrowheads="1"/>
          </p:cNvSpPr>
          <p:nvPr>
            <p:ph type="ftr" sz="quarter" idx="11"/>
          </p:nvPr>
        </p:nvSpPr>
        <p:spPr/>
        <p:txBody>
          <a:bodyPr/>
          <a:lstStyle>
            <a:lvl1pPr>
              <a:defRPr smtClean="0"/>
            </a:lvl1pPr>
          </a:lstStyle>
          <a:p>
            <a:endParaRPr lang="id-ID"/>
          </a:p>
        </p:txBody>
      </p:sp>
      <p:sp>
        <p:nvSpPr>
          <p:cNvPr id="6" name="Rectangle 6"/>
          <p:cNvSpPr>
            <a:spLocks noGrp="1" noChangeArrowheads="1"/>
          </p:cNvSpPr>
          <p:nvPr>
            <p:ph type="sldNum" sz="quarter" idx="12"/>
          </p:nvPr>
        </p:nvSpPr>
        <p:spPr/>
        <p:txBody>
          <a:bodyPr/>
          <a:lstStyle>
            <a:lvl1pPr>
              <a:defRPr smtClean="0"/>
            </a:lvl1pPr>
          </a:lstStyle>
          <a:p>
            <a:fld id="{C407EEF8-3C2E-4E5C-B702-86A8C59285F9}" type="slidenum">
              <a:rPr lang="id-ID" smtClean="0"/>
              <a:t>‹#›</a:t>
            </a:fld>
            <a:endParaRPr lang="id-ID"/>
          </a:p>
        </p:txBody>
      </p:sp>
    </p:spTree>
    <p:extLst>
      <p:ext uri="{BB962C8B-B14F-4D97-AF65-F5344CB8AC3E}">
        <p14:creationId xmlns:p14="http://schemas.microsoft.com/office/powerpoint/2010/main" val="197314086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
          <p:cNvSpPr>
            <a:spLocks noGrp="1" noChangeArrowheads="1"/>
          </p:cNvSpPr>
          <p:nvPr>
            <p:ph type="dt" sz="half" idx="10"/>
          </p:nvPr>
        </p:nvSpPr>
        <p:spPr>
          <a:ln/>
        </p:spPr>
        <p:txBody>
          <a:bodyPr/>
          <a:lstStyle>
            <a:lvl1pPr>
              <a:defRPr/>
            </a:lvl1pPr>
          </a:lstStyle>
          <a:p>
            <a:fld id="{33CC3EDF-E98E-4D09-B3D1-B191D202DC22}" type="datetimeFigureOut">
              <a:rPr lang="id-ID" smtClean="0"/>
              <a:t>11/09/2017</a:t>
            </a:fld>
            <a:endParaRPr lang="id-ID"/>
          </a:p>
        </p:txBody>
      </p:sp>
      <p:sp>
        <p:nvSpPr>
          <p:cNvPr id="5" name="Rectangle 5"/>
          <p:cNvSpPr>
            <a:spLocks noGrp="1" noChangeArrowheads="1"/>
          </p:cNvSpPr>
          <p:nvPr>
            <p:ph type="ftr" sz="quarter" idx="11"/>
          </p:nvPr>
        </p:nvSpPr>
        <p:spPr>
          <a:ln/>
        </p:spPr>
        <p:txBody>
          <a:bodyPr/>
          <a:lstStyle>
            <a:lvl1pPr>
              <a:defRPr/>
            </a:lvl1pPr>
          </a:lstStyle>
          <a:p>
            <a:endParaRPr lang="id-ID"/>
          </a:p>
        </p:txBody>
      </p:sp>
      <p:sp>
        <p:nvSpPr>
          <p:cNvPr id="6" name="Rectangle 6"/>
          <p:cNvSpPr>
            <a:spLocks noGrp="1" noChangeArrowheads="1"/>
          </p:cNvSpPr>
          <p:nvPr>
            <p:ph type="sldNum" sz="quarter" idx="12"/>
          </p:nvPr>
        </p:nvSpPr>
        <p:spPr>
          <a:ln/>
        </p:spPr>
        <p:txBody>
          <a:bodyPr/>
          <a:lstStyle>
            <a:lvl1pPr>
              <a:defRPr/>
            </a:lvl1pPr>
          </a:lstStyle>
          <a:p>
            <a:fld id="{C407EEF8-3C2E-4E5C-B702-86A8C59285F9}" type="slidenum">
              <a:rPr lang="id-ID" smtClean="0"/>
              <a:t>‹#›</a:t>
            </a:fld>
            <a:endParaRPr lang="id-ID"/>
          </a:p>
        </p:txBody>
      </p:sp>
    </p:spTree>
    <p:extLst>
      <p:ext uri="{BB962C8B-B14F-4D97-AF65-F5344CB8AC3E}">
        <p14:creationId xmlns:p14="http://schemas.microsoft.com/office/powerpoint/2010/main" val="23872700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33CC3EDF-E98E-4D09-B3D1-B191D202DC22}" type="datetimeFigureOut">
              <a:rPr lang="id-ID" smtClean="0"/>
              <a:t>11/09/2017</a:t>
            </a:fld>
            <a:endParaRPr lang="id-ID"/>
          </a:p>
        </p:txBody>
      </p:sp>
      <p:sp>
        <p:nvSpPr>
          <p:cNvPr id="5" name="Rectangle 5"/>
          <p:cNvSpPr>
            <a:spLocks noGrp="1" noChangeArrowheads="1"/>
          </p:cNvSpPr>
          <p:nvPr>
            <p:ph type="ftr" sz="quarter" idx="11"/>
          </p:nvPr>
        </p:nvSpPr>
        <p:spPr>
          <a:ln/>
        </p:spPr>
        <p:txBody>
          <a:bodyPr/>
          <a:lstStyle>
            <a:lvl1pPr>
              <a:defRPr/>
            </a:lvl1pPr>
          </a:lstStyle>
          <a:p>
            <a:endParaRPr lang="id-ID"/>
          </a:p>
        </p:txBody>
      </p:sp>
      <p:sp>
        <p:nvSpPr>
          <p:cNvPr id="6" name="Rectangle 6"/>
          <p:cNvSpPr>
            <a:spLocks noGrp="1" noChangeArrowheads="1"/>
          </p:cNvSpPr>
          <p:nvPr>
            <p:ph type="sldNum" sz="quarter" idx="12"/>
          </p:nvPr>
        </p:nvSpPr>
        <p:spPr>
          <a:ln/>
        </p:spPr>
        <p:txBody>
          <a:bodyPr/>
          <a:lstStyle>
            <a:lvl1pPr>
              <a:defRPr/>
            </a:lvl1pPr>
          </a:lstStyle>
          <a:p>
            <a:fld id="{C407EEF8-3C2E-4E5C-B702-86A8C59285F9}" type="slidenum">
              <a:rPr lang="id-ID" smtClean="0"/>
              <a:t>‹#›</a:t>
            </a:fld>
            <a:endParaRPr lang="id-ID"/>
          </a:p>
        </p:txBody>
      </p:sp>
    </p:spTree>
    <p:extLst>
      <p:ext uri="{BB962C8B-B14F-4D97-AF65-F5344CB8AC3E}">
        <p14:creationId xmlns:p14="http://schemas.microsoft.com/office/powerpoint/2010/main" val="328725741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2693988" y="1600200"/>
            <a:ext cx="30861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5932488" y="1600200"/>
            <a:ext cx="308768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4"/>
          <p:cNvSpPr>
            <a:spLocks noGrp="1" noChangeArrowheads="1"/>
          </p:cNvSpPr>
          <p:nvPr>
            <p:ph type="dt" sz="half" idx="10"/>
          </p:nvPr>
        </p:nvSpPr>
        <p:spPr>
          <a:ln/>
        </p:spPr>
        <p:txBody>
          <a:bodyPr/>
          <a:lstStyle>
            <a:lvl1pPr>
              <a:defRPr/>
            </a:lvl1pPr>
          </a:lstStyle>
          <a:p>
            <a:fld id="{33CC3EDF-E98E-4D09-B3D1-B191D202DC22}" type="datetimeFigureOut">
              <a:rPr lang="id-ID" smtClean="0"/>
              <a:t>11/09/2017</a:t>
            </a:fld>
            <a:endParaRPr lang="id-ID"/>
          </a:p>
        </p:txBody>
      </p:sp>
      <p:sp>
        <p:nvSpPr>
          <p:cNvPr id="6" name="Rectangle 5"/>
          <p:cNvSpPr>
            <a:spLocks noGrp="1" noChangeArrowheads="1"/>
          </p:cNvSpPr>
          <p:nvPr>
            <p:ph type="ftr" sz="quarter" idx="11"/>
          </p:nvPr>
        </p:nvSpPr>
        <p:spPr>
          <a:ln/>
        </p:spPr>
        <p:txBody>
          <a:bodyPr/>
          <a:lstStyle>
            <a:lvl1pPr>
              <a:defRPr/>
            </a:lvl1pPr>
          </a:lstStyle>
          <a:p>
            <a:endParaRPr lang="id-ID"/>
          </a:p>
        </p:txBody>
      </p:sp>
      <p:sp>
        <p:nvSpPr>
          <p:cNvPr id="7" name="Rectangle 6"/>
          <p:cNvSpPr>
            <a:spLocks noGrp="1" noChangeArrowheads="1"/>
          </p:cNvSpPr>
          <p:nvPr>
            <p:ph type="sldNum" sz="quarter" idx="12"/>
          </p:nvPr>
        </p:nvSpPr>
        <p:spPr>
          <a:ln/>
        </p:spPr>
        <p:txBody>
          <a:bodyPr/>
          <a:lstStyle>
            <a:lvl1pPr>
              <a:defRPr/>
            </a:lvl1pPr>
          </a:lstStyle>
          <a:p>
            <a:fld id="{C407EEF8-3C2E-4E5C-B702-86A8C59285F9}" type="slidenum">
              <a:rPr lang="id-ID" smtClean="0"/>
              <a:t>‹#›</a:t>
            </a:fld>
            <a:endParaRPr lang="id-ID"/>
          </a:p>
        </p:txBody>
      </p:sp>
    </p:spTree>
    <p:extLst>
      <p:ext uri="{BB962C8B-B14F-4D97-AF65-F5344CB8AC3E}">
        <p14:creationId xmlns:p14="http://schemas.microsoft.com/office/powerpoint/2010/main" val="13500223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Rectangle 4"/>
          <p:cNvSpPr>
            <a:spLocks noGrp="1" noChangeArrowheads="1"/>
          </p:cNvSpPr>
          <p:nvPr>
            <p:ph type="dt" sz="half" idx="10"/>
          </p:nvPr>
        </p:nvSpPr>
        <p:spPr>
          <a:ln/>
        </p:spPr>
        <p:txBody>
          <a:bodyPr/>
          <a:lstStyle>
            <a:lvl1pPr>
              <a:defRPr/>
            </a:lvl1pPr>
          </a:lstStyle>
          <a:p>
            <a:fld id="{33CC3EDF-E98E-4D09-B3D1-B191D202DC22}" type="datetimeFigureOut">
              <a:rPr lang="id-ID" smtClean="0"/>
              <a:t>11/09/2017</a:t>
            </a:fld>
            <a:endParaRPr lang="id-ID"/>
          </a:p>
        </p:txBody>
      </p:sp>
      <p:sp>
        <p:nvSpPr>
          <p:cNvPr id="8" name="Rectangle 5"/>
          <p:cNvSpPr>
            <a:spLocks noGrp="1" noChangeArrowheads="1"/>
          </p:cNvSpPr>
          <p:nvPr>
            <p:ph type="ftr" sz="quarter" idx="11"/>
          </p:nvPr>
        </p:nvSpPr>
        <p:spPr>
          <a:ln/>
        </p:spPr>
        <p:txBody>
          <a:bodyPr/>
          <a:lstStyle>
            <a:lvl1pPr>
              <a:defRPr/>
            </a:lvl1pPr>
          </a:lstStyle>
          <a:p>
            <a:endParaRPr lang="id-ID"/>
          </a:p>
        </p:txBody>
      </p:sp>
      <p:sp>
        <p:nvSpPr>
          <p:cNvPr id="9" name="Rectangle 6"/>
          <p:cNvSpPr>
            <a:spLocks noGrp="1" noChangeArrowheads="1"/>
          </p:cNvSpPr>
          <p:nvPr>
            <p:ph type="sldNum" sz="quarter" idx="12"/>
          </p:nvPr>
        </p:nvSpPr>
        <p:spPr>
          <a:ln/>
        </p:spPr>
        <p:txBody>
          <a:bodyPr/>
          <a:lstStyle>
            <a:lvl1pPr>
              <a:defRPr/>
            </a:lvl1pPr>
          </a:lstStyle>
          <a:p>
            <a:fld id="{C407EEF8-3C2E-4E5C-B702-86A8C59285F9}" type="slidenum">
              <a:rPr lang="id-ID" smtClean="0"/>
              <a:t>‹#›</a:t>
            </a:fld>
            <a:endParaRPr lang="id-ID"/>
          </a:p>
        </p:txBody>
      </p:sp>
    </p:spTree>
    <p:extLst>
      <p:ext uri="{BB962C8B-B14F-4D97-AF65-F5344CB8AC3E}">
        <p14:creationId xmlns:p14="http://schemas.microsoft.com/office/powerpoint/2010/main" val="212462850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Rectangle 4"/>
          <p:cNvSpPr>
            <a:spLocks noGrp="1" noChangeArrowheads="1"/>
          </p:cNvSpPr>
          <p:nvPr>
            <p:ph type="dt" sz="half" idx="10"/>
          </p:nvPr>
        </p:nvSpPr>
        <p:spPr>
          <a:ln/>
        </p:spPr>
        <p:txBody>
          <a:bodyPr/>
          <a:lstStyle>
            <a:lvl1pPr>
              <a:defRPr/>
            </a:lvl1pPr>
          </a:lstStyle>
          <a:p>
            <a:fld id="{33CC3EDF-E98E-4D09-B3D1-B191D202DC22}" type="datetimeFigureOut">
              <a:rPr lang="id-ID" smtClean="0"/>
              <a:t>11/09/2017</a:t>
            </a:fld>
            <a:endParaRPr lang="id-ID"/>
          </a:p>
        </p:txBody>
      </p:sp>
      <p:sp>
        <p:nvSpPr>
          <p:cNvPr id="4" name="Rectangle 5"/>
          <p:cNvSpPr>
            <a:spLocks noGrp="1" noChangeArrowheads="1"/>
          </p:cNvSpPr>
          <p:nvPr>
            <p:ph type="ftr" sz="quarter" idx="11"/>
          </p:nvPr>
        </p:nvSpPr>
        <p:spPr>
          <a:ln/>
        </p:spPr>
        <p:txBody>
          <a:bodyPr/>
          <a:lstStyle>
            <a:lvl1pPr>
              <a:defRPr/>
            </a:lvl1pPr>
          </a:lstStyle>
          <a:p>
            <a:endParaRPr lang="id-ID"/>
          </a:p>
        </p:txBody>
      </p:sp>
      <p:sp>
        <p:nvSpPr>
          <p:cNvPr id="5" name="Rectangle 6"/>
          <p:cNvSpPr>
            <a:spLocks noGrp="1" noChangeArrowheads="1"/>
          </p:cNvSpPr>
          <p:nvPr>
            <p:ph type="sldNum" sz="quarter" idx="12"/>
          </p:nvPr>
        </p:nvSpPr>
        <p:spPr>
          <a:ln/>
        </p:spPr>
        <p:txBody>
          <a:bodyPr/>
          <a:lstStyle>
            <a:lvl1pPr>
              <a:defRPr/>
            </a:lvl1pPr>
          </a:lstStyle>
          <a:p>
            <a:fld id="{C407EEF8-3C2E-4E5C-B702-86A8C59285F9}" type="slidenum">
              <a:rPr lang="id-ID" smtClean="0"/>
              <a:t>‹#›</a:t>
            </a:fld>
            <a:endParaRPr lang="id-ID"/>
          </a:p>
        </p:txBody>
      </p:sp>
    </p:spTree>
    <p:extLst>
      <p:ext uri="{BB962C8B-B14F-4D97-AF65-F5344CB8AC3E}">
        <p14:creationId xmlns:p14="http://schemas.microsoft.com/office/powerpoint/2010/main" val="907885912"/>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33CC3EDF-E98E-4D09-B3D1-B191D202DC22}" type="datetimeFigureOut">
              <a:rPr lang="id-ID" smtClean="0"/>
              <a:t>11/09/2017</a:t>
            </a:fld>
            <a:endParaRPr lang="id-ID"/>
          </a:p>
        </p:txBody>
      </p:sp>
      <p:sp>
        <p:nvSpPr>
          <p:cNvPr id="3" name="Rectangle 5"/>
          <p:cNvSpPr>
            <a:spLocks noGrp="1" noChangeArrowheads="1"/>
          </p:cNvSpPr>
          <p:nvPr>
            <p:ph type="ftr" sz="quarter" idx="11"/>
          </p:nvPr>
        </p:nvSpPr>
        <p:spPr>
          <a:ln/>
        </p:spPr>
        <p:txBody>
          <a:bodyPr/>
          <a:lstStyle>
            <a:lvl1pPr>
              <a:defRPr/>
            </a:lvl1pPr>
          </a:lstStyle>
          <a:p>
            <a:endParaRPr lang="id-ID"/>
          </a:p>
        </p:txBody>
      </p:sp>
      <p:sp>
        <p:nvSpPr>
          <p:cNvPr id="4" name="Rectangle 6"/>
          <p:cNvSpPr>
            <a:spLocks noGrp="1" noChangeArrowheads="1"/>
          </p:cNvSpPr>
          <p:nvPr>
            <p:ph type="sldNum" sz="quarter" idx="12"/>
          </p:nvPr>
        </p:nvSpPr>
        <p:spPr>
          <a:ln/>
        </p:spPr>
        <p:txBody>
          <a:bodyPr/>
          <a:lstStyle>
            <a:lvl1pPr>
              <a:defRPr/>
            </a:lvl1pPr>
          </a:lstStyle>
          <a:p>
            <a:fld id="{C407EEF8-3C2E-4E5C-B702-86A8C59285F9}" type="slidenum">
              <a:rPr lang="id-ID" smtClean="0"/>
              <a:t>‹#›</a:t>
            </a:fld>
            <a:endParaRPr lang="id-ID"/>
          </a:p>
        </p:txBody>
      </p:sp>
    </p:spTree>
    <p:extLst>
      <p:ext uri="{BB962C8B-B14F-4D97-AF65-F5344CB8AC3E}">
        <p14:creationId xmlns:p14="http://schemas.microsoft.com/office/powerpoint/2010/main" val="2821594669"/>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33CC3EDF-E98E-4D09-B3D1-B191D202DC22}" type="datetimeFigureOut">
              <a:rPr lang="id-ID" smtClean="0"/>
              <a:t>11/09/2017</a:t>
            </a:fld>
            <a:endParaRPr lang="id-ID"/>
          </a:p>
        </p:txBody>
      </p:sp>
      <p:sp>
        <p:nvSpPr>
          <p:cNvPr id="6" name="Rectangle 5"/>
          <p:cNvSpPr>
            <a:spLocks noGrp="1" noChangeArrowheads="1"/>
          </p:cNvSpPr>
          <p:nvPr>
            <p:ph type="ftr" sz="quarter" idx="11"/>
          </p:nvPr>
        </p:nvSpPr>
        <p:spPr>
          <a:ln/>
        </p:spPr>
        <p:txBody>
          <a:bodyPr/>
          <a:lstStyle>
            <a:lvl1pPr>
              <a:defRPr/>
            </a:lvl1pPr>
          </a:lstStyle>
          <a:p>
            <a:endParaRPr lang="id-ID"/>
          </a:p>
        </p:txBody>
      </p:sp>
      <p:sp>
        <p:nvSpPr>
          <p:cNvPr id="7" name="Rectangle 6"/>
          <p:cNvSpPr>
            <a:spLocks noGrp="1" noChangeArrowheads="1"/>
          </p:cNvSpPr>
          <p:nvPr>
            <p:ph type="sldNum" sz="quarter" idx="12"/>
          </p:nvPr>
        </p:nvSpPr>
        <p:spPr>
          <a:ln/>
        </p:spPr>
        <p:txBody>
          <a:bodyPr/>
          <a:lstStyle>
            <a:lvl1pPr>
              <a:defRPr/>
            </a:lvl1pPr>
          </a:lstStyle>
          <a:p>
            <a:fld id="{C407EEF8-3C2E-4E5C-B702-86A8C59285F9}" type="slidenum">
              <a:rPr lang="id-ID" smtClean="0"/>
              <a:t>‹#›</a:t>
            </a:fld>
            <a:endParaRPr lang="id-ID"/>
          </a:p>
        </p:txBody>
      </p:sp>
    </p:spTree>
    <p:extLst>
      <p:ext uri="{BB962C8B-B14F-4D97-AF65-F5344CB8AC3E}">
        <p14:creationId xmlns:p14="http://schemas.microsoft.com/office/powerpoint/2010/main" val="2014526458"/>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33CC3EDF-E98E-4D09-B3D1-B191D202DC22}" type="datetimeFigureOut">
              <a:rPr lang="id-ID" smtClean="0"/>
              <a:t>11/09/2017</a:t>
            </a:fld>
            <a:endParaRPr lang="id-ID"/>
          </a:p>
        </p:txBody>
      </p:sp>
      <p:sp>
        <p:nvSpPr>
          <p:cNvPr id="6" name="Rectangle 5"/>
          <p:cNvSpPr>
            <a:spLocks noGrp="1" noChangeArrowheads="1"/>
          </p:cNvSpPr>
          <p:nvPr>
            <p:ph type="ftr" sz="quarter" idx="11"/>
          </p:nvPr>
        </p:nvSpPr>
        <p:spPr>
          <a:ln/>
        </p:spPr>
        <p:txBody>
          <a:bodyPr/>
          <a:lstStyle>
            <a:lvl1pPr>
              <a:defRPr/>
            </a:lvl1pPr>
          </a:lstStyle>
          <a:p>
            <a:endParaRPr lang="id-ID"/>
          </a:p>
        </p:txBody>
      </p:sp>
      <p:sp>
        <p:nvSpPr>
          <p:cNvPr id="7" name="Rectangle 6"/>
          <p:cNvSpPr>
            <a:spLocks noGrp="1" noChangeArrowheads="1"/>
          </p:cNvSpPr>
          <p:nvPr>
            <p:ph type="sldNum" sz="quarter" idx="12"/>
          </p:nvPr>
        </p:nvSpPr>
        <p:spPr>
          <a:ln/>
        </p:spPr>
        <p:txBody>
          <a:bodyPr/>
          <a:lstStyle>
            <a:lvl1pPr>
              <a:defRPr/>
            </a:lvl1pPr>
          </a:lstStyle>
          <a:p>
            <a:fld id="{C407EEF8-3C2E-4E5C-B702-86A8C59285F9}" type="slidenum">
              <a:rPr lang="id-ID" smtClean="0"/>
              <a:t>‹#›</a:t>
            </a:fld>
            <a:endParaRPr lang="id-ID"/>
          </a:p>
        </p:txBody>
      </p:sp>
    </p:spTree>
    <p:extLst>
      <p:ext uri="{BB962C8B-B14F-4D97-AF65-F5344CB8AC3E}">
        <p14:creationId xmlns:p14="http://schemas.microsoft.com/office/powerpoint/2010/main" val="412612172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
          <p:cNvSpPr>
            <a:spLocks noGrp="1" noChangeArrowheads="1"/>
          </p:cNvSpPr>
          <p:nvPr>
            <p:ph type="dt" sz="half" idx="10"/>
          </p:nvPr>
        </p:nvSpPr>
        <p:spPr>
          <a:ln/>
        </p:spPr>
        <p:txBody>
          <a:bodyPr/>
          <a:lstStyle>
            <a:lvl1pPr>
              <a:defRPr/>
            </a:lvl1pPr>
          </a:lstStyle>
          <a:p>
            <a:fld id="{33CC3EDF-E98E-4D09-B3D1-B191D202DC22}" type="datetimeFigureOut">
              <a:rPr lang="id-ID" smtClean="0"/>
              <a:t>11/09/2017</a:t>
            </a:fld>
            <a:endParaRPr lang="id-ID"/>
          </a:p>
        </p:txBody>
      </p:sp>
      <p:sp>
        <p:nvSpPr>
          <p:cNvPr id="5" name="Rectangle 5"/>
          <p:cNvSpPr>
            <a:spLocks noGrp="1" noChangeArrowheads="1"/>
          </p:cNvSpPr>
          <p:nvPr>
            <p:ph type="ftr" sz="quarter" idx="11"/>
          </p:nvPr>
        </p:nvSpPr>
        <p:spPr>
          <a:ln/>
        </p:spPr>
        <p:txBody>
          <a:bodyPr/>
          <a:lstStyle>
            <a:lvl1pPr>
              <a:defRPr/>
            </a:lvl1pPr>
          </a:lstStyle>
          <a:p>
            <a:endParaRPr lang="id-ID"/>
          </a:p>
        </p:txBody>
      </p:sp>
      <p:sp>
        <p:nvSpPr>
          <p:cNvPr id="6" name="Rectangle 6"/>
          <p:cNvSpPr>
            <a:spLocks noGrp="1" noChangeArrowheads="1"/>
          </p:cNvSpPr>
          <p:nvPr>
            <p:ph type="sldNum" sz="quarter" idx="12"/>
          </p:nvPr>
        </p:nvSpPr>
        <p:spPr>
          <a:ln/>
        </p:spPr>
        <p:txBody>
          <a:bodyPr/>
          <a:lstStyle>
            <a:lvl1pPr>
              <a:defRPr/>
            </a:lvl1pPr>
          </a:lstStyle>
          <a:p>
            <a:fld id="{C407EEF8-3C2E-4E5C-B702-86A8C59285F9}" type="slidenum">
              <a:rPr lang="id-ID" smtClean="0"/>
              <a:t>‹#›</a:t>
            </a:fld>
            <a:endParaRPr lang="id-ID"/>
          </a:p>
        </p:txBody>
      </p:sp>
    </p:spTree>
    <p:extLst>
      <p:ext uri="{BB962C8B-B14F-4D97-AF65-F5344CB8AC3E}">
        <p14:creationId xmlns:p14="http://schemas.microsoft.com/office/powerpoint/2010/main" val="102153232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39025" y="274638"/>
            <a:ext cx="158115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2693988" y="274638"/>
            <a:ext cx="4592637"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
          <p:cNvSpPr>
            <a:spLocks noGrp="1" noChangeArrowheads="1"/>
          </p:cNvSpPr>
          <p:nvPr>
            <p:ph type="dt" sz="half" idx="10"/>
          </p:nvPr>
        </p:nvSpPr>
        <p:spPr>
          <a:ln/>
        </p:spPr>
        <p:txBody>
          <a:bodyPr/>
          <a:lstStyle>
            <a:lvl1pPr>
              <a:defRPr/>
            </a:lvl1pPr>
          </a:lstStyle>
          <a:p>
            <a:fld id="{33CC3EDF-E98E-4D09-B3D1-B191D202DC22}" type="datetimeFigureOut">
              <a:rPr lang="id-ID" smtClean="0"/>
              <a:t>11/09/2017</a:t>
            </a:fld>
            <a:endParaRPr lang="id-ID"/>
          </a:p>
        </p:txBody>
      </p:sp>
      <p:sp>
        <p:nvSpPr>
          <p:cNvPr id="5" name="Rectangle 5"/>
          <p:cNvSpPr>
            <a:spLocks noGrp="1" noChangeArrowheads="1"/>
          </p:cNvSpPr>
          <p:nvPr>
            <p:ph type="ftr" sz="quarter" idx="11"/>
          </p:nvPr>
        </p:nvSpPr>
        <p:spPr>
          <a:ln/>
        </p:spPr>
        <p:txBody>
          <a:bodyPr/>
          <a:lstStyle>
            <a:lvl1pPr>
              <a:defRPr/>
            </a:lvl1pPr>
          </a:lstStyle>
          <a:p>
            <a:endParaRPr lang="id-ID"/>
          </a:p>
        </p:txBody>
      </p:sp>
      <p:sp>
        <p:nvSpPr>
          <p:cNvPr id="6" name="Rectangle 6"/>
          <p:cNvSpPr>
            <a:spLocks noGrp="1" noChangeArrowheads="1"/>
          </p:cNvSpPr>
          <p:nvPr>
            <p:ph type="sldNum" sz="quarter" idx="12"/>
          </p:nvPr>
        </p:nvSpPr>
        <p:spPr>
          <a:ln/>
        </p:spPr>
        <p:txBody>
          <a:bodyPr/>
          <a:lstStyle>
            <a:lvl1pPr>
              <a:defRPr/>
            </a:lvl1pPr>
          </a:lstStyle>
          <a:p>
            <a:fld id="{C407EEF8-3C2E-4E5C-B702-86A8C59285F9}" type="slidenum">
              <a:rPr lang="id-ID" smtClean="0"/>
              <a:t>‹#›</a:t>
            </a:fld>
            <a:endParaRPr lang="id-ID"/>
          </a:p>
        </p:txBody>
      </p:sp>
    </p:spTree>
    <p:extLst>
      <p:ext uri="{BB962C8B-B14F-4D97-AF65-F5344CB8AC3E}">
        <p14:creationId xmlns:p14="http://schemas.microsoft.com/office/powerpoint/2010/main" val="1925800487"/>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77724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838200" y="1905000"/>
            <a:ext cx="7772400" cy="4114800"/>
          </a:xfrm>
        </p:spPr>
        <p:txBody>
          <a:bodyPr rtlCol="0">
            <a:normAutofit/>
          </a:bodyPr>
          <a:lstStyle/>
          <a:p>
            <a:pPr lvl="0"/>
            <a:endParaRPr lang="en-US" noProof="0"/>
          </a:p>
        </p:txBody>
      </p:sp>
      <p:sp>
        <p:nvSpPr>
          <p:cNvPr id="4" name="Date Placeholder 3"/>
          <p:cNvSpPr>
            <a:spLocks noGrp="1"/>
          </p:cNvSpPr>
          <p:nvPr>
            <p:ph type="dt" sz="half" idx="10"/>
          </p:nvPr>
        </p:nvSpPr>
        <p:spPr>
          <a:xfrm>
            <a:off x="685800" y="6248400"/>
            <a:ext cx="1905000" cy="457200"/>
          </a:xfrm>
        </p:spPr>
        <p:txBody>
          <a:bodyPr/>
          <a:lstStyle>
            <a:lvl1pPr>
              <a:defRPr/>
            </a:lvl1pPr>
          </a:lstStyle>
          <a:p>
            <a:pPr>
              <a:defRPr/>
            </a:pPr>
            <a:endParaRPr 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6553200" y="6248400"/>
            <a:ext cx="1905000" cy="457200"/>
          </a:xfrm>
        </p:spPr>
        <p:txBody>
          <a:bodyPr/>
          <a:lstStyle>
            <a:lvl1pPr>
              <a:defRPr/>
            </a:lvl1pPr>
          </a:lstStyle>
          <a:p>
            <a:pPr>
              <a:defRPr/>
            </a:pPr>
            <a:fld id="{895CB403-3732-4A76-80E5-5DAC3A16BCA7}" type="slidenum">
              <a:rPr lang="en-US"/>
              <a:pPr>
                <a:defRPr/>
              </a:pPr>
              <a:t>‹#›</a:t>
            </a:fld>
            <a:endParaRPr lang="en-US"/>
          </a:p>
        </p:txBody>
      </p:sp>
    </p:spTree>
    <p:extLst>
      <p:ext uri="{BB962C8B-B14F-4D97-AF65-F5344CB8AC3E}">
        <p14:creationId xmlns:p14="http://schemas.microsoft.com/office/powerpoint/2010/main" val="42535726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136525" y="136525"/>
            <a:ext cx="8866188" cy="6581775"/>
          </a:xfrm>
          <a:prstGeom prst="rect">
            <a:avLst/>
          </a:prstGeom>
          <a:solidFill>
            <a:schemeClr val="bg1">
              <a:alpha val="50000"/>
            </a:schemeClr>
          </a:solidFill>
          <a:ln w="9525">
            <a:noFill/>
            <a:miter lim="800000"/>
            <a:headEnd/>
            <a:tailEnd/>
          </a:ln>
          <a:effectLst/>
        </p:spPr>
        <p:txBody>
          <a:bodyPr wrap="none" anchor="ctr"/>
          <a:lstStyle/>
          <a:p>
            <a:pPr>
              <a:defRPr/>
            </a:pPr>
            <a:endParaRPr lang="id-ID"/>
          </a:p>
        </p:txBody>
      </p:sp>
      <p:sp>
        <p:nvSpPr>
          <p:cNvPr id="48131" name="Rectangle 3"/>
          <p:cNvSpPr>
            <a:spLocks noGrp="1" noChangeArrowheads="1"/>
          </p:cNvSpPr>
          <p:nvPr>
            <p:ph type="ctrTitle"/>
          </p:nvPr>
        </p:nvSpPr>
        <p:spPr>
          <a:xfrm>
            <a:off x="455613" y="2130425"/>
            <a:ext cx="7313612" cy="1470025"/>
          </a:xfrm>
        </p:spPr>
        <p:txBody>
          <a:bodyPr/>
          <a:lstStyle>
            <a:lvl1pPr>
              <a:defRPr/>
            </a:lvl1pPr>
          </a:lstStyle>
          <a:p>
            <a:r>
              <a:rPr lang="en-US" smtClean="0"/>
              <a:t>Click to edit Master title style</a:t>
            </a:r>
            <a:endParaRPr lang="en-US"/>
          </a:p>
        </p:txBody>
      </p:sp>
      <p:sp>
        <p:nvSpPr>
          <p:cNvPr id="48132" name="Rectangle 4"/>
          <p:cNvSpPr>
            <a:spLocks noGrp="1" noChangeArrowheads="1"/>
          </p:cNvSpPr>
          <p:nvPr>
            <p:ph type="subTitle" idx="1"/>
          </p:nvPr>
        </p:nvSpPr>
        <p:spPr>
          <a:xfrm>
            <a:off x="455613" y="3886200"/>
            <a:ext cx="7313612" cy="1752600"/>
          </a:xfrm>
        </p:spPr>
        <p:txBody>
          <a:bodyPr/>
          <a:lstStyle>
            <a:lvl1pPr marL="0" indent="0">
              <a:buClr>
                <a:srgbClr val="FFFFFF"/>
              </a:buClr>
              <a:buFontTx/>
              <a:buNone/>
              <a:defRPr/>
            </a:lvl1pPr>
          </a:lstStyle>
          <a:p>
            <a:r>
              <a:rPr lang="en-US" smtClean="0"/>
              <a:t>Click to edit Master subtitle style</a:t>
            </a:r>
            <a:endParaRPr lang="en-US"/>
          </a:p>
        </p:txBody>
      </p:sp>
      <p:sp>
        <p:nvSpPr>
          <p:cNvPr id="5" name="Rectangle 5"/>
          <p:cNvSpPr>
            <a:spLocks noGrp="1" noChangeArrowheads="1"/>
          </p:cNvSpPr>
          <p:nvPr>
            <p:ph type="dt" sz="half" idx="10"/>
          </p:nvPr>
        </p:nvSpPr>
        <p:spPr/>
        <p:txBody>
          <a:bodyPr/>
          <a:lstStyle>
            <a:lvl1pPr>
              <a:defRPr smtClean="0"/>
            </a:lvl1pPr>
          </a:lstStyle>
          <a:p>
            <a:pPr>
              <a:defRPr/>
            </a:pPr>
            <a:endParaRPr lang="en-US"/>
          </a:p>
        </p:txBody>
      </p:sp>
      <p:sp>
        <p:nvSpPr>
          <p:cNvPr id="6" name="Rectangle 6"/>
          <p:cNvSpPr>
            <a:spLocks noGrp="1" noChangeArrowheads="1"/>
          </p:cNvSpPr>
          <p:nvPr>
            <p:ph type="ftr" sz="quarter" idx="11"/>
          </p:nvPr>
        </p:nvSpPr>
        <p:spPr/>
        <p:txBody>
          <a:bodyPr/>
          <a:lstStyle>
            <a:lvl1pPr>
              <a:defRPr smtClean="0"/>
            </a:lvl1pPr>
          </a:lstStyle>
          <a:p>
            <a:pPr>
              <a:defRPr/>
            </a:pPr>
            <a:endParaRPr lang="en-US"/>
          </a:p>
        </p:txBody>
      </p:sp>
      <p:sp>
        <p:nvSpPr>
          <p:cNvPr id="7" name="Rectangle 7"/>
          <p:cNvSpPr>
            <a:spLocks noGrp="1" noChangeArrowheads="1"/>
          </p:cNvSpPr>
          <p:nvPr>
            <p:ph type="sldNum" sz="quarter" idx="12"/>
          </p:nvPr>
        </p:nvSpPr>
        <p:spPr/>
        <p:txBody>
          <a:bodyPr/>
          <a:lstStyle>
            <a:lvl1pPr>
              <a:defRPr smtClean="0"/>
            </a:lvl1pPr>
          </a:lstStyle>
          <a:p>
            <a:pPr>
              <a:defRPr/>
            </a:pPr>
            <a:fld id="{C42C3CC9-E825-40E9-AEAF-13FB0DFA3614}" type="slidenum">
              <a:rPr lang="en-US"/>
              <a:pPr>
                <a:defRPr/>
              </a:pPr>
              <a:t>‹#›</a:t>
            </a:fld>
            <a:endParaRPr lang="en-US"/>
          </a:p>
        </p:txBody>
      </p:sp>
    </p:spTree>
    <p:extLst>
      <p:ext uri="{BB962C8B-B14F-4D97-AF65-F5344CB8AC3E}">
        <p14:creationId xmlns:p14="http://schemas.microsoft.com/office/powerpoint/2010/main" val="326254483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5"/>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pPr>
              <a:defRPr/>
            </a:pPr>
            <a:fld id="{BDF4BF90-5572-482A-A559-36FB2AD384D4}" type="slidenum">
              <a:rPr lang="en-US"/>
              <a:pPr>
                <a:defRPr/>
              </a:pPr>
              <a:t>‹#›</a:t>
            </a:fld>
            <a:endParaRPr lang="en-US"/>
          </a:p>
        </p:txBody>
      </p:sp>
    </p:spTree>
    <p:extLst>
      <p:ext uri="{BB962C8B-B14F-4D97-AF65-F5344CB8AC3E}">
        <p14:creationId xmlns:p14="http://schemas.microsoft.com/office/powerpoint/2010/main" val="1972069255"/>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pPr>
              <a:defRPr/>
            </a:pPr>
            <a:fld id="{F0E76528-A29D-4B41-8B4A-07F4388B451E}" type="slidenum">
              <a:rPr lang="en-US"/>
              <a:pPr>
                <a:defRPr/>
              </a:pPr>
              <a:t>‹#›</a:t>
            </a:fld>
            <a:endParaRPr lang="en-US"/>
          </a:p>
        </p:txBody>
      </p:sp>
    </p:spTree>
    <p:extLst>
      <p:ext uri="{BB962C8B-B14F-4D97-AF65-F5344CB8AC3E}">
        <p14:creationId xmlns:p14="http://schemas.microsoft.com/office/powerpoint/2010/main" val="270831943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5613" y="1600200"/>
            <a:ext cx="403701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5025" y="1600200"/>
            <a:ext cx="403701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5"/>
          <p:cNvSpPr>
            <a:spLocks noGrp="1" noChangeArrowheads="1"/>
          </p:cNvSpPr>
          <p:nvPr>
            <p:ph type="dt" sz="half" idx="10"/>
          </p:nvPr>
        </p:nvSpPr>
        <p:spPr>
          <a:ln/>
        </p:spPr>
        <p:txBody>
          <a:bodyPr/>
          <a:lstStyle>
            <a:lvl1pPr>
              <a:defRPr/>
            </a:lvl1pPr>
          </a:lstStyle>
          <a:p>
            <a:pPr>
              <a:defRPr/>
            </a:pPr>
            <a:endParaRPr 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pPr>
              <a:defRPr/>
            </a:pPr>
            <a:fld id="{FE8DAF68-2CBE-4A1B-A19F-FD2527FD9836}" type="slidenum">
              <a:rPr lang="en-US"/>
              <a:pPr>
                <a:defRPr/>
              </a:pPr>
              <a:t>‹#›</a:t>
            </a:fld>
            <a:endParaRPr lang="en-US"/>
          </a:p>
        </p:txBody>
      </p:sp>
    </p:spTree>
    <p:extLst>
      <p:ext uri="{BB962C8B-B14F-4D97-AF65-F5344CB8AC3E}">
        <p14:creationId xmlns:p14="http://schemas.microsoft.com/office/powerpoint/2010/main" val="971884342"/>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Rectangle 5"/>
          <p:cNvSpPr>
            <a:spLocks noGrp="1" noChangeArrowheads="1"/>
          </p:cNvSpPr>
          <p:nvPr>
            <p:ph type="dt" sz="half" idx="10"/>
          </p:nvPr>
        </p:nvSpPr>
        <p:spPr>
          <a:ln/>
        </p:spPr>
        <p:txBody>
          <a:bodyPr/>
          <a:lstStyle>
            <a:lvl1pPr>
              <a:defRPr/>
            </a:lvl1pPr>
          </a:lstStyle>
          <a:p>
            <a:pPr>
              <a:defRPr/>
            </a:pPr>
            <a:endParaRPr lang="en-US"/>
          </a:p>
        </p:txBody>
      </p:sp>
      <p:sp>
        <p:nvSpPr>
          <p:cNvPr id="8" name="Rectangle 6"/>
          <p:cNvSpPr>
            <a:spLocks noGrp="1" noChangeArrowheads="1"/>
          </p:cNvSpPr>
          <p:nvPr>
            <p:ph type="ftr" sz="quarter" idx="11"/>
          </p:nvPr>
        </p:nvSpPr>
        <p:spPr>
          <a:ln/>
        </p:spPr>
        <p:txBody>
          <a:bodyPr/>
          <a:lstStyle>
            <a:lvl1pPr>
              <a:defRPr/>
            </a:lvl1pPr>
          </a:lstStyle>
          <a:p>
            <a:pPr>
              <a:defRPr/>
            </a:pPr>
            <a:endParaRPr lang="en-US"/>
          </a:p>
        </p:txBody>
      </p:sp>
      <p:sp>
        <p:nvSpPr>
          <p:cNvPr id="9" name="Rectangle 7"/>
          <p:cNvSpPr>
            <a:spLocks noGrp="1" noChangeArrowheads="1"/>
          </p:cNvSpPr>
          <p:nvPr>
            <p:ph type="sldNum" sz="quarter" idx="12"/>
          </p:nvPr>
        </p:nvSpPr>
        <p:spPr>
          <a:ln/>
        </p:spPr>
        <p:txBody>
          <a:bodyPr/>
          <a:lstStyle>
            <a:lvl1pPr>
              <a:defRPr/>
            </a:lvl1pPr>
          </a:lstStyle>
          <a:p>
            <a:pPr>
              <a:defRPr/>
            </a:pPr>
            <a:fld id="{CED1A7A3-F4C5-414D-90B8-709FBF9CB921}" type="slidenum">
              <a:rPr lang="en-US"/>
              <a:pPr>
                <a:defRPr/>
              </a:pPr>
              <a:t>‹#›</a:t>
            </a:fld>
            <a:endParaRPr lang="en-US"/>
          </a:p>
        </p:txBody>
      </p:sp>
    </p:spTree>
    <p:extLst>
      <p:ext uri="{BB962C8B-B14F-4D97-AF65-F5344CB8AC3E}">
        <p14:creationId xmlns:p14="http://schemas.microsoft.com/office/powerpoint/2010/main" val="1386583870"/>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Rectangle 5"/>
          <p:cNvSpPr>
            <a:spLocks noGrp="1" noChangeArrowheads="1"/>
          </p:cNvSpPr>
          <p:nvPr>
            <p:ph type="dt" sz="half" idx="10"/>
          </p:nvPr>
        </p:nvSpPr>
        <p:spPr>
          <a:ln/>
        </p:spPr>
        <p:txBody>
          <a:bodyPr/>
          <a:lstStyle>
            <a:lvl1pPr>
              <a:defRPr/>
            </a:lvl1pPr>
          </a:lstStyle>
          <a:p>
            <a:pPr>
              <a:defRPr/>
            </a:pPr>
            <a:endParaRPr lang="en-US"/>
          </a:p>
        </p:txBody>
      </p:sp>
      <p:sp>
        <p:nvSpPr>
          <p:cNvPr id="4" name="Rectangle 6"/>
          <p:cNvSpPr>
            <a:spLocks noGrp="1" noChangeArrowheads="1"/>
          </p:cNvSpPr>
          <p:nvPr>
            <p:ph type="ftr" sz="quarter" idx="11"/>
          </p:nvPr>
        </p:nvSpPr>
        <p:spPr>
          <a:ln/>
        </p:spPr>
        <p:txBody>
          <a:bodyPr/>
          <a:lstStyle>
            <a:lvl1pPr>
              <a:defRPr/>
            </a:lvl1pPr>
          </a:lstStyle>
          <a:p>
            <a:pPr>
              <a:defRPr/>
            </a:pPr>
            <a:endParaRPr lang="en-US"/>
          </a:p>
        </p:txBody>
      </p:sp>
      <p:sp>
        <p:nvSpPr>
          <p:cNvPr id="5" name="Rectangle 7"/>
          <p:cNvSpPr>
            <a:spLocks noGrp="1" noChangeArrowheads="1"/>
          </p:cNvSpPr>
          <p:nvPr>
            <p:ph type="sldNum" sz="quarter" idx="12"/>
          </p:nvPr>
        </p:nvSpPr>
        <p:spPr>
          <a:ln/>
        </p:spPr>
        <p:txBody>
          <a:bodyPr/>
          <a:lstStyle>
            <a:lvl1pPr>
              <a:defRPr/>
            </a:lvl1pPr>
          </a:lstStyle>
          <a:p>
            <a:pPr>
              <a:defRPr/>
            </a:pPr>
            <a:fld id="{C6A31E0D-A237-4636-BF0E-2BDCD8A0C48D}" type="slidenum">
              <a:rPr lang="en-US"/>
              <a:pPr>
                <a:defRPr/>
              </a:pPr>
              <a:t>‹#›</a:t>
            </a:fld>
            <a:endParaRPr lang="en-US"/>
          </a:p>
        </p:txBody>
      </p:sp>
    </p:spTree>
    <p:extLst>
      <p:ext uri="{BB962C8B-B14F-4D97-AF65-F5344CB8AC3E}">
        <p14:creationId xmlns:p14="http://schemas.microsoft.com/office/powerpoint/2010/main" val="558412363"/>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a:p>
        </p:txBody>
      </p:sp>
      <p:sp>
        <p:nvSpPr>
          <p:cNvPr id="3" name="Rectangle 6"/>
          <p:cNvSpPr>
            <a:spLocks noGrp="1" noChangeArrowheads="1"/>
          </p:cNvSpPr>
          <p:nvPr>
            <p:ph type="ftr" sz="quarter" idx="11"/>
          </p:nvPr>
        </p:nvSpPr>
        <p:spPr>
          <a:ln/>
        </p:spPr>
        <p:txBody>
          <a:bodyPr/>
          <a:lstStyle>
            <a:lvl1pPr>
              <a:defRPr/>
            </a:lvl1pPr>
          </a:lstStyle>
          <a:p>
            <a:pPr>
              <a:defRPr/>
            </a:pPr>
            <a:endParaRPr lang="en-US"/>
          </a:p>
        </p:txBody>
      </p:sp>
      <p:sp>
        <p:nvSpPr>
          <p:cNvPr id="4" name="Rectangle 7"/>
          <p:cNvSpPr>
            <a:spLocks noGrp="1" noChangeArrowheads="1"/>
          </p:cNvSpPr>
          <p:nvPr>
            <p:ph type="sldNum" sz="quarter" idx="12"/>
          </p:nvPr>
        </p:nvSpPr>
        <p:spPr>
          <a:ln/>
        </p:spPr>
        <p:txBody>
          <a:bodyPr/>
          <a:lstStyle>
            <a:lvl1pPr>
              <a:defRPr/>
            </a:lvl1pPr>
          </a:lstStyle>
          <a:p>
            <a:pPr>
              <a:defRPr/>
            </a:pPr>
            <a:fld id="{B24F82B6-3786-428E-832E-A2874AEDCACF}" type="slidenum">
              <a:rPr lang="en-US"/>
              <a:pPr>
                <a:defRPr/>
              </a:pPr>
              <a:t>‹#›</a:t>
            </a:fld>
            <a:endParaRPr lang="en-US"/>
          </a:p>
        </p:txBody>
      </p:sp>
    </p:spTree>
    <p:extLst>
      <p:ext uri="{BB962C8B-B14F-4D97-AF65-F5344CB8AC3E}">
        <p14:creationId xmlns:p14="http://schemas.microsoft.com/office/powerpoint/2010/main" val="1385206727"/>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pPr>
              <a:defRPr/>
            </a:pPr>
            <a:fld id="{B085B9ED-EEFF-4BDD-AFF0-FDA1DBB23AC4}" type="slidenum">
              <a:rPr lang="en-US"/>
              <a:pPr>
                <a:defRPr/>
              </a:pPr>
              <a:t>‹#›</a:t>
            </a:fld>
            <a:endParaRPr lang="en-US"/>
          </a:p>
        </p:txBody>
      </p:sp>
    </p:spTree>
    <p:extLst>
      <p:ext uri="{BB962C8B-B14F-4D97-AF65-F5344CB8AC3E}">
        <p14:creationId xmlns:p14="http://schemas.microsoft.com/office/powerpoint/2010/main" val="3319498621"/>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pPr>
              <a:defRPr/>
            </a:pPr>
            <a:fld id="{54235180-0409-4305-BF70-8986C344CFCD}" type="slidenum">
              <a:rPr lang="en-US"/>
              <a:pPr>
                <a:defRPr/>
              </a:pPr>
              <a:t>‹#›</a:t>
            </a:fld>
            <a:endParaRPr lang="en-US"/>
          </a:p>
        </p:txBody>
      </p:sp>
    </p:spTree>
    <p:extLst>
      <p:ext uri="{BB962C8B-B14F-4D97-AF65-F5344CB8AC3E}">
        <p14:creationId xmlns:p14="http://schemas.microsoft.com/office/powerpoint/2010/main" val="4008169589"/>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5"/>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pPr>
              <a:defRPr/>
            </a:pPr>
            <a:fld id="{1FDA29B4-F7A1-458B-B8E6-A7CB942417AB}" type="slidenum">
              <a:rPr lang="en-US"/>
              <a:pPr>
                <a:defRPr/>
              </a:pPr>
              <a:t>‹#›</a:t>
            </a:fld>
            <a:endParaRPr lang="en-US"/>
          </a:p>
        </p:txBody>
      </p:sp>
    </p:spTree>
    <p:extLst>
      <p:ext uri="{BB962C8B-B14F-4D97-AF65-F5344CB8AC3E}">
        <p14:creationId xmlns:p14="http://schemas.microsoft.com/office/powerpoint/2010/main" val="838369578"/>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6225" y="274638"/>
            <a:ext cx="2055813"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5613" y="274638"/>
            <a:ext cx="6018212"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5"/>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pPr>
              <a:defRPr/>
            </a:pPr>
            <a:fld id="{D22F09AC-9232-4AA4-A995-8030BFE3CC7A}" type="slidenum">
              <a:rPr lang="en-US"/>
              <a:pPr>
                <a:defRPr/>
              </a:pPr>
              <a:t>‹#›</a:t>
            </a:fld>
            <a:endParaRPr lang="en-US"/>
          </a:p>
        </p:txBody>
      </p:sp>
    </p:spTree>
    <p:extLst>
      <p:ext uri="{BB962C8B-B14F-4D97-AF65-F5344CB8AC3E}">
        <p14:creationId xmlns:p14="http://schemas.microsoft.com/office/powerpoint/2010/main" val="313386891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2.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ags" Target="../tags/tag3.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1.jpe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ags" Target="../tags/tag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custDataLst>
              <p:tags r:id="rId14"/>
            </p:custDataLst>
          </p:nvPr>
        </p:nvSpPr>
        <p:spPr bwMode="auto">
          <a:xfrm>
            <a:off x="2703513" y="274638"/>
            <a:ext cx="631666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custDataLst>
              <p:tags r:id="rId15"/>
            </p:custDataLst>
          </p:nvPr>
        </p:nvSpPr>
        <p:spPr bwMode="auto">
          <a:xfrm>
            <a:off x="2693988" y="1600200"/>
            <a:ext cx="6326187"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fld id="{33CC3EDF-E98E-4D09-B3D1-B191D202DC22}" type="datetimeFigureOut">
              <a:rPr lang="id-ID" smtClean="0"/>
              <a:t>11/09/2017</a:t>
            </a:fld>
            <a:endParaRPr lang="id-ID"/>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endParaRPr lang="id-ID"/>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fld id="{C407EEF8-3C2E-4E5C-B702-86A8C59285F9}"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4" r:id="rId12"/>
  </p:sldLayoutIdLst>
  <p:transition/>
  <p:txStyles>
    <p:titleStyle>
      <a:lvl1pPr algn="l" rtl="0" eaLnBrk="1" fontAlgn="base" hangingPunct="1">
        <a:spcBef>
          <a:spcPct val="0"/>
        </a:spcBef>
        <a:spcAft>
          <a:spcPct val="0"/>
        </a:spcAft>
        <a:buClr>
          <a:schemeClr val="tx1"/>
        </a:buClr>
        <a:defRPr sz="3200">
          <a:solidFill>
            <a:schemeClr val="tx1"/>
          </a:solidFill>
          <a:latin typeface="+mj-lt"/>
          <a:ea typeface="+mj-ea"/>
          <a:cs typeface="+mj-cs"/>
        </a:defRPr>
      </a:lvl1pPr>
      <a:lvl2pPr algn="l" rtl="0" eaLnBrk="1" fontAlgn="base" hangingPunct="1">
        <a:spcBef>
          <a:spcPct val="0"/>
        </a:spcBef>
        <a:spcAft>
          <a:spcPct val="0"/>
        </a:spcAft>
        <a:buClr>
          <a:schemeClr val="tx1"/>
        </a:buClr>
        <a:defRPr sz="3200">
          <a:solidFill>
            <a:schemeClr val="tx1"/>
          </a:solidFill>
          <a:latin typeface="Arial" charset="0"/>
          <a:cs typeface="Arial" charset="0"/>
        </a:defRPr>
      </a:lvl2pPr>
      <a:lvl3pPr algn="l" rtl="0" eaLnBrk="1" fontAlgn="base" hangingPunct="1">
        <a:spcBef>
          <a:spcPct val="0"/>
        </a:spcBef>
        <a:spcAft>
          <a:spcPct val="0"/>
        </a:spcAft>
        <a:buClr>
          <a:schemeClr val="tx1"/>
        </a:buClr>
        <a:defRPr sz="3200">
          <a:solidFill>
            <a:schemeClr val="tx1"/>
          </a:solidFill>
          <a:latin typeface="Arial" charset="0"/>
          <a:cs typeface="Arial" charset="0"/>
        </a:defRPr>
      </a:lvl3pPr>
      <a:lvl4pPr algn="l" rtl="0" eaLnBrk="1" fontAlgn="base" hangingPunct="1">
        <a:spcBef>
          <a:spcPct val="0"/>
        </a:spcBef>
        <a:spcAft>
          <a:spcPct val="0"/>
        </a:spcAft>
        <a:buClr>
          <a:schemeClr val="tx1"/>
        </a:buClr>
        <a:defRPr sz="3200">
          <a:solidFill>
            <a:schemeClr val="tx1"/>
          </a:solidFill>
          <a:latin typeface="Arial" charset="0"/>
          <a:cs typeface="Arial" charset="0"/>
        </a:defRPr>
      </a:lvl4pPr>
      <a:lvl5pPr algn="l" rtl="0" eaLnBrk="1" fontAlgn="base" hangingPunct="1">
        <a:spcBef>
          <a:spcPct val="0"/>
        </a:spcBef>
        <a:spcAft>
          <a:spcPct val="0"/>
        </a:spcAft>
        <a:buClr>
          <a:schemeClr val="tx1"/>
        </a:buClr>
        <a:defRPr sz="3200">
          <a:solidFill>
            <a:schemeClr val="tx1"/>
          </a:solidFill>
          <a:latin typeface="Arial" charset="0"/>
          <a:cs typeface="Arial" charset="0"/>
        </a:defRPr>
      </a:lvl5pPr>
      <a:lvl6pPr marL="457200" algn="l" rtl="0" eaLnBrk="1" fontAlgn="base" hangingPunct="1">
        <a:spcBef>
          <a:spcPct val="0"/>
        </a:spcBef>
        <a:spcAft>
          <a:spcPct val="0"/>
        </a:spcAft>
        <a:buClr>
          <a:schemeClr val="tx1"/>
        </a:buClr>
        <a:defRPr sz="3200">
          <a:solidFill>
            <a:schemeClr val="tx1"/>
          </a:solidFill>
          <a:latin typeface="Arial" charset="0"/>
          <a:cs typeface="Arial" charset="0"/>
        </a:defRPr>
      </a:lvl6pPr>
      <a:lvl7pPr marL="914400" algn="l" rtl="0" eaLnBrk="1" fontAlgn="base" hangingPunct="1">
        <a:spcBef>
          <a:spcPct val="0"/>
        </a:spcBef>
        <a:spcAft>
          <a:spcPct val="0"/>
        </a:spcAft>
        <a:buClr>
          <a:schemeClr val="tx1"/>
        </a:buClr>
        <a:defRPr sz="3200">
          <a:solidFill>
            <a:schemeClr val="tx1"/>
          </a:solidFill>
          <a:latin typeface="Arial" charset="0"/>
          <a:cs typeface="Arial" charset="0"/>
        </a:defRPr>
      </a:lvl7pPr>
      <a:lvl8pPr marL="1371600" algn="l" rtl="0" eaLnBrk="1" fontAlgn="base" hangingPunct="1">
        <a:spcBef>
          <a:spcPct val="0"/>
        </a:spcBef>
        <a:spcAft>
          <a:spcPct val="0"/>
        </a:spcAft>
        <a:buClr>
          <a:schemeClr val="tx1"/>
        </a:buClr>
        <a:defRPr sz="3200">
          <a:solidFill>
            <a:schemeClr val="tx1"/>
          </a:solidFill>
          <a:latin typeface="Arial" charset="0"/>
          <a:cs typeface="Arial" charset="0"/>
        </a:defRPr>
      </a:lvl8pPr>
      <a:lvl9pPr marL="1828800" algn="l" rtl="0" eaLnBrk="1" fontAlgn="base" hangingPunct="1">
        <a:spcBef>
          <a:spcPct val="0"/>
        </a:spcBef>
        <a:spcAft>
          <a:spcPct val="0"/>
        </a:spcAft>
        <a:buClr>
          <a:schemeClr val="tx1"/>
        </a:buClr>
        <a:defRPr sz="3200">
          <a:solidFill>
            <a:schemeClr val="tx1"/>
          </a:solidFill>
          <a:latin typeface="Arial" charset="0"/>
          <a:cs typeface="Arial" charset="0"/>
        </a:defRPr>
      </a:lvl9pPr>
    </p:titleStyle>
    <p:bodyStyle>
      <a:lvl1pPr marL="342900" indent="-342900" algn="l" rtl="0" eaLnBrk="1" fontAlgn="base" hangingPunct="1">
        <a:spcBef>
          <a:spcPct val="20000"/>
        </a:spcBef>
        <a:spcAft>
          <a:spcPct val="0"/>
        </a:spcAft>
        <a:buClr>
          <a:schemeClr val="tx1"/>
        </a:buClr>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lr>
          <a:schemeClr val="tx1"/>
        </a:buClr>
        <a:buChar char="•"/>
        <a:defRPr sz="2400">
          <a:solidFill>
            <a:schemeClr val="tx1"/>
          </a:solidFill>
          <a:latin typeface="+mn-lt"/>
          <a:cs typeface="+mn-cs"/>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cs typeface="+mn-cs"/>
        </a:defRPr>
      </a:lvl3pPr>
      <a:lvl4pPr marL="1600200" indent="-228600" algn="l" rtl="0" eaLnBrk="1" fontAlgn="base" hangingPunct="1">
        <a:spcBef>
          <a:spcPct val="20000"/>
        </a:spcBef>
        <a:spcAft>
          <a:spcPct val="0"/>
        </a:spcAft>
        <a:buClr>
          <a:schemeClr val="tx1"/>
        </a:buClr>
        <a:buChar char="•"/>
        <a:defRPr sz="2400">
          <a:solidFill>
            <a:schemeClr val="tx1"/>
          </a:solidFill>
          <a:latin typeface="+mn-lt"/>
          <a:cs typeface="+mn-cs"/>
        </a:defRPr>
      </a:lvl4pPr>
      <a:lvl5pPr marL="2057400" indent="-228600" algn="l" rtl="0" eaLnBrk="1" fontAlgn="base" hangingPunct="1">
        <a:spcBef>
          <a:spcPct val="20000"/>
        </a:spcBef>
        <a:spcAft>
          <a:spcPct val="0"/>
        </a:spcAft>
        <a:buClr>
          <a:schemeClr val="tx1"/>
        </a:buClr>
        <a:buChar char="•"/>
        <a:defRPr sz="2400">
          <a:solidFill>
            <a:schemeClr val="tx1"/>
          </a:solidFill>
          <a:latin typeface="+mn-lt"/>
          <a:cs typeface="+mn-cs"/>
        </a:defRPr>
      </a:lvl5pPr>
      <a:lvl6pPr marL="2514600" indent="-228600" algn="l" rtl="0" eaLnBrk="1" fontAlgn="base" hangingPunct="1">
        <a:spcBef>
          <a:spcPct val="20000"/>
        </a:spcBef>
        <a:spcAft>
          <a:spcPct val="0"/>
        </a:spcAft>
        <a:buClr>
          <a:schemeClr val="tx1"/>
        </a:buClr>
        <a:buChar char="•"/>
        <a:defRPr sz="2400">
          <a:solidFill>
            <a:schemeClr val="tx1"/>
          </a:solidFill>
          <a:latin typeface="+mn-lt"/>
          <a:cs typeface="+mn-cs"/>
        </a:defRPr>
      </a:lvl6pPr>
      <a:lvl7pPr marL="2971800" indent="-228600" algn="l" rtl="0" eaLnBrk="1" fontAlgn="base" hangingPunct="1">
        <a:spcBef>
          <a:spcPct val="20000"/>
        </a:spcBef>
        <a:spcAft>
          <a:spcPct val="0"/>
        </a:spcAft>
        <a:buClr>
          <a:schemeClr val="tx1"/>
        </a:buClr>
        <a:buChar char="•"/>
        <a:defRPr sz="2400">
          <a:solidFill>
            <a:schemeClr val="tx1"/>
          </a:solidFill>
          <a:latin typeface="+mn-lt"/>
          <a:cs typeface="+mn-cs"/>
        </a:defRPr>
      </a:lvl7pPr>
      <a:lvl8pPr marL="3429000" indent="-228600" algn="l" rtl="0" eaLnBrk="1" fontAlgn="base" hangingPunct="1">
        <a:spcBef>
          <a:spcPct val="20000"/>
        </a:spcBef>
        <a:spcAft>
          <a:spcPct val="0"/>
        </a:spcAft>
        <a:buClr>
          <a:schemeClr val="tx1"/>
        </a:buClr>
        <a:buChar char="•"/>
        <a:defRPr sz="2400">
          <a:solidFill>
            <a:schemeClr val="tx1"/>
          </a:solidFill>
          <a:latin typeface="+mn-lt"/>
          <a:cs typeface="+mn-cs"/>
        </a:defRPr>
      </a:lvl8pPr>
      <a:lvl9pPr marL="3886200" indent="-228600" algn="l" rtl="0" eaLnBrk="1" fontAlgn="base" hangingPunct="1">
        <a:spcBef>
          <a:spcPct val="20000"/>
        </a:spcBef>
        <a:spcAft>
          <a:spcPct val="0"/>
        </a:spcAft>
        <a:buClr>
          <a:schemeClr val="tx1"/>
        </a:buClr>
        <a:buChar char="•"/>
        <a:defRPr sz="2400">
          <a:solidFill>
            <a:schemeClr val="tx1"/>
          </a:solidFill>
          <a:latin typeface="+mn-lt"/>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136525" y="136525"/>
            <a:ext cx="8866188" cy="6581775"/>
          </a:xfrm>
          <a:prstGeom prst="rect">
            <a:avLst/>
          </a:prstGeom>
          <a:solidFill>
            <a:schemeClr val="bg1">
              <a:alpha val="50000"/>
            </a:schemeClr>
          </a:solidFill>
          <a:ln w="9525">
            <a:noFill/>
            <a:miter lim="800000"/>
            <a:headEnd/>
            <a:tailEnd/>
          </a:ln>
          <a:effectLst/>
        </p:spPr>
        <p:txBody>
          <a:bodyPr wrap="none" anchor="ctr"/>
          <a:lstStyle/>
          <a:p>
            <a:pPr>
              <a:defRPr/>
            </a:pPr>
            <a:endParaRPr lang="id-ID"/>
          </a:p>
        </p:txBody>
      </p:sp>
      <p:sp>
        <p:nvSpPr>
          <p:cNvPr id="2051" name="Rectangle 3"/>
          <p:cNvSpPr>
            <a:spLocks noGrp="1" noChangeArrowheads="1"/>
          </p:cNvSpPr>
          <p:nvPr>
            <p:ph type="title"/>
            <p:custDataLst>
              <p:tags r:id="rId13"/>
            </p:custDataLst>
          </p:nvPr>
        </p:nvSpPr>
        <p:spPr bwMode="auto">
          <a:xfrm>
            <a:off x="455613" y="274638"/>
            <a:ext cx="82264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2052" name="Rectangle 4"/>
          <p:cNvSpPr>
            <a:spLocks noGrp="1" noChangeArrowheads="1"/>
          </p:cNvSpPr>
          <p:nvPr>
            <p:ph type="body" idx="1"/>
            <p:custDataLst>
              <p:tags r:id="rId14"/>
            </p:custDataLst>
          </p:nvPr>
        </p:nvSpPr>
        <p:spPr bwMode="auto">
          <a:xfrm>
            <a:off x="455613" y="1600200"/>
            <a:ext cx="8226425"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7109" name="Rectangle 5"/>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47110" name="Rectangle 6"/>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47111" name="Rectangle 7"/>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0E9ABC48-72F4-4D25-8D64-89295971812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txStyles>
    <p:titleStyle>
      <a:lvl1pPr algn="l" rtl="0" eaLnBrk="1" fontAlgn="base" hangingPunct="1">
        <a:spcBef>
          <a:spcPct val="0"/>
        </a:spcBef>
        <a:spcAft>
          <a:spcPct val="0"/>
        </a:spcAft>
        <a:buClr>
          <a:schemeClr val="tx1"/>
        </a:buClr>
        <a:defRPr sz="3200">
          <a:solidFill>
            <a:schemeClr val="tx1"/>
          </a:solidFill>
          <a:latin typeface="+mj-lt"/>
          <a:ea typeface="+mj-ea"/>
          <a:cs typeface="+mj-cs"/>
        </a:defRPr>
      </a:lvl1pPr>
      <a:lvl2pPr algn="l" rtl="0" eaLnBrk="1" fontAlgn="base" hangingPunct="1">
        <a:spcBef>
          <a:spcPct val="0"/>
        </a:spcBef>
        <a:spcAft>
          <a:spcPct val="0"/>
        </a:spcAft>
        <a:buClr>
          <a:schemeClr val="tx1"/>
        </a:buClr>
        <a:defRPr sz="3200">
          <a:solidFill>
            <a:schemeClr val="tx1"/>
          </a:solidFill>
          <a:latin typeface="Arial" charset="0"/>
        </a:defRPr>
      </a:lvl2pPr>
      <a:lvl3pPr algn="l" rtl="0" eaLnBrk="1" fontAlgn="base" hangingPunct="1">
        <a:spcBef>
          <a:spcPct val="0"/>
        </a:spcBef>
        <a:spcAft>
          <a:spcPct val="0"/>
        </a:spcAft>
        <a:buClr>
          <a:schemeClr val="tx1"/>
        </a:buClr>
        <a:defRPr sz="3200">
          <a:solidFill>
            <a:schemeClr val="tx1"/>
          </a:solidFill>
          <a:latin typeface="Arial" charset="0"/>
        </a:defRPr>
      </a:lvl3pPr>
      <a:lvl4pPr algn="l" rtl="0" eaLnBrk="1" fontAlgn="base" hangingPunct="1">
        <a:spcBef>
          <a:spcPct val="0"/>
        </a:spcBef>
        <a:spcAft>
          <a:spcPct val="0"/>
        </a:spcAft>
        <a:buClr>
          <a:schemeClr val="tx1"/>
        </a:buClr>
        <a:defRPr sz="3200">
          <a:solidFill>
            <a:schemeClr val="tx1"/>
          </a:solidFill>
          <a:latin typeface="Arial" charset="0"/>
        </a:defRPr>
      </a:lvl4pPr>
      <a:lvl5pPr algn="l" rtl="0" eaLnBrk="1" fontAlgn="base" hangingPunct="1">
        <a:spcBef>
          <a:spcPct val="0"/>
        </a:spcBef>
        <a:spcAft>
          <a:spcPct val="0"/>
        </a:spcAft>
        <a:buClr>
          <a:schemeClr val="tx1"/>
        </a:buClr>
        <a:defRPr sz="3200">
          <a:solidFill>
            <a:schemeClr val="tx1"/>
          </a:solidFill>
          <a:latin typeface="Arial" charset="0"/>
        </a:defRPr>
      </a:lvl5pPr>
      <a:lvl6pPr marL="457200" algn="l" rtl="0" eaLnBrk="1" fontAlgn="base" hangingPunct="1">
        <a:spcBef>
          <a:spcPct val="0"/>
        </a:spcBef>
        <a:spcAft>
          <a:spcPct val="0"/>
        </a:spcAft>
        <a:buClr>
          <a:schemeClr val="tx1"/>
        </a:buClr>
        <a:defRPr sz="3200">
          <a:solidFill>
            <a:schemeClr val="tx1"/>
          </a:solidFill>
          <a:latin typeface="Arial" charset="0"/>
        </a:defRPr>
      </a:lvl6pPr>
      <a:lvl7pPr marL="914400" algn="l" rtl="0" eaLnBrk="1" fontAlgn="base" hangingPunct="1">
        <a:spcBef>
          <a:spcPct val="0"/>
        </a:spcBef>
        <a:spcAft>
          <a:spcPct val="0"/>
        </a:spcAft>
        <a:buClr>
          <a:schemeClr val="tx1"/>
        </a:buClr>
        <a:defRPr sz="3200">
          <a:solidFill>
            <a:schemeClr val="tx1"/>
          </a:solidFill>
          <a:latin typeface="Arial" charset="0"/>
        </a:defRPr>
      </a:lvl7pPr>
      <a:lvl8pPr marL="1371600" algn="l" rtl="0" eaLnBrk="1" fontAlgn="base" hangingPunct="1">
        <a:spcBef>
          <a:spcPct val="0"/>
        </a:spcBef>
        <a:spcAft>
          <a:spcPct val="0"/>
        </a:spcAft>
        <a:buClr>
          <a:schemeClr val="tx1"/>
        </a:buClr>
        <a:defRPr sz="3200">
          <a:solidFill>
            <a:schemeClr val="tx1"/>
          </a:solidFill>
          <a:latin typeface="Arial" charset="0"/>
        </a:defRPr>
      </a:lvl8pPr>
      <a:lvl9pPr marL="1828800" algn="l" rtl="0" eaLnBrk="1" fontAlgn="base" hangingPunct="1">
        <a:spcBef>
          <a:spcPct val="0"/>
        </a:spcBef>
        <a:spcAft>
          <a:spcPct val="0"/>
        </a:spcAft>
        <a:buClr>
          <a:schemeClr val="tx1"/>
        </a:buClr>
        <a:defRPr sz="3200">
          <a:solidFill>
            <a:schemeClr val="tx1"/>
          </a:solidFill>
          <a:latin typeface="Arial" charset="0"/>
        </a:defRPr>
      </a:lvl9pPr>
    </p:titleStyle>
    <p:bodyStyle>
      <a:lvl1pPr marL="342900" indent="-342900" algn="l" rtl="0" eaLnBrk="1" fontAlgn="base" hangingPunct="1">
        <a:spcBef>
          <a:spcPct val="20000"/>
        </a:spcBef>
        <a:spcAft>
          <a:spcPct val="0"/>
        </a:spcAft>
        <a:buClr>
          <a:schemeClr val="tx1"/>
        </a:buClr>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lr>
          <a:schemeClr val="tx1"/>
        </a:buClr>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lr>
          <a:schemeClr val="tx1"/>
        </a:buClr>
        <a:buChar char="•"/>
        <a:defRPr sz="2400">
          <a:solidFill>
            <a:schemeClr val="tx1"/>
          </a:solidFill>
          <a:latin typeface="+mn-lt"/>
        </a:defRPr>
      </a:lvl4pPr>
      <a:lvl5pPr marL="2057400" indent="-228600" algn="l" rtl="0" eaLnBrk="1" fontAlgn="base" hangingPunct="1">
        <a:spcBef>
          <a:spcPct val="20000"/>
        </a:spcBef>
        <a:spcAft>
          <a:spcPct val="0"/>
        </a:spcAft>
        <a:buClr>
          <a:schemeClr val="tx1"/>
        </a:buClr>
        <a:buChar char="•"/>
        <a:defRPr sz="2400">
          <a:solidFill>
            <a:schemeClr val="tx1"/>
          </a:solidFill>
          <a:latin typeface="+mn-lt"/>
        </a:defRPr>
      </a:lvl5pPr>
      <a:lvl6pPr marL="2514600" indent="-228600" algn="l" rtl="0" eaLnBrk="1" fontAlgn="base" hangingPunct="1">
        <a:spcBef>
          <a:spcPct val="20000"/>
        </a:spcBef>
        <a:spcAft>
          <a:spcPct val="0"/>
        </a:spcAft>
        <a:buClr>
          <a:schemeClr val="tx1"/>
        </a:buClr>
        <a:buChar char="•"/>
        <a:defRPr sz="2400">
          <a:solidFill>
            <a:schemeClr val="tx1"/>
          </a:solidFill>
          <a:latin typeface="+mn-lt"/>
        </a:defRPr>
      </a:lvl6pPr>
      <a:lvl7pPr marL="2971800" indent="-228600" algn="l" rtl="0" eaLnBrk="1" fontAlgn="base" hangingPunct="1">
        <a:spcBef>
          <a:spcPct val="20000"/>
        </a:spcBef>
        <a:spcAft>
          <a:spcPct val="0"/>
        </a:spcAft>
        <a:buClr>
          <a:schemeClr val="tx1"/>
        </a:buClr>
        <a:buChar char="•"/>
        <a:defRPr sz="2400">
          <a:solidFill>
            <a:schemeClr val="tx1"/>
          </a:solidFill>
          <a:latin typeface="+mn-lt"/>
        </a:defRPr>
      </a:lvl7pPr>
      <a:lvl8pPr marL="3429000" indent="-228600" algn="l" rtl="0" eaLnBrk="1" fontAlgn="base" hangingPunct="1">
        <a:spcBef>
          <a:spcPct val="20000"/>
        </a:spcBef>
        <a:spcAft>
          <a:spcPct val="0"/>
        </a:spcAft>
        <a:buClr>
          <a:schemeClr val="tx1"/>
        </a:buClr>
        <a:buChar char="•"/>
        <a:defRPr sz="2400">
          <a:solidFill>
            <a:schemeClr val="tx1"/>
          </a:solidFill>
          <a:latin typeface="+mn-lt"/>
        </a:defRPr>
      </a:lvl8pPr>
      <a:lvl9pPr marL="3886200" indent="-228600" algn="l" rtl="0" eaLnBrk="1" fontAlgn="base" hangingPunct="1">
        <a:spcBef>
          <a:spcPct val="20000"/>
        </a:spcBef>
        <a:spcAft>
          <a:spcPct val="0"/>
        </a:spcAft>
        <a:buClr>
          <a:schemeClr val="tx1"/>
        </a:buClr>
        <a:buChar char="•"/>
        <a:defRPr sz="24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smtClean="0"/>
              <a:t>SKALA PSIKOLOGIS</a:t>
            </a:r>
            <a:endParaRPr lang="id-ID" dirty="0"/>
          </a:p>
        </p:txBody>
      </p:sp>
      <p:sp>
        <p:nvSpPr>
          <p:cNvPr id="3" name="Subtitle 2"/>
          <p:cNvSpPr>
            <a:spLocks noGrp="1"/>
          </p:cNvSpPr>
          <p:nvPr>
            <p:ph type="subTitle" idx="1"/>
          </p:nvPr>
        </p:nvSpPr>
        <p:spPr/>
        <p:txBody>
          <a:bodyPr/>
          <a:lstStyle/>
          <a:p>
            <a:endParaRPr lang="id-ID"/>
          </a:p>
        </p:txBody>
      </p:sp>
    </p:spTree>
    <p:extLst>
      <p:ext uri="{BB962C8B-B14F-4D97-AF65-F5344CB8AC3E}">
        <p14:creationId xmlns:p14="http://schemas.microsoft.com/office/powerpoint/2010/main" val="4079872110"/>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586940806"/>
              </p:ext>
            </p:extLst>
          </p:nvPr>
        </p:nvGraphicFramePr>
        <p:xfrm>
          <a:off x="251520" y="1196752"/>
          <a:ext cx="8208912" cy="4480560"/>
        </p:xfrm>
        <a:graphic>
          <a:graphicData uri="http://schemas.openxmlformats.org/drawingml/2006/table">
            <a:tbl>
              <a:tblPr firstRow="1" bandRow="1">
                <a:tableStyleId>{5C22544A-7EE6-4342-B048-85BDC9FD1C3A}</a:tableStyleId>
              </a:tblPr>
              <a:tblGrid>
                <a:gridCol w="2645095"/>
                <a:gridCol w="2035425"/>
                <a:gridCol w="1584176"/>
                <a:gridCol w="1944216"/>
              </a:tblGrid>
              <a:tr h="370840">
                <a:tc>
                  <a:txBody>
                    <a:bodyPr/>
                    <a:lstStyle/>
                    <a:p>
                      <a:r>
                        <a:rPr lang="id-ID" dirty="0" smtClean="0"/>
                        <a:t>Pembeda</a:t>
                      </a:r>
                      <a:endParaRPr lang="id-ID" dirty="0"/>
                    </a:p>
                  </a:txBody>
                  <a:tcPr/>
                </a:tc>
                <a:tc>
                  <a:txBody>
                    <a:bodyPr/>
                    <a:lstStyle/>
                    <a:p>
                      <a:r>
                        <a:rPr lang="id-ID" dirty="0" smtClean="0"/>
                        <a:t>Pedoman Wawancara</a:t>
                      </a:r>
                      <a:endParaRPr lang="id-ID" dirty="0"/>
                    </a:p>
                  </a:txBody>
                  <a:tcPr/>
                </a:tc>
                <a:tc>
                  <a:txBody>
                    <a:bodyPr/>
                    <a:lstStyle/>
                    <a:p>
                      <a:r>
                        <a:rPr lang="id-ID" dirty="0" smtClean="0"/>
                        <a:t>Angket</a:t>
                      </a:r>
                      <a:endParaRPr lang="id-ID" dirty="0"/>
                    </a:p>
                  </a:txBody>
                  <a:tcPr/>
                </a:tc>
                <a:tc>
                  <a:txBody>
                    <a:bodyPr/>
                    <a:lstStyle/>
                    <a:p>
                      <a:r>
                        <a:rPr lang="id-ID" dirty="0" smtClean="0"/>
                        <a:t>Pedoman</a:t>
                      </a:r>
                      <a:r>
                        <a:rPr lang="id-ID" baseline="0" dirty="0" smtClean="0"/>
                        <a:t> Observasi</a:t>
                      </a:r>
                      <a:endParaRPr lang="id-ID" dirty="0"/>
                    </a:p>
                  </a:txBody>
                  <a:tcPr/>
                </a:tc>
              </a:tr>
              <a:tr h="370840">
                <a:tc>
                  <a:txBody>
                    <a:bodyPr/>
                    <a:lstStyle/>
                    <a:p>
                      <a:r>
                        <a:rPr lang="id-ID" dirty="0" smtClean="0"/>
                        <a:t>Aspek</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Opini / pendapat mengenai sebuah fenomena</a:t>
                      </a:r>
                    </a:p>
                    <a:p>
                      <a:endParaRPr lang="id-ID" dirty="0"/>
                    </a:p>
                  </a:txBody>
                  <a:tcPr/>
                </a:tc>
                <a:tc>
                  <a:txBody>
                    <a:bodyPr/>
                    <a:lstStyle/>
                    <a:p>
                      <a:r>
                        <a:rPr lang="id-ID" dirty="0" smtClean="0"/>
                        <a:t>Opini / pendapat mengenai sebuah fenomena</a:t>
                      </a:r>
                      <a:endParaRPr lang="id-ID" dirty="0"/>
                    </a:p>
                  </a:txBody>
                  <a:tcPr/>
                </a:tc>
                <a:tc>
                  <a:txBody>
                    <a:bodyPr/>
                    <a:lstStyle/>
                    <a:p>
                      <a:r>
                        <a:rPr lang="id-ID" dirty="0" smtClean="0"/>
                        <a:t>Perilaku, fenomena</a:t>
                      </a:r>
                      <a:endParaRPr lang="id-ID" dirty="0"/>
                    </a:p>
                  </a:txBody>
                  <a:tcPr/>
                </a:tc>
              </a:tr>
              <a:tr h="370840">
                <a:tc>
                  <a:txBody>
                    <a:bodyPr/>
                    <a:lstStyle/>
                    <a:p>
                      <a:r>
                        <a:rPr lang="id-ID" dirty="0" smtClean="0"/>
                        <a:t>Cara</a:t>
                      </a:r>
                      <a:endParaRPr lang="id-ID" dirty="0"/>
                    </a:p>
                  </a:txBody>
                  <a:tcPr/>
                </a:tc>
                <a:tc>
                  <a:txBody>
                    <a:bodyPr/>
                    <a:lstStyle/>
                    <a:p>
                      <a:r>
                        <a:rPr lang="id-ID" dirty="0" smtClean="0"/>
                        <a:t>Lisan</a:t>
                      </a:r>
                      <a:endParaRPr lang="id-ID" dirty="0"/>
                    </a:p>
                  </a:txBody>
                  <a:tcPr/>
                </a:tc>
                <a:tc>
                  <a:txBody>
                    <a:bodyPr/>
                    <a:lstStyle/>
                    <a:p>
                      <a:r>
                        <a:rPr lang="id-ID" dirty="0" smtClean="0"/>
                        <a:t>tertulis</a:t>
                      </a:r>
                      <a:endParaRPr lang="id-ID" dirty="0"/>
                    </a:p>
                  </a:txBody>
                  <a:tcPr/>
                </a:tc>
                <a:tc>
                  <a:txBody>
                    <a:bodyPr/>
                    <a:lstStyle/>
                    <a:p>
                      <a:r>
                        <a:rPr lang="id-ID" dirty="0" smtClean="0"/>
                        <a:t>Pengamatan</a:t>
                      </a:r>
                      <a:r>
                        <a:rPr lang="id-ID" baseline="0" dirty="0" smtClean="0"/>
                        <a:t> kemudian dicatat</a:t>
                      </a:r>
                      <a:endParaRPr lang="id-ID" dirty="0"/>
                    </a:p>
                  </a:txBody>
                  <a:tcPr/>
                </a:tc>
              </a:tr>
              <a:tr h="370840">
                <a:tc>
                  <a:txBody>
                    <a:bodyPr/>
                    <a:lstStyle/>
                    <a:p>
                      <a:r>
                        <a:rPr lang="id-ID" dirty="0" smtClean="0"/>
                        <a:t>Kedalaman</a:t>
                      </a:r>
                      <a:r>
                        <a:rPr lang="id-ID" baseline="0" dirty="0" smtClean="0"/>
                        <a:t> informasi</a:t>
                      </a:r>
                      <a:endParaRPr lang="id-ID" dirty="0"/>
                    </a:p>
                  </a:txBody>
                  <a:tcPr/>
                </a:tc>
                <a:tc>
                  <a:txBody>
                    <a:bodyPr/>
                    <a:lstStyle/>
                    <a:p>
                      <a:r>
                        <a:rPr lang="id-ID" dirty="0" smtClean="0"/>
                        <a:t>Lebih mendalam karena interviewer bisa menggali informasi lebih lengkap</a:t>
                      </a:r>
                      <a:endParaRPr lang="id-ID" dirty="0"/>
                    </a:p>
                  </a:txBody>
                  <a:tcPr/>
                </a:tc>
                <a:tc>
                  <a:txBody>
                    <a:bodyPr/>
                    <a:lstStyle/>
                    <a:p>
                      <a:r>
                        <a:rPr lang="id-ID" dirty="0" smtClean="0"/>
                        <a:t>Terbatas pada pertanyaan yang ada di angket</a:t>
                      </a:r>
                      <a:endParaRPr lang="id-ID" dirty="0"/>
                    </a:p>
                  </a:txBody>
                  <a:tcPr/>
                </a:tc>
                <a:tc>
                  <a:txBody>
                    <a:bodyPr/>
                    <a:lstStyle/>
                    <a:p>
                      <a:r>
                        <a:rPr lang="id-ID" dirty="0" smtClean="0"/>
                        <a:t>Hasil pengamatan valid apabila dilakukan secara natural</a:t>
                      </a:r>
                      <a:endParaRPr lang="id-ID" dirty="0"/>
                    </a:p>
                  </a:txBody>
                  <a:tcPr/>
                </a:tc>
              </a:tr>
            </a:tbl>
          </a:graphicData>
        </a:graphic>
      </p:graphicFrame>
    </p:spTree>
    <p:extLst>
      <p:ext uri="{BB962C8B-B14F-4D97-AF65-F5344CB8AC3E}">
        <p14:creationId xmlns:p14="http://schemas.microsoft.com/office/powerpoint/2010/main" val="208096809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TES, SKALA, ANGKET</a:t>
            </a:r>
            <a:endParaRPr lang="id-ID"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412861415"/>
              </p:ext>
            </p:extLst>
          </p:nvPr>
        </p:nvGraphicFramePr>
        <p:xfrm>
          <a:off x="0" y="1340768"/>
          <a:ext cx="8892480" cy="5928712"/>
        </p:xfrm>
        <a:graphic>
          <a:graphicData uri="http://schemas.openxmlformats.org/drawingml/2006/table">
            <a:tbl>
              <a:tblPr firstRow="1" bandRow="1">
                <a:tableStyleId>{5C22544A-7EE6-4342-B048-85BDC9FD1C3A}</a:tableStyleId>
              </a:tblPr>
              <a:tblGrid>
                <a:gridCol w="2223120"/>
                <a:gridCol w="2223120"/>
                <a:gridCol w="2223120"/>
                <a:gridCol w="2223120"/>
              </a:tblGrid>
              <a:tr h="478122">
                <a:tc>
                  <a:txBody>
                    <a:bodyPr/>
                    <a:lstStyle/>
                    <a:p>
                      <a:endParaRPr lang="id-ID" sz="2400" dirty="0"/>
                    </a:p>
                  </a:txBody>
                  <a:tcPr/>
                </a:tc>
                <a:tc>
                  <a:txBody>
                    <a:bodyPr/>
                    <a:lstStyle/>
                    <a:p>
                      <a:r>
                        <a:rPr lang="id-ID" sz="2400" dirty="0" smtClean="0"/>
                        <a:t>TES</a:t>
                      </a:r>
                      <a:endParaRPr lang="id-ID" sz="2400" dirty="0"/>
                    </a:p>
                  </a:txBody>
                  <a:tcPr/>
                </a:tc>
                <a:tc>
                  <a:txBody>
                    <a:bodyPr/>
                    <a:lstStyle/>
                    <a:p>
                      <a:r>
                        <a:rPr lang="id-ID" sz="2400" dirty="0" smtClean="0"/>
                        <a:t>SKALA</a:t>
                      </a:r>
                      <a:endParaRPr lang="id-ID" sz="2400" dirty="0"/>
                    </a:p>
                  </a:txBody>
                  <a:tcPr/>
                </a:tc>
                <a:tc>
                  <a:txBody>
                    <a:bodyPr/>
                    <a:lstStyle/>
                    <a:p>
                      <a:r>
                        <a:rPr lang="id-ID" sz="2400" dirty="0" smtClean="0"/>
                        <a:t>ANGKET</a:t>
                      </a:r>
                      <a:endParaRPr lang="id-ID" sz="2400" dirty="0"/>
                    </a:p>
                  </a:txBody>
                  <a:tcPr/>
                </a:tc>
              </a:tr>
              <a:tr h="5450590">
                <a:tc>
                  <a:txBody>
                    <a:bodyPr/>
                    <a:lstStyle/>
                    <a:p>
                      <a:r>
                        <a:rPr lang="id-ID" sz="2400" dirty="0" smtClean="0"/>
                        <a:t>Aspek</a:t>
                      </a:r>
                      <a:r>
                        <a:rPr lang="id-ID" sz="2400" baseline="0" dirty="0" smtClean="0"/>
                        <a:t> yang diungkap</a:t>
                      </a:r>
                      <a:endParaRPr lang="id-ID" sz="2400" dirty="0"/>
                    </a:p>
                  </a:txBody>
                  <a:tcPr/>
                </a:tc>
                <a:tc>
                  <a:txBody>
                    <a:bodyPr/>
                    <a:lstStyle/>
                    <a:p>
                      <a:r>
                        <a:rPr lang="id-ID" sz="2400" dirty="0" smtClean="0"/>
                        <a:t>Mengungkap aspek kognitif dan psikomotorik</a:t>
                      </a:r>
                      <a:endParaRPr lang="id-ID" sz="2400" dirty="0"/>
                    </a:p>
                  </a:txBody>
                  <a:tcPr/>
                </a:tc>
                <a:tc>
                  <a:txBody>
                    <a:bodyPr/>
                    <a:lstStyle/>
                    <a:p>
                      <a:r>
                        <a:rPr lang="id-ID" sz="2400" dirty="0" smtClean="0"/>
                        <a:t>Mengungkap aspek afeksi</a:t>
                      </a:r>
                      <a:endParaRPr lang="id-ID" sz="2400"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2400" dirty="0" err="1" smtClean="0">
                          <a:solidFill>
                            <a:schemeClr val="tx1"/>
                          </a:solidFill>
                        </a:rPr>
                        <a:t>mencari</a:t>
                      </a:r>
                      <a:r>
                        <a:rPr lang="en-US" sz="2400" dirty="0" smtClean="0">
                          <a:solidFill>
                            <a:schemeClr val="tx1"/>
                          </a:solidFill>
                        </a:rPr>
                        <a:t> </a:t>
                      </a:r>
                      <a:r>
                        <a:rPr lang="en-US" sz="2400" b="1" u="sng" dirty="0" err="1" smtClean="0">
                          <a:solidFill>
                            <a:schemeClr val="tx1"/>
                          </a:solidFill>
                        </a:rPr>
                        <a:t>informasi</a:t>
                      </a:r>
                      <a:r>
                        <a:rPr lang="id-ID" sz="2400" b="1" u="sng" dirty="0" smtClean="0">
                          <a:solidFill>
                            <a:schemeClr val="tx1"/>
                          </a:solidFill>
                        </a:rPr>
                        <a:t> </a:t>
                      </a:r>
                      <a:r>
                        <a:rPr lang="id-ID" sz="2400" b="1" u="none" dirty="0" smtClean="0">
                          <a:solidFill>
                            <a:schemeClr val="tx1"/>
                          </a:solidFill>
                        </a:rPr>
                        <a:t>terkait dengan</a:t>
                      </a:r>
                      <a:r>
                        <a:rPr lang="id-ID" sz="2400" b="1" u="sng" dirty="0" smtClean="0">
                          <a:solidFill>
                            <a:schemeClr val="tx1"/>
                          </a:solidFill>
                        </a:rPr>
                        <a:t> </a:t>
                      </a:r>
                      <a:r>
                        <a:rPr lang="en-US" sz="2400" dirty="0" smtClean="0">
                          <a:solidFill>
                            <a:schemeClr val="tx1"/>
                          </a:solidFill>
                        </a:rPr>
                        <a:t>: </a:t>
                      </a:r>
                      <a:r>
                        <a:rPr lang="en-US" sz="2400" dirty="0" err="1" smtClean="0">
                          <a:solidFill>
                            <a:schemeClr val="tx1"/>
                          </a:solidFill>
                        </a:rPr>
                        <a:t>opini</a:t>
                      </a:r>
                      <a:r>
                        <a:rPr lang="en-US" sz="2400" dirty="0" smtClean="0">
                          <a:solidFill>
                            <a:schemeClr val="tx1"/>
                          </a:solidFill>
                        </a:rPr>
                        <a:t>, </a:t>
                      </a:r>
                      <a:r>
                        <a:rPr lang="en-US" sz="2400" dirty="0" err="1" smtClean="0">
                          <a:solidFill>
                            <a:schemeClr val="tx1"/>
                          </a:solidFill>
                        </a:rPr>
                        <a:t>pendapat</a:t>
                      </a:r>
                      <a:r>
                        <a:rPr lang="en-US" sz="2400" dirty="0" smtClean="0">
                          <a:solidFill>
                            <a:schemeClr val="tx1"/>
                          </a:solidFill>
                        </a:rPr>
                        <a:t>, </a:t>
                      </a:r>
                      <a:r>
                        <a:rPr lang="en-US" sz="2400" dirty="0" err="1" smtClean="0">
                          <a:solidFill>
                            <a:schemeClr val="tx1"/>
                          </a:solidFill>
                        </a:rPr>
                        <a:t>atau</a:t>
                      </a:r>
                      <a:r>
                        <a:rPr lang="en-US" sz="2400" dirty="0" smtClean="0">
                          <a:solidFill>
                            <a:schemeClr val="tx1"/>
                          </a:solidFill>
                        </a:rPr>
                        <a:t> </a:t>
                      </a:r>
                      <a:r>
                        <a:rPr lang="en-US" sz="2400" dirty="0" err="1" smtClean="0">
                          <a:solidFill>
                            <a:schemeClr val="tx1"/>
                          </a:solidFill>
                        </a:rPr>
                        <a:t>perasaan-perasaan</a:t>
                      </a:r>
                      <a:r>
                        <a:rPr lang="en-US" sz="2400" dirty="0" smtClean="0">
                          <a:solidFill>
                            <a:schemeClr val="tx1"/>
                          </a:solidFill>
                        </a:rPr>
                        <a:t> yang </a:t>
                      </a:r>
                      <a:r>
                        <a:rPr lang="en-US" sz="2400" dirty="0" err="1" smtClean="0">
                          <a:solidFill>
                            <a:schemeClr val="tx1"/>
                          </a:solidFill>
                        </a:rPr>
                        <a:t>berkaitan</a:t>
                      </a:r>
                      <a:r>
                        <a:rPr lang="en-US" sz="2400" dirty="0" smtClean="0">
                          <a:solidFill>
                            <a:schemeClr val="tx1"/>
                          </a:solidFill>
                        </a:rPr>
                        <a:t> </a:t>
                      </a:r>
                      <a:r>
                        <a:rPr lang="en-US" sz="2400" dirty="0" err="1" smtClean="0">
                          <a:solidFill>
                            <a:schemeClr val="tx1"/>
                          </a:solidFill>
                        </a:rPr>
                        <a:t>dengan</a:t>
                      </a:r>
                      <a:r>
                        <a:rPr lang="en-US" sz="2400" dirty="0" smtClean="0">
                          <a:solidFill>
                            <a:schemeClr val="tx1"/>
                          </a:solidFill>
                        </a:rPr>
                        <a:t> </a:t>
                      </a:r>
                      <a:r>
                        <a:rPr lang="en-US" sz="2400" dirty="0" err="1" smtClean="0">
                          <a:solidFill>
                            <a:schemeClr val="tx1"/>
                          </a:solidFill>
                        </a:rPr>
                        <a:t>peristiwa-peristiwa</a:t>
                      </a:r>
                      <a:r>
                        <a:rPr lang="en-US" sz="2400" dirty="0" smtClean="0">
                          <a:solidFill>
                            <a:schemeClr val="tx1"/>
                          </a:solidFill>
                        </a:rPr>
                        <a:t> </a:t>
                      </a:r>
                      <a:r>
                        <a:rPr lang="en-US" sz="2400" i="1" dirty="0" err="1" smtClean="0">
                          <a:solidFill>
                            <a:schemeClr val="tx1"/>
                          </a:solidFill>
                        </a:rPr>
                        <a:t>faktual</a:t>
                      </a:r>
                      <a:r>
                        <a:rPr lang="en-US" sz="2400" dirty="0" smtClean="0">
                          <a:solidFill>
                            <a:schemeClr val="tx1"/>
                          </a:solidFill>
                        </a:rPr>
                        <a:t> </a:t>
                      </a:r>
                      <a:r>
                        <a:rPr lang="en-US" sz="2400" dirty="0" err="1" smtClean="0">
                          <a:solidFill>
                            <a:schemeClr val="tx1"/>
                          </a:solidFill>
                        </a:rPr>
                        <a:t>saat</a:t>
                      </a:r>
                      <a:r>
                        <a:rPr lang="en-US" sz="2400" dirty="0" smtClean="0">
                          <a:solidFill>
                            <a:schemeClr val="tx1"/>
                          </a:solidFill>
                        </a:rPr>
                        <a:t> </a:t>
                      </a:r>
                      <a:r>
                        <a:rPr lang="en-US" sz="2400" dirty="0" err="1" smtClean="0">
                          <a:solidFill>
                            <a:schemeClr val="tx1"/>
                          </a:solidFill>
                        </a:rPr>
                        <a:t>ini</a:t>
                      </a:r>
                      <a:r>
                        <a:rPr lang="en-US" sz="2400" b="1" dirty="0" smtClean="0">
                          <a:solidFill>
                            <a:schemeClr val="tx1"/>
                          </a:solidFill>
                        </a:rPr>
                        <a:t>.</a:t>
                      </a:r>
                      <a:r>
                        <a:rPr lang="en-US" sz="2400" dirty="0" smtClean="0">
                          <a:solidFill>
                            <a:schemeClr val="tx1"/>
                          </a:solidFill>
                        </a:rPr>
                        <a:t> </a:t>
                      </a:r>
                    </a:p>
                    <a:p>
                      <a:endParaRPr lang="id-ID" sz="2400" dirty="0">
                        <a:solidFill>
                          <a:schemeClr val="tx1"/>
                        </a:solidFill>
                      </a:endParaRPr>
                    </a:p>
                  </a:txBody>
                  <a:tcPr/>
                </a:tc>
              </a:tr>
            </a:tbl>
          </a:graphicData>
        </a:graphic>
      </p:graphicFrame>
    </p:spTree>
    <p:extLst>
      <p:ext uri="{BB962C8B-B14F-4D97-AF65-F5344CB8AC3E}">
        <p14:creationId xmlns:p14="http://schemas.microsoft.com/office/powerpoint/2010/main" val="2000625288"/>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14617799"/>
              </p:ext>
            </p:extLst>
          </p:nvPr>
        </p:nvGraphicFramePr>
        <p:xfrm>
          <a:off x="107504" y="1196752"/>
          <a:ext cx="9144000" cy="4392488"/>
        </p:xfrm>
        <a:graphic>
          <a:graphicData uri="http://schemas.openxmlformats.org/drawingml/2006/table">
            <a:tbl>
              <a:tblPr firstRow="1" bandRow="1">
                <a:tableStyleId>{5C22544A-7EE6-4342-B048-85BDC9FD1C3A}</a:tableStyleId>
              </a:tblPr>
              <a:tblGrid>
                <a:gridCol w="2286000"/>
                <a:gridCol w="2286000"/>
                <a:gridCol w="2286000"/>
                <a:gridCol w="2286000"/>
              </a:tblGrid>
              <a:tr h="791487">
                <a:tc>
                  <a:txBody>
                    <a:bodyPr/>
                    <a:lstStyle/>
                    <a:p>
                      <a:endParaRPr lang="id-ID" sz="2000" dirty="0">
                        <a:solidFill>
                          <a:schemeClr val="tx1"/>
                        </a:solidFill>
                      </a:endParaRPr>
                    </a:p>
                  </a:txBody>
                  <a:tcPr/>
                </a:tc>
                <a:tc>
                  <a:txBody>
                    <a:bodyPr/>
                    <a:lstStyle/>
                    <a:p>
                      <a:pPr algn="ctr"/>
                      <a:r>
                        <a:rPr lang="id-ID" sz="2400" dirty="0" smtClean="0">
                          <a:solidFill>
                            <a:schemeClr val="tx1"/>
                          </a:solidFill>
                        </a:rPr>
                        <a:t>Tes </a:t>
                      </a:r>
                      <a:endParaRPr lang="id-ID" sz="2400" dirty="0">
                        <a:solidFill>
                          <a:schemeClr val="tx1"/>
                        </a:solidFill>
                      </a:endParaRPr>
                    </a:p>
                  </a:txBody>
                  <a:tcPr/>
                </a:tc>
                <a:tc>
                  <a:txBody>
                    <a:bodyPr/>
                    <a:lstStyle/>
                    <a:p>
                      <a:pPr algn="ctr"/>
                      <a:r>
                        <a:rPr lang="id-ID" sz="2400" dirty="0" smtClean="0">
                          <a:solidFill>
                            <a:schemeClr val="tx1"/>
                          </a:solidFill>
                        </a:rPr>
                        <a:t>Skala </a:t>
                      </a:r>
                      <a:endParaRPr lang="id-ID" sz="2400" dirty="0">
                        <a:solidFill>
                          <a:schemeClr val="tx1"/>
                        </a:solidFill>
                      </a:endParaRPr>
                    </a:p>
                  </a:txBody>
                  <a:tcPr/>
                </a:tc>
                <a:tc>
                  <a:txBody>
                    <a:bodyPr/>
                    <a:lstStyle/>
                    <a:p>
                      <a:pPr algn="ctr"/>
                      <a:r>
                        <a:rPr lang="id-ID" sz="2400" dirty="0" smtClean="0">
                          <a:solidFill>
                            <a:schemeClr val="tx1"/>
                          </a:solidFill>
                        </a:rPr>
                        <a:t>Angket</a:t>
                      </a:r>
                      <a:endParaRPr lang="id-ID" sz="2400" dirty="0">
                        <a:solidFill>
                          <a:schemeClr val="tx1"/>
                        </a:solidFill>
                      </a:endParaRPr>
                    </a:p>
                  </a:txBody>
                  <a:tcPr/>
                </a:tc>
              </a:tr>
              <a:tr h="3601001">
                <a:tc>
                  <a:txBody>
                    <a:bodyPr/>
                    <a:lstStyle/>
                    <a:p>
                      <a:r>
                        <a:rPr lang="id-ID" sz="2400" b="1" dirty="0" smtClean="0">
                          <a:solidFill>
                            <a:schemeClr val="tx1"/>
                          </a:solidFill>
                        </a:rPr>
                        <a:t>Sifat pertanyaan / pernyataan</a:t>
                      </a:r>
                      <a:endParaRPr lang="id-ID" sz="2400" b="1" dirty="0">
                        <a:solidFill>
                          <a:schemeClr val="tx1"/>
                        </a:solidFill>
                      </a:endParaRPr>
                    </a:p>
                  </a:txBody>
                  <a:tcPr/>
                </a:tc>
                <a:tc>
                  <a:txBody>
                    <a:bodyPr/>
                    <a:lstStyle/>
                    <a:p>
                      <a:r>
                        <a:rPr lang="en-US" sz="2000" dirty="0" err="1" smtClean="0">
                          <a:solidFill>
                            <a:schemeClr val="tx1"/>
                          </a:solidFill>
                        </a:rPr>
                        <a:t>tertuju</a:t>
                      </a:r>
                      <a:r>
                        <a:rPr lang="en-US" sz="2000" dirty="0" smtClean="0">
                          <a:solidFill>
                            <a:schemeClr val="tx1"/>
                          </a:solidFill>
                        </a:rPr>
                        <a:t> </a:t>
                      </a:r>
                      <a:r>
                        <a:rPr lang="en-US" sz="2000" dirty="0" err="1" smtClean="0">
                          <a:solidFill>
                            <a:schemeClr val="tx1"/>
                          </a:solidFill>
                        </a:rPr>
                        <a:t>pada</a:t>
                      </a:r>
                      <a:r>
                        <a:rPr lang="en-US" sz="2000" dirty="0" smtClean="0">
                          <a:solidFill>
                            <a:schemeClr val="tx1"/>
                          </a:solidFill>
                        </a:rPr>
                        <a:t> </a:t>
                      </a:r>
                      <a:r>
                        <a:rPr lang="en-US" sz="2000" dirty="0" err="1" smtClean="0">
                          <a:solidFill>
                            <a:schemeClr val="tx1"/>
                          </a:solidFill>
                        </a:rPr>
                        <a:t>indikator</a:t>
                      </a:r>
                      <a:r>
                        <a:rPr lang="en-US" sz="2000" dirty="0" smtClean="0">
                          <a:solidFill>
                            <a:schemeClr val="tx1"/>
                          </a:solidFill>
                        </a:rPr>
                        <a:t> </a:t>
                      </a:r>
                      <a:r>
                        <a:rPr lang="en-US" sz="2000" dirty="0" err="1" smtClean="0">
                          <a:solidFill>
                            <a:schemeClr val="tx1"/>
                          </a:solidFill>
                        </a:rPr>
                        <a:t>perilaku</a:t>
                      </a:r>
                      <a:r>
                        <a:rPr lang="en-US" sz="2000" dirty="0" smtClean="0">
                          <a:solidFill>
                            <a:schemeClr val="tx1"/>
                          </a:solidFill>
                        </a:rPr>
                        <a:t> </a:t>
                      </a:r>
                      <a:r>
                        <a:rPr lang="en-US" sz="2000" dirty="0" err="1" smtClean="0">
                          <a:solidFill>
                            <a:schemeClr val="tx1"/>
                          </a:solidFill>
                        </a:rPr>
                        <a:t>guna</a:t>
                      </a:r>
                      <a:r>
                        <a:rPr lang="en-US" sz="2000" dirty="0" smtClean="0">
                          <a:solidFill>
                            <a:schemeClr val="tx1"/>
                          </a:solidFill>
                        </a:rPr>
                        <a:t> </a:t>
                      </a:r>
                      <a:r>
                        <a:rPr lang="en-US" sz="2000" dirty="0" err="1" smtClean="0">
                          <a:solidFill>
                            <a:schemeClr val="tx1"/>
                          </a:solidFill>
                        </a:rPr>
                        <a:t>untuk</a:t>
                      </a:r>
                      <a:r>
                        <a:rPr lang="en-US" sz="2000" dirty="0" smtClean="0">
                          <a:solidFill>
                            <a:schemeClr val="tx1"/>
                          </a:solidFill>
                        </a:rPr>
                        <a:t> </a:t>
                      </a:r>
                      <a:r>
                        <a:rPr lang="en-US" sz="2000" dirty="0" err="1" smtClean="0">
                          <a:solidFill>
                            <a:schemeClr val="tx1"/>
                          </a:solidFill>
                        </a:rPr>
                        <a:t>memancing</a:t>
                      </a:r>
                      <a:r>
                        <a:rPr lang="en-US" sz="2000" dirty="0" smtClean="0">
                          <a:solidFill>
                            <a:schemeClr val="tx1"/>
                          </a:solidFill>
                        </a:rPr>
                        <a:t> </a:t>
                      </a:r>
                      <a:r>
                        <a:rPr lang="en-US" sz="2000" dirty="0" err="1" smtClean="0">
                          <a:solidFill>
                            <a:schemeClr val="tx1"/>
                          </a:solidFill>
                        </a:rPr>
                        <a:t>jawaban</a:t>
                      </a:r>
                      <a:r>
                        <a:rPr lang="en-US" sz="2000" dirty="0" smtClean="0">
                          <a:solidFill>
                            <a:schemeClr val="tx1"/>
                          </a:solidFill>
                        </a:rPr>
                        <a:t> yang me- </a:t>
                      </a:r>
                      <a:r>
                        <a:rPr lang="en-US" sz="2000" dirty="0" err="1" smtClean="0">
                          <a:solidFill>
                            <a:schemeClr val="tx1"/>
                          </a:solidFill>
                        </a:rPr>
                        <a:t>rupakan</a:t>
                      </a:r>
                      <a:r>
                        <a:rPr lang="en-US" sz="2000" dirty="0" smtClean="0">
                          <a:solidFill>
                            <a:schemeClr val="tx1"/>
                          </a:solidFill>
                        </a:rPr>
                        <a:t> </a:t>
                      </a:r>
                      <a:r>
                        <a:rPr lang="en-US" sz="2000" dirty="0" err="1" smtClean="0">
                          <a:solidFill>
                            <a:schemeClr val="tx1"/>
                          </a:solidFill>
                        </a:rPr>
                        <a:t>refleksi</a:t>
                      </a:r>
                      <a:r>
                        <a:rPr lang="en-US" sz="2000" dirty="0" smtClean="0">
                          <a:solidFill>
                            <a:schemeClr val="tx1"/>
                          </a:solidFill>
                        </a:rPr>
                        <a:t> </a:t>
                      </a:r>
                      <a:r>
                        <a:rPr lang="en-US" sz="2000" dirty="0" err="1" smtClean="0">
                          <a:solidFill>
                            <a:schemeClr val="tx1"/>
                          </a:solidFill>
                        </a:rPr>
                        <a:t>dari</a:t>
                      </a:r>
                      <a:r>
                        <a:rPr lang="en-US" sz="2000" dirty="0" smtClean="0">
                          <a:solidFill>
                            <a:schemeClr val="tx1"/>
                          </a:solidFill>
                        </a:rPr>
                        <a:t> </a:t>
                      </a:r>
                      <a:r>
                        <a:rPr lang="en-US" sz="2000" dirty="0" err="1" smtClean="0">
                          <a:solidFill>
                            <a:schemeClr val="tx1"/>
                          </a:solidFill>
                        </a:rPr>
                        <a:t>keadaan</a:t>
                      </a:r>
                      <a:r>
                        <a:rPr lang="en-US" sz="2000" dirty="0" smtClean="0">
                          <a:solidFill>
                            <a:schemeClr val="tx1"/>
                          </a:solidFill>
                        </a:rPr>
                        <a:t> </a:t>
                      </a:r>
                      <a:r>
                        <a:rPr lang="en-US" sz="2000" dirty="0" err="1" smtClean="0">
                          <a:solidFill>
                            <a:schemeClr val="tx1"/>
                          </a:solidFill>
                        </a:rPr>
                        <a:t>diri</a:t>
                      </a:r>
                      <a:r>
                        <a:rPr lang="en-US" sz="2000" dirty="0" smtClean="0">
                          <a:solidFill>
                            <a:schemeClr val="tx1"/>
                          </a:solidFill>
                        </a:rPr>
                        <a:t> </a:t>
                      </a:r>
                      <a:r>
                        <a:rPr lang="en-US" sz="2000" dirty="0" err="1" smtClean="0">
                          <a:solidFill>
                            <a:schemeClr val="tx1"/>
                          </a:solidFill>
                        </a:rPr>
                        <a:t>subjek</a:t>
                      </a:r>
                      <a:r>
                        <a:rPr lang="en-US" sz="2000" dirty="0" smtClean="0">
                          <a:solidFill>
                            <a:schemeClr val="tx1"/>
                          </a:solidFill>
                        </a:rPr>
                        <a:t> yang </a:t>
                      </a:r>
                      <a:r>
                        <a:rPr lang="en-US" sz="2000" dirty="0" err="1" smtClean="0">
                          <a:solidFill>
                            <a:schemeClr val="tx1"/>
                          </a:solidFill>
                        </a:rPr>
                        <a:t>bersangkutan</a:t>
                      </a:r>
                      <a:endParaRPr lang="id-ID" sz="2000" dirty="0">
                        <a:solidFill>
                          <a:schemeClr val="tx1"/>
                        </a:solidFill>
                      </a:endParaRPr>
                    </a:p>
                  </a:txBody>
                  <a:tcPr/>
                </a:tc>
                <a:tc>
                  <a:txBody>
                    <a:bodyPr/>
                    <a:lstStyle/>
                    <a:p>
                      <a:r>
                        <a:rPr lang="en-US" sz="2000" dirty="0" err="1" smtClean="0">
                          <a:solidFill>
                            <a:schemeClr val="tx1"/>
                          </a:solidFill>
                        </a:rPr>
                        <a:t>tertuju</a:t>
                      </a:r>
                      <a:r>
                        <a:rPr lang="en-US" sz="2000" dirty="0" smtClean="0">
                          <a:solidFill>
                            <a:schemeClr val="tx1"/>
                          </a:solidFill>
                        </a:rPr>
                        <a:t> </a:t>
                      </a:r>
                      <a:r>
                        <a:rPr lang="en-US" sz="2000" dirty="0" err="1" smtClean="0">
                          <a:solidFill>
                            <a:schemeClr val="tx1"/>
                          </a:solidFill>
                        </a:rPr>
                        <a:t>pada</a:t>
                      </a:r>
                      <a:r>
                        <a:rPr lang="en-US" sz="2000" dirty="0" smtClean="0">
                          <a:solidFill>
                            <a:schemeClr val="tx1"/>
                          </a:solidFill>
                        </a:rPr>
                        <a:t> </a:t>
                      </a:r>
                      <a:r>
                        <a:rPr lang="en-US" sz="2000" dirty="0" err="1" smtClean="0">
                          <a:solidFill>
                            <a:schemeClr val="tx1"/>
                          </a:solidFill>
                        </a:rPr>
                        <a:t>indikator</a:t>
                      </a:r>
                      <a:r>
                        <a:rPr lang="en-US" sz="2000" dirty="0" smtClean="0">
                          <a:solidFill>
                            <a:schemeClr val="tx1"/>
                          </a:solidFill>
                        </a:rPr>
                        <a:t> </a:t>
                      </a:r>
                      <a:r>
                        <a:rPr lang="en-US" sz="2000" dirty="0" err="1" smtClean="0">
                          <a:solidFill>
                            <a:schemeClr val="tx1"/>
                          </a:solidFill>
                        </a:rPr>
                        <a:t>perilaku</a:t>
                      </a:r>
                      <a:r>
                        <a:rPr lang="en-US" sz="2000" dirty="0" smtClean="0">
                          <a:solidFill>
                            <a:schemeClr val="tx1"/>
                          </a:solidFill>
                        </a:rPr>
                        <a:t> </a:t>
                      </a:r>
                      <a:r>
                        <a:rPr lang="en-US" sz="2000" dirty="0" err="1" smtClean="0">
                          <a:solidFill>
                            <a:schemeClr val="tx1"/>
                          </a:solidFill>
                        </a:rPr>
                        <a:t>guna</a:t>
                      </a:r>
                      <a:r>
                        <a:rPr lang="en-US" sz="2000" dirty="0" smtClean="0">
                          <a:solidFill>
                            <a:schemeClr val="tx1"/>
                          </a:solidFill>
                        </a:rPr>
                        <a:t> </a:t>
                      </a:r>
                      <a:r>
                        <a:rPr lang="en-US" sz="2000" dirty="0" err="1" smtClean="0">
                          <a:solidFill>
                            <a:schemeClr val="tx1"/>
                          </a:solidFill>
                        </a:rPr>
                        <a:t>untuk</a:t>
                      </a:r>
                      <a:r>
                        <a:rPr lang="en-US" sz="2000" dirty="0" smtClean="0">
                          <a:solidFill>
                            <a:schemeClr val="tx1"/>
                          </a:solidFill>
                        </a:rPr>
                        <a:t> </a:t>
                      </a:r>
                      <a:r>
                        <a:rPr lang="en-US" sz="2000" dirty="0" err="1" smtClean="0">
                          <a:solidFill>
                            <a:schemeClr val="tx1"/>
                          </a:solidFill>
                        </a:rPr>
                        <a:t>memancing</a:t>
                      </a:r>
                      <a:r>
                        <a:rPr lang="en-US" sz="2000" dirty="0" smtClean="0">
                          <a:solidFill>
                            <a:schemeClr val="tx1"/>
                          </a:solidFill>
                        </a:rPr>
                        <a:t> </a:t>
                      </a:r>
                      <a:r>
                        <a:rPr lang="en-US" sz="2000" dirty="0" err="1" smtClean="0">
                          <a:solidFill>
                            <a:schemeClr val="tx1"/>
                          </a:solidFill>
                        </a:rPr>
                        <a:t>jawaban</a:t>
                      </a:r>
                      <a:r>
                        <a:rPr lang="en-US" sz="2000" dirty="0" smtClean="0">
                          <a:solidFill>
                            <a:schemeClr val="tx1"/>
                          </a:solidFill>
                        </a:rPr>
                        <a:t> yang me- </a:t>
                      </a:r>
                      <a:r>
                        <a:rPr lang="en-US" sz="2000" dirty="0" err="1" smtClean="0">
                          <a:solidFill>
                            <a:schemeClr val="tx1"/>
                          </a:solidFill>
                        </a:rPr>
                        <a:t>rupakan</a:t>
                      </a:r>
                      <a:r>
                        <a:rPr lang="en-US" sz="2000" dirty="0" smtClean="0">
                          <a:solidFill>
                            <a:schemeClr val="tx1"/>
                          </a:solidFill>
                        </a:rPr>
                        <a:t> </a:t>
                      </a:r>
                      <a:r>
                        <a:rPr lang="en-US" sz="2000" dirty="0" err="1" smtClean="0">
                          <a:solidFill>
                            <a:schemeClr val="tx1"/>
                          </a:solidFill>
                        </a:rPr>
                        <a:t>refleksi</a:t>
                      </a:r>
                      <a:r>
                        <a:rPr lang="en-US" sz="2000" dirty="0" smtClean="0">
                          <a:solidFill>
                            <a:schemeClr val="tx1"/>
                          </a:solidFill>
                        </a:rPr>
                        <a:t> </a:t>
                      </a:r>
                      <a:r>
                        <a:rPr lang="en-US" sz="2000" dirty="0" err="1" smtClean="0">
                          <a:solidFill>
                            <a:schemeClr val="tx1"/>
                          </a:solidFill>
                        </a:rPr>
                        <a:t>dari</a:t>
                      </a:r>
                      <a:r>
                        <a:rPr lang="en-US" sz="2000" dirty="0" smtClean="0">
                          <a:solidFill>
                            <a:schemeClr val="tx1"/>
                          </a:solidFill>
                        </a:rPr>
                        <a:t> </a:t>
                      </a:r>
                      <a:r>
                        <a:rPr lang="en-US" sz="2000" dirty="0" err="1" smtClean="0">
                          <a:solidFill>
                            <a:schemeClr val="tx1"/>
                          </a:solidFill>
                        </a:rPr>
                        <a:t>keadaan</a:t>
                      </a:r>
                      <a:r>
                        <a:rPr lang="en-US" sz="2000" dirty="0" smtClean="0">
                          <a:solidFill>
                            <a:schemeClr val="tx1"/>
                          </a:solidFill>
                        </a:rPr>
                        <a:t> </a:t>
                      </a:r>
                      <a:r>
                        <a:rPr lang="en-US" sz="2000" dirty="0" err="1" smtClean="0">
                          <a:solidFill>
                            <a:schemeClr val="tx1"/>
                          </a:solidFill>
                        </a:rPr>
                        <a:t>diri</a:t>
                      </a:r>
                      <a:r>
                        <a:rPr lang="en-US" sz="2000" dirty="0" smtClean="0">
                          <a:solidFill>
                            <a:schemeClr val="tx1"/>
                          </a:solidFill>
                        </a:rPr>
                        <a:t> </a:t>
                      </a:r>
                      <a:r>
                        <a:rPr lang="en-US" sz="2000" dirty="0" err="1" smtClean="0">
                          <a:solidFill>
                            <a:schemeClr val="tx1"/>
                          </a:solidFill>
                        </a:rPr>
                        <a:t>subjek</a:t>
                      </a:r>
                      <a:r>
                        <a:rPr lang="en-US" sz="2000" dirty="0" smtClean="0">
                          <a:solidFill>
                            <a:schemeClr val="tx1"/>
                          </a:solidFill>
                        </a:rPr>
                        <a:t> yang </a:t>
                      </a:r>
                      <a:r>
                        <a:rPr lang="en-US" sz="2000" dirty="0" err="1" smtClean="0">
                          <a:solidFill>
                            <a:schemeClr val="tx1"/>
                          </a:solidFill>
                        </a:rPr>
                        <a:t>bersangkutan</a:t>
                      </a:r>
                      <a:endParaRPr lang="id-ID" sz="2000" dirty="0">
                        <a:solidFill>
                          <a:schemeClr val="tx1"/>
                        </a:solidFill>
                      </a:endParaRPr>
                    </a:p>
                  </a:txBody>
                  <a:tcPr/>
                </a:tc>
                <a:tc>
                  <a:txBody>
                    <a:bodyPr/>
                    <a:lstStyle/>
                    <a:p>
                      <a:r>
                        <a:rPr lang="en-US" sz="2000" dirty="0" err="1" smtClean="0">
                          <a:solidFill>
                            <a:schemeClr val="tx1"/>
                          </a:solidFill>
                        </a:rPr>
                        <a:t>pertanyaan</a:t>
                      </a:r>
                      <a:r>
                        <a:rPr lang="en-US" sz="2000" dirty="0" smtClean="0">
                          <a:solidFill>
                            <a:schemeClr val="tx1"/>
                          </a:solidFill>
                        </a:rPr>
                        <a:t>/ </a:t>
                      </a:r>
                      <a:r>
                        <a:rPr lang="en-US" sz="2000" dirty="0" err="1" smtClean="0">
                          <a:solidFill>
                            <a:schemeClr val="tx1"/>
                          </a:solidFill>
                        </a:rPr>
                        <a:t>pernyataan</a:t>
                      </a:r>
                      <a:r>
                        <a:rPr lang="en-US" sz="2000" dirty="0" smtClean="0">
                          <a:solidFill>
                            <a:schemeClr val="tx1"/>
                          </a:solidFill>
                        </a:rPr>
                        <a:t> </a:t>
                      </a:r>
                      <a:r>
                        <a:rPr lang="en-US" sz="2000" dirty="0" err="1" smtClean="0">
                          <a:solidFill>
                            <a:schemeClr val="tx1"/>
                          </a:solidFill>
                        </a:rPr>
                        <a:t>langsung</a:t>
                      </a:r>
                      <a:r>
                        <a:rPr lang="en-US" sz="2000" dirty="0" smtClean="0">
                          <a:solidFill>
                            <a:schemeClr val="tx1"/>
                          </a:solidFill>
                        </a:rPr>
                        <a:t> </a:t>
                      </a:r>
                      <a:r>
                        <a:rPr lang="en-US" sz="2000" dirty="0" err="1" smtClean="0">
                          <a:solidFill>
                            <a:schemeClr val="tx1"/>
                          </a:solidFill>
                        </a:rPr>
                        <a:t>dan</a:t>
                      </a:r>
                      <a:r>
                        <a:rPr lang="en-US" sz="2000" dirty="0" smtClean="0">
                          <a:solidFill>
                            <a:schemeClr val="tx1"/>
                          </a:solidFill>
                        </a:rPr>
                        <a:t> </a:t>
                      </a:r>
                      <a:r>
                        <a:rPr lang="en-US" sz="2000" dirty="0" err="1" smtClean="0">
                          <a:solidFill>
                            <a:schemeClr val="tx1"/>
                          </a:solidFill>
                        </a:rPr>
                        <a:t>ter</a:t>
                      </a:r>
                      <a:r>
                        <a:rPr lang="en-US" sz="2000" dirty="0" smtClean="0">
                          <a:solidFill>
                            <a:schemeClr val="tx1"/>
                          </a:solidFill>
                        </a:rPr>
                        <a:t>- </a:t>
                      </a:r>
                      <a:r>
                        <a:rPr lang="en-US" sz="2000" dirty="0" err="1" smtClean="0">
                          <a:solidFill>
                            <a:schemeClr val="tx1"/>
                          </a:solidFill>
                        </a:rPr>
                        <a:t>arah</a:t>
                      </a:r>
                      <a:r>
                        <a:rPr lang="en-US" sz="2000" dirty="0" smtClean="0">
                          <a:solidFill>
                            <a:schemeClr val="tx1"/>
                          </a:solidFill>
                        </a:rPr>
                        <a:t> </a:t>
                      </a:r>
                      <a:r>
                        <a:rPr lang="en-US" sz="2000" dirty="0" err="1" smtClean="0">
                          <a:solidFill>
                            <a:schemeClr val="tx1"/>
                          </a:solidFill>
                        </a:rPr>
                        <a:t>pada</a:t>
                      </a:r>
                      <a:r>
                        <a:rPr lang="en-US" sz="2000" dirty="0" smtClean="0">
                          <a:solidFill>
                            <a:schemeClr val="tx1"/>
                          </a:solidFill>
                        </a:rPr>
                        <a:t> </a:t>
                      </a:r>
                      <a:r>
                        <a:rPr lang="en-US" sz="2000" dirty="0" err="1" smtClean="0">
                          <a:solidFill>
                            <a:schemeClr val="tx1"/>
                          </a:solidFill>
                        </a:rPr>
                        <a:t>informasi</a:t>
                      </a:r>
                      <a:r>
                        <a:rPr lang="en-US" sz="2000" dirty="0" smtClean="0">
                          <a:solidFill>
                            <a:schemeClr val="tx1"/>
                          </a:solidFill>
                        </a:rPr>
                        <a:t> </a:t>
                      </a:r>
                      <a:r>
                        <a:rPr lang="en-US" sz="2000" dirty="0" err="1" smtClean="0">
                          <a:solidFill>
                            <a:schemeClr val="tx1"/>
                          </a:solidFill>
                        </a:rPr>
                        <a:t>mengenai</a:t>
                      </a:r>
                      <a:r>
                        <a:rPr lang="en-US" sz="2000" dirty="0" smtClean="0">
                          <a:solidFill>
                            <a:schemeClr val="tx1"/>
                          </a:solidFill>
                        </a:rPr>
                        <a:t> data yang </a:t>
                      </a:r>
                      <a:r>
                        <a:rPr lang="en-US" sz="2000" dirty="0" err="1" smtClean="0">
                          <a:solidFill>
                            <a:schemeClr val="tx1"/>
                          </a:solidFill>
                        </a:rPr>
                        <a:t>hendak</a:t>
                      </a:r>
                      <a:r>
                        <a:rPr lang="en-US" sz="2000" dirty="0" smtClean="0">
                          <a:solidFill>
                            <a:schemeClr val="tx1"/>
                          </a:solidFill>
                        </a:rPr>
                        <a:t> </a:t>
                      </a:r>
                      <a:r>
                        <a:rPr lang="en-US" sz="2000" dirty="0" err="1" smtClean="0">
                          <a:solidFill>
                            <a:schemeClr val="tx1"/>
                          </a:solidFill>
                        </a:rPr>
                        <a:t>diungkap</a:t>
                      </a:r>
                      <a:endParaRPr lang="id-ID" sz="2000" dirty="0">
                        <a:solidFill>
                          <a:schemeClr val="tx1"/>
                        </a:solidFill>
                      </a:endParaRPr>
                    </a:p>
                  </a:txBody>
                  <a:tcPr/>
                </a:tc>
              </a:tr>
            </a:tbl>
          </a:graphicData>
        </a:graphic>
      </p:graphicFrame>
    </p:spTree>
    <p:extLst>
      <p:ext uri="{BB962C8B-B14F-4D97-AF65-F5344CB8AC3E}">
        <p14:creationId xmlns:p14="http://schemas.microsoft.com/office/powerpoint/2010/main" val="477796258"/>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88407213"/>
              </p:ext>
            </p:extLst>
          </p:nvPr>
        </p:nvGraphicFramePr>
        <p:xfrm>
          <a:off x="395536" y="692696"/>
          <a:ext cx="7920880" cy="5544616"/>
        </p:xfrm>
        <a:graphic>
          <a:graphicData uri="http://schemas.openxmlformats.org/drawingml/2006/table">
            <a:tbl>
              <a:tblPr firstRow="1" bandRow="1">
                <a:tableStyleId>{5C22544A-7EE6-4342-B048-85BDC9FD1C3A}</a:tableStyleId>
              </a:tblPr>
              <a:tblGrid>
                <a:gridCol w="1980220"/>
                <a:gridCol w="1980220"/>
                <a:gridCol w="1980220"/>
                <a:gridCol w="1980220"/>
              </a:tblGrid>
              <a:tr h="467243">
                <a:tc>
                  <a:txBody>
                    <a:bodyPr/>
                    <a:lstStyle/>
                    <a:p>
                      <a:endParaRPr lang="id-ID" dirty="0"/>
                    </a:p>
                  </a:txBody>
                  <a:tcPr marL="70291" marR="70291"/>
                </a:tc>
                <a:tc>
                  <a:txBody>
                    <a:bodyPr/>
                    <a:lstStyle/>
                    <a:p>
                      <a:pPr algn="ctr"/>
                      <a:r>
                        <a:rPr lang="id-ID" sz="2400" dirty="0" smtClean="0">
                          <a:solidFill>
                            <a:schemeClr val="tx1"/>
                          </a:solidFill>
                        </a:rPr>
                        <a:t>TES</a:t>
                      </a:r>
                      <a:endParaRPr lang="id-ID" sz="2400" dirty="0">
                        <a:solidFill>
                          <a:schemeClr val="tx1"/>
                        </a:solidFill>
                      </a:endParaRPr>
                    </a:p>
                  </a:txBody>
                  <a:tcPr marL="70291" marR="70291"/>
                </a:tc>
                <a:tc>
                  <a:txBody>
                    <a:bodyPr/>
                    <a:lstStyle/>
                    <a:p>
                      <a:pPr algn="ctr"/>
                      <a:r>
                        <a:rPr lang="id-ID" sz="2400" dirty="0" smtClean="0">
                          <a:solidFill>
                            <a:schemeClr val="tx1"/>
                          </a:solidFill>
                        </a:rPr>
                        <a:t>SKALA</a:t>
                      </a:r>
                      <a:endParaRPr lang="id-ID" sz="2400" dirty="0">
                        <a:solidFill>
                          <a:schemeClr val="tx1"/>
                        </a:solidFill>
                      </a:endParaRPr>
                    </a:p>
                  </a:txBody>
                  <a:tcPr marL="70291" marR="70291"/>
                </a:tc>
                <a:tc>
                  <a:txBody>
                    <a:bodyPr/>
                    <a:lstStyle/>
                    <a:p>
                      <a:pPr algn="ctr"/>
                      <a:r>
                        <a:rPr lang="id-ID" sz="2400" dirty="0" smtClean="0">
                          <a:solidFill>
                            <a:schemeClr val="tx1"/>
                          </a:solidFill>
                        </a:rPr>
                        <a:t>ANGKET</a:t>
                      </a:r>
                      <a:endParaRPr lang="id-ID" sz="2400" dirty="0">
                        <a:solidFill>
                          <a:schemeClr val="tx1"/>
                        </a:solidFill>
                      </a:endParaRPr>
                    </a:p>
                  </a:txBody>
                  <a:tcPr marL="70291" marR="70291"/>
                </a:tc>
              </a:tr>
              <a:tr h="5077373">
                <a:tc>
                  <a:txBody>
                    <a:bodyPr/>
                    <a:lstStyle/>
                    <a:p>
                      <a:r>
                        <a:rPr lang="id-ID" sz="2400" b="1" dirty="0" smtClean="0">
                          <a:solidFill>
                            <a:schemeClr val="tx1"/>
                          </a:solidFill>
                        </a:rPr>
                        <a:t>Arah Item bagi responden</a:t>
                      </a:r>
                      <a:endParaRPr lang="id-ID" sz="2400" b="1" dirty="0">
                        <a:solidFill>
                          <a:schemeClr val="tx1"/>
                        </a:solidFill>
                      </a:endParaRPr>
                    </a:p>
                  </a:txBody>
                  <a:tcPr marL="70291" marR="70291"/>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id-ID" dirty="0" smtClean="0">
                          <a:solidFill>
                            <a:schemeClr val="tx1"/>
                          </a:solidFill>
                        </a:rPr>
                        <a:t>Responden </a:t>
                      </a:r>
                      <a:r>
                        <a:rPr lang="en-US" dirty="0" err="1" smtClean="0">
                          <a:solidFill>
                            <a:schemeClr val="tx1"/>
                          </a:solidFill>
                        </a:rPr>
                        <a:t>tahu</a:t>
                      </a:r>
                      <a:r>
                        <a:rPr lang="en-US" dirty="0" smtClean="0">
                          <a:solidFill>
                            <a:schemeClr val="tx1"/>
                          </a:solidFill>
                        </a:rPr>
                        <a:t> </a:t>
                      </a:r>
                      <a:r>
                        <a:rPr lang="en-US" dirty="0" err="1" smtClean="0">
                          <a:solidFill>
                            <a:schemeClr val="tx1"/>
                          </a:solidFill>
                        </a:rPr>
                        <a:t>persis</a:t>
                      </a:r>
                      <a:r>
                        <a:rPr lang="en-US" dirty="0" smtClean="0">
                          <a:solidFill>
                            <a:schemeClr val="tx1"/>
                          </a:solidFill>
                        </a:rPr>
                        <a:t> </a:t>
                      </a:r>
                      <a:r>
                        <a:rPr lang="en-US" dirty="0" err="1" smtClean="0">
                          <a:solidFill>
                            <a:schemeClr val="tx1"/>
                          </a:solidFill>
                        </a:rPr>
                        <a:t>apa</a:t>
                      </a:r>
                      <a:r>
                        <a:rPr lang="en-US" dirty="0" smtClean="0">
                          <a:solidFill>
                            <a:schemeClr val="tx1"/>
                          </a:solidFill>
                        </a:rPr>
                        <a:t> yang </a:t>
                      </a:r>
                      <a:r>
                        <a:rPr lang="en-US" dirty="0" err="1" smtClean="0">
                          <a:solidFill>
                            <a:schemeClr val="tx1"/>
                          </a:solidFill>
                        </a:rPr>
                        <a:t>ditanyakan</a:t>
                      </a:r>
                      <a:r>
                        <a:rPr lang="en-US" dirty="0" smtClean="0">
                          <a:solidFill>
                            <a:schemeClr val="tx1"/>
                          </a:solidFill>
                        </a:rPr>
                        <a:t> </a:t>
                      </a:r>
                      <a:r>
                        <a:rPr lang="en-US" dirty="0" err="1" smtClean="0">
                          <a:solidFill>
                            <a:schemeClr val="tx1"/>
                          </a:solidFill>
                        </a:rPr>
                        <a:t>maupun</a:t>
                      </a:r>
                      <a:r>
                        <a:rPr lang="en-US" dirty="0" smtClean="0">
                          <a:solidFill>
                            <a:schemeClr val="tx1"/>
                          </a:solidFill>
                        </a:rPr>
                        <a:t> </a:t>
                      </a:r>
                      <a:r>
                        <a:rPr lang="en-US" dirty="0" err="1" smtClean="0">
                          <a:solidFill>
                            <a:schemeClr val="tx1"/>
                          </a:solidFill>
                        </a:rPr>
                        <a:t>jawaban</a:t>
                      </a:r>
                      <a:r>
                        <a:rPr lang="en-US" dirty="0" smtClean="0">
                          <a:solidFill>
                            <a:schemeClr val="tx1"/>
                          </a:solidFill>
                        </a:rPr>
                        <a:t>/</a:t>
                      </a:r>
                      <a:r>
                        <a:rPr lang="en-US" dirty="0" err="1" smtClean="0">
                          <a:solidFill>
                            <a:schemeClr val="tx1"/>
                          </a:solidFill>
                        </a:rPr>
                        <a:t>informasi</a:t>
                      </a:r>
                      <a:r>
                        <a:rPr lang="en-US" dirty="0" smtClean="0">
                          <a:solidFill>
                            <a:schemeClr val="tx1"/>
                          </a:solidFill>
                        </a:rPr>
                        <a:t> yang dike- </a:t>
                      </a:r>
                      <a:r>
                        <a:rPr lang="en-US" dirty="0" err="1" smtClean="0">
                          <a:solidFill>
                            <a:schemeClr val="tx1"/>
                          </a:solidFill>
                        </a:rPr>
                        <a:t>hendaki</a:t>
                      </a:r>
                      <a:r>
                        <a:rPr lang="en-US" dirty="0" smtClean="0">
                          <a:solidFill>
                            <a:schemeClr val="tx1"/>
                          </a:solidFill>
                        </a:rPr>
                        <a:t> </a:t>
                      </a:r>
                      <a:r>
                        <a:rPr lang="en-US" dirty="0" err="1" smtClean="0">
                          <a:solidFill>
                            <a:schemeClr val="tx1"/>
                          </a:solidFill>
                        </a:rPr>
                        <a:t>oleh</a:t>
                      </a:r>
                      <a:r>
                        <a:rPr lang="en-US" dirty="0" smtClean="0">
                          <a:solidFill>
                            <a:schemeClr val="tx1"/>
                          </a:solidFill>
                        </a:rPr>
                        <a:t> </a:t>
                      </a:r>
                      <a:r>
                        <a:rPr lang="en-US" dirty="0" err="1" smtClean="0">
                          <a:solidFill>
                            <a:schemeClr val="tx1"/>
                          </a:solidFill>
                        </a:rPr>
                        <a:t>pertanyaan</a:t>
                      </a:r>
                      <a:r>
                        <a:rPr lang="en-US" dirty="0" smtClean="0">
                          <a:solidFill>
                            <a:schemeClr val="tx1"/>
                          </a:solidFill>
                        </a:rPr>
                        <a:t>/ </a:t>
                      </a:r>
                      <a:r>
                        <a:rPr lang="en-US" dirty="0" err="1" smtClean="0">
                          <a:solidFill>
                            <a:schemeClr val="tx1"/>
                          </a:solidFill>
                        </a:rPr>
                        <a:t>pernyataan</a:t>
                      </a:r>
                      <a:r>
                        <a:rPr lang="en-US" dirty="0" smtClean="0">
                          <a:solidFill>
                            <a:schemeClr val="tx1"/>
                          </a:solidFill>
                        </a:rPr>
                        <a:t> </a:t>
                      </a:r>
                      <a:r>
                        <a:rPr lang="en-US" dirty="0" err="1" smtClean="0">
                          <a:solidFill>
                            <a:schemeClr val="tx1"/>
                          </a:solidFill>
                        </a:rPr>
                        <a:t>tersebut</a:t>
                      </a:r>
                      <a:r>
                        <a:rPr lang="en-US" dirty="0" smtClean="0">
                          <a:solidFill>
                            <a:schemeClr val="tx1"/>
                          </a:solidFill>
                        </a:rPr>
                        <a:t>.</a:t>
                      </a:r>
                    </a:p>
                  </a:txBody>
                  <a:tcPr marL="70291" marR="70291"/>
                </a:tc>
                <a:tc>
                  <a:txBody>
                    <a:bodyPr/>
                    <a:lstStyle/>
                    <a:p>
                      <a:r>
                        <a:rPr lang="id-ID" sz="2000" dirty="0" smtClean="0">
                          <a:solidFill>
                            <a:schemeClr val="tx1"/>
                          </a:solidFill>
                        </a:rPr>
                        <a:t>Responden</a:t>
                      </a:r>
                      <a:r>
                        <a:rPr lang="id-ID" sz="2000" baseline="0" dirty="0" smtClean="0">
                          <a:solidFill>
                            <a:schemeClr val="tx1"/>
                          </a:solidFill>
                        </a:rPr>
                        <a:t> </a:t>
                      </a:r>
                      <a:r>
                        <a:rPr lang="en-US" sz="2000" dirty="0" err="1" smtClean="0">
                          <a:solidFill>
                            <a:schemeClr val="tx1"/>
                          </a:solidFill>
                        </a:rPr>
                        <a:t>biasanya</a:t>
                      </a:r>
                      <a:r>
                        <a:rPr lang="en-US" sz="2000" dirty="0" smtClean="0">
                          <a:solidFill>
                            <a:schemeClr val="tx1"/>
                          </a:solidFill>
                        </a:rPr>
                        <a:t> </a:t>
                      </a:r>
                      <a:r>
                        <a:rPr lang="en-US" sz="2000" dirty="0" err="1" smtClean="0">
                          <a:solidFill>
                            <a:schemeClr val="tx1"/>
                          </a:solidFill>
                        </a:rPr>
                        <a:t>tidak</a:t>
                      </a:r>
                      <a:r>
                        <a:rPr lang="en-US" sz="2000" dirty="0" smtClean="0">
                          <a:solidFill>
                            <a:schemeClr val="tx1"/>
                          </a:solidFill>
                        </a:rPr>
                        <a:t> </a:t>
                      </a:r>
                      <a:r>
                        <a:rPr lang="en-US" sz="2000" dirty="0" err="1" smtClean="0">
                          <a:solidFill>
                            <a:schemeClr val="tx1"/>
                          </a:solidFill>
                        </a:rPr>
                        <a:t>menyadari</a:t>
                      </a:r>
                      <a:r>
                        <a:rPr lang="en-US" sz="2000" dirty="0" smtClean="0">
                          <a:solidFill>
                            <a:schemeClr val="tx1"/>
                          </a:solidFill>
                        </a:rPr>
                        <a:t> </a:t>
                      </a:r>
                      <a:r>
                        <a:rPr lang="en-US" sz="2000" dirty="0" err="1" smtClean="0">
                          <a:solidFill>
                            <a:schemeClr val="tx1"/>
                          </a:solidFill>
                        </a:rPr>
                        <a:t>arah</a:t>
                      </a:r>
                      <a:r>
                        <a:rPr lang="en-US" sz="2000" dirty="0" smtClean="0">
                          <a:solidFill>
                            <a:schemeClr val="tx1"/>
                          </a:solidFill>
                        </a:rPr>
                        <a:t> </a:t>
                      </a:r>
                      <a:r>
                        <a:rPr lang="en-US" sz="2000" dirty="0" err="1" smtClean="0">
                          <a:solidFill>
                            <a:schemeClr val="tx1"/>
                          </a:solidFill>
                        </a:rPr>
                        <a:t>jawaban</a:t>
                      </a:r>
                      <a:r>
                        <a:rPr lang="en-US" sz="2000" dirty="0" smtClean="0">
                          <a:solidFill>
                            <a:schemeClr val="tx1"/>
                          </a:solidFill>
                        </a:rPr>
                        <a:t> yang </a:t>
                      </a:r>
                      <a:r>
                        <a:rPr lang="en-US" sz="2000" dirty="0" err="1" smtClean="0">
                          <a:solidFill>
                            <a:schemeClr val="tx1"/>
                          </a:solidFill>
                        </a:rPr>
                        <a:t>dikehendaki</a:t>
                      </a:r>
                      <a:r>
                        <a:rPr lang="en-US" sz="2000" dirty="0" smtClean="0">
                          <a:solidFill>
                            <a:schemeClr val="tx1"/>
                          </a:solidFill>
                        </a:rPr>
                        <a:t>, </a:t>
                      </a:r>
                      <a:r>
                        <a:rPr lang="en-US" sz="2000" dirty="0" err="1" smtClean="0">
                          <a:solidFill>
                            <a:schemeClr val="tx1"/>
                          </a:solidFill>
                        </a:rPr>
                        <a:t>dan</a:t>
                      </a:r>
                      <a:r>
                        <a:rPr lang="en-US" sz="2000" dirty="0" smtClean="0">
                          <a:solidFill>
                            <a:schemeClr val="tx1"/>
                          </a:solidFill>
                        </a:rPr>
                        <a:t> </a:t>
                      </a:r>
                      <a:r>
                        <a:rPr lang="en-US" sz="2000" dirty="0" err="1" smtClean="0">
                          <a:solidFill>
                            <a:schemeClr val="tx1"/>
                          </a:solidFill>
                        </a:rPr>
                        <a:t>kesimpulan</a:t>
                      </a:r>
                      <a:r>
                        <a:rPr lang="en-US" sz="2000" dirty="0" smtClean="0">
                          <a:solidFill>
                            <a:schemeClr val="tx1"/>
                          </a:solidFill>
                        </a:rPr>
                        <a:t> </a:t>
                      </a:r>
                      <a:r>
                        <a:rPr lang="en-US" sz="2000" dirty="0" err="1" smtClean="0">
                          <a:solidFill>
                            <a:schemeClr val="tx1"/>
                          </a:solidFill>
                        </a:rPr>
                        <a:t>apa</a:t>
                      </a:r>
                      <a:r>
                        <a:rPr lang="en-US" sz="2000" dirty="0" smtClean="0">
                          <a:solidFill>
                            <a:schemeClr val="tx1"/>
                          </a:solidFill>
                        </a:rPr>
                        <a:t> yang </a:t>
                      </a:r>
                      <a:r>
                        <a:rPr lang="en-US" sz="2000" dirty="0" err="1" smtClean="0">
                          <a:solidFill>
                            <a:schemeClr val="tx1"/>
                          </a:solidFill>
                        </a:rPr>
                        <a:t>diingin</a:t>
                      </a:r>
                      <a:r>
                        <a:rPr lang="en-US" sz="2000" dirty="0" smtClean="0">
                          <a:solidFill>
                            <a:schemeClr val="tx1"/>
                          </a:solidFill>
                        </a:rPr>
                        <a:t>- </a:t>
                      </a:r>
                      <a:r>
                        <a:rPr lang="en-US" sz="2000" dirty="0" err="1" smtClean="0">
                          <a:solidFill>
                            <a:schemeClr val="tx1"/>
                          </a:solidFill>
                        </a:rPr>
                        <a:t>kan</a:t>
                      </a:r>
                      <a:r>
                        <a:rPr lang="en-US" sz="2000" dirty="0" smtClean="0">
                          <a:solidFill>
                            <a:schemeClr val="tx1"/>
                          </a:solidFill>
                        </a:rPr>
                        <a:t> </a:t>
                      </a:r>
                      <a:r>
                        <a:rPr lang="en-US" sz="2000" dirty="0" err="1" smtClean="0">
                          <a:solidFill>
                            <a:schemeClr val="tx1"/>
                          </a:solidFill>
                        </a:rPr>
                        <a:t>oleh</a:t>
                      </a:r>
                      <a:r>
                        <a:rPr lang="en-US" sz="2000" dirty="0" smtClean="0">
                          <a:solidFill>
                            <a:schemeClr val="tx1"/>
                          </a:solidFill>
                        </a:rPr>
                        <a:t> </a:t>
                      </a:r>
                      <a:r>
                        <a:rPr lang="en-US" sz="2000" dirty="0" err="1" smtClean="0">
                          <a:solidFill>
                            <a:schemeClr val="tx1"/>
                          </a:solidFill>
                        </a:rPr>
                        <a:t>pertanyaan</a:t>
                      </a:r>
                      <a:r>
                        <a:rPr lang="en-US" sz="2000" dirty="0" smtClean="0">
                          <a:solidFill>
                            <a:schemeClr val="tx1"/>
                          </a:solidFill>
                        </a:rPr>
                        <a:t>/</a:t>
                      </a:r>
                      <a:r>
                        <a:rPr lang="en-US" sz="2000" dirty="0" err="1" smtClean="0">
                          <a:solidFill>
                            <a:schemeClr val="tx1"/>
                          </a:solidFill>
                        </a:rPr>
                        <a:t>pernyata</a:t>
                      </a:r>
                      <a:r>
                        <a:rPr lang="en-US" sz="2000" dirty="0" smtClean="0">
                          <a:solidFill>
                            <a:schemeClr val="tx1"/>
                          </a:solidFill>
                        </a:rPr>
                        <a:t>- an </a:t>
                      </a:r>
                      <a:r>
                        <a:rPr lang="en-US" sz="2000" dirty="0" err="1" smtClean="0">
                          <a:solidFill>
                            <a:schemeClr val="tx1"/>
                          </a:solidFill>
                        </a:rPr>
                        <a:t>tersebut</a:t>
                      </a:r>
                      <a:endParaRPr lang="id-ID" sz="2000" dirty="0">
                        <a:solidFill>
                          <a:schemeClr val="tx1"/>
                        </a:solidFill>
                      </a:endParaRPr>
                    </a:p>
                  </a:txBody>
                  <a:tcPr marL="70291" marR="70291"/>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id-ID" dirty="0" smtClean="0">
                          <a:solidFill>
                            <a:schemeClr val="tx1"/>
                          </a:solidFill>
                        </a:rPr>
                        <a:t>Responden </a:t>
                      </a:r>
                      <a:r>
                        <a:rPr lang="en-US" dirty="0" err="1" smtClean="0">
                          <a:solidFill>
                            <a:schemeClr val="tx1"/>
                          </a:solidFill>
                        </a:rPr>
                        <a:t>tahu</a:t>
                      </a:r>
                      <a:r>
                        <a:rPr lang="en-US" dirty="0" smtClean="0">
                          <a:solidFill>
                            <a:schemeClr val="tx1"/>
                          </a:solidFill>
                        </a:rPr>
                        <a:t> </a:t>
                      </a:r>
                      <a:r>
                        <a:rPr lang="en-US" dirty="0" err="1" smtClean="0">
                          <a:solidFill>
                            <a:schemeClr val="tx1"/>
                          </a:solidFill>
                        </a:rPr>
                        <a:t>persis</a:t>
                      </a:r>
                      <a:r>
                        <a:rPr lang="en-US" dirty="0" smtClean="0">
                          <a:solidFill>
                            <a:schemeClr val="tx1"/>
                          </a:solidFill>
                        </a:rPr>
                        <a:t> </a:t>
                      </a:r>
                      <a:r>
                        <a:rPr lang="en-US" dirty="0" err="1" smtClean="0">
                          <a:solidFill>
                            <a:schemeClr val="tx1"/>
                          </a:solidFill>
                        </a:rPr>
                        <a:t>apa</a:t>
                      </a:r>
                      <a:r>
                        <a:rPr lang="en-US" dirty="0" smtClean="0">
                          <a:solidFill>
                            <a:schemeClr val="tx1"/>
                          </a:solidFill>
                        </a:rPr>
                        <a:t> yang </a:t>
                      </a:r>
                      <a:r>
                        <a:rPr lang="en-US" dirty="0" err="1" smtClean="0">
                          <a:solidFill>
                            <a:schemeClr val="tx1"/>
                          </a:solidFill>
                        </a:rPr>
                        <a:t>ditanyakan</a:t>
                      </a:r>
                      <a:r>
                        <a:rPr lang="en-US" dirty="0" smtClean="0">
                          <a:solidFill>
                            <a:schemeClr val="tx1"/>
                          </a:solidFill>
                        </a:rPr>
                        <a:t> </a:t>
                      </a:r>
                      <a:r>
                        <a:rPr lang="en-US" dirty="0" err="1" smtClean="0">
                          <a:solidFill>
                            <a:schemeClr val="tx1"/>
                          </a:solidFill>
                        </a:rPr>
                        <a:t>maupun</a:t>
                      </a:r>
                      <a:r>
                        <a:rPr lang="en-US" dirty="0" smtClean="0">
                          <a:solidFill>
                            <a:schemeClr val="tx1"/>
                          </a:solidFill>
                        </a:rPr>
                        <a:t> </a:t>
                      </a:r>
                      <a:r>
                        <a:rPr lang="en-US" dirty="0" err="1" smtClean="0">
                          <a:solidFill>
                            <a:schemeClr val="tx1"/>
                          </a:solidFill>
                        </a:rPr>
                        <a:t>jawaban</a:t>
                      </a:r>
                      <a:r>
                        <a:rPr lang="en-US" dirty="0" smtClean="0">
                          <a:solidFill>
                            <a:schemeClr val="tx1"/>
                          </a:solidFill>
                        </a:rPr>
                        <a:t>/</a:t>
                      </a:r>
                      <a:r>
                        <a:rPr lang="en-US" dirty="0" err="1" smtClean="0">
                          <a:solidFill>
                            <a:schemeClr val="tx1"/>
                          </a:solidFill>
                        </a:rPr>
                        <a:t>informasi</a:t>
                      </a:r>
                      <a:r>
                        <a:rPr lang="en-US" dirty="0" smtClean="0">
                          <a:solidFill>
                            <a:schemeClr val="tx1"/>
                          </a:solidFill>
                        </a:rPr>
                        <a:t> yang dike- </a:t>
                      </a:r>
                      <a:r>
                        <a:rPr lang="en-US" dirty="0" err="1" smtClean="0">
                          <a:solidFill>
                            <a:schemeClr val="tx1"/>
                          </a:solidFill>
                        </a:rPr>
                        <a:t>hendaki</a:t>
                      </a:r>
                      <a:r>
                        <a:rPr lang="en-US" dirty="0" smtClean="0">
                          <a:solidFill>
                            <a:schemeClr val="tx1"/>
                          </a:solidFill>
                        </a:rPr>
                        <a:t> </a:t>
                      </a:r>
                      <a:r>
                        <a:rPr lang="en-US" dirty="0" err="1" smtClean="0">
                          <a:solidFill>
                            <a:schemeClr val="tx1"/>
                          </a:solidFill>
                        </a:rPr>
                        <a:t>oleh</a:t>
                      </a:r>
                      <a:r>
                        <a:rPr lang="en-US" dirty="0" smtClean="0">
                          <a:solidFill>
                            <a:schemeClr val="tx1"/>
                          </a:solidFill>
                        </a:rPr>
                        <a:t> </a:t>
                      </a:r>
                      <a:r>
                        <a:rPr lang="en-US" dirty="0" err="1" smtClean="0">
                          <a:solidFill>
                            <a:schemeClr val="tx1"/>
                          </a:solidFill>
                        </a:rPr>
                        <a:t>pertanyaan</a:t>
                      </a:r>
                      <a:r>
                        <a:rPr lang="en-US" dirty="0" smtClean="0">
                          <a:solidFill>
                            <a:schemeClr val="tx1"/>
                          </a:solidFill>
                        </a:rPr>
                        <a:t>/ </a:t>
                      </a:r>
                      <a:r>
                        <a:rPr lang="en-US" dirty="0" err="1" smtClean="0">
                          <a:solidFill>
                            <a:schemeClr val="tx1"/>
                          </a:solidFill>
                        </a:rPr>
                        <a:t>pernyataan</a:t>
                      </a:r>
                      <a:r>
                        <a:rPr lang="en-US" dirty="0" smtClean="0">
                          <a:solidFill>
                            <a:schemeClr val="tx1"/>
                          </a:solidFill>
                        </a:rPr>
                        <a:t> </a:t>
                      </a:r>
                      <a:r>
                        <a:rPr lang="en-US" dirty="0" err="1" smtClean="0">
                          <a:solidFill>
                            <a:schemeClr val="tx1"/>
                          </a:solidFill>
                        </a:rPr>
                        <a:t>tersebut</a:t>
                      </a:r>
                      <a:r>
                        <a:rPr lang="en-US" dirty="0" smtClean="0">
                          <a:solidFill>
                            <a:schemeClr val="tx1"/>
                          </a:solidFill>
                        </a:rPr>
                        <a:t>.</a:t>
                      </a:r>
                    </a:p>
                  </a:txBody>
                  <a:tcPr marL="70291" marR="70291"/>
                </a:tc>
              </a:tr>
            </a:tbl>
          </a:graphicData>
        </a:graphic>
      </p:graphicFrame>
    </p:spTree>
    <p:extLst>
      <p:ext uri="{BB962C8B-B14F-4D97-AF65-F5344CB8AC3E}">
        <p14:creationId xmlns:p14="http://schemas.microsoft.com/office/powerpoint/2010/main" val="2576596532"/>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lstStyle/>
          <a:p>
            <a:endParaRPr lang="id-ID"/>
          </a:p>
        </p:txBody>
      </p:sp>
      <p:sp>
        <p:nvSpPr>
          <p:cNvPr id="4" name="Rectangle 3"/>
          <p:cNvSpPr/>
          <p:nvPr/>
        </p:nvSpPr>
        <p:spPr>
          <a:xfrm>
            <a:off x="0" y="1700808"/>
            <a:ext cx="8748464" cy="1754326"/>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id-ID"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PENYUSUNAN</a:t>
            </a:r>
          </a:p>
          <a:p>
            <a:pPr algn="ctr"/>
            <a:r>
              <a:rPr lang="id-ID"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SKALA PSIKOLOGIS</a:t>
            </a:r>
            <a:endParaRPr 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1457353580"/>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a:xfrm>
            <a:off x="539552" y="1196752"/>
            <a:ext cx="8480623" cy="4929411"/>
          </a:xfrm>
        </p:spPr>
        <p:txBody>
          <a:bodyPr/>
          <a:lstStyle/>
          <a:p>
            <a:r>
              <a:rPr lang="en-US" sz="3200" dirty="0" err="1">
                <a:latin typeface="Arial" charset="0"/>
              </a:rPr>
              <a:t>Skala</a:t>
            </a:r>
            <a:r>
              <a:rPr lang="en-US" sz="3200" dirty="0">
                <a:latin typeface="Arial" charset="0"/>
              </a:rPr>
              <a:t> </a:t>
            </a:r>
            <a:r>
              <a:rPr lang="en-US" sz="3200" dirty="0" err="1">
                <a:latin typeface="Arial" charset="0"/>
              </a:rPr>
              <a:t>Psikologi</a:t>
            </a:r>
            <a:r>
              <a:rPr lang="en-US" sz="3200" dirty="0">
                <a:latin typeface="Arial" charset="0"/>
              </a:rPr>
              <a:t> </a:t>
            </a:r>
            <a:r>
              <a:rPr lang="en-US" sz="3200" dirty="0" err="1">
                <a:latin typeface="Arial" charset="0"/>
              </a:rPr>
              <a:t>adalah</a:t>
            </a:r>
            <a:r>
              <a:rPr lang="en-US" sz="3200" dirty="0">
                <a:latin typeface="Arial" charset="0"/>
              </a:rPr>
              <a:t> </a:t>
            </a:r>
            <a:r>
              <a:rPr lang="en-US" sz="3200" dirty="0" err="1">
                <a:latin typeface="Arial" charset="0"/>
              </a:rPr>
              <a:t>daftar</a:t>
            </a:r>
            <a:r>
              <a:rPr lang="en-US" sz="3200" dirty="0">
                <a:latin typeface="Arial" charset="0"/>
              </a:rPr>
              <a:t> </a:t>
            </a:r>
            <a:r>
              <a:rPr lang="en-US" sz="3200" dirty="0" err="1">
                <a:latin typeface="Arial" charset="0"/>
              </a:rPr>
              <a:t>pertanyaan</a:t>
            </a:r>
            <a:r>
              <a:rPr lang="en-US" sz="3200" dirty="0">
                <a:latin typeface="Arial" charset="0"/>
              </a:rPr>
              <a:t> </a:t>
            </a:r>
            <a:r>
              <a:rPr lang="en-US" sz="3200" dirty="0" err="1">
                <a:latin typeface="Arial" charset="0"/>
              </a:rPr>
              <a:t>atau</a:t>
            </a:r>
            <a:r>
              <a:rPr lang="en-US" sz="3200" dirty="0">
                <a:latin typeface="Arial" charset="0"/>
              </a:rPr>
              <a:t> </a:t>
            </a:r>
            <a:r>
              <a:rPr lang="en-US" sz="3200" dirty="0" err="1">
                <a:latin typeface="Arial" charset="0"/>
              </a:rPr>
              <a:t>pernyataan</a:t>
            </a:r>
            <a:r>
              <a:rPr lang="en-US" sz="3200" dirty="0">
                <a:latin typeface="Arial" charset="0"/>
              </a:rPr>
              <a:t> yang </a:t>
            </a:r>
            <a:r>
              <a:rPr lang="en-US" sz="3200" dirty="0" err="1">
                <a:latin typeface="Arial" charset="0"/>
              </a:rPr>
              <a:t>diajukan</a:t>
            </a:r>
            <a:r>
              <a:rPr lang="en-US" sz="3200" dirty="0">
                <a:latin typeface="Arial" charset="0"/>
              </a:rPr>
              <a:t> agar </a:t>
            </a:r>
            <a:r>
              <a:rPr lang="en-US" sz="3200" dirty="0" err="1">
                <a:latin typeface="Arial" charset="0"/>
              </a:rPr>
              <a:t>dijawab</a:t>
            </a:r>
            <a:r>
              <a:rPr lang="en-US" sz="3200" dirty="0">
                <a:latin typeface="Arial" charset="0"/>
              </a:rPr>
              <a:t> </a:t>
            </a:r>
            <a:r>
              <a:rPr lang="en-US" sz="3200" dirty="0" err="1">
                <a:latin typeface="Arial" charset="0"/>
              </a:rPr>
              <a:t>subjek</a:t>
            </a:r>
            <a:r>
              <a:rPr lang="en-US" sz="3200" dirty="0">
                <a:latin typeface="Arial" charset="0"/>
              </a:rPr>
              <a:t>, </a:t>
            </a:r>
            <a:r>
              <a:rPr lang="en-US" sz="3200" dirty="0" err="1">
                <a:latin typeface="Arial" charset="0"/>
              </a:rPr>
              <a:t>dan</a:t>
            </a:r>
            <a:r>
              <a:rPr lang="en-US" sz="3200" dirty="0">
                <a:latin typeface="Arial" charset="0"/>
              </a:rPr>
              <a:t> </a:t>
            </a:r>
            <a:r>
              <a:rPr lang="en-US" sz="3200" dirty="0" err="1">
                <a:latin typeface="Arial" charset="0"/>
              </a:rPr>
              <a:t>interpretasinya</a:t>
            </a:r>
            <a:r>
              <a:rPr lang="en-US" sz="3200" dirty="0">
                <a:latin typeface="Arial" charset="0"/>
              </a:rPr>
              <a:t> </a:t>
            </a:r>
            <a:r>
              <a:rPr lang="en-US" sz="3200" dirty="0" err="1">
                <a:latin typeface="Arial" charset="0"/>
              </a:rPr>
              <a:t>terhadap</a:t>
            </a:r>
            <a:r>
              <a:rPr lang="en-US" sz="3200" dirty="0">
                <a:latin typeface="Arial" charset="0"/>
              </a:rPr>
              <a:t> </a:t>
            </a:r>
            <a:r>
              <a:rPr lang="en-US" sz="3200" dirty="0" err="1">
                <a:latin typeface="Arial" charset="0"/>
              </a:rPr>
              <a:t>pertanyaan</a:t>
            </a:r>
            <a:r>
              <a:rPr lang="en-US" sz="3200" dirty="0">
                <a:latin typeface="Arial" charset="0"/>
              </a:rPr>
              <a:t> </a:t>
            </a:r>
            <a:r>
              <a:rPr lang="en-US" sz="3200" dirty="0" err="1">
                <a:latin typeface="Arial" charset="0"/>
              </a:rPr>
              <a:t>atau</a:t>
            </a:r>
            <a:r>
              <a:rPr lang="en-US" sz="3200" dirty="0">
                <a:latin typeface="Arial" charset="0"/>
              </a:rPr>
              <a:t> </a:t>
            </a:r>
            <a:r>
              <a:rPr lang="en-US" sz="3200" dirty="0" err="1">
                <a:latin typeface="Arial" charset="0"/>
              </a:rPr>
              <a:t>pernyataan</a:t>
            </a:r>
            <a:r>
              <a:rPr lang="en-US" sz="3200" dirty="0">
                <a:latin typeface="Arial" charset="0"/>
              </a:rPr>
              <a:t> </a:t>
            </a:r>
            <a:r>
              <a:rPr lang="en-US" sz="3200" dirty="0" err="1">
                <a:latin typeface="Arial" charset="0"/>
              </a:rPr>
              <a:t>tersebut</a:t>
            </a:r>
            <a:r>
              <a:rPr lang="en-US" sz="3200" dirty="0">
                <a:latin typeface="Arial" charset="0"/>
              </a:rPr>
              <a:t> </a:t>
            </a:r>
            <a:r>
              <a:rPr lang="en-US" sz="3200" dirty="0" err="1">
                <a:latin typeface="Arial" charset="0"/>
              </a:rPr>
              <a:t>merupakan</a:t>
            </a:r>
            <a:r>
              <a:rPr lang="en-US" sz="3200" dirty="0">
                <a:latin typeface="Arial" charset="0"/>
              </a:rPr>
              <a:t> </a:t>
            </a:r>
            <a:r>
              <a:rPr lang="en-US" sz="3200" dirty="0" err="1">
                <a:latin typeface="Arial" charset="0"/>
              </a:rPr>
              <a:t>proyeksi</a:t>
            </a:r>
            <a:r>
              <a:rPr lang="en-US" sz="3200" dirty="0">
                <a:latin typeface="Arial" charset="0"/>
              </a:rPr>
              <a:t> </a:t>
            </a:r>
            <a:r>
              <a:rPr lang="en-US" sz="3200" dirty="0" err="1">
                <a:latin typeface="Arial" charset="0"/>
              </a:rPr>
              <a:t>dari</a:t>
            </a:r>
            <a:r>
              <a:rPr lang="en-US" sz="3200" dirty="0">
                <a:latin typeface="Arial" charset="0"/>
              </a:rPr>
              <a:t> </a:t>
            </a:r>
            <a:r>
              <a:rPr lang="en-US" sz="3200" dirty="0" err="1">
                <a:latin typeface="Arial" charset="0"/>
              </a:rPr>
              <a:t>sikap</a:t>
            </a:r>
            <a:r>
              <a:rPr lang="en-US" sz="3200" dirty="0">
                <a:latin typeface="Arial" charset="0"/>
              </a:rPr>
              <a:t> </a:t>
            </a:r>
            <a:r>
              <a:rPr lang="en-US" sz="3200" dirty="0" err="1">
                <a:latin typeface="Arial" charset="0"/>
              </a:rPr>
              <a:t>atau</a:t>
            </a:r>
            <a:r>
              <a:rPr lang="en-US" sz="3200" dirty="0">
                <a:latin typeface="Arial" charset="0"/>
              </a:rPr>
              <a:t> </a:t>
            </a:r>
            <a:r>
              <a:rPr lang="en-US" sz="3200" dirty="0" err="1">
                <a:latin typeface="Arial" charset="0"/>
              </a:rPr>
              <a:t>perasaan</a:t>
            </a:r>
            <a:r>
              <a:rPr lang="en-US" sz="3200" dirty="0">
                <a:latin typeface="Arial" charset="0"/>
              </a:rPr>
              <a:t> </a:t>
            </a:r>
            <a:r>
              <a:rPr lang="en-US" sz="3200" dirty="0" err="1">
                <a:latin typeface="Arial" charset="0"/>
              </a:rPr>
              <a:t>subjek</a:t>
            </a:r>
            <a:r>
              <a:rPr lang="en-US" sz="3200" dirty="0">
                <a:latin typeface="Arial" charset="0"/>
              </a:rPr>
              <a:t> </a:t>
            </a:r>
            <a:r>
              <a:rPr lang="en-US" sz="3200" dirty="0" err="1">
                <a:latin typeface="Arial" charset="0"/>
              </a:rPr>
              <a:t>tersebut</a:t>
            </a:r>
            <a:endParaRPr lang="en-US" sz="3200" dirty="0">
              <a:latin typeface="Arial" charset="0"/>
            </a:endParaRPr>
          </a:p>
          <a:p>
            <a:endParaRPr lang="id-ID" sz="3200" dirty="0"/>
          </a:p>
        </p:txBody>
      </p:sp>
    </p:spTree>
    <p:extLst>
      <p:ext uri="{BB962C8B-B14F-4D97-AF65-F5344CB8AC3E}">
        <p14:creationId xmlns:p14="http://schemas.microsoft.com/office/powerpoint/2010/main" val="1888687900"/>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descr="Large confetti"/>
          <p:cNvSpPr>
            <a:spLocks noGrp="1" noChangeArrowheads="1"/>
          </p:cNvSpPr>
          <p:nvPr>
            <p:ph type="title"/>
          </p:nvPr>
        </p:nvSpPr>
        <p:spPr>
          <a:xfrm>
            <a:off x="1093788" y="284163"/>
            <a:ext cx="7364412" cy="554037"/>
          </a:xfrm>
        </p:spPr>
        <p:txBody>
          <a:bodyPr/>
          <a:lstStyle/>
          <a:p>
            <a:pPr algn="r" eaLnBrk="1" hangingPunct="1"/>
            <a:r>
              <a:rPr lang="en-US" sz="1000" smtClean="0">
                <a:latin typeface="Arial" charset="0"/>
              </a:rPr>
              <a:t>PENGERTIAN</a:t>
            </a:r>
          </a:p>
        </p:txBody>
      </p:sp>
      <p:sp>
        <p:nvSpPr>
          <p:cNvPr id="19459" name="Rectangle 3"/>
          <p:cNvSpPr>
            <a:spLocks noGrp="1" noChangeArrowheads="1"/>
          </p:cNvSpPr>
          <p:nvPr>
            <p:ph idx="1"/>
          </p:nvPr>
        </p:nvSpPr>
        <p:spPr>
          <a:xfrm>
            <a:off x="457200" y="1295400"/>
            <a:ext cx="8001000" cy="4800600"/>
          </a:xfrm>
        </p:spPr>
        <p:txBody>
          <a:bodyPr/>
          <a:lstStyle/>
          <a:p>
            <a:pPr algn="just" eaLnBrk="1" hangingPunct="1"/>
            <a:r>
              <a:rPr lang="en-US" dirty="0" err="1" smtClean="0">
                <a:latin typeface="Arial" charset="0"/>
              </a:rPr>
              <a:t>Penyusunan</a:t>
            </a:r>
            <a:r>
              <a:rPr lang="en-US" dirty="0" smtClean="0">
                <a:latin typeface="Arial" charset="0"/>
              </a:rPr>
              <a:t> </a:t>
            </a:r>
            <a:r>
              <a:rPr lang="en-US" dirty="0" err="1" smtClean="0">
                <a:latin typeface="Arial" charset="0"/>
              </a:rPr>
              <a:t>Skala</a:t>
            </a:r>
            <a:r>
              <a:rPr lang="en-US" dirty="0" smtClean="0">
                <a:latin typeface="Arial" charset="0"/>
              </a:rPr>
              <a:t> </a:t>
            </a:r>
            <a:r>
              <a:rPr lang="en-US" dirty="0" err="1" smtClean="0">
                <a:latin typeface="Arial" charset="0"/>
              </a:rPr>
              <a:t>Psikologi</a:t>
            </a:r>
            <a:r>
              <a:rPr lang="en-US" dirty="0" smtClean="0">
                <a:latin typeface="Arial" charset="0"/>
              </a:rPr>
              <a:t> </a:t>
            </a:r>
            <a:r>
              <a:rPr lang="en-US" dirty="0" err="1" smtClean="0">
                <a:latin typeface="Arial" charset="0"/>
              </a:rPr>
              <a:t>adalah</a:t>
            </a:r>
            <a:r>
              <a:rPr lang="en-US" dirty="0" smtClean="0">
                <a:latin typeface="Arial" charset="0"/>
              </a:rPr>
              <a:t> </a:t>
            </a:r>
            <a:r>
              <a:rPr lang="en-US" dirty="0" err="1" smtClean="0">
                <a:latin typeface="Arial" charset="0"/>
              </a:rPr>
              <a:t>suatu</a:t>
            </a:r>
            <a:r>
              <a:rPr lang="en-US" dirty="0" smtClean="0">
                <a:latin typeface="Arial" charset="0"/>
              </a:rPr>
              <a:t> </a:t>
            </a:r>
            <a:r>
              <a:rPr lang="en-US" b="1" dirty="0" err="1" smtClean="0">
                <a:latin typeface="Arial" charset="0"/>
              </a:rPr>
              <a:t>cara</a:t>
            </a:r>
            <a:r>
              <a:rPr lang="en-US" b="1" dirty="0" smtClean="0">
                <a:latin typeface="Arial" charset="0"/>
              </a:rPr>
              <a:t>/</a:t>
            </a:r>
            <a:r>
              <a:rPr lang="en-US" b="1" dirty="0" err="1" smtClean="0">
                <a:latin typeface="Arial" charset="0"/>
              </a:rPr>
              <a:t>teknik</a:t>
            </a:r>
            <a:r>
              <a:rPr lang="en-US" dirty="0" smtClean="0">
                <a:latin typeface="Arial" charset="0"/>
              </a:rPr>
              <a:t> </a:t>
            </a:r>
            <a:r>
              <a:rPr lang="en-US" dirty="0" err="1" smtClean="0">
                <a:latin typeface="Arial" charset="0"/>
              </a:rPr>
              <a:t>bagaimana</a:t>
            </a:r>
            <a:r>
              <a:rPr lang="en-US" dirty="0" smtClean="0">
                <a:latin typeface="Arial" charset="0"/>
              </a:rPr>
              <a:t> </a:t>
            </a:r>
            <a:r>
              <a:rPr lang="en-US" dirty="0" err="1" smtClean="0">
                <a:latin typeface="Arial" charset="0"/>
              </a:rPr>
              <a:t>menyusun</a:t>
            </a:r>
            <a:r>
              <a:rPr lang="en-US" dirty="0" smtClean="0">
                <a:latin typeface="Arial" charset="0"/>
              </a:rPr>
              <a:t> </a:t>
            </a:r>
            <a:r>
              <a:rPr lang="en-US" dirty="0" err="1" smtClean="0">
                <a:latin typeface="Arial" charset="0"/>
              </a:rPr>
              <a:t>pertanyaan</a:t>
            </a:r>
            <a:r>
              <a:rPr lang="en-US" dirty="0" smtClean="0">
                <a:latin typeface="Arial" charset="0"/>
              </a:rPr>
              <a:t> / </a:t>
            </a:r>
            <a:r>
              <a:rPr lang="en-US" dirty="0" err="1" smtClean="0">
                <a:latin typeface="Arial" charset="0"/>
              </a:rPr>
              <a:t>pernyataan</a:t>
            </a:r>
            <a:r>
              <a:rPr lang="en-US" dirty="0" smtClean="0">
                <a:latin typeface="Arial" charset="0"/>
              </a:rPr>
              <a:t> </a:t>
            </a:r>
            <a:r>
              <a:rPr lang="en-US" dirty="0" err="1" smtClean="0">
                <a:latin typeface="Arial" charset="0"/>
              </a:rPr>
              <a:t>maupun</a:t>
            </a:r>
            <a:r>
              <a:rPr lang="en-US" dirty="0" smtClean="0">
                <a:latin typeface="Arial" charset="0"/>
              </a:rPr>
              <a:t> </a:t>
            </a:r>
            <a:r>
              <a:rPr lang="en-US" dirty="0" err="1" smtClean="0">
                <a:latin typeface="Arial" charset="0"/>
              </a:rPr>
              <a:t>penilaiannya</a:t>
            </a:r>
            <a:r>
              <a:rPr lang="en-US" dirty="0" smtClean="0">
                <a:latin typeface="Arial" charset="0"/>
              </a:rPr>
              <a:t> di </a:t>
            </a:r>
            <a:r>
              <a:rPr lang="en-US" dirty="0" err="1" smtClean="0">
                <a:latin typeface="Arial" charset="0"/>
              </a:rPr>
              <a:t>dalam</a:t>
            </a:r>
            <a:r>
              <a:rPr lang="en-US" dirty="0" smtClean="0">
                <a:latin typeface="Arial" charset="0"/>
              </a:rPr>
              <a:t> </a:t>
            </a:r>
            <a:r>
              <a:rPr lang="en-US" dirty="0" err="1" smtClean="0">
                <a:latin typeface="Arial" charset="0"/>
              </a:rPr>
              <a:t>suatu</a:t>
            </a:r>
            <a:r>
              <a:rPr lang="en-US" dirty="0" smtClean="0">
                <a:latin typeface="Arial" charset="0"/>
              </a:rPr>
              <a:t> </a:t>
            </a:r>
            <a:r>
              <a:rPr lang="en-US" dirty="0" err="1" smtClean="0">
                <a:latin typeface="Arial" charset="0"/>
              </a:rPr>
              <a:t>skala</a:t>
            </a:r>
            <a:r>
              <a:rPr lang="en-US" dirty="0" smtClean="0">
                <a:latin typeface="Arial" charset="0"/>
              </a:rPr>
              <a:t>  yang </a:t>
            </a:r>
            <a:r>
              <a:rPr lang="en-US" dirty="0" err="1" smtClean="0">
                <a:latin typeface="Arial" charset="0"/>
              </a:rPr>
              <a:t>nantinya</a:t>
            </a:r>
            <a:r>
              <a:rPr lang="en-US" dirty="0" smtClean="0">
                <a:latin typeface="Arial" charset="0"/>
              </a:rPr>
              <a:t> </a:t>
            </a:r>
            <a:r>
              <a:rPr lang="en-US" dirty="0" err="1" smtClean="0">
                <a:latin typeface="Arial" charset="0"/>
              </a:rPr>
              <a:t>mampu</a:t>
            </a:r>
            <a:r>
              <a:rPr lang="en-US" dirty="0" smtClean="0">
                <a:latin typeface="Arial" charset="0"/>
              </a:rPr>
              <a:t> </a:t>
            </a:r>
            <a:r>
              <a:rPr lang="en-US" dirty="0" err="1" smtClean="0">
                <a:latin typeface="Arial" charset="0"/>
              </a:rPr>
              <a:t>mengungkap</a:t>
            </a:r>
            <a:r>
              <a:rPr lang="en-US" dirty="0" smtClean="0">
                <a:latin typeface="Arial" charset="0"/>
              </a:rPr>
              <a:t> </a:t>
            </a:r>
            <a:r>
              <a:rPr lang="en-US" dirty="0" err="1" smtClean="0">
                <a:latin typeface="Arial" charset="0"/>
              </a:rPr>
              <a:t>sikap</a:t>
            </a:r>
            <a:r>
              <a:rPr lang="en-US" dirty="0" smtClean="0">
                <a:latin typeface="Arial" charset="0"/>
              </a:rPr>
              <a:t> </a:t>
            </a:r>
            <a:r>
              <a:rPr lang="en-US" dirty="0" err="1" smtClean="0">
                <a:latin typeface="Arial" charset="0"/>
              </a:rPr>
              <a:t>atau</a:t>
            </a:r>
            <a:r>
              <a:rPr lang="en-US" dirty="0" smtClean="0">
                <a:latin typeface="Arial" charset="0"/>
              </a:rPr>
              <a:t> </a:t>
            </a:r>
            <a:r>
              <a:rPr lang="en-US" dirty="0" err="1" smtClean="0">
                <a:latin typeface="Arial" charset="0"/>
              </a:rPr>
              <a:t>perasaan</a:t>
            </a:r>
            <a:r>
              <a:rPr lang="en-US" dirty="0" smtClean="0">
                <a:latin typeface="Arial" charset="0"/>
              </a:rPr>
              <a:t> yang </a:t>
            </a:r>
            <a:r>
              <a:rPr lang="en-US" dirty="0" err="1" smtClean="0">
                <a:latin typeface="Arial" charset="0"/>
              </a:rPr>
              <a:t>diproyeksikan</a:t>
            </a:r>
            <a:r>
              <a:rPr lang="en-US" dirty="0" smtClean="0">
                <a:latin typeface="Arial" charset="0"/>
              </a:rPr>
              <a:t> </a:t>
            </a:r>
            <a:r>
              <a:rPr lang="en-US" dirty="0" err="1" smtClean="0">
                <a:latin typeface="Arial" charset="0"/>
              </a:rPr>
              <a:t>oleh</a:t>
            </a:r>
            <a:r>
              <a:rPr lang="en-US" dirty="0" smtClean="0">
                <a:latin typeface="Arial" charset="0"/>
              </a:rPr>
              <a:t> </a:t>
            </a:r>
            <a:r>
              <a:rPr lang="en-US" dirty="0" err="1" smtClean="0">
                <a:latin typeface="Arial" charset="0"/>
              </a:rPr>
              <a:t>subjek</a:t>
            </a:r>
            <a:r>
              <a:rPr lang="en-US" dirty="0" smtClean="0">
                <a:latin typeface="Arial" charset="0"/>
              </a:rPr>
              <a:t> yang </a:t>
            </a:r>
            <a:r>
              <a:rPr lang="en-US" dirty="0" err="1" smtClean="0">
                <a:latin typeface="Arial" charset="0"/>
              </a:rPr>
              <a:t>menger</a:t>
            </a:r>
            <a:r>
              <a:rPr lang="en-US" dirty="0" smtClean="0">
                <a:latin typeface="Arial" charset="0"/>
              </a:rPr>
              <a:t> </a:t>
            </a:r>
            <a:r>
              <a:rPr lang="en-US" dirty="0" err="1" smtClean="0">
                <a:latin typeface="Arial" charset="0"/>
              </a:rPr>
              <a:t>jakannya</a:t>
            </a:r>
            <a:endParaRPr lang="en-US" dirty="0" smtClean="0">
              <a:latin typeface="Arial" charset="0"/>
            </a:endParaRPr>
          </a:p>
        </p:txBody>
      </p:sp>
    </p:spTree>
    <p:extLst>
      <p:ext uri="{BB962C8B-B14F-4D97-AF65-F5344CB8AC3E}">
        <p14:creationId xmlns:p14="http://schemas.microsoft.com/office/powerpoint/2010/main" val="1237567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dissolve">
                                      <p:cBhvr>
                                        <p:cTn id="7" dur="1000"/>
                                        <p:tgtEl>
                                          <p:spTgt spid="194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descr="Large confetti"/>
          <p:cNvSpPr>
            <a:spLocks noGrp="1" noChangeArrowheads="1"/>
          </p:cNvSpPr>
          <p:nvPr>
            <p:ph type="title"/>
          </p:nvPr>
        </p:nvSpPr>
        <p:spPr>
          <a:xfrm>
            <a:off x="1093788" y="284163"/>
            <a:ext cx="7288212" cy="554037"/>
          </a:xfrm>
        </p:spPr>
        <p:txBody>
          <a:bodyPr/>
          <a:lstStyle/>
          <a:p>
            <a:pPr algn="r" eaLnBrk="1" hangingPunct="1"/>
            <a:r>
              <a:rPr lang="en-US" sz="1000" smtClean="0">
                <a:latin typeface="Arial" charset="0"/>
              </a:rPr>
              <a:t>PENGERTIAN</a:t>
            </a:r>
          </a:p>
        </p:txBody>
      </p:sp>
      <p:sp>
        <p:nvSpPr>
          <p:cNvPr id="20483" name="Rectangle 3"/>
          <p:cNvSpPr>
            <a:spLocks noGrp="1" noChangeArrowheads="1"/>
          </p:cNvSpPr>
          <p:nvPr>
            <p:ph idx="1"/>
          </p:nvPr>
        </p:nvSpPr>
        <p:spPr>
          <a:xfrm>
            <a:off x="914400" y="2209800"/>
            <a:ext cx="7543800" cy="3886200"/>
          </a:xfrm>
        </p:spPr>
        <p:txBody>
          <a:bodyPr/>
          <a:lstStyle/>
          <a:p>
            <a:pPr algn="just" eaLnBrk="1" hangingPunct="1"/>
            <a:r>
              <a:rPr lang="en-US" dirty="0" err="1" smtClean="0">
                <a:latin typeface="Arial" charset="0"/>
              </a:rPr>
              <a:t>Teknik</a:t>
            </a:r>
            <a:r>
              <a:rPr lang="en-US" dirty="0" smtClean="0">
                <a:latin typeface="Arial" charset="0"/>
              </a:rPr>
              <a:t> </a:t>
            </a:r>
            <a:r>
              <a:rPr lang="en-US" dirty="0" err="1" smtClean="0">
                <a:latin typeface="Arial" charset="0"/>
              </a:rPr>
              <a:t>membuat</a:t>
            </a:r>
            <a:r>
              <a:rPr lang="en-US" dirty="0" smtClean="0">
                <a:latin typeface="Arial" charset="0"/>
              </a:rPr>
              <a:t> </a:t>
            </a:r>
            <a:r>
              <a:rPr lang="en-US" dirty="0" err="1" smtClean="0">
                <a:latin typeface="Arial" charset="0"/>
              </a:rPr>
              <a:t>skala</a:t>
            </a:r>
            <a:r>
              <a:rPr lang="en-US" dirty="0" smtClean="0">
                <a:latin typeface="Arial" charset="0"/>
              </a:rPr>
              <a:t> </a:t>
            </a:r>
            <a:r>
              <a:rPr lang="en-US" dirty="0" err="1" smtClean="0">
                <a:latin typeface="Arial" charset="0"/>
              </a:rPr>
              <a:t>merupakan</a:t>
            </a:r>
            <a:r>
              <a:rPr lang="en-US" dirty="0" smtClean="0">
                <a:latin typeface="Arial" charset="0"/>
              </a:rPr>
              <a:t> </a:t>
            </a:r>
            <a:r>
              <a:rPr lang="en-US" dirty="0" err="1" smtClean="0">
                <a:latin typeface="Arial" charset="0"/>
              </a:rPr>
              <a:t>teknik</a:t>
            </a:r>
            <a:r>
              <a:rPr lang="en-US" dirty="0" smtClean="0">
                <a:latin typeface="Arial" charset="0"/>
              </a:rPr>
              <a:t> </a:t>
            </a:r>
            <a:r>
              <a:rPr lang="en-US" dirty="0" err="1" smtClean="0">
                <a:latin typeface="Arial" charset="0"/>
              </a:rPr>
              <a:t>mengurutkan</a:t>
            </a:r>
            <a:r>
              <a:rPr lang="en-US" dirty="0" smtClean="0">
                <a:latin typeface="Arial" charset="0"/>
              </a:rPr>
              <a:t> </a:t>
            </a:r>
            <a:r>
              <a:rPr lang="en-US" dirty="0" err="1" smtClean="0">
                <a:latin typeface="Arial" charset="0"/>
              </a:rPr>
              <a:t>sesuatu</a:t>
            </a:r>
            <a:r>
              <a:rPr lang="en-US" dirty="0" smtClean="0">
                <a:latin typeface="Arial" charset="0"/>
              </a:rPr>
              <a:t> di </a:t>
            </a:r>
            <a:r>
              <a:rPr lang="en-US" dirty="0" err="1" smtClean="0">
                <a:latin typeface="Arial" charset="0"/>
              </a:rPr>
              <a:t>dalam</a:t>
            </a:r>
            <a:r>
              <a:rPr lang="en-US" dirty="0" smtClean="0">
                <a:latin typeface="Arial" charset="0"/>
              </a:rPr>
              <a:t> </a:t>
            </a:r>
            <a:r>
              <a:rPr lang="en-US" dirty="0" err="1" smtClean="0">
                <a:latin typeface="Arial" charset="0"/>
              </a:rPr>
              <a:t>suatu</a:t>
            </a:r>
            <a:r>
              <a:rPr lang="en-US" dirty="0" smtClean="0">
                <a:latin typeface="Arial" charset="0"/>
              </a:rPr>
              <a:t> </a:t>
            </a:r>
            <a:r>
              <a:rPr lang="en-US" i="1" u="sng" dirty="0" err="1" smtClean="0">
                <a:latin typeface="Arial" charset="0"/>
              </a:rPr>
              <a:t>kontinum</a:t>
            </a:r>
            <a:r>
              <a:rPr lang="en-US" dirty="0" smtClean="0">
                <a:latin typeface="Arial" charset="0"/>
              </a:rPr>
              <a:t>,</a:t>
            </a:r>
          </a:p>
          <a:p>
            <a:pPr algn="just" eaLnBrk="1" hangingPunct="1">
              <a:buFontTx/>
              <a:buNone/>
            </a:pPr>
            <a:r>
              <a:rPr lang="en-US" dirty="0" smtClean="0"/>
              <a:t>			</a:t>
            </a:r>
          </a:p>
          <a:p>
            <a:pPr algn="just" eaLnBrk="1" hangingPunct="1">
              <a:buFontTx/>
              <a:buNone/>
            </a:pPr>
            <a:r>
              <a:rPr lang="en-US" dirty="0" smtClean="0"/>
              <a:t>	</a:t>
            </a:r>
            <a:endParaRPr lang="en-US" sz="2800" dirty="0" smtClean="0">
              <a:latin typeface="Arial" charset="0"/>
            </a:endParaRPr>
          </a:p>
        </p:txBody>
      </p:sp>
      <p:sp>
        <p:nvSpPr>
          <p:cNvPr id="20484" name="Text Box 4"/>
          <p:cNvSpPr txBox="1">
            <a:spLocks noChangeArrowheads="1"/>
          </p:cNvSpPr>
          <p:nvPr/>
        </p:nvSpPr>
        <p:spPr bwMode="auto">
          <a:xfrm>
            <a:off x="3352800" y="4191000"/>
            <a:ext cx="50292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sz="2800">
                <a:solidFill>
                  <a:srgbClr val="002060"/>
                </a:solidFill>
              </a:rPr>
              <a:t>Rangkaian atau deretan yang merupakan kesatuan</a:t>
            </a:r>
          </a:p>
        </p:txBody>
      </p:sp>
      <p:sp>
        <p:nvSpPr>
          <p:cNvPr id="20486" name="Line 6"/>
          <p:cNvSpPr>
            <a:spLocks noChangeShapeType="1"/>
          </p:cNvSpPr>
          <p:nvPr/>
        </p:nvSpPr>
        <p:spPr bwMode="auto">
          <a:xfrm>
            <a:off x="2971800" y="3733800"/>
            <a:ext cx="0" cy="685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id-ID"/>
          </a:p>
        </p:txBody>
      </p:sp>
      <p:sp>
        <p:nvSpPr>
          <p:cNvPr id="14342" name="Line 7"/>
          <p:cNvSpPr>
            <a:spLocks noChangeShapeType="1"/>
          </p:cNvSpPr>
          <p:nvPr/>
        </p:nvSpPr>
        <p:spPr bwMode="auto">
          <a:xfrm>
            <a:off x="2971800" y="4419600"/>
            <a:ext cx="228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id-ID"/>
          </a:p>
        </p:txBody>
      </p:sp>
    </p:spTree>
    <p:extLst>
      <p:ext uri="{BB962C8B-B14F-4D97-AF65-F5344CB8AC3E}">
        <p14:creationId xmlns:p14="http://schemas.microsoft.com/office/powerpoint/2010/main" val="290023228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42" fill="hold"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barn(outHorizontal)">
                                      <p:cBhvr>
                                        <p:cTn id="7" dur="1000"/>
                                        <p:tgtEl>
                                          <p:spTgt spid="204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0486"/>
                                        </p:tgtEl>
                                        <p:attrNameLst>
                                          <p:attrName>style.visibility</p:attrName>
                                        </p:attrNameLst>
                                      </p:cBhvr>
                                      <p:to>
                                        <p:strVal val="visible"/>
                                      </p:to>
                                    </p:set>
                                    <p:animEffect transition="in" filter="checkerboard(across)">
                                      <p:cBhvr>
                                        <p:cTn id="12" dur="500"/>
                                        <p:tgtEl>
                                          <p:spTgt spid="2048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1" nodeType="clickEffect">
                                  <p:stCondLst>
                                    <p:cond delay="0"/>
                                  </p:stCondLst>
                                  <p:childTnLst>
                                    <p:set>
                                      <p:cBhvr>
                                        <p:cTn id="16" dur="1" fill="hold">
                                          <p:stCondLst>
                                            <p:cond delay="0"/>
                                          </p:stCondLst>
                                        </p:cTn>
                                        <p:tgtEl>
                                          <p:spTgt spid="20486"/>
                                        </p:tgtEl>
                                        <p:attrNameLst>
                                          <p:attrName>style.visibility</p:attrName>
                                        </p:attrNameLst>
                                      </p:cBhvr>
                                      <p:to>
                                        <p:strVal val="visible"/>
                                      </p:to>
                                    </p:set>
                                    <p:animEffect transition="in" filter="checkerboard(across)">
                                      <p:cBhvr>
                                        <p:cTn id="17" dur="500"/>
                                        <p:tgtEl>
                                          <p:spTgt spid="2048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nodeType="clickEffect">
                                  <p:stCondLst>
                                    <p:cond delay="0"/>
                                  </p:stCondLst>
                                  <p:childTnLst>
                                    <p:set>
                                      <p:cBhvr>
                                        <p:cTn id="21" dur="1" fill="hold">
                                          <p:stCondLst>
                                            <p:cond delay="0"/>
                                          </p:stCondLst>
                                        </p:cTn>
                                        <p:tgtEl>
                                          <p:spTgt spid="20484">
                                            <p:txEl>
                                              <p:pRg st="0" end="0"/>
                                            </p:txEl>
                                          </p:spTgt>
                                        </p:tgtEl>
                                        <p:attrNameLst>
                                          <p:attrName>style.visibility</p:attrName>
                                        </p:attrNameLst>
                                      </p:cBhvr>
                                      <p:to>
                                        <p:strVal val="visible"/>
                                      </p:to>
                                    </p:set>
                                    <p:animEffect transition="in" filter="diamond(in)">
                                      <p:cBhvr>
                                        <p:cTn id="22" dur="2000"/>
                                        <p:tgtEl>
                                          <p:spTgt spid="2048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animBg="1"/>
      <p:bldP spid="20486"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descr="Large confetti"/>
          <p:cNvSpPr>
            <a:spLocks noGrp="1" noChangeArrowheads="1"/>
          </p:cNvSpPr>
          <p:nvPr>
            <p:ph type="title"/>
          </p:nvPr>
        </p:nvSpPr>
        <p:spPr>
          <a:xfrm>
            <a:off x="1093788" y="284163"/>
            <a:ext cx="7364412" cy="554037"/>
          </a:xfrm>
        </p:spPr>
        <p:txBody>
          <a:bodyPr/>
          <a:lstStyle/>
          <a:p>
            <a:pPr algn="r" eaLnBrk="1" hangingPunct="1"/>
            <a:r>
              <a:rPr lang="en-US" sz="1200" smtClean="0">
                <a:latin typeface="Arial" charset="0"/>
              </a:rPr>
              <a:t>PENGERTIAN</a:t>
            </a:r>
          </a:p>
        </p:txBody>
      </p:sp>
      <p:sp>
        <p:nvSpPr>
          <p:cNvPr id="21507" name="Rectangle 3"/>
          <p:cNvSpPr>
            <a:spLocks noGrp="1" noChangeArrowheads="1"/>
          </p:cNvSpPr>
          <p:nvPr>
            <p:ph idx="1"/>
          </p:nvPr>
        </p:nvSpPr>
        <p:spPr>
          <a:xfrm>
            <a:off x="914400" y="1905000"/>
            <a:ext cx="7543800" cy="4191000"/>
          </a:xfrm>
        </p:spPr>
        <p:txBody>
          <a:bodyPr/>
          <a:lstStyle/>
          <a:p>
            <a:pPr algn="just" eaLnBrk="1" hangingPunct="1"/>
            <a:r>
              <a:rPr lang="en-US" sz="2800" smtClean="0">
                <a:latin typeface="Arial" charset="0"/>
              </a:rPr>
              <a:t>Skala berasal dari Bahasa Latin yang berarti “berjenjang” (Sutrisno Hadi, </a:t>
            </a:r>
            <a:r>
              <a:rPr lang="en-US" sz="2800" u="sng" smtClean="0">
                <a:latin typeface="Arial" charset="0"/>
              </a:rPr>
              <a:t>Metodologi Research, 1987</a:t>
            </a:r>
            <a:r>
              <a:rPr lang="en-US" sz="2800" smtClean="0">
                <a:latin typeface="Arial" charset="0"/>
              </a:rPr>
              <a:t>)</a:t>
            </a:r>
          </a:p>
          <a:p>
            <a:pPr algn="just" eaLnBrk="1" hangingPunct="1"/>
            <a:r>
              <a:rPr lang="en-US" sz="2800" smtClean="0">
                <a:latin typeface="Arial" charset="0"/>
              </a:rPr>
              <a:t>Fred N. Kerlinger (1990)  (dalam bukunya: Azas-Azas Penelitian Behavior), menggambarkan bahwa skala merupakan sehimpunan lambang/simbol/angka yang disusun secara tertentu.</a:t>
            </a:r>
          </a:p>
        </p:txBody>
      </p:sp>
    </p:spTree>
    <p:extLst>
      <p:ext uri="{BB962C8B-B14F-4D97-AF65-F5344CB8AC3E}">
        <p14:creationId xmlns:p14="http://schemas.microsoft.com/office/powerpoint/2010/main" val="35750850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fade">
                                      <p:cBhvr>
                                        <p:cTn id="7" dur="1000"/>
                                        <p:tgtEl>
                                          <p:spTgt spid="21507">
                                            <p:txEl>
                                              <p:pRg st="0" end="0"/>
                                            </p:txEl>
                                          </p:spTgt>
                                        </p:tgtEl>
                                      </p:cBhvr>
                                    </p:animEffect>
                                    <p:anim calcmode="lin" valueType="num">
                                      <p:cBhvr>
                                        <p:cTn id="8" dur="10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150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7" presetClass="entr" presetSubtype="0" fill="hold" nodeType="clickEffect">
                                  <p:stCondLst>
                                    <p:cond delay="0"/>
                                  </p:stCondLst>
                                  <p:childTnLst>
                                    <p:set>
                                      <p:cBhvr>
                                        <p:cTn id="13" dur="1" fill="hold">
                                          <p:stCondLst>
                                            <p:cond delay="0"/>
                                          </p:stCondLst>
                                        </p:cTn>
                                        <p:tgtEl>
                                          <p:spTgt spid="21507">
                                            <p:txEl>
                                              <p:pRg st="1" end="1"/>
                                            </p:txEl>
                                          </p:spTgt>
                                        </p:tgtEl>
                                        <p:attrNameLst>
                                          <p:attrName>style.visibility</p:attrName>
                                        </p:attrNameLst>
                                      </p:cBhvr>
                                      <p:to>
                                        <p:strVal val="visible"/>
                                      </p:to>
                                    </p:set>
                                    <p:animEffect transition="in" filter="fade">
                                      <p:cBhvr>
                                        <p:cTn id="14" dur="1000"/>
                                        <p:tgtEl>
                                          <p:spTgt spid="21507">
                                            <p:txEl>
                                              <p:pRg st="1" end="1"/>
                                            </p:txEl>
                                          </p:spTgt>
                                        </p:tgtEl>
                                      </p:cBhvr>
                                    </p:animEffect>
                                    <p:anim calcmode="lin" valueType="num">
                                      <p:cBhvr>
                                        <p:cTn id="15" dur="10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150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descr="Large confetti"/>
          <p:cNvSpPr>
            <a:spLocks noGrp="1" noChangeArrowheads="1"/>
          </p:cNvSpPr>
          <p:nvPr>
            <p:ph type="title"/>
          </p:nvPr>
        </p:nvSpPr>
        <p:spPr>
          <a:xfrm>
            <a:off x="1093788" y="284163"/>
            <a:ext cx="7772400" cy="858837"/>
          </a:xfrm>
        </p:spPr>
        <p:txBody>
          <a:bodyPr/>
          <a:lstStyle/>
          <a:p>
            <a:pPr eaLnBrk="1" hangingPunct="1"/>
            <a:r>
              <a:rPr lang="en-US" sz="2800" b="1" smtClean="0">
                <a:latin typeface="Arial" charset="0"/>
              </a:rPr>
              <a:t>PENTINGNYA SKALA PSIKOLOGI</a:t>
            </a:r>
          </a:p>
        </p:txBody>
      </p:sp>
      <p:sp>
        <p:nvSpPr>
          <p:cNvPr id="22531" name="Rectangle 3"/>
          <p:cNvSpPr>
            <a:spLocks noGrp="1" noChangeArrowheads="1"/>
          </p:cNvSpPr>
          <p:nvPr>
            <p:ph idx="1"/>
          </p:nvPr>
        </p:nvSpPr>
        <p:spPr>
          <a:xfrm>
            <a:off x="914400" y="1905000"/>
            <a:ext cx="7543800" cy="4191000"/>
          </a:xfrm>
        </p:spPr>
        <p:txBody>
          <a:bodyPr/>
          <a:lstStyle/>
          <a:p>
            <a:pPr marL="533400" indent="-533400" algn="just" eaLnBrk="1" hangingPunct="1">
              <a:buFontTx/>
              <a:buNone/>
            </a:pPr>
            <a:r>
              <a:rPr lang="en-US" sz="2800" u="sng" smtClean="0">
                <a:latin typeface="Arial" charset="0"/>
              </a:rPr>
              <a:t>Ada dua alasan pentingnya skala psikologi</a:t>
            </a:r>
            <a:r>
              <a:rPr lang="en-US" sz="2800" smtClean="0">
                <a:latin typeface="Arial" charset="0"/>
              </a:rPr>
              <a:t>:</a:t>
            </a:r>
          </a:p>
          <a:p>
            <a:pPr marL="533400" indent="-533400" algn="just" eaLnBrk="1" hangingPunct="1">
              <a:buFontTx/>
              <a:buAutoNum type="arabicPeriod"/>
            </a:pPr>
            <a:r>
              <a:rPr lang="en-US" sz="2800" smtClean="0">
                <a:latin typeface="Arial" charset="0"/>
              </a:rPr>
              <a:t>Ilmu pengetahuan akhir-akhir ini lebih cen- derung menggunakan matematika untuk diakui keberadaannya, sehingga mengun- dang kuantifikasi variabel.</a:t>
            </a:r>
          </a:p>
          <a:p>
            <a:pPr marL="533400" indent="-533400" algn="just" eaLnBrk="1" hangingPunct="1">
              <a:buFontTx/>
              <a:buAutoNum type="arabicPeriod"/>
            </a:pPr>
            <a:r>
              <a:rPr lang="en-US" sz="2800" smtClean="0">
                <a:latin typeface="Arial" charset="0"/>
              </a:rPr>
              <a:t>Ilmu pengetahuan semakin meminta presisi yang lebih baik, lebih-lebih dalam hal mengukur gradasi</a:t>
            </a:r>
          </a:p>
        </p:txBody>
      </p:sp>
    </p:spTree>
    <p:extLst>
      <p:ext uri="{BB962C8B-B14F-4D97-AF65-F5344CB8AC3E}">
        <p14:creationId xmlns:p14="http://schemas.microsoft.com/office/powerpoint/2010/main" val="321441255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2530"/>
                                        </p:tgtEl>
                                        <p:attrNameLst>
                                          <p:attrName>style.visibility</p:attrName>
                                        </p:attrNameLst>
                                      </p:cBhvr>
                                      <p:to>
                                        <p:strVal val="visible"/>
                                      </p:to>
                                    </p:set>
                                    <p:anim calcmode="discrete" valueType="clr">
                                      <p:cBhvr override="childStyle">
                                        <p:cTn id="7" dur="80"/>
                                        <p:tgtEl>
                                          <p:spTgt spid="2253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2530"/>
                                        </p:tgtEl>
                                        <p:attrNameLst>
                                          <p:attrName>fillcolor</p:attrName>
                                        </p:attrNameLst>
                                      </p:cBhvr>
                                      <p:tavLst>
                                        <p:tav tm="0">
                                          <p:val>
                                            <p:clrVal>
                                              <a:schemeClr val="accent2"/>
                                            </p:clrVal>
                                          </p:val>
                                        </p:tav>
                                        <p:tav tm="50000">
                                          <p:val>
                                            <p:clrVal>
                                              <a:schemeClr val="hlink"/>
                                            </p:clrVal>
                                          </p:val>
                                        </p:tav>
                                      </p:tavLst>
                                    </p:anim>
                                    <p:set>
                                      <p:cBhvr>
                                        <p:cTn id="9" dur="80"/>
                                        <p:tgtEl>
                                          <p:spTgt spid="22530"/>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22531">
                                            <p:txEl>
                                              <p:pRg st="0" end="0"/>
                                            </p:txEl>
                                          </p:spTgt>
                                        </p:tgtEl>
                                        <p:attrNameLst>
                                          <p:attrName>style.visibility</p:attrName>
                                        </p:attrNameLst>
                                      </p:cBhvr>
                                      <p:to>
                                        <p:strVal val="visible"/>
                                      </p:to>
                                    </p:set>
                                    <p:anim calcmode="discrete" valueType="clr">
                                      <p:cBhvr override="childStyle">
                                        <p:cTn id="14" dur="80"/>
                                        <p:tgtEl>
                                          <p:spTgt spid="2253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2531">
                                            <p:txEl>
                                              <p:pRg st="0" end="0"/>
                                            </p:txEl>
                                          </p:spTgt>
                                        </p:tgtEl>
                                        <p:attrNameLst>
                                          <p:attrName>fillcolor</p:attrName>
                                        </p:attrNameLst>
                                      </p:cBhvr>
                                      <p:tavLst>
                                        <p:tav tm="0">
                                          <p:val>
                                            <p:clrVal>
                                              <a:schemeClr val="accent2"/>
                                            </p:clrVal>
                                          </p:val>
                                        </p:tav>
                                        <p:tav tm="50000">
                                          <p:val>
                                            <p:clrVal>
                                              <a:schemeClr val="hlink"/>
                                            </p:clrVal>
                                          </p:val>
                                        </p:tav>
                                      </p:tavLst>
                                    </p:anim>
                                    <p:set>
                                      <p:cBhvr>
                                        <p:cTn id="16" dur="80"/>
                                        <p:tgtEl>
                                          <p:spTgt spid="22531">
                                            <p:txEl>
                                              <p:pRg st="0" end="0"/>
                                            </p:txEl>
                                          </p:spTgt>
                                        </p:tgtEl>
                                        <p:attrNameLst>
                                          <p:attrName>fill.type</p:attrName>
                                        </p:attrNameLst>
                                      </p:cBhvr>
                                      <p:to>
                                        <p:strVal val="solid"/>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47" presetClass="entr" presetSubtype="0" fill="hold" nodeType="clickEffect">
                                  <p:stCondLst>
                                    <p:cond delay="0"/>
                                  </p:stCondLst>
                                  <p:childTnLst>
                                    <p:set>
                                      <p:cBhvr>
                                        <p:cTn id="20" dur="1" fill="hold">
                                          <p:stCondLst>
                                            <p:cond delay="0"/>
                                          </p:stCondLst>
                                        </p:cTn>
                                        <p:tgtEl>
                                          <p:spTgt spid="22531">
                                            <p:txEl>
                                              <p:pRg st="1" end="1"/>
                                            </p:txEl>
                                          </p:spTgt>
                                        </p:tgtEl>
                                        <p:attrNameLst>
                                          <p:attrName>style.visibility</p:attrName>
                                        </p:attrNameLst>
                                      </p:cBhvr>
                                      <p:to>
                                        <p:strVal val="visible"/>
                                      </p:to>
                                    </p:set>
                                    <p:animEffect transition="in" filter="fade">
                                      <p:cBhvr>
                                        <p:cTn id="21" dur="1000"/>
                                        <p:tgtEl>
                                          <p:spTgt spid="22531">
                                            <p:txEl>
                                              <p:pRg st="1" end="1"/>
                                            </p:txEl>
                                          </p:spTgt>
                                        </p:tgtEl>
                                      </p:cBhvr>
                                    </p:animEffect>
                                    <p:anim calcmode="lin" valueType="num">
                                      <p:cBhvr>
                                        <p:cTn id="22" dur="10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225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0" presetClass="entr" presetSubtype="0" fill="hold" nodeType="clickEffect">
                                  <p:stCondLst>
                                    <p:cond delay="0"/>
                                  </p:stCondLst>
                                  <p:childTnLst>
                                    <p:set>
                                      <p:cBhvr>
                                        <p:cTn id="27" dur="1" fill="hold">
                                          <p:stCondLst>
                                            <p:cond delay="0"/>
                                          </p:stCondLst>
                                        </p:cTn>
                                        <p:tgtEl>
                                          <p:spTgt spid="22531">
                                            <p:txEl>
                                              <p:pRg st="2" end="2"/>
                                            </p:txEl>
                                          </p:spTgt>
                                        </p:tgtEl>
                                        <p:attrNameLst>
                                          <p:attrName>style.visibility</p:attrName>
                                        </p:attrNameLst>
                                      </p:cBhvr>
                                      <p:to>
                                        <p:strVal val="visible"/>
                                      </p:to>
                                    </p:set>
                                    <p:animEffect transition="in" filter="wedge">
                                      <p:cBhvr>
                                        <p:cTn id="28" dur="1000"/>
                                        <p:tgtEl>
                                          <p:spTgt spid="225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descr="Large confetti"/>
          <p:cNvSpPr>
            <a:spLocks noGrp="1" noChangeArrowheads="1"/>
          </p:cNvSpPr>
          <p:nvPr>
            <p:ph type="title"/>
          </p:nvPr>
        </p:nvSpPr>
        <p:spPr>
          <a:xfrm>
            <a:off x="1093788" y="381000"/>
            <a:ext cx="7288212" cy="838200"/>
          </a:xfrm>
        </p:spPr>
        <p:txBody>
          <a:bodyPr/>
          <a:lstStyle/>
          <a:p>
            <a:pPr eaLnBrk="1" hangingPunct="1"/>
            <a:r>
              <a:rPr lang="en-US" sz="2800" b="1" smtClean="0">
                <a:latin typeface="Arial" charset="0"/>
              </a:rPr>
              <a:t>METODE PENSKALAAN</a:t>
            </a:r>
          </a:p>
        </p:txBody>
      </p:sp>
      <p:sp>
        <p:nvSpPr>
          <p:cNvPr id="13315" name="Rectangle 3"/>
          <p:cNvSpPr>
            <a:spLocks noGrp="1" noChangeArrowheads="1"/>
          </p:cNvSpPr>
          <p:nvPr>
            <p:ph idx="1"/>
          </p:nvPr>
        </p:nvSpPr>
        <p:spPr>
          <a:xfrm>
            <a:off x="1066800" y="1981200"/>
            <a:ext cx="7239000" cy="4267200"/>
          </a:xfrm>
        </p:spPr>
        <p:txBody>
          <a:bodyPr>
            <a:normAutofit lnSpcReduction="10000"/>
          </a:bodyPr>
          <a:lstStyle/>
          <a:p>
            <a:pPr algn="just" eaLnBrk="1" hangingPunct="1">
              <a:lnSpc>
                <a:spcPct val="80000"/>
              </a:lnSpc>
            </a:pPr>
            <a:r>
              <a:rPr lang="en-US" sz="2800" smtClean="0">
                <a:latin typeface="Arial" charset="0"/>
              </a:rPr>
              <a:t>Inti dari metode penskalaan adalah menentukan besarnya bobot (</a:t>
            </a:r>
            <a:r>
              <a:rPr lang="en-US" sz="2800" i="1" smtClean="0">
                <a:latin typeface="Arial" charset="0"/>
              </a:rPr>
              <a:t>weight</a:t>
            </a:r>
            <a:r>
              <a:rPr lang="en-US" sz="2800" smtClean="0">
                <a:latin typeface="Arial" charset="0"/>
              </a:rPr>
              <a:t>) atau nilai skala (</a:t>
            </a:r>
            <a:r>
              <a:rPr lang="en-US" sz="2800" i="1" smtClean="0">
                <a:latin typeface="Arial" charset="0"/>
              </a:rPr>
              <a:t>scale value</a:t>
            </a:r>
            <a:r>
              <a:rPr lang="en-US" sz="2800" smtClean="0">
                <a:latin typeface="Arial" charset="0"/>
              </a:rPr>
              <a:t>) bagi setiap pertanyaan, pernyataan (</a:t>
            </a:r>
            <a:r>
              <a:rPr lang="en-US" sz="2800" i="1" smtClean="0">
                <a:latin typeface="Arial" charset="0"/>
              </a:rPr>
              <a:t>statement</a:t>
            </a:r>
            <a:r>
              <a:rPr lang="en-US" sz="2800" smtClean="0">
                <a:latin typeface="Arial" charset="0"/>
              </a:rPr>
              <a:t>), ataupun respon dari skala psikologi.</a:t>
            </a:r>
            <a:r>
              <a:rPr lang="id-ID" sz="2800" smtClean="0">
                <a:latin typeface="Arial" charset="0"/>
              </a:rPr>
              <a:t> (Skor Favorable Unfavo)</a:t>
            </a:r>
            <a:endParaRPr lang="en-US" sz="2800" smtClean="0">
              <a:latin typeface="Arial" charset="0"/>
            </a:endParaRPr>
          </a:p>
          <a:p>
            <a:pPr algn="just" eaLnBrk="1" hangingPunct="1">
              <a:lnSpc>
                <a:spcPct val="80000"/>
              </a:lnSpc>
            </a:pPr>
            <a:r>
              <a:rPr lang="en-US" sz="2800" smtClean="0">
                <a:latin typeface="Arial" charset="0"/>
              </a:rPr>
              <a:t>Bobot atau nilai skala itu pada gilirannya akan merupakan nilai atau angka yang diberikan pada jawaban (</a:t>
            </a:r>
            <a:r>
              <a:rPr lang="en-US" sz="2800" i="1" smtClean="0">
                <a:latin typeface="Arial" charset="0"/>
              </a:rPr>
              <a:t>respon</a:t>
            </a:r>
            <a:r>
              <a:rPr lang="en-US" sz="2800" smtClean="0">
                <a:latin typeface="Arial" charset="0"/>
              </a:rPr>
              <a:t>) subjek mengenai kesetujuan atau ketidaksetuju- an terhadap pernyataan atau respon psikologis yang bersangkutan</a:t>
            </a:r>
          </a:p>
        </p:txBody>
      </p:sp>
    </p:spTree>
    <p:extLst>
      <p:ext uri="{BB962C8B-B14F-4D97-AF65-F5344CB8AC3E}">
        <p14:creationId xmlns:p14="http://schemas.microsoft.com/office/powerpoint/2010/main" val="195276712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6"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1+#ppt_w/2"/>
                                          </p:val>
                                        </p:tav>
                                        <p:tav tm="100000">
                                          <p:val>
                                            <p:strVal val="#ppt_x"/>
                                          </p:val>
                                        </p:tav>
                                      </p:tavLst>
                                    </p:anim>
                                    <p:anim calcmode="lin" valueType="num">
                                      <p:cBhvr additive="base">
                                        <p:cTn id="8" dur="500" fill="hold"/>
                                        <p:tgtEl>
                                          <p:spTgt spid="133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4" presetClass="entr" presetSubtype="0" fill="hold" grpId="0" nodeType="clickEffect">
                                  <p:stCondLst>
                                    <p:cond delay="0"/>
                                  </p:stCondLst>
                                  <p:childTnLst>
                                    <p:set>
                                      <p:cBhvr>
                                        <p:cTn id="12" dur="1" fill="hold">
                                          <p:stCondLst>
                                            <p:cond delay="499"/>
                                          </p:stCondLst>
                                        </p:cTn>
                                        <p:tgtEl>
                                          <p:spTgt spid="13315">
                                            <p:txEl>
                                              <p:pRg st="0" end="0"/>
                                            </p:txEl>
                                          </p:spTgt>
                                        </p:tgtEl>
                                        <p:attrNameLst>
                                          <p:attrName>style.visibility</p:attrName>
                                        </p:attrNameLst>
                                      </p:cBhvr>
                                      <p:to>
                                        <p:strVal val="visible"/>
                                      </p:to>
                                    </p:set>
                                    <p:anim to="" calcmode="lin" valueType="num">
                                      <p:cBhvr>
                                        <p:cTn id="13" dur="1" fill="hold"/>
                                        <p:tgtEl>
                                          <p:spTgt spid="13315">
                                            <p:txEl>
                                              <p:pRg st="0" end="0"/>
                                            </p:txEl>
                                          </p:spTgt>
                                        </p:tgtEl>
                                        <p:attrNameLst>
                                          <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4" presetClass="entr" presetSubtype="0" fill="hold" grpId="0" nodeType="clickEffect">
                                  <p:stCondLst>
                                    <p:cond delay="0"/>
                                  </p:stCondLst>
                                  <p:childTnLst>
                                    <p:set>
                                      <p:cBhvr>
                                        <p:cTn id="17" dur="1" fill="hold">
                                          <p:stCondLst>
                                            <p:cond delay="499"/>
                                          </p:stCondLst>
                                        </p:cTn>
                                        <p:tgtEl>
                                          <p:spTgt spid="13315">
                                            <p:txEl>
                                              <p:pRg st="1" end="1"/>
                                            </p:txEl>
                                          </p:spTgt>
                                        </p:tgtEl>
                                        <p:attrNameLst>
                                          <p:attrName>style.visibility</p:attrName>
                                        </p:attrNameLst>
                                      </p:cBhvr>
                                      <p:to>
                                        <p:strVal val="visible"/>
                                      </p:to>
                                    </p:set>
                                    <p:anim to="" calcmode="lin" valueType="num">
                                      <p:cBhvr>
                                        <p:cTn id="18" dur="1" fill="hold"/>
                                        <p:tgtEl>
                                          <p:spTgt spid="13315">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P spid="13315"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descr="Large confetti"/>
          <p:cNvSpPr>
            <a:spLocks noGrp="1" noChangeArrowheads="1"/>
          </p:cNvSpPr>
          <p:nvPr>
            <p:ph type="title"/>
          </p:nvPr>
        </p:nvSpPr>
        <p:spPr>
          <a:xfrm>
            <a:off x="1066800" y="381000"/>
            <a:ext cx="7364413" cy="609600"/>
          </a:xfrm>
        </p:spPr>
        <p:txBody>
          <a:bodyPr/>
          <a:lstStyle/>
          <a:p>
            <a:pPr algn="r" eaLnBrk="1" hangingPunct="1"/>
            <a:r>
              <a:rPr lang="en-US" sz="1000" smtClean="0">
                <a:latin typeface="Arial" charset="0"/>
              </a:rPr>
              <a:t>METODE PENSKALAAN</a:t>
            </a:r>
          </a:p>
        </p:txBody>
      </p:sp>
      <p:sp>
        <p:nvSpPr>
          <p:cNvPr id="14339" name="Rectangle 3"/>
          <p:cNvSpPr>
            <a:spLocks noGrp="1" noChangeArrowheads="1"/>
          </p:cNvSpPr>
          <p:nvPr>
            <p:ph idx="1"/>
          </p:nvPr>
        </p:nvSpPr>
        <p:spPr>
          <a:xfrm>
            <a:off x="1066800" y="2057400"/>
            <a:ext cx="7239000" cy="1905000"/>
          </a:xfrm>
        </p:spPr>
        <p:txBody>
          <a:bodyPr/>
          <a:lstStyle/>
          <a:p>
            <a:pPr algn="just" eaLnBrk="1" hangingPunct="1"/>
            <a:r>
              <a:rPr lang="en-US" sz="2800" smtClean="0">
                <a:latin typeface="Arial" charset="0"/>
              </a:rPr>
              <a:t>Munculnya metode penskalaan, dimulai dengan adanya </a:t>
            </a:r>
            <a:r>
              <a:rPr lang="en-US" sz="2800" i="1" u="sng" smtClean="0">
                <a:latin typeface="Arial" charset="0"/>
              </a:rPr>
              <a:t>The Law of Comparative</a:t>
            </a:r>
            <a:r>
              <a:rPr lang="en-US" sz="2800" smtClean="0">
                <a:latin typeface="Arial" charset="0"/>
              </a:rPr>
              <a:t> yang dikemukakan oleh Thurstone (1920)</a:t>
            </a:r>
          </a:p>
          <a:p>
            <a:pPr algn="just" eaLnBrk="1" hangingPunct="1"/>
            <a:r>
              <a:rPr lang="en-US" sz="2800" smtClean="0">
                <a:latin typeface="Arial" charset="0"/>
              </a:rPr>
              <a:t>Hukum tersebut memiliki asumsi :</a:t>
            </a:r>
          </a:p>
        </p:txBody>
      </p:sp>
      <p:sp>
        <p:nvSpPr>
          <p:cNvPr id="14340" name="Rectangle 4"/>
          <p:cNvSpPr>
            <a:spLocks noChangeArrowheads="1"/>
          </p:cNvSpPr>
          <p:nvPr/>
        </p:nvSpPr>
        <p:spPr bwMode="auto">
          <a:xfrm>
            <a:off x="1524000" y="3962400"/>
            <a:ext cx="6858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57200" indent="-457200" algn="just">
              <a:spcBef>
                <a:spcPct val="20000"/>
              </a:spcBef>
              <a:buFontTx/>
              <a:buAutoNum type="arabicPeriod"/>
            </a:pPr>
            <a:r>
              <a:rPr lang="en-US" sz="2800"/>
              <a:t>Bagi stimulus tertentu terdapat satu proses diskriminal atau proses pembedaan yang paling sering timbul.</a:t>
            </a:r>
          </a:p>
        </p:txBody>
      </p:sp>
    </p:spTree>
    <p:extLst>
      <p:ext uri="{BB962C8B-B14F-4D97-AF65-F5344CB8AC3E}">
        <p14:creationId xmlns:p14="http://schemas.microsoft.com/office/powerpoint/2010/main" val="216280240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 calcmode="lin" valueType="num">
                                      <p:cBhvr additive="base">
                                        <p:cTn id="7" dur="5000" fill="hold"/>
                                        <p:tgtEl>
                                          <p:spTgt spid="14339">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143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14339">
                                            <p:txEl>
                                              <p:pRg st="1" end="1"/>
                                            </p:txEl>
                                          </p:spTgt>
                                        </p:tgtEl>
                                        <p:attrNameLst>
                                          <p:attrName>style.visibility</p:attrName>
                                        </p:attrNameLst>
                                      </p:cBhvr>
                                      <p:to>
                                        <p:strVal val="visible"/>
                                      </p:to>
                                    </p:set>
                                    <p:anim calcmode="lin" valueType="num">
                                      <p:cBhvr additive="base">
                                        <p:cTn id="13" dur="5000" fill="hold"/>
                                        <p:tgtEl>
                                          <p:spTgt spid="14339">
                                            <p:txEl>
                                              <p:pRg st="1" end="1"/>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143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7" presetClass="entr" presetSubtype="2" fill="hold" grpId="0" nodeType="clickEffect">
                                  <p:stCondLst>
                                    <p:cond delay="0"/>
                                  </p:stCondLst>
                                  <p:childTnLst>
                                    <p:set>
                                      <p:cBhvr>
                                        <p:cTn id="18" dur="1" fill="hold">
                                          <p:stCondLst>
                                            <p:cond delay="0"/>
                                          </p:stCondLst>
                                        </p:cTn>
                                        <p:tgtEl>
                                          <p:spTgt spid="14340"/>
                                        </p:tgtEl>
                                        <p:attrNameLst>
                                          <p:attrName>style.visibility</p:attrName>
                                        </p:attrNameLst>
                                      </p:cBhvr>
                                      <p:to>
                                        <p:strVal val="visible"/>
                                      </p:to>
                                    </p:set>
                                    <p:anim calcmode="lin" valueType="num">
                                      <p:cBhvr additive="base">
                                        <p:cTn id="19" dur="5000" fill="hold"/>
                                        <p:tgtEl>
                                          <p:spTgt spid="14340"/>
                                        </p:tgtEl>
                                        <p:attrNameLst>
                                          <p:attrName>ppt_x</p:attrName>
                                        </p:attrNameLst>
                                      </p:cBhvr>
                                      <p:tavLst>
                                        <p:tav tm="0">
                                          <p:val>
                                            <p:strVal val="1+#ppt_w/2"/>
                                          </p:val>
                                        </p:tav>
                                        <p:tav tm="100000">
                                          <p:val>
                                            <p:strVal val="#ppt_x"/>
                                          </p:val>
                                        </p:tav>
                                      </p:tavLst>
                                    </p:anim>
                                    <p:anim calcmode="lin" valueType="num">
                                      <p:cBhvr additive="base">
                                        <p:cTn id="20" dur="5000" fill="hold"/>
                                        <p:tgtEl>
                                          <p:spTgt spid="143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autoUpdateAnimBg="0"/>
      <p:bldP spid="14340"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descr="Large confetti"/>
          <p:cNvSpPr>
            <a:spLocks noGrp="1" noChangeArrowheads="1"/>
          </p:cNvSpPr>
          <p:nvPr>
            <p:ph type="title"/>
          </p:nvPr>
        </p:nvSpPr>
        <p:spPr>
          <a:xfrm>
            <a:off x="1093788" y="381000"/>
            <a:ext cx="7288212" cy="457200"/>
          </a:xfrm>
        </p:spPr>
        <p:txBody>
          <a:bodyPr/>
          <a:lstStyle/>
          <a:p>
            <a:pPr algn="r" eaLnBrk="1" hangingPunct="1"/>
            <a:r>
              <a:rPr lang="en-US" sz="1000" smtClean="0">
                <a:latin typeface="Arial" charset="0"/>
              </a:rPr>
              <a:t>METODE PENSKALAAN</a:t>
            </a:r>
          </a:p>
        </p:txBody>
      </p:sp>
      <p:sp>
        <p:nvSpPr>
          <p:cNvPr id="15363" name="Rectangle 3"/>
          <p:cNvSpPr>
            <a:spLocks noGrp="1" noChangeArrowheads="1"/>
          </p:cNvSpPr>
          <p:nvPr>
            <p:ph idx="1"/>
          </p:nvPr>
        </p:nvSpPr>
        <p:spPr>
          <a:xfrm>
            <a:off x="533400" y="914400"/>
            <a:ext cx="8305800" cy="5029200"/>
          </a:xfrm>
        </p:spPr>
        <p:txBody>
          <a:bodyPr/>
          <a:lstStyle/>
          <a:p>
            <a:pPr marL="990600" lvl="1" indent="-533400" algn="just" eaLnBrk="1" hangingPunct="1">
              <a:lnSpc>
                <a:spcPct val="85000"/>
              </a:lnSpc>
              <a:buSzTx/>
              <a:buFont typeface="Wingdings" pitchFamily="2" charset="2"/>
              <a:buChar char="Ä"/>
            </a:pPr>
            <a:r>
              <a:rPr lang="en-US" sz="3200" smtClean="0">
                <a:latin typeface="Arial" charset="0"/>
              </a:rPr>
              <a:t>Proses deskriminal adalah konsepsi teoritis yang berupa pengalaman atau reaksi seseorang apabila dihadapkan pada stimulus dan ia diminta untuk melakukan perkiraan (</a:t>
            </a:r>
            <a:r>
              <a:rPr lang="en-US" sz="3200" i="1" smtClean="0">
                <a:latin typeface="Arial" charset="0"/>
              </a:rPr>
              <a:t>judgment</a:t>
            </a:r>
            <a:r>
              <a:rPr lang="en-US" sz="3200" smtClean="0">
                <a:latin typeface="Arial" charset="0"/>
              </a:rPr>
              <a:t>) terhadap aspek tertentu pada stimulus</a:t>
            </a:r>
            <a:r>
              <a:rPr lang="en-US" sz="3200" smtClean="0"/>
              <a:t> </a:t>
            </a:r>
            <a:r>
              <a:rPr lang="en-US" sz="3200" smtClean="0">
                <a:latin typeface="Arial" charset="0"/>
              </a:rPr>
              <a:t>tersebut</a:t>
            </a:r>
          </a:p>
          <a:p>
            <a:pPr marL="609600" indent="-609600" algn="just" eaLnBrk="1" hangingPunct="1">
              <a:lnSpc>
                <a:spcPct val="85000"/>
              </a:lnSpc>
              <a:buSzTx/>
              <a:buFont typeface="Wingdings" pitchFamily="2" charset="2"/>
              <a:buAutoNum type="arabicPeriod" startAt="2"/>
            </a:pPr>
            <a:r>
              <a:rPr lang="en-US" sz="3200" smtClean="0">
                <a:latin typeface="Arial" charset="0"/>
              </a:rPr>
              <a:t>Proses-proses diskriminal itu tersebar mengikuti pola distribusi normal dengan proses diskriminal mode berada ditengah-tengah distibusi</a:t>
            </a:r>
          </a:p>
        </p:txBody>
      </p:sp>
    </p:spTree>
    <p:extLst>
      <p:ext uri="{BB962C8B-B14F-4D97-AF65-F5344CB8AC3E}">
        <p14:creationId xmlns:p14="http://schemas.microsoft.com/office/powerpoint/2010/main" val="1548662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8"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 calcmode="lin" valueType="num">
                                      <p:cBhvr additive="base">
                                        <p:cTn id="7" dur="5000" fill="hold"/>
                                        <p:tgtEl>
                                          <p:spTgt spid="15363">
                                            <p:txEl>
                                              <p:pRg st="0" end="0"/>
                                            </p:txEl>
                                          </p:spTgt>
                                        </p:tgtEl>
                                        <p:attrNameLst>
                                          <p:attrName>ppt_x</p:attrName>
                                        </p:attrNameLst>
                                      </p:cBhvr>
                                      <p:tavLst>
                                        <p:tav tm="0">
                                          <p:val>
                                            <p:strVal val="0-#ppt_w/2"/>
                                          </p:val>
                                        </p:tav>
                                        <p:tav tm="100000">
                                          <p:val>
                                            <p:strVal val="#ppt_x"/>
                                          </p:val>
                                        </p:tav>
                                      </p:tavLst>
                                    </p:anim>
                                    <p:anim calcmode="lin" valueType="num">
                                      <p:cBhvr additive="base">
                                        <p:cTn id="8" dur="5000" fill="hold"/>
                                        <p:tgtEl>
                                          <p:spTgt spid="153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8" fill="hold" grpId="0" nodeType="clickEffect">
                                  <p:stCondLst>
                                    <p:cond delay="0"/>
                                  </p:stCondLst>
                                  <p:childTnLst>
                                    <p:set>
                                      <p:cBhvr>
                                        <p:cTn id="12" dur="1" fill="hold">
                                          <p:stCondLst>
                                            <p:cond delay="0"/>
                                          </p:stCondLst>
                                        </p:cTn>
                                        <p:tgtEl>
                                          <p:spTgt spid="15363">
                                            <p:txEl>
                                              <p:pRg st="1" end="1"/>
                                            </p:txEl>
                                          </p:spTgt>
                                        </p:tgtEl>
                                        <p:attrNameLst>
                                          <p:attrName>style.visibility</p:attrName>
                                        </p:attrNameLst>
                                      </p:cBhvr>
                                      <p:to>
                                        <p:strVal val="visible"/>
                                      </p:to>
                                    </p:set>
                                    <p:anim calcmode="lin" valueType="num">
                                      <p:cBhvr additive="base">
                                        <p:cTn id="13" dur="5000" fill="hold"/>
                                        <p:tgtEl>
                                          <p:spTgt spid="15363">
                                            <p:txEl>
                                              <p:pRg st="1" end="1"/>
                                            </p:txEl>
                                          </p:spTgt>
                                        </p:tgtEl>
                                        <p:attrNameLst>
                                          <p:attrName>ppt_x</p:attrName>
                                        </p:attrNameLst>
                                      </p:cBhvr>
                                      <p:tavLst>
                                        <p:tav tm="0">
                                          <p:val>
                                            <p:strVal val="0-#ppt_w/2"/>
                                          </p:val>
                                        </p:tav>
                                        <p:tav tm="100000">
                                          <p:val>
                                            <p:strVal val="#ppt_x"/>
                                          </p:val>
                                        </p:tav>
                                      </p:tavLst>
                                    </p:anim>
                                    <p:anim calcmode="lin" valueType="num">
                                      <p:cBhvr additive="base">
                                        <p:cTn id="14" dur="5000" fill="hold"/>
                                        <p:tgtEl>
                                          <p:spTgt spid="1536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a:xfrm>
            <a:off x="685800" y="1752600"/>
            <a:ext cx="7391400" cy="1143000"/>
          </a:xfrm>
        </p:spPr>
        <p:txBody>
          <a:bodyPr/>
          <a:lstStyle/>
          <a:p>
            <a:pPr algn="r" eaLnBrk="1" hangingPunct="1"/>
            <a:r>
              <a:rPr lang="en-US" sz="3200" b="1" u="sng" smtClean="0">
                <a:solidFill>
                  <a:srgbClr val="00B0F0"/>
                </a:solidFill>
                <a:latin typeface="Arial" charset="0"/>
              </a:rPr>
              <a:t>LANGKAH-LANGKAH PENYUSUNAN SKALA PSIKOLOGI</a:t>
            </a:r>
          </a:p>
        </p:txBody>
      </p:sp>
      <p:pic>
        <p:nvPicPr>
          <p:cNvPr id="4" name="Picture 5" descr="MOUSI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5146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932535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38200" y="304800"/>
            <a:ext cx="7543800" cy="533400"/>
          </a:xfrm>
        </p:spPr>
        <p:txBody>
          <a:bodyPr/>
          <a:lstStyle/>
          <a:p>
            <a:pPr eaLnBrk="1" hangingPunct="1"/>
            <a:r>
              <a:rPr lang="en-US" sz="1000" b="1" smtClean="0">
                <a:latin typeface="Arial" charset="0"/>
              </a:rPr>
              <a:t>IDENTIFIKASI TUJUAN UKUR</a:t>
            </a:r>
            <a:r>
              <a:rPr lang="en-US" sz="1000" smtClean="0">
                <a:latin typeface="Arial" charset="0"/>
              </a:rPr>
              <a:t/>
            </a:r>
            <a:br>
              <a:rPr lang="en-US" sz="1000" smtClean="0">
                <a:latin typeface="Arial" charset="0"/>
              </a:rPr>
            </a:br>
            <a:r>
              <a:rPr lang="en-US" sz="1000" smtClean="0">
                <a:latin typeface="Arial" charset="0"/>
              </a:rPr>
              <a:t>Penetapan Konstrak Psikologi</a:t>
            </a:r>
          </a:p>
        </p:txBody>
      </p:sp>
      <p:sp>
        <p:nvSpPr>
          <p:cNvPr id="1027" name="Rectangle 3" descr="Rectangle: Click to edit Master text styles&#10;Second level&#10;Third level&#10;Fourth level&#10;Fifth level"/>
          <p:cNvSpPr>
            <a:spLocks noGrp="1" noChangeArrowheads="1"/>
          </p:cNvSpPr>
          <p:nvPr>
            <p:ph type="body" idx="1"/>
          </p:nvPr>
        </p:nvSpPr>
        <p:spPr>
          <a:xfrm>
            <a:off x="609600" y="1219200"/>
            <a:ext cx="8077200" cy="4724400"/>
          </a:xfrm>
        </p:spPr>
        <p:txBody>
          <a:bodyPr/>
          <a:lstStyle/>
          <a:p>
            <a:pPr algn="just" eaLnBrk="1" hangingPunct="1">
              <a:lnSpc>
                <a:spcPct val="85000"/>
              </a:lnSpc>
              <a:buClr>
                <a:srgbClr val="FF0000"/>
              </a:buClr>
              <a:buSzPct val="90000"/>
              <a:buFont typeface="Wingdings" pitchFamily="2" charset="2"/>
              <a:buNone/>
            </a:pPr>
            <a:r>
              <a:rPr lang="en-US" sz="3600" b="1" u="sng" dirty="0" err="1" smtClean="0">
                <a:latin typeface="Arial" charset="0"/>
              </a:rPr>
              <a:t>Penentuan</a:t>
            </a:r>
            <a:r>
              <a:rPr lang="en-US" sz="3600" b="1" u="sng" dirty="0" smtClean="0">
                <a:latin typeface="Arial" charset="0"/>
              </a:rPr>
              <a:t> </a:t>
            </a:r>
            <a:r>
              <a:rPr lang="en-US" sz="3600" b="1" u="sng" dirty="0" err="1" smtClean="0">
                <a:latin typeface="Arial" charset="0"/>
              </a:rPr>
              <a:t>alat</a:t>
            </a:r>
            <a:r>
              <a:rPr lang="en-US" sz="3600" b="1" u="sng" dirty="0" smtClean="0">
                <a:latin typeface="Arial" charset="0"/>
              </a:rPr>
              <a:t> </a:t>
            </a:r>
            <a:r>
              <a:rPr lang="en-US" sz="3600" b="1" u="sng" dirty="0" err="1" smtClean="0">
                <a:latin typeface="Arial" charset="0"/>
              </a:rPr>
              <a:t>ukur</a:t>
            </a:r>
            <a:endParaRPr lang="en-US" sz="3600" b="1" u="sng" dirty="0" smtClean="0">
              <a:latin typeface="Arial" charset="0"/>
            </a:endParaRPr>
          </a:p>
          <a:p>
            <a:pPr algn="just" eaLnBrk="1" hangingPunct="1">
              <a:lnSpc>
                <a:spcPct val="90000"/>
              </a:lnSpc>
              <a:buClr>
                <a:srgbClr val="FF0000"/>
              </a:buClr>
              <a:buSzPct val="90000"/>
              <a:buFont typeface="Wingdings" pitchFamily="2" charset="2"/>
              <a:buChar char="v"/>
            </a:pPr>
            <a:r>
              <a:rPr lang="en-US" sz="3600" dirty="0" err="1" smtClean="0">
                <a:latin typeface="Arial" charset="0"/>
              </a:rPr>
              <a:t>Pengamatan</a:t>
            </a:r>
            <a:r>
              <a:rPr lang="en-US" sz="3600" dirty="0" smtClean="0">
                <a:latin typeface="Arial" charset="0"/>
              </a:rPr>
              <a:t>/</a:t>
            </a:r>
            <a:r>
              <a:rPr lang="en-US" sz="3600" dirty="0" err="1" smtClean="0">
                <a:latin typeface="Arial" charset="0"/>
              </a:rPr>
              <a:t>observasi</a:t>
            </a:r>
            <a:r>
              <a:rPr lang="en-US" sz="3600" dirty="0" smtClean="0">
                <a:latin typeface="Arial" charset="0"/>
              </a:rPr>
              <a:t> </a:t>
            </a:r>
            <a:r>
              <a:rPr lang="en-US" sz="3600" dirty="0" err="1" smtClean="0">
                <a:latin typeface="Arial" charset="0"/>
              </a:rPr>
              <a:t>atau</a:t>
            </a:r>
            <a:r>
              <a:rPr lang="en-US" sz="3600" dirty="0" smtClean="0">
                <a:latin typeface="Arial" charset="0"/>
              </a:rPr>
              <a:t> </a:t>
            </a:r>
            <a:r>
              <a:rPr lang="en-US" sz="3600" dirty="0" err="1" smtClean="0">
                <a:latin typeface="Arial" charset="0"/>
              </a:rPr>
              <a:t>wawancara</a:t>
            </a:r>
            <a:endParaRPr lang="en-US" sz="3600" dirty="0" smtClean="0">
              <a:latin typeface="Arial" charset="0"/>
            </a:endParaRPr>
          </a:p>
          <a:p>
            <a:pPr algn="just" eaLnBrk="1" hangingPunct="1">
              <a:lnSpc>
                <a:spcPct val="90000"/>
              </a:lnSpc>
              <a:buClr>
                <a:srgbClr val="FF0000"/>
              </a:buClr>
              <a:buSzPct val="90000"/>
              <a:buFont typeface="Wingdings" pitchFamily="2" charset="2"/>
              <a:buChar char="v"/>
            </a:pPr>
            <a:r>
              <a:rPr lang="en-US" sz="3600" dirty="0" err="1" smtClean="0">
                <a:latin typeface="Arial" charset="0"/>
              </a:rPr>
              <a:t>Merumuskan</a:t>
            </a:r>
            <a:r>
              <a:rPr lang="en-US" sz="3600" dirty="0" smtClean="0">
                <a:latin typeface="Arial" charset="0"/>
              </a:rPr>
              <a:t> </a:t>
            </a:r>
            <a:r>
              <a:rPr lang="en-US" sz="3600" dirty="0" err="1" smtClean="0">
                <a:latin typeface="Arial" charset="0"/>
              </a:rPr>
              <a:t>konsep</a:t>
            </a:r>
            <a:r>
              <a:rPr lang="en-US" sz="3600" dirty="0" smtClean="0">
                <a:latin typeface="Arial" charset="0"/>
              </a:rPr>
              <a:t> (</a:t>
            </a:r>
            <a:r>
              <a:rPr lang="en-US" sz="3600" dirty="0" err="1" smtClean="0">
                <a:latin typeface="Arial" charset="0"/>
              </a:rPr>
              <a:t>atribut</a:t>
            </a:r>
            <a:r>
              <a:rPr lang="en-US" sz="3600" dirty="0" smtClean="0">
                <a:latin typeface="Arial" charset="0"/>
              </a:rPr>
              <a:t> </a:t>
            </a:r>
            <a:r>
              <a:rPr lang="en-US" sz="3600" dirty="0" err="1" smtClean="0">
                <a:latin typeface="Arial" charset="0"/>
              </a:rPr>
              <a:t>psikologis</a:t>
            </a:r>
            <a:r>
              <a:rPr lang="en-US" sz="3600" dirty="0" smtClean="0">
                <a:latin typeface="Arial" charset="0"/>
              </a:rPr>
              <a:t>) </a:t>
            </a:r>
            <a:r>
              <a:rPr lang="en-US" sz="3600" dirty="0" err="1" smtClean="0">
                <a:latin typeface="Arial" charset="0"/>
              </a:rPr>
              <a:t>berdasarkan</a:t>
            </a:r>
            <a:r>
              <a:rPr lang="en-US" sz="3600" dirty="0" smtClean="0">
                <a:latin typeface="Arial" charset="0"/>
              </a:rPr>
              <a:t> </a:t>
            </a:r>
            <a:r>
              <a:rPr lang="en-US" sz="3600" dirty="0" err="1" smtClean="0">
                <a:latin typeface="Arial" charset="0"/>
              </a:rPr>
              <a:t>gejala-gejala</a:t>
            </a:r>
            <a:r>
              <a:rPr lang="en-US" sz="3600" dirty="0" smtClean="0">
                <a:latin typeface="Arial" charset="0"/>
              </a:rPr>
              <a:t> </a:t>
            </a:r>
            <a:r>
              <a:rPr lang="en-US" sz="3600" dirty="0" err="1" smtClean="0">
                <a:latin typeface="Arial" charset="0"/>
              </a:rPr>
              <a:t>dari</a:t>
            </a:r>
            <a:r>
              <a:rPr lang="en-US" sz="3600" dirty="0" smtClean="0">
                <a:latin typeface="Arial" charset="0"/>
              </a:rPr>
              <a:t> </a:t>
            </a:r>
            <a:r>
              <a:rPr lang="en-US" sz="3600" dirty="0" err="1" smtClean="0">
                <a:latin typeface="Arial" charset="0"/>
              </a:rPr>
              <a:t>hasil</a:t>
            </a:r>
            <a:r>
              <a:rPr lang="en-US" sz="3600" dirty="0" smtClean="0">
                <a:latin typeface="Arial" charset="0"/>
              </a:rPr>
              <a:t> </a:t>
            </a:r>
            <a:r>
              <a:rPr lang="en-US" sz="3600" dirty="0" err="1" smtClean="0">
                <a:latin typeface="Arial" charset="0"/>
              </a:rPr>
              <a:t>pengamatan</a:t>
            </a:r>
            <a:r>
              <a:rPr lang="en-US" sz="3600" dirty="0" smtClean="0">
                <a:latin typeface="Arial" charset="0"/>
              </a:rPr>
              <a:t> </a:t>
            </a:r>
            <a:r>
              <a:rPr lang="en-US" sz="3600" dirty="0" err="1" smtClean="0">
                <a:latin typeface="Arial" charset="0"/>
              </a:rPr>
              <a:t>atau</a:t>
            </a:r>
            <a:r>
              <a:rPr lang="en-US" sz="3600" dirty="0" smtClean="0">
                <a:latin typeface="Arial" charset="0"/>
              </a:rPr>
              <a:t> </a:t>
            </a:r>
            <a:r>
              <a:rPr lang="en-US" sz="3600" dirty="0" err="1" smtClean="0">
                <a:latin typeface="Arial" charset="0"/>
              </a:rPr>
              <a:t>wawancara</a:t>
            </a:r>
            <a:r>
              <a:rPr lang="en-US" sz="3600" dirty="0" smtClean="0">
                <a:latin typeface="Arial" charset="0"/>
              </a:rPr>
              <a:t>.</a:t>
            </a:r>
          </a:p>
        </p:txBody>
      </p:sp>
    </p:spTree>
    <p:extLst>
      <p:ext uri="{BB962C8B-B14F-4D97-AF65-F5344CB8AC3E}">
        <p14:creationId xmlns:p14="http://schemas.microsoft.com/office/powerpoint/2010/main" val="5709535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7">
                                            <p:txEl>
                                              <p:pRg st="1" end="1"/>
                                            </p:txEl>
                                          </p:spTgt>
                                        </p:tgtEl>
                                        <p:attrNameLst>
                                          <p:attrName>style.visibility</p:attrName>
                                        </p:attrNameLst>
                                      </p:cBhvr>
                                      <p:to>
                                        <p:strVal val="visible"/>
                                      </p:to>
                                    </p:set>
                                    <p:anim calcmode="lin" valueType="num">
                                      <p:cBhvr additive="base">
                                        <p:cTn id="13"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7">
                                            <p:txEl>
                                              <p:pRg st="2" end="2"/>
                                            </p:txEl>
                                          </p:spTgt>
                                        </p:tgtEl>
                                        <p:attrNameLst>
                                          <p:attrName>style.visibility</p:attrName>
                                        </p:attrNameLst>
                                      </p:cBhvr>
                                      <p:to>
                                        <p:strVal val="visible"/>
                                      </p:to>
                                    </p:set>
                                    <p:anim calcmode="lin" valueType="num">
                                      <p:cBhvr additive="base">
                                        <p:cTn id="19"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38200" y="304800"/>
            <a:ext cx="7543800" cy="609600"/>
          </a:xfrm>
        </p:spPr>
        <p:txBody>
          <a:bodyPr/>
          <a:lstStyle/>
          <a:p>
            <a:pPr eaLnBrk="1" hangingPunct="1"/>
            <a:r>
              <a:rPr lang="en-US" sz="1000" b="1" u="sng" smtClean="0">
                <a:latin typeface="Arial" charset="0"/>
              </a:rPr>
              <a:t>IDENTIFIKASI TUJUAN UKUR</a:t>
            </a:r>
            <a:r>
              <a:rPr lang="en-US" sz="1000" smtClean="0">
                <a:latin typeface="Arial" charset="0"/>
              </a:rPr>
              <a:t/>
            </a:r>
            <a:br>
              <a:rPr lang="en-US" sz="1000" smtClean="0">
                <a:latin typeface="Arial" charset="0"/>
              </a:rPr>
            </a:br>
            <a:r>
              <a:rPr lang="en-US" sz="1000" smtClean="0">
                <a:latin typeface="Arial" charset="0"/>
              </a:rPr>
              <a:t>Penetapan Konstrak Psikologi</a:t>
            </a:r>
          </a:p>
        </p:txBody>
      </p:sp>
      <p:sp>
        <p:nvSpPr>
          <p:cNvPr id="8195" name="Rectangle 3" descr="Rectangle: Click to edit Master text styles&#10;Second level&#10;Third level&#10;Fourth level&#10;Fifth level"/>
          <p:cNvSpPr>
            <a:spLocks noGrp="1" noChangeArrowheads="1"/>
          </p:cNvSpPr>
          <p:nvPr>
            <p:ph type="body" idx="1"/>
          </p:nvPr>
        </p:nvSpPr>
        <p:spPr>
          <a:xfrm>
            <a:off x="381000" y="990600"/>
            <a:ext cx="8458200" cy="4876800"/>
          </a:xfrm>
        </p:spPr>
        <p:txBody>
          <a:bodyPr/>
          <a:lstStyle/>
          <a:p>
            <a:pPr algn="just" eaLnBrk="1" hangingPunct="1">
              <a:lnSpc>
                <a:spcPct val="85000"/>
              </a:lnSpc>
              <a:buClr>
                <a:srgbClr val="FF0000"/>
              </a:buClr>
              <a:buSzPct val="90000"/>
              <a:buFont typeface="Wingdings" pitchFamily="2" charset="2"/>
              <a:buChar char="v"/>
            </a:pPr>
            <a:r>
              <a:rPr lang="en-US" sz="3600" dirty="0" err="1" smtClean="0">
                <a:latin typeface="Arial" charset="0"/>
              </a:rPr>
              <a:t>Kosep</a:t>
            </a:r>
            <a:r>
              <a:rPr lang="en-US" sz="3600" dirty="0" smtClean="0">
                <a:latin typeface="Arial" charset="0"/>
              </a:rPr>
              <a:t> </a:t>
            </a:r>
            <a:r>
              <a:rPr lang="en-US" sz="3600" dirty="0" err="1" smtClean="0">
                <a:latin typeface="Arial" charset="0"/>
              </a:rPr>
              <a:t>merupakan</a:t>
            </a:r>
            <a:r>
              <a:rPr lang="en-US" sz="3600" dirty="0" smtClean="0">
                <a:latin typeface="Arial" charset="0"/>
              </a:rPr>
              <a:t> </a:t>
            </a:r>
            <a:r>
              <a:rPr lang="en-US" sz="3600" dirty="0" err="1" smtClean="0">
                <a:latin typeface="Arial" charset="0"/>
              </a:rPr>
              <a:t>unsur</a:t>
            </a:r>
            <a:r>
              <a:rPr lang="en-US" sz="3600" dirty="0" smtClean="0">
                <a:latin typeface="Arial" charset="0"/>
              </a:rPr>
              <a:t> </a:t>
            </a:r>
            <a:r>
              <a:rPr lang="en-US" sz="3600" dirty="0" err="1" smtClean="0">
                <a:latin typeface="Arial" charset="0"/>
              </a:rPr>
              <a:t>pokok</a:t>
            </a:r>
            <a:r>
              <a:rPr lang="en-US" sz="3600" dirty="0" smtClean="0">
                <a:latin typeface="Arial" charset="0"/>
              </a:rPr>
              <a:t> </a:t>
            </a:r>
            <a:r>
              <a:rPr lang="en-US" sz="3600" dirty="0" err="1" smtClean="0">
                <a:latin typeface="Arial" charset="0"/>
              </a:rPr>
              <a:t>dari</a:t>
            </a:r>
            <a:r>
              <a:rPr lang="en-US" sz="3600" dirty="0" smtClean="0">
                <a:latin typeface="Arial" charset="0"/>
              </a:rPr>
              <a:t> </a:t>
            </a:r>
            <a:r>
              <a:rPr lang="en-US" sz="3600" dirty="0" err="1" smtClean="0">
                <a:latin typeface="Arial" charset="0"/>
              </a:rPr>
              <a:t>suatu</a:t>
            </a:r>
            <a:r>
              <a:rPr lang="en-US" sz="3600" dirty="0" smtClean="0">
                <a:latin typeface="Arial" charset="0"/>
              </a:rPr>
              <a:t> </a:t>
            </a:r>
            <a:r>
              <a:rPr lang="en-US" sz="3600" dirty="0" err="1" smtClean="0">
                <a:latin typeface="Arial" charset="0"/>
              </a:rPr>
              <a:t>penelitian</a:t>
            </a:r>
            <a:r>
              <a:rPr lang="en-US" sz="3600" dirty="0" smtClean="0">
                <a:latin typeface="Arial" charset="0"/>
              </a:rPr>
              <a:t> </a:t>
            </a:r>
            <a:r>
              <a:rPr lang="en-US" sz="3600" dirty="0" err="1" smtClean="0">
                <a:latin typeface="Arial" charset="0"/>
              </a:rPr>
              <a:t>sehingga</a:t>
            </a:r>
            <a:r>
              <a:rPr lang="en-US" sz="3600" dirty="0" smtClean="0">
                <a:latin typeface="Arial" charset="0"/>
              </a:rPr>
              <a:t> </a:t>
            </a:r>
            <a:r>
              <a:rPr lang="en-US" sz="3600" dirty="0" err="1" smtClean="0">
                <a:latin typeface="Arial" charset="0"/>
              </a:rPr>
              <a:t>penentuan</a:t>
            </a:r>
            <a:r>
              <a:rPr lang="en-US" sz="3600" dirty="0" smtClean="0">
                <a:latin typeface="Arial" charset="0"/>
              </a:rPr>
              <a:t> </a:t>
            </a:r>
            <a:r>
              <a:rPr lang="en-US" sz="3600" dirty="0" err="1" smtClean="0">
                <a:latin typeface="Arial" charset="0"/>
              </a:rPr>
              <a:t>dan</a:t>
            </a:r>
            <a:r>
              <a:rPr lang="en-US" sz="3600" dirty="0" smtClean="0">
                <a:latin typeface="Arial" charset="0"/>
              </a:rPr>
              <a:t> </a:t>
            </a:r>
            <a:r>
              <a:rPr lang="en-US" sz="3600" dirty="0" err="1" smtClean="0">
                <a:latin typeface="Arial" charset="0"/>
              </a:rPr>
              <a:t>perincian</a:t>
            </a:r>
            <a:r>
              <a:rPr lang="en-US" sz="3600" dirty="0" smtClean="0">
                <a:latin typeface="Arial" charset="0"/>
              </a:rPr>
              <a:t> </a:t>
            </a:r>
            <a:r>
              <a:rPr lang="en-US" sz="3600" dirty="0" err="1" smtClean="0">
                <a:latin typeface="Arial" charset="0"/>
              </a:rPr>
              <a:t>suatu</a:t>
            </a:r>
            <a:r>
              <a:rPr lang="en-US" sz="3600" dirty="0" smtClean="0">
                <a:latin typeface="Arial" charset="0"/>
              </a:rPr>
              <a:t> </a:t>
            </a:r>
            <a:r>
              <a:rPr lang="en-US" sz="3600" dirty="0" err="1" smtClean="0">
                <a:latin typeface="Arial" charset="0"/>
              </a:rPr>
              <a:t>konsep</a:t>
            </a:r>
            <a:r>
              <a:rPr lang="en-US" sz="3600" dirty="0" smtClean="0">
                <a:latin typeface="Arial" charset="0"/>
              </a:rPr>
              <a:t> </a:t>
            </a:r>
            <a:r>
              <a:rPr lang="en-US" sz="3600" dirty="0" err="1" smtClean="0">
                <a:latin typeface="Arial" charset="0"/>
              </a:rPr>
              <a:t>sangat</a:t>
            </a:r>
            <a:r>
              <a:rPr lang="en-US" sz="3600" dirty="0" smtClean="0">
                <a:latin typeface="Arial" charset="0"/>
              </a:rPr>
              <a:t> </a:t>
            </a:r>
            <a:r>
              <a:rPr lang="en-US" sz="3600" dirty="0" err="1" smtClean="0">
                <a:latin typeface="Arial" charset="0"/>
              </a:rPr>
              <a:t>penting</a:t>
            </a:r>
            <a:r>
              <a:rPr lang="en-US" sz="3600" dirty="0" smtClean="0">
                <a:latin typeface="Arial" charset="0"/>
              </a:rPr>
              <a:t> agar </a:t>
            </a:r>
            <a:r>
              <a:rPr lang="en-US" sz="3600" dirty="0" err="1" smtClean="0">
                <a:latin typeface="Arial" charset="0"/>
              </a:rPr>
              <a:t>persoalannya</a:t>
            </a:r>
            <a:r>
              <a:rPr lang="en-US" sz="3600" dirty="0" smtClean="0">
                <a:latin typeface="Arial" charset="0"/>
              </a:rPr>
              <a:t> </a:t>
            </a:r>
            <a:r>
              <a:rPr lang="en-US" sz="3600" dirty="0" err="1" smtClean="0">
                <a:latin typeface="Arial" charset="0"/>
              </a:rPr>
              <a:t>tidak</a:t>
            </a:r>
            <a:r>
              <a:rPr lang="en-US" sz="3600" dirty="0" smtClean="0">
                <a:latin typeface="Arial" charset="0"/>
              </a:rPr>
              <a:t> </a:t>
            </a:r>
            <a:r>
              <a:rPr lang="en-US" sz="3600" dirty="0" err="1" smtClean="0">
                <a:latin typeface="Arial" charset="0"/>
              </a:rPr>
              <a:t>menjadi</a:t>
            </a:r>
            <a:r>
              <a:rPr lang="en-US" sz="3600" dirty="0" smtClean="0">
                <a:latin typeface="Arial" charset="0"/>
              </a:rPr>
              <a:t> </a:t>
            </a:r>
            <a:r>
              <a:rPr lang="en-US" sz="3600" dirty="0" err="1" smtClean="0">
                <a:latin typeface="Arial" charset="0"/>
              </a:rPr>
              <a:t>kabur</a:t>
            </a:r>
            <a:r>
              <a:rPr lang="en-US" sz="3600" dirty="0" smtClean="0">
                <a:latin typeface="Arial" charset="0"/>
              </a:rPr>
              <a:t>; </a:t>
            </a:r>
            <a:r>
              <a:rPr lang="en-US" sz="3600" dirty="0" err="1" smtClean="0">
                <a:latin typeface="Arial" charset="0"/>
              </a:rPr>
              <a:t>oleh</a:t>
            </a:r>
            <a:r>
              <a:rPr lang="en-US" sz="3600" dirty="0" smtClean="0">
                <a:latin typeface="Arial" charset="0"/>
              </a:rPr>
              <a:t> </a:t>
            </a:r>
            <a:r>
              <a:rPr lang="en-US" sz="3600" dirty="0" err="1" smtClean="0">
                <a:latin typeface="Arial" charset="0"/>
              </a:rPr>
              <a:t>karena</a:t>
            </a:r>
            <a:r>
              <a:rPr lang="en-US" sz="3600" dirty="0" smtClean="0">
                <a:latin typeface="Arial" charset="0"/>
              </a:rPr>
              <a:t> </a:t>
            </a:r>
            <a:r>
              <a:rPr lang="en-US" sz="3600" dirty="0" err="1" smtClean="0">
                <a:latin typeface="Arial" charset="0"/>
              </a:rPr>
              <a:t>itu</a:t>
            </a:r>
            <a:r>
              <a:rPr lang="en-US" sz="3600" dirty="0" smtClean="0">
                <a:latin typeface="Arial" charset="0"/>
              </a:rPr>
              <a:t> </a:t>
            </a:r>
            <a:r>
              <a:rPr lang="en-US" sz="3600" dirty="0" err="1" smtClean="0">
                <a:latin typeface="Arial" charset="0"/>
              </a:rPr>
              <a:t>penegasan</a:t>
            </a:r>
            <a:r>
              <a:rPr lang="en-US" sz="3600" dirty="0" smtClean="0">
                <a:latin typeface="Arial" charset="0"/>
              </a:rPr>
              <a:t> </a:t>
            </a:r>
            <a:r>
              <a:rPr lang="en-US" sz="3600" dirty="0" err="1" smtClean="0">
                <a:latin typeface="Arial" charset="0"/>
              </a:rPr>
              <a:t>suatu</a:t>
            </a:r>
            <a:r>
              <a:rPr lang="en-US" sz="3600" dirty="0" smtClean="0">
                <a:latin typeface="Arial" charset="0"/>
              </a:rPr>
              <a:t> </a:t>
            </a:r>
            <a:r>
              <a:rPr lang="en-US" sz="3600" dirty="0" err="1" smtClean="0">
                <a:latin typeface="Arial" charset="0"/>
              </a:rPr>
              <a:t>konsep</a:t>
            </a:r>
            <a:r>
              <a:rPr lang="en-US" sz="3600" dirty="0" smtClean="0">
                <a:latin typeface="Arial" charset="0"/>
              </a:rPr>
              <a:t> </a:t>
            </a:r>
            <a:r>
              <a:rPr lang="en-US" sz="3600" dirty="0" err="1" smtClean="0">
                <a:latin typeface="Arial" charset="0"/>
              </a:rPr>
              <a:t>sangat</a:t>
            </a:r>
            <a:r>
              <a:rPr lang="en-US" sz="3600" dirty="0" smtClean="0">
                <a:latin typeface="Arial" charset="0"/>
              </a:rPr>
              <a:t> </a:t>
            </a:r>
            <a:r>
              <a:rPr lang="en-US" sz="3600" dirty="0" err="1" smtClean="0">
                <a:latin typeface="Arial" charset="0"/>
              </a:rPr>
              <a:t>perlu</a:t>
            </a:r>
            <a:r>
              <a:rPr lang="en-US" sz="3600" dirty="0" smtClean="0">
                <a:latin typeface="Arial" charset="0"/>
              </a:rPr>
              <a:t> </a:t>
            </a:r>
            <a:r>
              <a:rPr lang="en-US" sz="3600" dirty="0" err="1" smtClean="0">
                <a:latin typeface="Arial" charset="0"/>
              </a:rPr>
              <a:t>guna</a:t>
            </a:r>
            <a:r>
              <a:rPr lang="en-US" sz="3600" dirty="0" smtClean="0">
                <a:latin typeface="Arial" charset="0"/>
              </a:rPr>
              <a:t> </a:t>
            </a:r>
            <a:r>
              <a:rPr lang="en-US" sz="3600" dirty="0" err="1" smtClean="0">
                <a:latin typeface="Arial" charset="0"/>
              </a:rPr>
              <a:t>untuk</a:t>
            </a:r>
            <a:r>
              <a:rPr lang="en-US" sz="3600" dirty="0" smtClean="0">
                <a:latin typeface="Arial" charset="0"/>
              </a:rPr>
              <a:t> </a:t>
            </a:r>
            <a:r>
              <a:rPr lang="en-US" sz="3600" dirty="0" err="1" smtClean="0">
                <a:latin typeface="Arial" charset="0"/>
              </a:rPr>
              <a:t>menghindari</a:t>
            </a:r>
            <a:r>
              <a:rPr lang="en-US" sz="3600" dirty="0" smtClean="0">
                <a:latin typeface="Arial" charset="0"/>
              </a:rPr>
              <a:t> </a:t>
            </a:r>
            <a:r>
              <a:rPr lang="en-US" sz="3600" dirty="0" err="1" smtClean="0">
                <a:latin typeface="Arial" charset="0"/>
              </a:rPr>
              <a:t>salah</a:t>
            </a:r>
            <a:r>
              <a:rPr lang="en-US" sz="3600" dirty="0" smtClean="0">
                <a:latin typeface="Arial" charset="0"/>
              </a:rPr>
              <a:t> </a:t>
            </a:r>
            <a:r>
              <a:rPr lang="en-US" sz="3600" dirty="0" err="1" smtClean="0">
                <a:latin typeface="Arial" charset="0"/>
              </a:rPr>
              <a:t>pengertian</a:t>
            </a:r>
            <a:r>
              <a:rPr lang="en-US" sz="3600" dirty="0" smtClean="0">
                <a:latin typeface="Arial" charset="0"/>
              </a:rPr>
              <a:t> </a:t>
            </a:r>
            <a:r>
              <a:rPr lang="en-US" sz="3600" dirty="0" err="1" smtClean="0">
                <a:latin typeface="Arial" charset="0"/>
              </a:rPr>
              <a:t>dengan</a:t>
            </a:r>
            <a:r>
              <a:rPr lang="en-US" sz="3600" dirty="0" smtClean="0">
                <a:latin typeface="Arial" charset="0"/>
              </a:rPr>
              <a:t> </a:t>
            </a:r>
            <a:r>
              <a:rPr lang="en-US" sz="3600" dirty="0" err="1" smtClean="0">
                <a:latin typeface="Arial" charset="0"/>
              </a:rPr>
              <a:t>konsep</a:t>
            </a:r>
            <a:r>
              <a:rPr lang="en-US" sz="3600" dirty="0" smtClean="0">
                <a:latin typeface="Arial" charset="0"/>
              </a:rPr>
              <a:t> yang lain (Young </a:t>
            </a:r>
            <a:r>
              <a:rPr lang="en-US" sz="3600" dirty="0" err="1" smtClean="0">
                <a:latin typeface="Arial" charset="0"/>
              </a:rPr>
              <a:t>dalam</a:t>
            </a:r>
            <a:r>
              <a:rPr lang="en-US" sz="3600" dirty="0" smtClean="0">
                <a:latin typeface="Arial" charset="0"/>
              </a:rPr>
              <a:t> </a:t>
            </a:r>
            <a:r>
              <a:rPr lang="en-US" sz="3600" dirty="0" err="1" smtClean="0">
                <a:latin typeface="Arial" charset="0"/>
              </a:rPr>
              <a:t>Koentjaraningrat</a:t>
            </a:r>
            <a:r>
              <a:rPr lang="en-US" sz="3600" dirty="0" smtClean="0">
                <a:latin typeface="Arial" charset="0"/>
              </a:rPr>
              <a:t>, 1985)</a:t>
            </a:r>
            <a:r>
              <a:rPr lang="en-US" sz="3600" dirty="0" smtClean="0"/>
              <a:t>. </a:t>
            </a:r>
          </a:p>
        </p:txBody>
      </p:sp>
    </p:spTree>
    <p:extLst>
      <p:ext uri="{BB962C8B-B14F-4D97-AF65-F5344CB8AC3E}">
        <p14:creationId xmlns:p14="http://schemas.microsoft.com/office/powerpoint/2010/main" val="37845776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additive="base">
                                        <p:cTn id="7" dur="500" fill="hold"/>
                                        <p:tgtEl>
                                          <p:spTgt spid="819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819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304800"/>
            <a:ext cx="7543800" cy="533400"/>
          </a:xfrm>
        </p:spPr>
        <p:txBody>
          <a:bodyPr/>
          <a:lstStyle/>
          <a:p>
            <a:pPr eaLnBrk="1" hangingPunct="1"/>
            <a:r>
              <a:rPr lang="en-US" sz="1000" b="1" u="sng" smtClean="0">
                <a:solidFill>
                  <a:srgbClr val="FFFF00"/>
                </a:solidFill>
                <a:latin typeface="Arial" charset="0"/>
              </a:rPr>
              <a:t>OPERASIONAL KONSEP</a:t>
            </a:r>
            <a:r>
              <a:rPr lang="en-US" sz="1000" smtClean="0">
                <a:solidFill>
                  <a:srgbClr val="FFFF00"/>
                </a:solidFill>
                <a:latin typeface="Arial" charset="0"/>
              </a:rPr>
              <a:t> (</a:t>
            </a:r>
            <a:r>
              <a:rPr lang="en-US" sz="1000" i="1" smtClean="0">
                <a:solidFill>
                  <a:srgbClr val="FFFF00"/>
                </a:solidFill>
                <a:latin typeface="Arial" charset="0"/>
              </a:rPr>
              <a:t>Definisi Operasional</a:t>
            </a:r>
            <a:r>
              <a:rPr lang="en-US" sz="1000" smtClean="0">
                <a:solidFill>
                  <a:srgbClr val="FFFF00"/>
                </a:solidFill>
                <a:latin typeface="Arial" charset="0"/>
              </a:rPr>
              <a:t>)</a:t>
            </a:r>
            <a:br>
              <a:rPr lang="en-US" sz="1000" smtClean="0">
                <a:solidFill>
                  <a:srgbClr val="FFFF00"/>
                </a:solidFill>
                <a:latin typeface="Arial" charset="0"/>
              </a:rPr>
            </a:br>
            <a:r>
              <a:rPr lang="en-US" sz="1000" smtClean="0">
                <a:solidFill>
                  <a:srgbClr val="FFFF00"/>
                </a:solidFill>
                <a:latin typeface="Arial" charset="0"/>
              </a:rPr>
              <a:t>Indikator-Indikator Perilaku</a:t>
            </a:r>
          </a:p>
        </p:txBody>
      </p:sp>
      <p:sp>
        <p:nvSpPr>
          <p:cNvPr id="9219" name="Rectangle 3" descr="Rectangle: Click to edit Master text styles&#10;Second level&#10;Third level&#10;Fourth level&#10;Fifth level"/>
          <p:cNvSpPr>
            <a:spLocks noGrp="1" noChangeArrowheads="1"/>
          </p:cNvSpPr>
          <p:nvPr>
            <p:ph type="body" idx="1"/>
          </p:nvPr>
        </p:nvSpPr>
        <p:spPr>
          <a:xfrm>
            <a:off x="304800" y="914400"/>
            <a:ext cx="8458200" cy="5257800"/>
          </a:xfrm>
        </p:spPr>
        <p:txBody>
          <a:bodyPr/>
          <a:lstStyle/>
          <a:p>
            <a:pPr algn="just" eaLnBrk="1" hangingPunct="1">
              <a:buClr>
                <a:schemeClr val="tx2"/>
              </a:buClr>
              <a:buSzPct val="90000"/>
              <a:buFont typeface="Wingdings" pitchFamily="2" charset="2"/>
              <a:buChar char="Ø"/>
            </a:pPr>
            <a:r>
              <a:rPr lang="en-US" sz="3600" dirty="0" smtClean="0">
                <a:latin typeface="Arial" charset="0"/>
              </a:rPr>
              <a:t>Young (</a:t>
            </a:r>
            <a:r>
              <a:rPr lang="en-US" sz="3600" dirty="0" err="1" smtClean="0">
                <a:latin typeface="Arial" charset="0"/>
              </a:rPr>
              <a:t>Koentjaraningrat</a:t>
            </a:r>
            <a:r>
              <a:rPr lang="en-US" sz="3600" dirty="0" smtClean="0">
                <a:latin typeface="Arial" charset="0"/>
              </a:rPr>
              <a:t>, 1985) </a:t>
            </a:r>
            <a:r>
              <a:rPr lang="en-US" sz="3600" dirty="0" err="1" smtClean="0">
                <a:latin typeface="Arial" charset="0"/>
              </a:rPr>
              <a:t>mengemu</a:t>
            </a:r>
            <a:r>
              <a:rPr lang="en-US" sz="3600" dirty="0" smtClean="0">
                <a:latin typeface="Arial" charset="0"/>
              </a:rPr>
              <a:t>- </a:t>
            </a:r>
            <a:r>
              <a:rPr lang="en-US" sz="3600" dirty="0" err="1" smtClean="0">
                <a:latin typeface="Arial" charset="0"/>
              </a:rPr>
              <a:t>kakan</a:t>
            </a:r>
            <a:r>
              <a:rPr lang="en-US" sz="3600" dirty="0" smtClean="0">
                <a:latin typeface="Arial" charset="0"/>
              </a:rPr>
              <a:t> </a:t>
            </a:r>
            <a:r>
              <a:rPr lang="en-US" sz="3600" dirty="0" err="1" smtClean="0">
                <a:latin typeface="Arial" charset="0"/>
              </a:rPr>
              <a:t>bahwa</a:t>
            </a:r>
            <a:r>
              <a:rPr lang="en-US" sz="3600" dirty="0" smtClean="0">
                <a:latin typeface="Arial" charset="0"/>
              </a:rPr>
              <a:t> </a:t>
            </a:r>
            <a:r>
              <a:rPr lang="en-US" sz="3600" dirty="0" err="1" smtClean="0">
                <a:latin typeface="Arial" charset="0"/>
              </a:rPr>
              <a:t>definisi</a:t>
            </a:r>
            <a:r>
              <a:rPr lang="en-US" sz="3600" dirty="0" smtClean="0">
                <a:latin typeface="Arial" charset="0"/>
              </a:rPr>
              <a:t> </a:t>
            </a:r>
            <a:r>
              <a:rPr lang="en-US" sz="3600" dirty="0" err="1" smtClean="0">
                <a:latin typeface="Arial" charset="0"/>
              </a:rPr>
              <a:t>operasional</a:t>
            </a:r>
            <a:r>
              <a:rPr lang="en-US" sz="3600" dirty="0" smtClean="0">
                <a:latin typeface="Arial" charset="0"/>
              </a:rPr>
              <a:t> </a:t>
            </a:r>
            <a:r>
              <a:rPr lang="en-US" sz="3600" dirty="0" err="1" smtClean="0">
                <a:latin typeface="Arial" charset="0"/>
              </a:rPr>
              <a:t>adalah</a:t>
            </a:r>
            <a:r>
              <a:rPr lang="en-US" sz="3600" dirty="0" smtClean="0">
                <a:latin typeface="Arial" charset="0"/>
              </a:rPr>
              <a:t> </a:t>
            </a:r>
            <a:r>
              <a:rPr lang="en-US" sz="3600" dirty="0" err="1" smtClean="0">
                <a:latin typeface="Arial" charset="0"/>
              </a:rPr>
              <a:t>mengubah</a:t>
            </a:r>
            <a:r>
              <a:rPr lang="en-US" sz="3600" dirty="0" smtClean="0">
                <a:latin typeface="Arial" charset="0"/>
              </a:rPr>
              <a:t> </a:t>
            </a:r>
            <a:r>
              <a:rPr lang="en-US" sz="3600" dirty="0" err="1" smtClean="0">
                <a:latin typeface="Arial" charset="0"/>
              </a:rPr>
              <a:t>konsep-konsep</a:t>
            </a:r>
            <a:r>
              <a:rPr lang="en-US" sz="3600" dirty="0" smtClean="0">
                <a:latin typeface="Arial" charset="0"/>
              </a:rPr>
              <a:t> yang </a:t>
            </a:r>
            <a:r>
              <a:rPr lang="en-US" sz="3600" dirty="0" err="1" smtClean="0">
                <a:latin typeface="Arial" charset="0"/>
              </a:rPr>
              <a:t>berupa</a:t>
            </a:r>
            <a:r>
              <a:rPr lang="en-US" sz="3600" dirty="0" smtClean="0">
                <a:latin typeface="Arial" charset="0"/>
              </a:rPr>
              <a:t> </a:t>
            </a:r>
            <a:r>
              <a:rPr lang="en-US" sz="3600" dirty="0" err="1" smtClean="0">
                <a:latin typeface="Arial" charset="0"/>
              </a:rPr>
              <a:t>konstrak</a:t>
            </a:r>
            <a:r>
              <a:rPr lang="en-US" sz="3600" dirty="0" smtClean="0">
                <a:latin typeface="Arial" charset="0"/>
              </a:rPr>
              <a:t>, </a:t>
            </a:r>
            <a:r>
              <a:rPr lang="en-US" sz="3600" dirty="0" err="1" smtClean="0">
                <a:latin typeface="Arial" charset="0"/>
              </a:rPr>
              <a:t>menjadi</a:t>
            </a:r>
            <a:r>
              <a:rPr lang="en-US" sz="3600" dirty="0" smtClean="0">
                <a:latin typeface="Arial" charset="0"/>
              </a:rPr>
              <a:t> kata-kata yang </a:t>
            </a:r>
            <a:r>
              <a:rPr lang="en-US" sz="3600" dirty="0" err="1" smtClean="0">
                <a:latin typeface="Arial" charset="0"/>
              </a:rPr>
              <a:t>meng</a:t>
            </a:r>
            <a:r>
              <a:rPr lang="en-US" sz="3600" dirty="0" smtClean="0">
                <a:latin typeface="Arial" charset="0"/>
              </a:rPr>
              <a:t>- </a:t>
            </a:r>
            <a:r>
              <a:rPr lang="en-US" sz="3600" dirty="0" err="1" smtClean="0">
                <a:latin typeface="Arial" charset="0"/>
              </a:rPr>
              <a:t>gambarkan</a:t>
            </a:r>
            <a:r>
              <a:rPr lang="en-US" sz="3600" dirty="0" smtClean="0">
                <a:latin typeface="Arial" charset="0"/>
              </a:rPr>
              <a:t> </a:t>
            </a:r>
            <a:r>
              <a:rPr lang="en-US" sz="3600" dirty="0" err="1" smtClean="0">
                <a:latin typeface="Arial" charset="0"/>
              </a:rPr>
              <a:t>perilaku</a:t>
            </a:r>
            <a:r>
              <a:rPr lang="en-US" sz="3600" dirty="0" smtClean="0">
                <a:latin typeface="Arial" charset="0"/>
              </a:rPr>
              <a:t> </a:t>
            </a:r>
            <a:r>
              <a:rPr lang="en-US" sz="3600" dirty="0" err="1" smtClean="0">
                <a:latin typeface="Arial" charset="0"/>
              </a:rPr>
              <a:t>atau</a:t>
            </a:r>
            <a:r>
              <a:rPr lang="en-US" sz="3600" dirty="0" smtClean="0">
                <a:latin typeface="Arial" charset="0"/>
              </a:rPr>
              <a:t> </a:t>
            </a:r>
            <a:r>
              <a:rPr lang="en-US" sz="3600" dirty="0" err="1" smtClean="0">
                <a:latin typeface="Arial" charset="0"/>
              </a:rPr>
              <a:t>gejala</a:t>
            </a:r>
            <a:r>
              <a:rPr lang="en-US" sz="3600" dirty="0" smtClean="0">
                <a:latin typeface="Arial" charset="0"/>
              </a:rPr>
              <a:t> yang </a:t>
            </a:r>
            <a:r>
              <a:rPr lang="en-US" sz="3600" dirty="0" err="1" smtClean="0">
                <a:latin typeface="Arial" charset="0"/>
              </a:rPr>
              <a:t>dapat</a:t>
            </a:r>
            <a:r>
              <a:rPr lang="en-US" sz="3600" dirty="0" smtClean="0">
                <a:latin typeface="Arial" charset="0"/>
              </a:rPr>
              <a:t> </a:t>
            </a:r>
            <a:r>
              <a:rPr lang="en-US" sz="3600" dirty="0" err="1" smtClean="0">
                <a:latin typeface="Arial" charset="0"/>
              </a:rPr>
              <a:t>diamati</a:t>
            </a:r>
            <a:r>
              <a:rPr lang="en-US" sz="3600" dirty="0" smtClean="0">
                <a:latin typeface="Arial" charset="0"/>
              </a:rPr>
              <a:t>, </a:t>
            </a:r>
            <a:r>
              <a:rPr lang="en-US" sz="3600" dirty="0" err="1" smtClean="0">
                <a:latin typeface="Arial" charset="0"/>
              </a:rPr>
              <a:t>dan</a:t>
            </a:r>
            <a:r>
              <a:rPr lang="en-US" sz="3600" dirty="0" smtClean="0">
                <a:latin typeface="Arial" charset="0"/>
              </a:rPr>
              <a:t> yang </a:t>
            </a:r>
            <a:r>
              <a:rPr lang="en-US" sz="3600" dirty="0" err="1" smtClean="0">
                <a:latin typeface="Arial" charset="0"/>
              </a:rPr>
              <a:t>dapat</a:t>
            </a:r>
            <a:r>
              <a:rPr lang="en-US" sz="3600" dirty="0" smtClean="0">
                <a:latin typeface="Arial" charset="0"/>
              </a:rPr>
              <a:t> </a:t>
            </a:r>
            <a:r>
              <a:rPr lang="en-US" sz="3600" dirty="0" err="1" smtClean="0">
                <a:latin typeface="Arial" charset="0"/>
              </a:rPr>
              <a:t>diuji</a:t>
            </a:r>
            <a:r>
              <a:rPr lang="en-US" sz="3600" dirty="0" smtClean="0">
                <a:latin typeface="Arial" charset="0"/>
              </a:rPr>
              <a:t> </a:t>
            </a:r>
            <a:r>
              <a:rPr lang="en-US" sz="3600" dirty="0" err="1" smtClean="0">
                <a:latin typeface="Arial" charset="0"/>
              </a:rPr>
              <a:t>dan</a:t>
            </a:r>
            <a:r>
              <a:rPr lang="en-US" sz="3600" dirty="0" smtClean="0">
                <a:latin typeface="Arial" charset="0"/>
              </a:rPr>
              <a:t> </a:t>
            </a:r>
            <a:r>
              <a:rPr lang="en-US" sz="3600" dirty="0" err="1" smtClean="0">
                <a:latin typeface="Arial" charset="0"/>
              </a:rPr>
              <a:t>diten</a:t>
            </a:r>
            <a:r>
              <a:rPr lang="en-US" sz="3600" dirty="0" smtClean="0">
                <a:latin typeface="Arial" charset="0"/>
              </a:rPr>
              <a:t>- </a:t>
            </a:r>
            <a:r>
              <a:rPr lang="en-US" sz="3600" dirty="0" err="1" smtClean="0">
                <a:latin typeface="Arial" charset="0"/>
              </a:rPr>
              <a:t>tukan</a:t>
            </a:r>
            <a:r>
              <a:rPr lang="en-US" sz="3600" dirty="0" smtClean="0">
                <a:latin typeface="Arial" charset="0"/>
              </a:rPr>
              <a:t> </a:t>
            </a:r>
            <a:r>
              <a:rPr lang="en-US" sz="3600" dirty="0" err="1" smtClean="0">
                <a:latin typeface="Arial" charset="0"/>
              </a:rPr>
              <a:t>kebenarannya</a:t>
            </a:r>
            <a:r>
              <a:rPr lang="en-US" sz="3600" dirty="0" smtClean="0">
                <a:latin typeface="Arial" charset="0"/>
              </a:rPr>
              <a:t> </a:t>
            </a:r>
            <a:r>
              <a:rPr lang="en-US" sz="3600" dirty="0" err="1" smtClean="0">
                <a:latin typeface="Arial" charset="0"/>
              </a:rPr>
              <a:t>oleh</a:t>
            </a:r>
            <a:r>
              <a:rPr lang="en-US" sz="3600" dirty="0" smtClean="0">
                <a:latin typeface="Arial" charset="0"/>
              </a:rPr>
              <a:t> orang lain.</a:t>
            </a:r>
          </a:p>
        </p:txBody>
      </p:sp>
    </p:spTree>
    <p:extLst>
      <p:ext uri="{BB962C8B-B14F-4D97-AF65-F5344CB8AC3E}">
        <p14:creationId xmlns:p14="http://schemas.microsoft.com/office/powerpoint/2010/main" val="304695962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OPERASIONAL KONSEP</a:t>
            </a:r>
            <a:r>
              <a:rPr lang="en-US" sz="1000" smtClean="0">
                <a:latin typeface="Arial" charset="0"/>
              </a:rPr>
              <a:t> (</a:t>
            </a:r>
            <a:r>
              <a:rPr lang="en-US" sz="1000" i="1" smtClean="0">
                <a:latin typeface="Arial" charset="0"/>
              </a:rPr>
              <a:t>Definisi Operasional</a:t>
            </a:r>
            <a:r>
              <a:rPr lang="en-US" sz="1000" smtClean="0">
                <a:latin typeface="Arial" charset="0"/>
              </a:rPr>
              <a:t>)</a:t>
            </a:r>
            <a:br>
              <a:rPr lang="en-US" sz="1000" smtClean="0">
                <a:latin typeface="Arial" charset="0"/>
              </a:rPr>
            </a:br>
            <a:r>
              <a:rPr lang="en-US" sz="1000" smtClean="0">
                <a:latin typeface="Arial" charset="0"/>
              </a:rPr>
              <a:t>Indikator-Indikator Perilaku</a:t>
            </a:r>
          </a:p>
        </p:txBody>
      </p:sp>
      <p:sp>
        <p:nvSpPr>
          <p:cNvPr id="10243" name="Rectangle 3" descr="Rectangle: Click to edit Master text styles&#10;Second level&#10;Third level&#10;Fourth level&#10;Fifth level"/>
          <p:cNvSpPr>
            <a:spLocks noGrp="1" noChangeArrowheads="1"/>
          </p:cNvSpPr>
          <p:nvPr>
            <p:ph type="body" idx="1"/>
          </p:nvPr>
        </p:nvSpPr>
        <p:spPr>
          <a:xfrm>
            <a:off x="381000" y="762000"/>
            <a:ext cx="8382000" cy="4953000"/>
          </a:xfrm>
        </p:spPr>
        <p:txBody>
          <a:bodyPr/>
          <a:lstStyle/>
          <a:p>
            <a:pPr algn="just" eaLnBrk="1" hangingPunct="1">
              <a:lnSpc>
                <a:spcPct val="85000"/>
              </a:lnSpc>
              <a:buClr>
                <a:schemeClr val="tx2"/>
              </a:buClr>
              <a:buSzPct val="90000"/>
              <a:buFont typeface="Wingdings" pitchFamily="2" charset="2"/>
              <a:buChar char="Ø"/>
            </a:pPr>
            <a:r>
              <a:rPr lang="en-US" sz="3600" dirty="0" err="1" smtClean="0">
                <a:latin typeface="Arial" charset="0"/>
              </a:rPr>
              <a:t>Moh</a:t>
            </a:r>
            <a:r>
              <a:rPr lang="en-US" sz="3600" dirty="0" smtClean="0">
                <a:latin typeface="Arial" charset="0"/>
              </a:rPr>
              <a:t>. </a:t>
            </a:r>
            <a:r>
              <a:rPr lang="en-US" sz="3600" dirty="0" err="1" smtClean="0">
                <a:latin typeface="Arial" charset="0"/>
              </a:rPr>
              <a:t>Nazir</a:t>
            </a:r>
            <a:r>
              <a:rPr lang="en-US" sz="3600" dirty="0" smtClean="0">
                <a:latin typeface="Arial" charset="0"/>
              </a:rPr>
              <a:t> (1988) </a:t>
            </a:r>
            <a:r>
              <a:rPr lang="en-US" sz="3600" dirty="0" err="1" smtClean="0">
                <a:latin typeface="Arial" charset="0"/>
              </a:rPr>
              <a:t>menyatakan</a:t>
            </a:r>
            <a:r>
              <a:rPr lang="en-US" sz="3600" dirty="0" smtClean="0">
                <a:latin typeface="Arial" charset="0"/>
              </a:rPr>
              <a:t> </a:t>
            </a:r>
            <a:r>
              <a:rPr lang="en-US" sz="3600" dirty="0" err="1" smtClean="0">
                <a:latin typeface="Arial" charset="0"/>
              </a:rPr>
              <a:t>bahwa</a:t>
            </a:r>
            <a:r>
              <a:rPr lang="en-US" sz="3600" dirty="0" smtClean="0">
                <a:latin typeface="Arial" charset="0"/>
              </a:rPr>
              <a:t> </a:t>
            </a:r>
            <a:r>
              <a:rPr lang="en-US" sz="3600" dirty="0" err="1" smtClean="0">
                <a:latin typeface="Arial" charset="0"/>
              </a:rPr>
              <a:t>untuk</a:t>
            </a:r>
            <a:r>
              <a:rPr lang="en-US" sz="3600" dirty="0" smtClean="0">
                <a:latin typeface="Arial" charset="0"/>
              </a:rPr>
              <a:t> </a:t>
            </a:r>
            <a:r>
              <a:rPr lang="en-US" sz="3600" dirty="0" err="1" smtClean="0">
                <a:latin typeface="Arial" charset="0"/>
              </a:rPr>
              <a:t>mengoperasionalkan</a:t>
            </a:r>
            <a:r>
              <a:rPr lang="en-US" sz="3600" dirty="0" smtClean="0">
                <a:latin typeface="Arial" charset="0"/>
              </a:rPr>
              <a:t> </a:t>
            </a:r>
            <a:r>
              <a:rPr lang="en-US" sz="3600" dirty="0" err="1" smtClean="0">
                <a:latin typeface="Arial" charset="0"/>
              </a:rPr>
              <a:t>suatu</a:t>
            </a:r>
            <a:r>
              <a:rPr lang="en-US" sz="3600" dirty="0" smtClean="0">
                <a:latin typeface="Arial" charset="0"/>
              </a:rPr>
              <a:t> </a:t>
            </a:r>
            <a:r>
              <a:rPr lang="en-US" sz="3600" dirty="0" err="1" smtClean="0">
                <a:latin typeface="Arial" charset="0"/>
              </a:rPr>
              <a:t>variabel</a:t>
            </a:r>
            <a:r>
              <a:rPr lang="en-US" sz="3600" dirty="0" smtClean="0">
                <a:latin typeface="Arial" charset="0"/>
              </a:rPr>
              <a:t>/ </a:t>
            </a:r>
            <a:r>
              <a:rPr lang="en-US" sz="3600" dirty="0" err="1" smtClean="0">
                <a:latin typeface="Arial" charset="0"/>
              </a:rPr>
              <a:t>konsep</a:t>
            </a:r>
            <a:r>
              <a:rPr lang="en-US" sz="3600" dirty="0" smtClean="0">
                <a:latin typeface="Arial" charset="0"/>
              </a:rPr>
              <a:t> </a:t>
            </a:r>
            <a:r>
              <a:rPr lang="en-US" sz="3600" dirty="0" err="1" smtClean="0">
                <a:latin typeface="Arial" charset="0"/>
              </a:rPr>
              <a:t>biasanya</a:t>
            </a:r>
            <a:r>
              <a:rPr lang="en-US" sz="3600" dirty="0" smtClean="0">
                <a:latin typeface="Arial" charset="0"/>
              </a:rPr>
              <a:t> </a:t>
            </a:r>
            <a:r>
              <a:rPr lang="en-US" sz="3600" dirty="0" err="1" smtClean="0">
                <a:latin typeface="Arial" charset="0"/>
              </a:rPr>
              <a:t>dengan</a:t>
            </a:r>
            <a:r>
              <a:rPr lang="en-US" sz="3600" dirty="0" smtClean="0">
                <a:latin typeface="Arial" charset="0"/>
              </a:rPr>
              <a:t> </a:t>
            </a:r>
            <a:r>
              <a:rPr lang="en-US" sz="3600" dirty="0" err="1" smtClean="0">
                <a:latin typeface="Arial" charset="0"/>
              </a:rPr>
              <a:t>menyatakan</a:t>
            </a:r>
            <a:r>
              <a:rPr lang="en-US" sz="3600" dirty="0" smtClean="0">
                <a:latin typeface="Arial" charset="0"/>
              </a:rPr>
              <a:t> </a:t>
            </a:r>
            <a:r>
              <a:rPr lang="en-US" sz="3600" dirty="0" err="1" smtClean="0">
                <a:latin typeface="Arial" charset="0"/>
              </a:rPr>
              <a:t>kegiatan-kegiatan</a:t>
            </a:r>
            <a:r>
              <a:rPr lang="en-US" sz="3600" dirty="0" smtClean="0">
                <a:latin typeface="Arial" charset="0"/>
              </a:rPr>
              <a:t> yang </a:t>
            </a:r>
            <a:r>
              <a:rPr lang="en-US" sz="3600" dirty="0" err="1" smtClean="0">
                <a:latin typeface="Arial" charset="0"/>
              </a:rPr>
              <a:t>ditimbulkannya</a:t>
            </a:r>
            <a:r>
              <a:rPr lang="en-US" sz="3600" dirty="0" smtClean="0">
                <a:latin typeface="Arial" charset="0"/>
              </a:rPr>
              <a:t>, </a:t>
            </a:r>
            <a:r>
              <a:rPr lang="en-US" sz="3600" dirty="0" err="1" smtClean="0">
                <a:latin typeface="Arial" charset="0"/>
              </a:rPr>
              <a:t>atau</a:t>
            </a:r>
            <a:r>
              <a:rPr lang="en-US" sz="3600" dirty="0" smtClean="0">
                <a:latin typeface="Arial" charset="0"/>
              </a:rPr>
              <a:t> </a:t>
            </a:r>
            <a:r>
              <a:rPr lang="en-US" sz="3600" dirty="0" err="1" smtClean="0">
                <a:latin typeface="Arial" charset="0"/>
              </a:rPr>
              <a:t>perilaku-perilaku</a:t>
            </a:r>
            <a:r>
              <a:rPr lang="en-US" sz="3600" dirty="0" smtClean="0">
                <a:latin typeface="Arial" charset="0"/>
              </a:rPr>
              <a:t> yang </a:t>
            </a:r>
            <a:r>
              <a:rPr lang="en-US" sz="3600" dirty="0" err="1" smtClean="0">
                <a:latin typeface="Arial" charset="0"/>
              </a:rPr>
              <a:t>dihasilkannya</a:t>
            </a:r>
            <a:r>
              <a:rPr lang="en-US" sz="3600" dirty="0" smtClean="0">
                <a:latin typeface="Arial" charset="0"/>
              </a:rPr>
              <a:t>, </a:t>
            </a:r>
            <a:r>
              <a:rPr lang="en-US" sz="3600" dirty="0" err="1" smtClean="0">
                <a:latin typeface="Arial" charset="0"/>
              </a:rPr>
              <a:t>atau</a:t>
            </a:r>
            <a:r>
              <a:rPr lang="en-US" sz="3600" dirty="0" smtClean="0">
                <a:latin typeface="Arial" charset="0"/>
              </a:rPr>
              <a:t> </a:t>
            </a:r>
            <a:r>
              <a:rPr lang="en-US" sz="3600" dirty="0" err="1" smtClean="0">
                <a:latin typeface="Arial" charset="0"/>
              </a:rPr>
              <a:t>dengan</a:t>
            </a:r>
            <a:r>
              <a:rPr lang="en-US" sz="3600" dirty="0" smtClean="0">
                <a:latin typeface="Arial" charset="0"/>
              </a:rPr>
              <a:t> </a:t>
            </a:r>
            <a:r>
              <a:rPr lang="en-US" sz="3600" dirty="0" err="1" smtClean="0">
                <a:latin typeface="Arial" charset="0"/>
              </a:rPr>
              <a:t>sifat-sifat</a:t>
            </a:r>
            <a:r>
              <a:rPr lang="en-US" sz="3600" dirty="0" smtClean="0">
                <a:latin typeface="Arial" charset="0"/>
              </a:rPr>
              <a:t> yang </a:t>
            </a:r>
            <a:r>
              <a:rPr lang="en-US" sz="3600" dirty="0" err="1" smtClean="0">
                <a:latin typeface="Arial" charset="0"/>
              </a:rPr>
              <a:t>dapat</a:t>
            </a:r>
            <a:r>
              <a:rPr lang="en-US" sz="3600" dirty="0" smtClean="0">
                <a:latin typeface="Arial" charset="0"/>
              </a:rPr>
              <a:t> </a:t>
            </a:r>
            <a:r>
              <a:rPr lang="en-US" sz="3600" dirty="0" err="1" smtClean="0">
                <a:latin typeface="Arial" charset="0"/>
              </a:rPr>
              <a:t>diimplikasikan</a:t>
            </a:r>
            <a:r>
              <a:rPr lang="en-US" sz="3600" dirty="0" smtClean="0">
                <a:latin typeface="Arial" charset="0"/>
              </a:rPr>
              <a:t> </a:t>
            </a:r>
            <a:r>
              <a:rPr lang="en-US" sz="3600" dirty="0" err="1" smtClean="0">
                <a:latin typeface="Arial" charset="0"/>
              </a:rPr>
              <a:t>daripadanya</a:t>
            </a:r>
            <a:r>
              <a:rPr lang="en-US" sz="3600" dirty="0" smtClean="0">
                <a:latin typeface="Arial" charset="0"/>
              </a:rPr>
              <a:t>.</a:t>
            </a:r>
          </a:p>
        </p:txBody>
      </p:sp>
    </p:spTree>
    <p:extLst>
      <p:ext uri="{BB962C8B-B14F-4D97-AF65-F5344CB8AC3E}">
        <p14:creationId xmlns:p14="http://schemas.microsoft.com/office/powerpoint/2010/main" val="266556829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OPERASIONAL KONSEP</a:t>
            </a:r>
            <a:r>
              <a:rPr lang="en-US" sz="1000" smtClean="0">
                <a:latin typeface="Arial" charset="0"/>
              </a:rPr>
              <a:t> (</a:t>
            </a:r>
            <a:r>
              <a:rPr lang="en-US" sz="1000" i="1" smtClean="0">
                <a:latin typeface="Arial" charset="0"/>
              </a:rPr>
              <a:t>Definisi Operasional</a:t>
            </a:r>
            <a:r>
              <a:rPr lang="en-US" sz="1000" smtClean="0">
                <a:latin typeface="Arial" charset="0"/>
              </a:rPr>
              <a:t>)</a:t>
            </a:r>
            <a:br>
              <a:rPr lang="en-US" sz="1000" smtClean="0">
                <a:latin typeface="Arial" charset="0"/>
              </a:rPr>
            </a:br>
            <a:r>
              <a:rPr lang="en-US" sz="1000" smtClean="0">
                <a:latin typeface="Arial" charset="0"/>
              </a:rPr>
              <a:t>Indikator-Indikator Perilaku</a:t>
            </a:r>
          </a:p>
        </p:txBody>
      </p:sp>
      <p:sp>
        <p:nvSpPr>
          <p:cNvPr id="11267" name="Rectangle 3" descr="Rectangle: Click to edit Master text styles&#10;Second level&#10;Third level&#10;Fourth level&#10;Fifth level"/>
          <p:cNvSpPr>
            <a:spLocks noGrp="1" noChangeArrowheads="1"/>
          </p:cNvSpPr>
          <p:nvPr>
            <p:ph type="body" idx="1"/>
          </p:nvPr>
        </p:nvSpPr>
        <p:spPr>
          <a:xfrm>
            <a:off x="381000" y="838200"/>
            <a:ext cx="8305800" cy="2286000"/>
          </a:xfrm>
        </p:spPr>
        <p:txBody>
          <a:bodyPr/>
          <a:lstStyle/>
          <a:p>
            <a:pPr algn="just" eaLnBrk="1" hangingPunct="1">
              <a:lnSpc>
                <a:spcPct val="85000"/>
              </a:lnSpc>
              <a:buClr>
                <a:schemeClr val="tx2"/>
              </a:buClr>
              <a:buSzPct val="90000"/>
              <a:buFont typeface="Wingdings" pitchFamily="2" charset="2"/>
              <a:buChar char="Ø"/>
            </a:pPr>
            <a:r>
              <a:rPr lang="en-US" sz="3600" dirty="0" err="1" smtClean="0">
                <a:latin typeface="Arial" charset="0"/>
              </a:rPr>
              <a:t>Djamaludin</a:t>
            </a:r>
            <a:r>
              <a:rPr lang="en-US" sz="3600" dirty="0" smtClean="0">
                <a:latin typeface="Arial" charset="0"/>
              </a:rPr>
              <a:t> </a:t>
            </a:r>
            <a:r>
              <a:rPr lang="en-US" sz="3600" dirty="0" err="1" smtClean="0">
                <a:latin typeface="Arial" charset="0"/>
              </a:rPr>
              <a:t>Ancok</a:t>
            </a:r>
            <a:r>
              <a:rPr lang="en-US" sz="3600" dirty="0" smtClean="0">
                <a:latin typeface="Arial" charset="0"/>
              </a:rPr>
              <a:t> (1989) </a:t>
            </a:r>
            <a:r>
              <a:rPr lang="en-US" sz="3600" dirty="0" err="1" smtClean="0">
                <a:latin typeface="Arial" charset="0"/>
              </a:rPr>
              <a:t>mengemukakan</a:t>
            </a:r>
            <a:r>
              <a:rPr lang="en-US" sz="3600" dirty="0" smtClean="0">
                <a:latin typeface="Arial" charset="0"/>
              </a:rPr>
              <a:t> paling </a:t>
            </a:r>
            <a:r>
              <a:rPr lang="en-US" sz="3600" dirty="0" err="1" smtClean="0">
                <a:latin typeface="Arial" charset="0"/>
              </a:rPr>
              <a:t>sedikit</a:t>
            </a:r>
            <a:r>
              <a:rPr lang="en-US" sz="3600" dirty="0" smtClean="0">
                <a:latin typeface="Arial" charset="0"/>
              </a:rPr>
              <a:t> </a:t>
            </a:r>
            <a:r>
              <a:rPr lang="en-US" sz="3600" dirty="0" err="1" smtClean="0">
                <a:latin typeface="Arial" charset="0"/>
              </a:rPr>
              <a:t>ada</a:t>
            </a:r>
            <a:r>
              <a:rPr lang="en-US" sz="3600" dirty="0" smtClean="0">
                <a:latin typeface="Arial" charset="0"/>
              </a:rPr>
              <a:t> </a:t>
            </a:r>
            <a:r>
              <a:rPr lang="en-US" sz="3600" dirty="0" err="1" smtClean="0">
                <a:latin typeface="Arial" charset="0"/>
              </a:rPr>
              <a:t>tiga</a:t>
            </a:r>
            <a:r>
              <a:rPr lang="en-US" sz="3600" dirty="0" smtClean="0">
                <a:latin typeface="Arial" charset="0"/>
              </a:rPr>
              <a:t> </a:t>
            </a:r>
            <a:r>
              <a:rPr lang="en-US" sz="3600" dirty="0" err="1" smtClean="0">
                <a:latin typeface="Arial" charset="0"/>
              </a:rPr>
              <a:t>cara</a:t>
            </a:r>
            <a:r>
              <a:rPr lang="en-US" sz="3600" dirty="0" smtClean="0">
                <a:latin typeface="Arial" charset="0"/>
              </a:rPr>
              <a:t> </a:t>
            </a:r>
            <a:r>
              <a:rPr lang="en-US" sz="3600" dirty="0" err="1" smtClean="0">
                <a:latin typeface="Arial" charset="0"/>
              </a:rPr>
              <a:t>dalam</a:t>
            </a:r>
            <a:r>
              <a:rPr lang="en-US" sz="3600" dirty="0" smtClean="0">
                <a:latin typeface="Arial" charset="0"/>
              </a:rPr>
              <a:t> </a:t>
            </a:r>
            <a:r>
              <a:rPr lang="en-US" sz="3600" dirty="0" err="1" smtClean="0">
                <a:latin typeface="Arial" charset="0"/>
              </a:rPr>
              <a:t>mengoper</a:t>
            </a:r>
            <a:r>
              <a:rPr lang="id-ID" sz="3600" dirty="0" smtClean="0">
                <a:latin typeface="Arial" charset="0"/>
              </a:rPr>
              <a:t>a</a:t>
            </a:r>
            <a:r>
              <a:rPr lang="en-US" sz="3600" dirty="0" err="1" smtClean="0">
                <a:latin typeface="Arial" charset="0"/>
              </a:rPr>
              <a:t>sionalkan</a:t>
            </a:r>
            <a:r>
              <a:rPr lang="en-US" sz="3600" dirty="0" smtClean="0">
                <a:latin typeface="Arial" charset="0"/>
              </a:rPr>
              <a:t> </a:t>
            </a:r>
            <a:r>
              <a:rPr lang="en-US" sz="3600" dirty="0" err="1" smtClean="0">
                <a:latin typeface="Arial" charset="0"/>
              </a:rPr>
              <a:t>variabel</a:t>
            </a:r>
            <a:r>
              <a:rPr lang="en-US" sz="3600" dirty="0" smtClean="0">
                <a:latin typeface="Arial" charset="0"/>
              </a:rPr>
              <a:t>/</a:t>
            </a:r>
            <a:r>
              <a:rPr lang="en-US" sz="3600" dirty="0" err="1" smtClean="0">
                <a:latin typeface="Arial" charset="0"/>
              </a:rPr>
              <a:t>konsep</a:t>
            </a:r>
            <a:r>
              <a:rPr lang="en-US" sz="3600" dirty="0" smtClean="0">
                <a:latin typeface="Arial" charset="0"/>
              </a:rPr>
              <a:t>:</a:t>
            </a:r>
          </a:p>
        </p:txBody>
      </p:sp>
      <p:sp>
        <p:nvSpPr>
          <p:cNvPr id="11268" name="Rectangle 4" descr="Rectangle: Click to edit Master text styles&#10;Second level&#10;Third level&#10;Fourth level&#10;Fifth level"/>
          <p:cNvSpPr>
            <a:spLocks noChangeArrowheads="1"/>
          </p:cNvSpPr>
          <p:nvPr/>
        </p:nvSpPr>
        <p:spPr bwMode="auto">
          <a:xfrm>
            <a:off x="304800" y="3124200"/>
            <a:ext cx="84582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57200" indent="-457200" algn="just">
              <a:lnSpc>
                <a:spcPct val="80000"/>
              </a:lnSpc>
              <a:spcBef>
                <a:spcPct val="20000"/>
              </a:spcBef>
              <a:buClr>
                <a:schemeClr val="hlink"/>
              </a:buClr>
              <a:buSzPct val="90000"/>
              <a:buFont typeface="Wingdings" pitchFamily="2" charset="2"/>
              <a:buAutoNum type="arabicPeriod"/>
            </a:pPr>
            <a:r>
              <a:rPr lang="en-US" sz="3600" dirty="0" err="1"/>
              <a:t>Mencari</a:t>
            </a:r>
            <a:r>
              <a:rPr lang="en-US" sz="3600" dirty="0"/>
              <a:t> </a:t>
            </a:r>
            <a:r>
              <a:rPr lang="en-US" sz="3600" dirty="0" err="1"/>
              <a:t>definisi-definisi</a:t>
            </a:r>
            <a:r>
              <a:rPr lang="en-US" sz="3600" dirty="0"/>
              <a:t> </a:t>
            </a:r>
            <a:r>
              <a:rPr lang="en-US" sz="3600" dirty="0" err="1"/>
              <a:t>tentang</a:t>
            </a:r>
            <a:r>
              <a:rPr lang="en-US" sz="3600" dirty="0"/>
              <a:t> </a:t>
            </a:r>
            <a:r>
              <a:rPr lang="en-US" sz="3600" dirty="0" err="1"/>
              <a:t>konsep</a:t>
            </a:r>
            <a:r>
              <a:rPr lang="en-US" sz="3600" dirty="0"/>
              <a:t> yang </a:t>
            </a:r>
            <a:r>
              <a:rPr lang="en-US" sz="3600" dirty="0" err="1"/>
              <a:t>bersangkutan</a:t>
            </a:r>
            <a:r>
              <a:rPr lang="en-US" sz="3600" dirty="0"/>
              <a:t> yang </a:t>
            </a:r>
            <a:r>
              <a:rPr lang="en-US" sz="3600" dirty="0" err="1"/>
              <a:t>telah</a:t>
            </a:r>
            <a:r>
              <a:rPr lang="en-US" sz="3600" dirty="0"/>
              <a:t> </a:t>
            </a:r>
            <a:r>
              <a:rPr lang="en-US" sz="3600" dirty="0" err="1"/>
              <a:t>ditulis</a:t>
            </a:r>
            <a:r>
              <a:rPr lang="en-US" sz="3600" dirty="0"/>
              <a:t> di</a:t>
            </a:r>
            <a:r>
              <a:rPr lang="id-ID" sz="3600" dirty="0"/>
              <a:t> </a:t>
            </a:r>
            <a:r>
              <a:rPr lang="en-US" sz="3600" dirty="0" err="1"/>
              <a:t>dalam</a:t>
            </a:r>
            <a:r>
              <a:rPr lang="en-US" sz="3600" dirty="0"/>
              <a:t> </a:t>
            </a:r>
            <a:r>
              <a:rPr lang="en-US" sz="3600" dirty="0" err="1"/>
              <a:t>literatur</a:t>
            </a:r>
            <a:r>
              <a:rPr lang="en-US" sz="3600" dirty="0"/>
              <a:t> </a:t>
            </a:r>
            <a:r>
              <a:rPr lang="en-US" sz="3600" dirty="0" err="1"/>
              <a:t>oleh</a:t>
            </a:r>
            <a:r>
              <a:rPr lang="en-US" sz="3600" dirty="0"/>
              <a:t> </a:t>
            </a:r>
            <a:r>
              <a:rPr lang="en-US" sz="3600" dirty="0" err="1"/>
              <a:t>para</a:t>
            </a:r>
            <a:r>
              <a:rPr lang="en-US" sz="3600" dirty="0"/>
              <a:t> </a:t>
            </a:r>
            <a:r>
              <a:rPr lang="en-US" sz="3600" dirty="0" err="1"/>
              <a:t>ahli</a:t>
            </a:r>
            <a:r>
              <a:rPr lang="en-US" sz="3600" dirty="0"/>
              <a:t>. </a:t>
            </a:r>
            <a:r>
              <a:rPr lang="en-US" sz="3600" dirty="0" err="1"/>
              <a:t>Sekiranya</a:t>
            </a:r>
            <a:r>
              <a:rPr lang="en-US" sz="3600" dirty="0"/>
              <a:t> </a:t>
            </a:r>
            <a:r>
              <a:rPr lang="en-US" sz="3600" dirty="0" err="1"/>
              <a:t>sudah</a:t>
            </a:r>
            <a:r>
              <a:rPr lang="en-US" sz="3600" dirty="0"/>
              <a:t> </a:t>
            </a:r>
            <a:r>
              <a:rPr lang="en-US" sz="3600" dirty="0" err="1"/>
              <a:t>ada</a:t>
            </a:r>
            <a:r>
              <a:rPr lang="en-US" sz="3600" dirty="0"/>
              <a:t> yang </a:t>
            </a:r>
            <a:r>
              <a:rPr lang="en-US" sz="3600" dirty="0" err="1"/>
              <a:t>cukup</a:t>
            </a:r>
            <a:r>
              <a:rPr lang="en-US" sz="3600" dirty="0"/>
              <a:t> </a:t>
            </a:r>
            <a:r>
              <a:rPr lang="en-US" sz="3600" dirty="0" err="1"/>
              <a:t>operasional</a:t>
            </a:r>
            <a:r>
              <a:rPr lang="en-US" sz="3600" dirty="0"/>
              <a:t>, </a:t>
            </a:r>
            <a:r>
              <a:rPr lang="en-US" sz="3600" dirty="0" err="1"/>
              <a:t>kita</a:t>
            </a:r>
            <a:r>
              <a:rPr lang="en-US" sz="3600" dirty="0"/>
              <a:t> </a:t>
            </a:r>
            <a:r>
              <a:rPr lang="en-US" sz="3600" dirty="0" err="1"/>
              <a:t>bisa</a:t>
            </a:r>
            <a:r>
              <a:rPr lang="en-US" sz="3600" dirty="0"/>
              <a:t> </a:t>
            </a:r>
            <a:r>
              <a:rPr lang="en-US" sz="3600" dirty="0" err="1"/>
              <a:t>langsung</a:t>
            </a:r>
            <a:r>
              <a:rPr lang="en-US" sz="3600" dirty="0"/>
              <a:t> </a:t>
            </a:r>
            <a:r>
              <a:rPr lang="en-US" sz="3600" dirty="0" err="1"/>
              <a:t>menggunakan</a:t>
            </a:r>
            <a:r>
              <a:rPr lang="en-US" sz="3600" dirty="0"/>
              <a:t> </a:t>
            </a:r>
            <a:r>
              <a:rPr lang="en-US" sz="3600" dirty="0" err="1"/>
              <a:t>definisi</a:t>
            </a:r>
            <a:r>
              <a:rPr lang="en-US" sz="3600" dirty="0"/>
              <a:t> </a:t>
            </a:r>
            <a:r>
              <a:rPr lang="en-US" sz="3600" dirty="0" err="1"/>
              <a:t>tersebut</a:t>
            </a:r>
            <a:r>
              <a:rPr lang="en-US" sz="3600" dirty="0"/>
              <a:t>.</a:t>
            </a:r>
          </a:p>
        </p:txBody>
      </p:sp>
    </p:spTree>
    <p:extLst>
      <p:ext uri="{BB962C8B-B14F-4D97-AF65-F5344CB8AC3E}">
        <p14:creationId xmlns:p14="http://schemas.microsoft.com/office/powerpoint/2010/main" val="119887968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 calcmode="lin" valueType="num">
                                      <p:cBhvr additive="base">
                                        <p:cTn id="7" dur="500" fill="hold"/>
                                        <p:tgtEl>
                                          <p:spTgt spid="1126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126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6" fill="hold" grpId="0" nodeType="clickEffect">
                                  <p:stCondLst>
                                    <p:cond delay="0"/>
                                  </p:stCondLst>
                                  <p:childTnLst>
                                    <p:set>
                                      <p:cBhvr>
                                        <p:cTn id="12" dur="1" fill="hold">
                                          <p:stCondLst>
                                            <p:cond delay="0"/>
                                          </p:stCondLst>
                                        </p:cTn>
                                        <p:tgtEl>
                                          <p:spTgt spid="11268"/>
                                        </p:tgtEl>
                                        <p:attrNameLst>
                                          <p:attrName>style.visibility</p:attrName>
                                        </p:attrNameLst>
                                      </p:cBhvr>
                                      <p:to>
                                        <p:strVal val="visible"/>
                                      </p:to>
                                    </p:set>
                                    <p:anim calcmode="lin" valueType="num">
                                      <p:cBhvr additive="base">
                                        <p:cTn id="13" dur="500" fill="hold"/>
                                        <p:tgtEl>
                                          <p:spTgt spid="11268"/>
                                        </p:tgtEl>
                                        <p:attrNameLst>
                                          <p:attrName>ppt_x</p:attrName>
                                        </p:attrNameLst>
                                      </p:cBhvr>
                                      <p:tavLst>
                                        <p:tav tm="0">
                                          <p:val>
                                            <p:strVal val="1+#ppt_w/2"/>
                                          </p:val>
                                        </p:tav>
                                        <p:tav tm="100000">
                                          <p:val>
                                            <p:strVal val="#ppt_x"/>
                                          </p:val>
                                        </p:tav>
                                      </p:tavLst>
                                    </p:anim>
                                    <p:anim calcmode="lin" valueType="num">
                                      <p:cBhvr additive="base">
                                        <p:cTn id="14"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P spid="11268"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OPERASIONAL KONSEP</a:t>
            </a:r>
            <a:r>
              <a:rPr lang="en-US" sz="1000" smtClean="0">
                <a:latin typeface="Arial" charset="0"/>
              </a:rPr>
              <a:t> (</a:t>
            </a:r>
            <a:r>
              <a:rPr lang="en-US" sz="1000" i="1" smtClean="0">
                <a:latin typeface="Arial" charset="0"/>
              </a:rPr>
              <a:t>Definisi Operasional</a:t>
            </a:r>
            <a:r>
              <a:rPr lang="en-US" sz="1000" smtClean="0">
                <a:latin typeface="Arial" charset="0"/>
              </a:rPr>
              <a:t>)</a:t>
            </a:r>
            <a:br>
              <a:rPr lang="en-US" sz="1000" smtClean="0">
                <a:latin typeface="Arial" charset="0"/>
              </a:rPr>
            </a:br>
            <a:r>
              <a:rPr lang="en-US" sz="1000" smtClean="0">
                <a:latin typeface="Arial" charset="0"/>
              </a:rPr>
              <a:t>Indikator-Indikator Perilaku</a:t>
            </a:r>
          </a:p>
        </p:txBody>
      </p:sp>
      <p:sp>
        <p:nvSpPr>
          <p:cNvPr id="12291" name="Rectangle 3" descr="Rectangle: Click to edit Master text styles&#10;Second level&#10;Third level&#10;Fourth level&#10;Fifth level"/>
          <p:cNvSpPr>
            <a:spLocks noGrp="1" noChangeArrowheads="1"/>
          </p:cNvSpPr>
          <p:nvPr>
            <p:ph type="body" idx="1"/>
          </p:nvPr>
        </p:nvSpPr>
        <p:spPr>
          <a:xfrm>
            <a:off x="304800" y="762000"/>
            <a:ext cx="8458200" cy="5562600"/>
          </a:xfrm>
        </p:spPr>
        <p:txBody>
          <a:bodyPr/>
          <a:lstStyle/>
          <a:p>
            <a:pPr marL="609600" indent="-609600" algn="just" eaLnBrk="1" hangingPunct="1">
              <a:lnSpc>
                <a:spcPct val="80000"/>
              </a:lnSpc>
              <a:buSzPct val="90000"/>
              <a:buFont typeface="Wingdings" pitchFamily="2" charset="2"/>
              <a:buAutoNum type="arabicPeriod" startAt="2"/>
            </a:pPr>
            <a:r>
              <a:rPr lang="en-US" sz="3600" dirty="0" err="1" smtClean="0">
                <a:latin typeface="Arial" charset="0"/>
              </a:rPr>
              <a:t>Kalau</a:t>
            </a:r>
            <a:r>
              <a:rPr lang="en-US" sz="3600" dirty="0" smtClean="0">
                <a:latin typeface="Arial" charset="0"/>
              </a:rPr>
              <a:t> </a:t>
            </a:r>
            <a:r>
              <a:rPr lang="en-US" sz="3600" dirty="0" err="1" smtClean="0">
                <a:latin typeface="Arial" charset="0"/>
              </a:rPr>
              <a:t>sekiranya</a:t>
            </a:r>
            <a:r>
              <a:rPr lang="en-US" sz="3600" dirty="0" smtClean="0">
                <a:latin typeface="Arial" charset="0"/>
              </a:rPr>
              <a:t> </a:t>
            </a:r>
            <a:r>
              <a:rPr lang="en-US" sz="3600" dirty="0" err="1" smtClean="0">
                <a:latin typeface="Arial" charset="0"/>
              </a:rPr>
              <a:t>didalam</a:t>
            </a:r>
            <a:r>
              <a:rPr lang="en-US" sz="3600" dirty="0" smtClean="0">
                <a:latin typeface="Arial" charset="0"/>
              </a:rPr>
              <a:t> </a:t>
            </a:r>
            <a:r>
              <a:rPr lang="en-US" sz="3600" dirty="0" err="1" smtClean="0">
                <a:latin typeface="Arial" charset="0"/>
              </a:rPr>
              <a:t>literatur</a:t>
            </a:r>
            <a:r>
              <a:rPr lang="en-US" sz="3600" dirty="0" smtClean="0">
                <a:latin typeface="Arial" charset="0"/>
              </a:rPr>
              <a:t> </a:t>
            </a:r>
            <a:r>
              <a:rPr lang="en-US" sz="3600" dirty="0" err="1" smtClean="0">
                <a:latin typeface="Arial" charset="0"/>
              </a:rPr>
              <a:t>tidak</a:t>
            </a:r>
            <a:r>
              <a:rPr lang="en-US" sz="3600" dirty="0" smtClean="0">
                <a:latin typeface="Arial" charset="0"/>
              </a:rPr>
              <a:t> </a:t>
            </a:r>
            <a:r>
              <a:rPr lang="en-US" sz="3600" dirty="0" err="1" smtClean="0">
                <a:latin typeface="Arial" charset="0"/>
              </a:rPr>
              <a:t>dapat</a:t>
            </a:r>
            <a:r>
              <a:rPr lang="en-US" sz="3600" dirty="0" smtClean="0">
                <a:latin typeface="Arial" charset="0"/>
              </a:rPr>
              <a:t> </a:t>
            </a:r>
            <a:r>
              <a:rPr lang="en-US" sz="3600" dirty="0" err="1" smtClean="0">
                <a:latin typeface="Arial" charset="0"/>
              </a:rPr>
              <a:t>diperoleh</a:t>
            </a:r>
            <a:r>
              <a:rPr lang="en-US" sz="3600" dirty="0" smtClean="0">
                <a:latin typeface="Arial" charset="0"/>
              </a:rPr>
              <a:t> </a:t>
            </a:r>
            <a:r>
              <a:rPr lang="en-US" sz="3600" dirty="0" err="1" smtClean="0">
                <a:latin typeface="Arial" charset="0"/>
              </a:rPr>
              <a:t>definisi</a:t>
            </a:r>
            <a:r>
              <a:rPr lang="en-US" sz="3600" dirty="0" smtClean="0">
                <a:latin typeface="Arial" charset="0"/>
              </a:rPr>
              <a:t> </a:t>
            </a:r>
            <a:r>
              <a:rPr lang="en-US" sz="3600" dirty="0" err="1" smtClean="0">
                <a:latin typeface="Arial" charset="0"/>
              </a:rPr>
              <a:t>operasional</a:t>
            </a:r>
            <a:r>
              <a:rPr lang="en-US" sz="3600" dirty="0" smtClean="0">
                <a:latin typeface="Arial" charset="0"/>
              </a:rPr>
              <a:t>  yang </a:t>
            </a:r>
            <a:r>
              <a:rPr lang="en-US" sz="3600" dirty="0" err="1" smtClean="0">
                <a:latin typeface="Arial" charset="0"/>
              </a:rPr>
              <a:t>tepat</a:t>
            </a:r>
            <a:r>
              <a:rPr lang="en-US" sz="3600" dirty="0" smtClean="0">
                <a:latin typeface="Arial" charset="0"/>
              </a:rPr>
              <a:t>, </a:t>
            </a:r>
            <a:r>
              <a:rPr lang="en-US" sz="3600" dirty="0" err="1" smtClean="0">
                <a:latin typeface="Arial" charset="0"/>
              </a:rPr>
              <a:t>maka</a:t>
            </a:r>
            <a:r>
              <a:rPr lang="en-US" sz="3600" dirty="0" smtClean="0">
                <a:latin typeface="Arial" charset="0"/>
              </a:rPr>
              <a:t> </a:t>
            </a:r>
            <a:r>
              <a:rPr lang="en-US" sz="3600" dirty="0" err="1" smtClean="0">
                <a:latin typeface="Arial" charset="0"/>
              </a:rPr>
              <a:t>kita</a:t>
            </a:r>
            <a:r>
              <a:rPr lang="en-US" sz="3600" dirty="0" smtClean="0">
                <a:latin typeface="Arial" charset="0"/>
              </a:rPr>
              <a:t> </a:t>
            </a:r>
            <a:r>
              <a:rPr lang="en-US" sz="3600" dirty="0" err="1" smtClean="0">
                <a:latin typeface="Arial" charset="0"/>
              </a:rPr>
              <a:t>harus</a:t>
            </a:r>
            <a:r>
              <a:rPr lang="en-US" sz="3600" dirty="0" smtClean="0">
                <a:latin typeface="Arial" charset="0"/>
              </a:rPr>
              <a:t> </a:t>
            </a:r>
            <a:r>
              <a:rPr lang="en-US" sz="3600" dirty="0" err="1" smtClean="0">
                <a:latin typeface="Arial" charset="0"/>
              </a:rPr>
              <a:t>mendefinisikan</a:t>
            </a:r>
            <a:r>
              <a:rPr lang="en-US" sz="3600" dirty="0" smtClean="0">
                <a:latin typeface="Arial" charset="0"/>
              </a:rPr>
              <a:t> </a:t>
            </a:r>
            <a:r>
              <a:rPr lang="en-US" sz="3600" dirty="0" err="1" smtClean="0">
                <a:latin typeface="Arial" charset="0"/>
              </a:rPr>
              <a:t>sendiri</a:t>
            </a:r>
            <a:r>
              <a:rPr lang="en-US" sz="3600" dirty="0" smtClean="0">
                <a:latin typeface="Arial" charset="0"/>
              </a:rPr>
              <a:t> </a:t>
            </a:r>
            <a:r>
              <a:rPr lang="en-US" sz="3600" dirty="0" err="1" smtClean="0">
                <a:latin typeface="Arial" charset="0"/>
              </a:rPr>
              <a:t>definisi</a:t>
            </a:r>
            <a:r>
              <a:rPr lang="en-US" sz="3600" dirty="0" smtClean="0">
                <a:latin typeface="Arial" charset="0"/>
              </a:rPr>
              <a:t> </a:t>
            </a:r>
            <a:r>
              <a:rPr lang="en-US" sz="3600" dirty="0" err="1" smtClean="0">
                <a:latin typeface="Arial" charset="0"/>
              </a:rPr>
              <a:t>tersebut</a:t>
            </a:r>
            <a:r>
              <a:rPr lang="en-US" sz="3600" dirty="0" smtClean="0">
                <a:latin typeface="Arial" charset="0"/>
              </a:rPr>
              <a:t> </a:t>
            </a:r>
            <a:r>
              <a:rPr lang="en-US" sz="3600" dirty="0" err="1" smtClean="0">
                <a:latin typeface="Arial" charset="0"/>
              </a:rPr>
              <a:t>dengan</a:t>
            </a:r>
            <a:r>
              <a:rPr lang="en-US" sz="3600" dirty="0" smtClean="0">
                <a:latin typeface="Arial" charset="0"/>
              </a:rPr>
              <a:t> </a:t>
            </a:r>
            <a:r>
              <a:rPr lang="en-US" sz="3600" dirty="0" err="1" smtClean="0">
                <a:latin typeface="Arial" charset="0"/>
              </a:rPr>
              <a:t>meng</a:t>
            </a:r>
            <a:r>
              <a:rPr lang="en-US" sz="3600" dirty="0" smtClean="0">
                <a:latin typeface="Arial" charset="0"/>
              </a:rPr>
              <a:t>- </a:t>
            </a:r>
            <a:r>
              <a:rPr lang="en-US" sz="3600" dirty="0" err="1" smtClean="0">
                <a:latin typeface="Arial" charset="0"/>
              </a:rPr>
              <a:t>gunakan</a:t>
            </a:r>
            <a:r>
              <a:rPr lang="en-US" sz="3600" dirty="0" smtClean="0">
                <a:latin typeface="Arial" charset="0"/>
              </a:rPr>
              <a:t> </a:t>
            </a:r>
            <a:r>
              <a:rPr lang="en-US" sz="3600" dirty="0" err="1" smtClean="0">
                <a:latin typeface="Arial" charset="0"/>
              </a:rPr>
              <a:t>pemikiran</a:t>
            </a:r>
            <a:r>
              <a:rPr lang="en-US" sz="3600" dirty="0" smtClean="0">
                <a:latin typeface="Arial" charset="0"/>
              </a:rPr>
              <a:t> </a:t>
            </a:r>
            <a:r>
              <a:rPr lang="en-US" sz="3600" dirty="0" err="1" smtClean="0">
                <a:latin typeface="Arial" charset="0"/>
              </a:rPr>
              <a:t>sendiri</a:t>
            </a:r>
            <a:r>
              <a:rPr lang="en-US" sz="3600" dirty="0" smtClean="0">
                <a:latin typeface="Arial" charset="0"/>
              </a:rPr>
              <a:t>. </a:t>
            </a:r>
            <a:r>
              <a:rPr lang="en-US" sz="3600" dirty="0" err="1" smtClean="0">
                <a:latin typeface="Arial" charset="0"/>
              </a:rPr>
              <a:t>Untuk</a:t>
            </a:r>
            <a:r>
              <a:rPr lang="en-US" sz="3600" dirty="0" smtClean="0">
                <a:latin typeface="Arial" charset="0"/>
              </a:rPr>
              <a:t> </a:t>
            </a:r>
            <a:r>
              <a:rPr lang="en-US" sz="3600" dirty="0" err="1" smtClean="0">
                <a:latin typeface="Arial" charset="0"/>
              </a:rPr>
              <a:t>lebih</a:t>
            </a:r>
            <a:r>
              <a:rPr lang="en-US" sz="3600" dirty="0" smtClean="0">
                <a:latin typeface="Arial" charset="0"/>
              </a:rPr>
              <a:t> </a:t>
            </a:r>
            <a:r>
              <a:rPr lang="en-US" sz="3600" dirty="0" err="1" smtClean="0">
                <a:latin typeface="Arial" charset="0"/>
              </a:rPr>
              <a:t>memantapkan</a:t>
            </a:r>
            <a:r>
              <a:rPr lang="en-US" sz="3600" dirty="0" smtClean="0">
                <a:latin typeface="Arial" charset="0"/>
              </a:rPr>
              <a:t> </a:t>
            </a:r>
            <a:r>
              <a:rPr lang="en-US" sz="3600" dirty="0" err="1" smtClean="0">
                <a:latin typeface="Arial" charset="0"/>
              </a:rPr>
              <a:t>definisi</a:t>
            </a:r>
            <a:r>
              <a:rPr lang="en-US" sz="3600" dirty="0" smtClean="0">
                <a:latin typeface="Arial" charset="0"/>
              </a:rPr>
              <a:t> </a:t>
            </a:r>
            <a:r>
              <a:rPr lang="en-US" sz="3600" dirty="0" err="1" smtClean="0">
                <a:latin typeface="Arial" charset="0"/>
              </a:rPr>
              <a:t>operasional</a:t>
            </a:r>
            <a:r>
              <a:rPr lang="en-US" sz="3600" dirty="0" smtClean="0">
                <a:latin typeface="Arial" charset="0"/>
              </a:rPr>
              <a:t> yang </a:t>
            </a:r>
            <a:r>
              <a:rPr lang="en-US" sz="3600" dirty="0" err="1" smtClean="0">
                <a:latin typeface="Arial" charset="0"/>
              </a:rPr>
              <a:t>kita</a:t>
            </a:r>
            <a:r>
              <a:rPr lang="en-US" sz="3600" dirty="0" smtClean="0">
                <a:latin typeface="Arial" charset="0"/>
              </a:rPr>
              <a:t> </a:t>
            </a:r>
            <a:r>
              <a:rPr lang="en-US" sz="3600" dirty="0" err="1" smtClean="0">
                <a:latin typeface="Arial" charset="0"/>
              </a:rPr>
              <a:t>buat</a:t>
            </a:r>
            <a:r>
              <a:rPr lang="en-US" sz="3600" dirty="0" smtClean="0">
                <a:latin typeface="Arial" charset="0"/>
              </a:rPr>
              <a:t>, </a:t>
            </a:r>
            <a:r>
              <a:rPr lang="en-US" sz="3600" dirty="0" err="1" smtClean="0">
                <a:latin typeface="Arial" charset="0"/>
              </a:rPr>
              <a:t>sebaiknya</a:t>
            </a:r>
            <a:r>
              <a:rPr lang="en-US" sz="3600" dirty="0" smtClean="0">
                <a:latin typeface="Arial" charset="0"/>
              </a:rPr>
              <a:t> </a:t>
            </a:r>
            <a:r>
              <a:rPr lang="en-US" sz="3600" dirty="0" err="1" smtClean="0">
                <a:latin typeface="Arial" charset="0"/>
              </a:rPr>
              <a:t>didiskusikan</a:t>
            </a:r>
            <a:r>
              <a:rPr lang="en-US" sz="3600" dirty="0" smtClean="0">
                <a:latin typeface="Arial" charset="0"/>
              </a:rPr>
              <a:t> </a:t>
            </a:r>
            <a:r>
              <a:rPr lang="en-US" sz="3600" dirty="0" err="1" smtClean="0">
                <a:latin typeface="Arial" charset="0"/>
              </a:rPr>
              <a:t>dengan</a:t>
            </a:r>
            <a:r>
              <a:rPr lang="en-US" sz="3600" dirty="0" smtClean="0">
                <a:latin typeface="Arial" charset="0"/>
              </a:rPr>
              <a:t> </a:t>
            </a:r>
            <a:r>
              <a:rPr lang="en-US" sz="3600" dirty="0" err="1" smtClean="0">
                <a:latin typeface="Arial" charset="0"/>
              </a:rPr>
              <a:t>ahli-ahli</a:t>
            </a:r>
            <a:r>
              <a:rPr lang="en-US" sz="3600" dirty="0" smtClean="0">
                <a:latin typeface="Arial" charset="0"/>
              </a:rPr>
              <a:t> lain.</a:t>
            </a:r>
          </a:p>
          <a:p>
            <a:pPr marL="609600" indent="-609600" algn="just" eaLnBrk="1" hangingPunct="1">
              <a:lnSpc>
                <a:spcPct val="80000"/>
              </a:lnSpc>
              <a:buSzPct val="90000"/>
              <a:buFont typeface="Wingdings" pitchFamily="2" charset="2"/>
              <a:buAutoNum type="arabicPeriod" startAt="2"/>
            </a:pPr>
            <a:r>
              <a:rPr lang="en-US" sz="3600" dirty="0" err="1" smtClean="0">
                <a:latin typeface="Arial" charset="0"/>
              </a:rPr>
              <a:t>Menanyakan</a:t>
            </a:r>
            <a:r>
              <a:rPr lang="en-US" sz="3600" dirty="0" smtClean="0">
                <a:latin typeface="Arial" charset="0"/>
              </a:rPr>
              <a:t> </a:t>
            </a:r>
            <a:r>
              <a:rPr lang="en-US" sz="3600" dirty="0" err="1" smtClean="0">
                <a:latin typeface="Arial" charset="0"/>
              </a:rPr>
              <a:t>langsung</a:t>
            </a:r>
            <a:r>
              <a:rPr lang="en-US" sz="3600" dirty="0" smtClean="0">
                <a:latin typeface="Arial" charset="0"/>
              </a:rPr>
              <a:t> </a:t>
            </a:r>
            <a:r>
              <a:rPr lang="en-US" sz="3600" dirty="0" err="1" smtClean="0">
                <a:latin typeface="Arial" charset="0"/>
              </a:rPr>
              <a:t>kepada</a:t>
            </a:r>
            <a:r>
              <a:rPr lang="en-US" sz="3600" dirty="0" smtClean="0">
                <a:latin typeface="Arial" charset="0"/>
              </a:rPr>
              <a:t> </a:t>
            </a:r>
            <a:r>
              <a:rPr lang="en-US" sz="3600" dirty="0" err="1" smtClean="0">
                <a:latin typeface="Arial" charset="0"/>
              </a:rPr>
              <a:t>para</a:t>
            </a:r>
            <a:r>
              <a:rPr lang="en-US" sz="3600" dirty="0" smtClean="0">
                <a:latin typeface="Arial" charset="0"/>
              </a:rPr>
              <a:t> </a:t>
            </a:r>
            <a:r>
              <a:rPr lang="en-US" sz="3600" dirty="0" err="1" smtClean="0">
                <a:latin typeface="Arial" charset="0"/>
              </a:rPr>
              <a:t>responden</a:t>
            </a:r>
            <a:r>
              <a:rPr lang="en-US" sz="3600" dirty="0" smtClean="0">
                <a:latin typeface="Arial" charset="0"/>
              </a:rPr>
              <a:t>.</a:t>
            </a:r>
          </a:p>
        </p:txBody>
      </p:sp>
    </p:spTree>
    <p:extLst>
      <p:ext uri="{BB962C8B-B14F-4D97-AF65-F5344CB8AC3E}">
        <p14:creationId xmlns:p14="http://schemas.microsoft.com/office/powerpoint/2010/main" val="7759833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 calcmode="lin" valueType="num">
                                      <p:cBhvr additive="base">
                                        <p:cTn id="7" dur="500" fill="hold"/>
                                        <p:tgtEl>
                                          <p:spTgt spid="1229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291">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12291">
                                            <p:txEl>
                                              <p:pRg st="1" end="1"/>
                                            </p:txEl>
                                          </p:spTgt>
                                        </p:tgtEl>
                                        <p:attrNameLst>
                                          <p:attrName>style.visibility</p:attrName>
                                        </p:attrNameLst>
                                      </p:cBhvr>
                                      <p:to>
                                        <p:strVal val="visible"/>
                                      </p:to>
                                    </p:set>
                                    <p:anim calcmode="lin" valueType="num">
                                      <p:cBhvr additive="base">
                                        <p:cTn id="13" dur="500" fill="hold"/>
                                        <p:tgtEl>
                                          <p:spTgt spid="1229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291">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BLUE-PRINT</a:t>
            </a:r>
            <a:r>
              <a:rPr lang="en-US" sz="1000" smtClean="0">
                <a:latin typeface="Arial" charset="0"/>
              </a:rPr>
              <a:t/>
            </a:r>
            <a:br>
              <a:rPr lang="en-US" sz="1000" smtClean="0">
                <a:latin typeface="Arial" charset="0"/>
              </a:rPr>
            </a:br>
            <a:r>
              <a:rPr lang="en-US" sz="1000" smtClean="0">
                <a:latin typeface="Arial" charset="0"/>
              </a:rPr>
              <a:t>Tabel Spesifikasi</a:t>
            </a:r>
          </a:p>
        </p:txBody>
      </p:sp>
      <p:sp>
        <p:nvSpPr>
          <p:cNvPr id="15363" name="Rectangle 3" descr="Rectangle: Click to edit Master text styles&#10;Second level&#10;Third level&#10;Fourth level&#10;Fifth level"/>
          <p:cNvSpPr>
            <a:spLocks noGrp="1" noChangeArrowheads="1"/>
          </p:cNvSpPr>
          <p:nvPr>
            <p:ph type="body" idx="1"/>
          </p:nvPr>
        </p:nvSpPr>
        <p:spPr>
          <a:xfrm>
            <a:off x="914400" y="1066800"/>
            <a:ext cx="7162800" cy="838200"/>
          </a:xfrm>
        </p:spPr>
        <p:txBody>
          <a:bodyPr/>
          <a:lstStyle/>
          <a:p>
            <a:pPr algn="just" eaLnBrk="1" hangingPunct="1">
              <a:lnSpc>
                <a:spcPct val="80000"/>
              </a:lnSpc>
              <a:buSzPct val="90000"/>
            </a:pPr>
            <a:r>
              <a:rPr lang="en-US" sz="2800" smtClean="0">
                <a:latin typeface="Arial" charset="0"/>
              </a:rPr>
              <a:t>Blue-Print</a:t>
            </a:r>
            <a:r>
              <a:rPr lang="id-ID" sz="2800" smtClean="0">
                <a:latin typeface="Arial" charset="0"/>
              </a:rPr>
              <a:t> / Kisi-kisi</a:t>
            </a:r>
            <a:r>
              <a:rPr lang="en-US" sz="2800" smtClean="0">
                <a:latin typeface="Arial" charset="0"/>
              </a:rPr>
              <a:t> merupakan tabel dua sisi yang berisi:</a:t>
            </a:r>
          </a:p>
        </p:txBody>
      </p:sp>
      <p:sp>
        <p:nvSpPr>
          <p:cNvPr id="15364" name="Rectangle 4" descr="Rectangle: Click to edit Master text styles&#10;Second level&#10;Third level&#10;Fourth level&#10;Fifth level"/>
          <p:cNvSpPr>
            <a:spLocks noChangeArrowheads="1"/>
          </p:cNvSpPr>
          <p:nvPr/>
        </p:nvSpPr>
        <p:spPr bwMode="auto">
          <a:xfrm>
            <a:off x="304800" y="2057400"/>
            <a:ext cx="83820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57200" indent="-457200" algn="just">
              <a:lnSpc>
                <a:spcPct val="80000"/>
              </a:lnSpc>
              <a:spcBef>
                <a:spcPct val="20000"/>
              </a:spcBef>
              <a:buClr>
                <a:schemeClr val="hlink"/>
              </a:buClr>
              <a:buFont typeface="Wingdings" pitchFamily="2" charset="2"/>
              <a:buAutoNum type="arabicPeriod"/>
            </a:pPr>
            <a:r>
              <a:rPr lang="en-US" sz="3600" dirty="0" err="1"/>
              <a:t>Uraian</a:t>
            </a:r>
            <a:r>
              <a:rPr lang="en-US" sz="3600" dirty="0"/>
              <a:t> </a:t>
            </a:r>
            <a:r>
              <a:rPr lang="en-US" sz="3600" dirty="0" err="1"/>
              <a:t>komponen-komponen</a:t>
            </a:r>
            <a:r>
              <a:rPr lang="en-US" sz="3600" dirty="0"/>
              <a:t> </a:t>
            </a:r>
            <a:r>
              <a:rPr lang="en-US" sz="3600" dirty="0" err="1"/>
              <a:t>atau</a:t>
            </a:r>
            <a:r>
              <a:rPr lang="en-US" sz="3600" dirty="0"/>
              <a:t> </a:t>
            </a:r>
            <a:r>
              <a:rPr lang="en-US" sz="3600" dirty="0" err="1"/>
              <a:t>indikator</a:t>
            </a:r>
            <a:r>
              <a:rPr lang="en-US" sz="3600" dirty="0"/>
              <a:t> </a:t>
            </a:r>
            <a:r>
              <a:rPr lang="en-US" sz="3600" dirty="0" err="1"/>
              <a:t>perilaku</a:t>
            </a:r>
            <a:r>
              <a:rPr lang="en-US" sz="3600" dirty="0"/>
              <a:t> </a:t>
            </a:r>
            <a:r>
              <a:rPr lang="en-US" sz="3600" dirty="0" err="1"/>
              <a:t>atribut</a:t>
            </a:r>
            <a:r>
              <a:rPr lang="en-US" sz="3600" dirty="0"/>
              <a:t> yang </a:t>
            </a:r>
            <a:r>
              <a:rPr lang="en-US" sz="3600" dirty="0" err="1"/>
              <a:t>nantinya</a:t>
            </a:r>
            <a:r>
              <a:rPr lang="en-US" sz="3600" dirty="0"/>
              <a:t> </a:t>
            </a:r>
            <a:r>
              <a:rPr lang="en-US" sz="3600" dirty="0" err="1"/>
              <a:t>akan</a:t>
            </a:r>
            <a:r>
              <a:rPr lang="en-US" sz="3600" dirty="0"/>
              <a:t> </a:t>
            </a:r>
            <a:r>
              <a:rPr lang="en-US" sz="3600" dirty="0" err="1"/>
              <a:t>menjadikan</a:t>
            </a:r>
            <a:r>
              <a:rPr lang="en-US" sz="3600" dirty="0"/>
              <a:t> </a:t>
            </a:r>
            <a:r>
              <a:rPr lang="en-US" sz="3600" dirty="0" err="1"/>
              <a:t>acuan</a:t>
            </a:r>
            <a:r>
              <a:rPr lang="en-US" sz="3600" dirty="0"/>
              <a:t> </a:t>
            </a:r>
            <a:r>
              <a:rPr lang="en-US" sz="3600" dirty="0" err="1"/>
              <a:t>didalam</a:t>
            </a:r>
            <a:r>
              <a:rPr lang="en-US" sz="3600" dirty="0"/>
              <a:t> </a:t>
            </a:r>
            <a:r>
              <a:rPr lang="en-US" sz="3600" dirty="0" err="1"/>
              <a:t>membuat</a:t>
            </a:r>
            <a:r>
              <a:rPr lang="en-US" sz="3600" dirty="0"/>
              <a:t> item.</a:t>
            </a:r>
          </a:p>
          <a:p>
            <a:pPr marL="457200" indent="-457200" algn="just">
              <a:lnSpc>
                <a:spcPct val="80000"/>
              </a:lnSpc>
              <a:spcBef>
                <a:spcPct val="20000"/>
              </a:spcBef>
              <a:buClr>
                <a:schemeClr val="hlink"/>
              </a:buClr>
              <a:buFont typeface="Wingdings" pitchFamily="2" charset="2"/>
              <a:buAutoNum type="arabicPeriod"/>
            </a:pPr>
            <a:r>
              <a:rPr lang="en-US" sz="3600" dirty="0" err="1"/>
              <a:t>Proporsi</a:t>
            </a:r>
            <a:r>
              <a:rPr lang="en-US" sz="3600" dirty="0"/>
              <a:t>/</a:t>
            </a:r>
            <a:r>
              <a:rPr lang="en-US" sz="3600" dirty="0" err="1"/>
              <a:t>jumlah</a:t>
            </a:r>
            <a:r>
              <a:rPr lang="en-US" sz="3600" dirty="0"/>
              <a:t> item </a:t>
            </a:r>
            <a:r>
              <a:rPr lang="en-US" sz="3600" dirty="0" err="1"/>
              <a:t>masing-masing</a:t>
            </a:r>
            <a:r>
              <a:rPr lang="en-US" sz="3600" dirty="0"/>
              <a:t> </a:t>
            </a:r>
            <a:r>
              <a:rPr lang="en-US" sz="3600" dirty="0" err="1"/>
              <a:t>komponen</a:t>
            </a:r>
            <a:r>
              <a:rPr lang="en-US" sz="3600" dirty="0"/>
              <a:t>/</a:t>
            </a:r>
            <a:r>
              <a:rPr lang="en-US" sz="3600" dirty="0" err="1"/>
              <a:t>indikator</a:t>
            </a:r>
            <a:r>
              <a:rPr lang="en-US" sz="3600" dirty="0"/>
              <a:t> </a:t>
            </a:r>
            <a:r>
              <a:rPr lang="en-US" sz="3600" dirty="0" err="1"/>
              <a:t>perilaku</a:t>
            </a:r>
            <a:endParaRPr lang="en-US" sz="3600" dirty="0"/>
          </a:p>
        </p:txBody>
      </p:sp>
    </p:spTree>
    <p:extLst>
      <p:ext uri="{BB962C8B-B14F-4D97-AF65-F5344CB8AC3E}">
        <p14:creationId xmlns:p14="http://schemas.microsoft.com/office/powerpoint/2010/main" val="7054644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 calcmode="lin" valueType="num">
                                      <p:cBhvr additive="base">
                                        <p:cTn id="7" dur="500" fill="hold"/>
                                        <p:tgtEl>
                                          <p:spTgt spid="1536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536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6" presetClass="entr" presetSubtype="26" fill="hold" nodeType="clickEffect">
                                  <p:stCondLst>
                                    <p:cond delay="0"/>
                                  </p:stCondLst>
                                  <p:childTnLst>
                                    <p:set>
                                      <p:cBhvr>
                                        <p:cTn id="12" dur="1" fill="hold">
                                          <p:stCondLst>
                                            <p:cond delay="0"/>
                                          </p:stCondLst>
                                        </p:cTn>
                                        <p:tgtEl>
                                          <p:spTgt spid="15364">
                                            <p:txEl>
                                              <p:pRg st="0" end="0"/>
                                            </p:txEl>
                                          </p:spTgt>
                                        </p:tgtEl>
                                        <p:attrNameLst>
                                          <p:attrName>style.visibility</p:attrName>
                                        </p:attrNameLst>
                                      </p:cBhvr>
                                      <p:to>
                                        <p:strVal val="visible"/>
                                      </p:to>
                                    </p:set>
                                    <p:animEffect transition="in" filter="barn(inHorizontal)">
                                      <p:cBhvr>
                                        <p:cTn id="13" dur="1000"/>
                                        <p:tgtEl>
                                          <p:spTgt spid="15364">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6" presetClass="entr" presetSubtype="42" fill="hold" nodeType="clickEffect">
                                  <p:stCondLst>
                                    <p:cond delay="0"/>
                                  </p:stCondLst>
                                  <p:childTnLst>
                                    <p:set>
                                      <p:cBhvr>
                                        <p:cTn id="17" dur="1" fill="hold">
                                          <p:stCondLst>
                                            <p:cond delay="0"/>
                                          </p:stCondLst>
                                        </p:cTn>
                                        <p:tgtEl>
                                          <p:spTgt spid="15364">
                                            <p:txEl>
                                              <p:pRg st="1" end="1"/>
                                            </p:txEl>
                                          </p:spTgt>
                                        </p:tgtEl>
                                        <p:attrNameLst>
                                          <p:attrName>style.visibility</p:attrName>
                                        </p:attrNameLst>
                                      </p:cBhvr>
                                      <p:to>
                                        <p:strVal val="visible"/>
                                      </p:to>
                                    </p:set>
                                    <p:animEffect transition="in" filter="barn(outHorizontal)">
                                      <p:cBhvr>
                                        <p:cTn id="18" dur="1000"/>
                                        <p:tgtEl>
                                          <p:spTgt spid="1536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609600" y="304800"/>
            <a:ext cx="7772400" cy="533400"/>
          </a:xfrm>
        </p:spPr>
        <p:txBody>
          <a:bodyPr rtlCol="0">
            <a:normAutofit fontScale="90000"/>
          </a:bodyPr>
          <a:lstStyle/>
          <a:p>
            <a:pPr eaLnBrk="1" fontAlgn="auto" hangingPunct="1">
              <a:spcAft>
                <a:spcPts val="0"/>
              </a:spcAft>
              <a:defRPr/>
            </a:pPr>
            <a:r>
              <a:rPr lang="en-US" sz="1000" b="1" u="sng" dirty="0">
                <a:latin typeface="Arial" charset="0"/>
              </a:rPr>
              <a:t>BLUE-PRINT</a:t>
            </a:r>
            <a:r>
              <a:rPr lang="en-US" sz="1000" dirty="0">
                <a:latin typeface="Arial" charset="0"/>
              </a:rPr>
              <a:t/>
            </a:r>
            <a:br>
              <a:rPr lang="en-US" sz="1000" dirty="0">
                <a:latin typeface="Arial" charset="0"/>
              </a:rPr>
            </a:br>
            <a:r>
              <a:rPr lang="en-US" sz="1000" dirty="0" err="1">
                <a:latin typeface="Arial" charset="0"/>
              </a:rPr>
              <a:t>Tabel</a:t>
            </a:r>
            <a:r>
              <a:rPr lang="en-US" sz="1000" dirty="0">
                <a:latin typeface="Arial" charset="0"/>
              </a:rPr>
              <a:t> </a:t>
            </a:r>
            <a:r>
              <a:rPr lang="en-US" sz="1000" dirty="0" err="1" smtClean="0">
                <a:latin typeface="Arial" charset="0"/>
              </a:rPr>
              <a:t>Spesifikasi</a:t>
            </a:r>
            <a:r>
              <a:rPr lang="en-US" sz="1000" dirty="0" smtClean="0">
                <a:latin typeface="Arial" charset="0"/>
              </a:rPr>
              <a:t/>
            </a:r>
            <a:br>
              <a:rPr lang="en-US" sz="1000" dirty="0" smtClean="0">
                <a:latin typeface="Arial" charset="0"/>
              </a:rPr>
            </a:br>
            <a:r>
              <a:rPr lang="en-US" sz="1000" dirty="0" err="1" smtClean="0">
                <a:latin typeface="Arial" charset="0"/>
              </a:rPr>
              <a:t>Sks</a:t>
            </a:r>
            <a:endParaRPr lang="en-US" sz="1000" dirty="0">
              <a:latin typeface="Arial" charset="0"/>
            </a:endParaRPr>
          </a:p>
        </p:txBody>
      </p:sp>
      <p:graphicFrame>
        <p:nvGraphicFramePr>
          <p:cNvPr id="35899" name="Group 59"/>
          <p:cNvGraphicFramePr>
            <a:graphicFrameLocks noGrp="1"/>
          </p:cNvGraphicFramePr>
          <p:nvPr>
            <p:ph idx="1"/>
            <p:extLst>
              <p:ext uri="{D42A27DB-BD31-4B8C-83A1-F6EECF244321}">
                <p14:modId xmlns:p14="http://schemas.microsoft.com/office/powerpoint/2010/main" val="2588331380"/>
              </p:ext>
            </p:extLst>
          </p:nvPr>
        </p:nvGraphicFramePr>
        <p:xfrm>
          <a:off x="1331640" y="834692"/>
          <a:ext cx="5688631" cy="4940484"/>
        </p:xfrm>
        <a:graphic>
          <a:graphicData uri="http://schemas.openxmlformats.org/drawingml/2006/table">
            <a:tbl>
              <a:tblPr/>
              <a:tblGrid>
                <a:gridCol w="3746171"/>
                <a:gridCol w="1942460"/>
              </a:tblGrid>
              <a:tr h="52339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err="1" smtClean="0">
                          <a:ln>
                            <a:noFill/>
                          </a:ln>
                          <a:solidFill>
                            <a:schemeClr val="tx1"/>
                          </a:solidFill>
                          <a:effectLst/>
                          <a:latin typeface="Arial" charset="0"/>
                        </a:rPr>
                        <a:t>Komponen</a:t>
                      </a:r>
                      <a:r>
                        <a:rPr kumimoji="0" lang="en-US" sz="2400" b="1" i="0" u="none" strike="noStrike" cap="none" normalizeH="0" baseline="0" dirty="0" smtClean="0">
                          <a:ln>
                            <a:noFill/>
                          </a:ln>
                          <a:solidFill>
                            <a:schemeClr val="tx1"/>
                          </a:solidFill>
                          <a:effectLst/>
                          <a:latin typeface="Arial" charset="0"/>
                        </a:rPr>
                        <a:t>/</a:t>
                      </a: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smtClean="0">
                          <a:ln>
                            <a:noFill/>
                          </a:ln>
                          <a:solidFill>
                            <a:schemeClr val="tx1"/>
                          </a:solidFill>
                          <a:effectLst/>
                          <a:latin typeface="Arial" charset="0"/>
                        </a:rPr>
                        <a:t>Total</a:t>
                      </a:r>
                      <a:r>
                        <a:rPr kumimoji="0" lang="id-ID" sz="2400" b="1" i="0" u="none" strike="noStrike" cap="none" normalizeH="0" baseline="0" dirty="0" smtClean="0">
                          <a:ln>
                            <a:noFill/>
                          </a:ln>
                          <a:solidFill>
                            <a:schemeClr val="tx1"/>
                          </a:solidFill>
                          <a:effectLst/>
                          <a:latin typeface="Arial" charset="0"/>
                        </a:rPr>
                        <a:t> Item</a:t>
                      </a:r>
                      <a:endParaRPr kumimoji="0" lang="en-US" sz="2400" b="1"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r>
              <a:tr h="829844">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err="1" smtClean="0">
                          <a:ln>
                            <a:noFill/>
                          </a:ln>
                          <a:solidFill>
                            <a:schemeClr val="tx1"/>
                          </a:solidFill>
                          <a:effectLst/>
                          <a:latin typeface="Arial" charset="0"/>
                        </a:rPr>
                        <a:t>Indikator</a:t>
                      </a:r>
                      <a:endParaRPr kumimoji="0" lang="en-US" sz="2400" b="1"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a:noFill/>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en-US" sz="2400" b="1"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a:noFill/>
                    </a:lnT>
                    <a:lnB w="38100" cap="flat" cmpd="sng" algn="ctr">
                      <a:solidFill>
                        <a:schemeClr val="tx1"/>
                      </a:solidFill>
                      <a:prstDash val="solid"/>
                      <a:round/>
                      <a:headEnd type="none" w="med" len="med"/>
                      <a:tailEnd type="none" w="med" len="med"/>
                    </a:lnB>
                    <a:lnTlToBr>
                      <a:noFill/>
                    </a:lnTlToBr>
                    <a:lnBlToTr>
                      <a:noFill/>
                    </a:lnBlToTr>
                    <a:noFill/>
                  </a:tcPr>
                </a:tc>
              </a:tr>
              <a:tr h="76837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Berinovasi</a:t>
                      </a:r>
                      <a:endParaRPr kumimoji="0" lang="en-US" sz="2200" b="0"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400" b="0" i="0" u="none" strike="noStrike" cap="none" normalizeH="0" baseline="0" dirty="0" smtClean="0">
                          <a:ln>
                            <a:noFill/>
                          </a:ln>
                          <a:solidFill>
                            <a:schemeClr val="tx1"/>
                          </a:solidFill>
                          <a:effectLst/>
                          <a:latin typeface="Arial" charset="0"/>
                        </a:rPr>
                        <a:t>12</a:t>
                      </a: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837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Original</a:t>
                      </a:r>
                      <a:endParaRPr kumimoji="0" lang="en-US" sz="2200" b="0"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id-ID" sz="2400" dirty="0" smtClean="0">
                          <a:solidFill>
                            <a:schemeClr val="tx1"/>
                          </a:solidFill>
                          <a:latin typeface="Arial Unicode MS" pitchFamily="34" charset="-128"/>
                          <a:ea typeface="Arial Unicode MS" pitchFamily="34" charset="-128"/>
                          <a:cs typeface="Arial Unicode MS" pitchFamily="34" charset="-128"/>
                        </a:rPr>
                        <a:t>10</a:t>
                      </a:r>
                      <a:endParaRPr lang="en-US" sz="2400" dirty="0">
                        <a:solidFill>
                          <a:schemeClr val="tx1"/>
                        </a:solidFill>
                        <a:latin typeface="Arial Unicode MS" pitchFamily="34" charset="-128"/>
                        <a:ea typeface="Arial Unicode MS" pitchFamily="34" charset="-128"/>
                        <a:cs typeface="Arial Unicode MS" pitchFamily="34" charset="-128"/>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842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Pantang mnyerah</a:t>
                      </a:r>
                      <a:endParaRPr kumimoji="0" lang="en-US" sz="2200" b="0"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400" b="0" i="0" u="none" strike="noStrike" cap="none" normalizeH="0" baseline="0" dirty="0" smtClean="0">
                          <a:ln>
                            <a:noFill/>
                          </a:ln>
                          <a:solidFill>
                            <a:schemeClr val="tx1"/>
                          </a:solidFill>
                          <a:effectLst/>
                          <a:latin typeface="Arial" charset="0"/>
                        </a:rPr>
                        <a:t>14</a:t>
                      </a: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01898">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Mudah beraaptasi</a:t>
                      </a:r>
                      <a:endParaRPr kumimoji="0" lang="en-US" sz="2200" b="0"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400" b="0" i="0" u="none" strike="noStrike" cap="none" normalizeH="0" baseline="0" dirty="0" smtClean="0">
                          <a:ln>
                            <a:noFill/>
                          </a:ln>
                          <a:solidFill>
                            <a:schemeClr val="tx1"/>
                          </a:solidFill>
                          <a:effectLst/>
                          <a:latin typeface="Arial" charset="0"/>
                        </a:rPr>
                        <a:t>14</a:t>
                      </a: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48017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smtClean="0">
                          <a:ln>
                            <a:noFill/>
                          </a:ln>
                          <a:solidFill>
                            <a:schemeClr val="tx1"/>
                          </a:solidFill>
                          <a:effectLst/>
                          <a:latin typeface="Arial" charset="0"/>
                        </a:rPr>
                        <a:t>Total</a:t>
                      </a: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400" b="0" i="0" u="none" strike="noStrike" cap="none" normalizeH="0" baseline="0" dirty="0" smtClean="0">
                          <a:ln>
                            <a:noFill/>
                          </a:ln>
                          <a:solidFill>
                            <a:schemeClr val="tx1"/>
                          </a:solidFill>
                          <a:effectLst/>
                          <a:latin typeface="Arial" charset="0"/>
                        </a:rPr>
                        <a:t>50</a:t>
                      </a: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28717" name="Picture 7" descr="MOUSI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5013176"/>
            <a:ext cx="1905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899777" y="0"/>
            <a:ext cx="4687501" cy="769441"/>
          </a:xfrm>
          <a:prstGeom prst="rect">
            <a:avLst/>
          </a:prstGeom>
          <a:noFill/>
        </p:spPr>
        <p:txBody>
          <a:bodyPr wrap="none">
            <a:spAutoFit/>
          </a:bodyPr>
          <a:lstStyle/>
          <a:p>
            <a:pPr algn="ctr" fontAlgn="auto">
              <a:spcBef>
                <a:spcPts val="0"/>
              </a:spcBef>
              <a:spcAft>
                <a:spcPts val="0"/>
              </a:spcAft>
              <a:defRPr/>
            </a:pPr>
            <a:r>
              <a:rPr lang="en-US" sz="44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n-lt"/>
              </a:rPr>
              <a:t>Skala</a:t>
            </a:r>
            <a:r>
              <a:rPr 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n-lt"/>
              </a:rPr>
              <a:t> </a:t>
            </a:r>
            <a:r>
              <a:rPr lang="id-ID" sz="4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n-lt"/>
              </a:rPr>
              <a:t>Kreatifitas</a:t>
            </a:r>
            <a:endParaRPr 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n-lt"/>
            </a:endParaRPr>
          </a:p>
        </p:txBody>
      </p:sp>
    </p:spTree>
    <p:extLst>
      <p:ext uri="{BB962C8B-B14F-4D97-AF65-F5344CB8AC3E}">
        <p14:creationId xmlns:p14="http://schemas.microsoft.com/office/powerpoint/2010/main" val="19958443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35899"/>
                                        </p:tgtEl>
                                        <p:attrNameLst>
                                          <p:attrName>style.visibility</p:attrName>
                                        </p:attrNameLst>
                                      </p:cBhvr>
                                      <p:to>
                                        <p:strVal val="visible"/>
                                      </p:to>
                                    </p:set>
                                    <p:animEffect transition="in" filter="dissolve">
                                      <p:cBhvr>
                                        <p:cTn id="7" dur="500"/>
                                        <p:tgtEl>
                                          <p:spTgt spid="358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609600" y="304800"/>
            <a:ext cx="7772400" cy="533400"/>
          </a:xfrm>
        </p:spPr>
        <p:txBody>
          <a:bodyPr rtlCol="0">
            <a:normAutofit fontScale="90000"/>
          </a:bodyPr>
          <a:lstStyle/>
          <a:p>
            <a:pPr eaLnBrk="1" fontAlgn="auto" hangingPunct="1">
              <a:spcAft>
                <a:spcPts val="0"/>
              </a:spcAft>
              <a:defRPr/>
            </a:pPr>
            <a:r>
              <a:rPr lang="en-US" sz="1000" b="1" u="sng" dirty="0">
                <a:latin typeface="Arial" charset="0"/>
              </a:rPr>
              <a:t>BLUE-PRINT</a:t>
            </a:r>
            <a:r>
              <a:rPr lang="en-US" sz="1000" dirty="0">
                <a:latin typeface="Arial" charset="0"/>
              </a:rPr>
              <a:t/>
            </a:r>
            <a:br>
              <a:rPr lang="en-US" sz="1000" dirty="0">
                <a:latin typeface="Arial" charset="0"/>
              </a:rPr>
            </a:br>
            <a:r>
              <a:rPr lang="en-US" sz="1000" dirty="0" err="1">
                <a:latin typeface="Arial" charset="0"/>
              </a:rPr>
              <a:t>Tabel</a:t>
            </a:r>
            <a:r>
              <a:rPr lang="en-US" sz="1000" dirty="0">
                <a:latin typeface="Arial" charset="0"/>
              </a:rPr>
              <a:t> </a:t>
            </a:r>
            <a:r>
              <a:rPr lang="en-US" sz="1000" dirty="0" err="1" smtClean="0">
                <a:latin typeface="Arial" charset="0"/>
              </a:rPr>
              <a:t>Spesifikasi</a:t>
            </a:r>
            <a:r>
              <a:rPr lang="en-US" sz="1000" dirty="0" smtClean="0">
                <a:latin typeface="Arial" charset="0"/>
              </a:rPr>
              <a:t/>
            </a:r>
            <a:br>
              <a:rPr lang="en-US" sz="1000" dirty="0" smtClean="0">
                <a:latin typeface="Arial" charset="0"/>
              </a:rPr>
            </a:br>
            <a:r>
              <a:rPr lang="en-US" sz="1000" dirty="0" err="1" smtClean="0">
                <a:latin typeface="Arial" charset="0"/>
              </a:rPr>
              <a:t>Sks</a:t>
            </a:r>
            <a:endParaRPr lang="en-US" sz="1000" dirty="0">
              <a:latin typeface="Arial" charset="0"/>
            </a:endParaRPr>
          </a:p>
        </p:txBody>
      </p:sp>
      <p:graphicFrame>
        <p:nvGraphicFramePr>
          <p:cNvPr id="35899" name="Group 59"/>
          <p:cNvGraphicFramePr>
            <a:graphicFrameLocks noGrp="1"/>
          </p:cNvGraphicFramePr>
          <p:nvPr>
            <p:ph idx="1"/>
            <p:extLst>
              <p:ext uri="{D42A27DB-BD31-4B8C-83A1-F6EECF244321}">
                <p14:modId xmlns:p14="http://schemas.microsoft.com/office/powerpoint/2010/main" val="3683367935"/>
              </p:ext>
            </p:extLst>
          </p:nvPr>
        </p:nvGraphicFramePr>
        <p:xfrm>
          <a:off x="1331640" y="834692"/>
          <a:ext cx="5688631" cy="4940484"/>
        </p:xfrm>
        <a:graphic>
          <a:graphicData uri="http://schemas.openxmlformats.org/drawingml/2006/table">
            <a:tbl>
              <a:tblPr/>
              <a:tblGrid>
                <a:gridCol w="3746171"/>
                <a:gridCol w="1942460"/>
              </a:tblGrid>
              <a:tr h="52339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err="1" smtClean="0">
                          <a:ln>
                            <a:noFill/>
                          </a:ln>
                          <a:solidFill>
                            <a:schemeClr val="tx1"/>
                          </a:solidFill>
                          <a:effectLst/>
                          <a:latin typeface="Arial" charset="0"/>
                        </a:rPr>
                        <a:t>Komponen</a:t>
                      </a:r>
                      <a:r>
                        <a:rPr kumimoji="0" lang="en-US" sz="2400" b="1" i="0" u="none" strike="noStrike" cap="none" normalizeH="0" baseline="0" dirty="0" smtClean="0">
                          <a:ln>
                            <a:noFill/>
                          </a:ln>
                          <a:solidFill>
                            <a:schemeClr val="tx1"/>
                          </a:solidFill>
                          <a:effectLst/>
                          <a:latin typeface="Arial" charset="0"/>
                        </a:rPr>
                        <a:t>/</a:t>
                      </a: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smtClean="0">
                          <a:ln>
                            <a:noFill/>
                          </a:ln>
                          <a:solidFill>
                            <a:schemeClr val="tx1"/>
                          </a:solidFill>
                          <a:effectLst/>
                          <a:latin typeface="Arial" charset="0"/>
                        </a:rPr>
                        <a:t>Total</a:t>
                      </a:r>
                      <a:r>
                        <a:rPr kumimoji="0" lang="id-ID" sz="2400" b="1" i="0" u="none" strike="noStrike" cap="none" normalizeH="0" baseline="0" dirty="0" smtClean="0">
                          <a:ln>
                            <a:noFill/>
                          </a:ln>
                          <a:solidFill>
                            <a:schemeClr val="tx1"/>
                          </a:solidFill>
                          <a:effectLst/>
                          <a:latin typeface="Arial" charset="0"/>
                        </a:rPr>
                        <a:t> Item</a:t>
                      </a:r>
                      <a:endParaRPr kumimoji="0" lang="en-US" sz="2400" b="1"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r>
              <a:tr h="829844">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err="1" smtClean="0">
                          <a:ln>
                            <a:noFill/>
                          </a:ln>
                          <a:solidFill>
                            <a:schemeClr val="tx1"/>
                          </a:solidFill>
                          <a:effectLst/>
                          <a:latin typeface="Arial" charset="0"/>
                        </a:rPr>
                        <a:t>Indikator</a:t>
                      </a:r>
                      <a:endParaRPr kumimoji="0" lang="en-US" sz="2400" b="1"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a:noFill/>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en-US" sz="2400" b="1"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a:noFill/>
                    </a:lnT>
                    <a:lnB w="38100" cap="flat" cmpd="sng" algn="ctr">
                      <a:solidFill>
                        <a:schemeClr val="tx1"/>
                      </a:solidFill>
                      <a:prstDash val="solid"/>
                      <a:round/>
                      <a:headEnd type="none" w="med" len="med"/>
                      <a:tailEnd type="none" w="med" len="med"/>
                    </a:lnB>
                    <a:lnTlToBr>
                      <a:noFill/>
                    </a:lnTlToBr>
                    <a:lnBlToTr>
                      <a:noFill/>
                    </a:lnBlToTr>
                    <a:noFill/>
                  </a:tcPr>
                </a:tc>
              </a:tr>
              <a:tr h="76837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Memiliki ide2 baru</a:t>
                      </a:r>
                      <a:endParaRPr kumimoji="0" lang="en-US" sz="2200" b="0"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400" b="0" i="0" u="none" strike="noStrike" cap="none" normalizeH="0" baseline="0" dirty="0" smtClean="0">
                          <a:ln>
                            <a:noFill/>
                          </a:ln>
                          <a:solidFill>
                            <a:schemeClr val="tx1"/>
                          </a:solidFill>
                          <a:effectLst/>
                          <a:latin typeface="Arial" charset="0"/>
                        </a:rPr>
                        <a:t>15</a:t>
                      </a: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837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Imajinasi tinggi</a:t>
                      </a:r>
                      <a:endParaRPr kumimoji="0" lang="en-US" sz="2200" b="0"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id-ID" sz="2400" dirty="0" smtClean="0">
                          <a:solidFill>
                            <a:schemeClr val="tx1"/>
                          </a:solidFill>
                          <a:latin typeface="Arial Unicode MS" pitchFamily="34" charset="-128"/>
                          <a:ea typeface="Arial Unicode MS" pitchFamily="34" charset="-128"/>
                          <a:cs typeface="Arial Unicode MS" pitchFamily="34" charset="-128"/>
                        </a:rPr>
                        <a:t>10</a:t>
                      </a:r>
                      <a:endParaRPr lang="en-US" sz="2400" dirty="0">
                        <a:solidFill>
                          <a:schemeClr val="tx1"/>
                        </a:solidFill>
                        <a:latin typeface="Arial Unicode MS" pitchFamily="34" charset="-128"/>
                        <a:ea typeface="Arial Unicode MS" pitchFamily="34" charset="-128"/>
                        <a:cs typeface="Arial Unicode MS" pitchFamily="34" charset="-128"/>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842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Inovasi</a:t>
                      </a:r>
                      <a:endParaRPr kumimoji="0" lang="en-US" sz="2200" b="0"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400" b="0" i="0" u="none" strike="noStrike" cap="none" normalizeH="0" baseline="0" dirty="0" smtClean="0">
                          <a:ln>
                            <a:noFill/>
                          </a:ln>
                          <a:solidFill>
                            <a:schemeClr val="tx1"/>
                          </a:solidFill>
                          <a:effectLst/>
                          <a:latin typeface="Arial" charset="0"/>
                        </a:rPr>
                        <a:t>15</a:t>
                      </a: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01898">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Cara berfikir </a:t>
                      </a:r>
                      <a:r>
                        <a:rPr kumimoji="0" lang="id-ID" sz="2200" b="0" i="1" u="none" strike="noStrike" cap="none" normalizeH="0" baseline="0" dirty="0" smtClean="0">
                          <a:ln>
                            <a:noFill/>
                          </a:ln>
                          <a:solidFill>
                            <a:schemeClr val="tx1"/>
                          </a:solidFill>
                          <a:effectLst/>
                          <a:latin typeface="Arial" charset="0"/>
                        </a:rPr>
                        <a:t>out of the box</a:t>
                      </a:r>
                      <a:endParaRPr kumimoji="0" lang="en-US" sz="2200" b="0" i="1"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400" b="0" i="0" u="none" strike="noStrike" cap="none" normalizeH="0" baseline="0" dirty="0" smtClean="0">
                          <a:ln>
                            <a:noFill/>
                          </a:ln>
                          <a:solidFill>
                            <a:schemeClr val="tx1"/>
                          </a:solidFill>
                          <a:effectLst/>
                          <a:latin typeface="Arial" charset="0"/>
                        </a:rPr>
                        <a:t>10</a:t>
                      </a: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48017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smtClean="0">
                          <a:ln>
                            <a:noFill/>
                          </a:ln>
                          <a:solidFill>
                            <a:schemeClr val="tx1"/>
                          </a:solidFill>
                          <a:effectLst/>
                          <a:latin typeface="Arial" charset="0"/>
                        </a:rPr>
                        <a:t>Total</a:t>
                      </a: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400" b="0" i="0" u="none" strike="noStrike" cap="none" normalizeH="0" baseline="0" dirty="0" smtClean="0">
                          <a:ln>
                            <a:noFill/>
                          </a:ln>
                          <a:solidFill>
                            <a:schemeClr val="tx1"/>
                          </a:solidFill>
                          <a:effectLst/>
                          <a:latin typeface="Arial" charset="0"/>
                        </a:rPr>
                        <a:t>50</a:t>
                      </a: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28717" name="Picture 7" descr="MOUSI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5013176"/>
            <a:ext cx="1905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256975" y="0"/>
            <a:ext cx="5973110" cy="769441"/>
          </a:xfrm>
          <a:prstGeom prst="rect">
            <a:avLst/>
          </a:prstGeom>
          <a:noFill/>
        </p:spPr>
        <p:txBody>
          <a:bodyPr wrap="none">
            <a:spAutoFit/>
          </a:bodyPr>
          <a:lstStyle/>
          <a:p>
            <a:pPr algn="ctr" fontAlgn="auto">
              <a:spcBef>
                <a:spcPts val="0"/>
              </a:spcBef>
              <a:spcAft>
                <a:spcPts val="0"/>
              </a:spcAft>
              <a:defRPr/>
            </a:pPr>
            <a:r>
              <a:rPr lang="en-US" sz="44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n-lt"/>
              </a:rPr>
              <a:t>Skala</a:t>
            </a:r>
            <a:r>
              <a:rPr 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n-lt"/>
              </a:rPr>
              <a:t> </a:t>
            </a:r>
            <a:r>
              <a:rPr lang="id-ID" sz="4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n-lt"/>
              </a:rPr>
              <a:t>Kreatifitas (3D)</a:t>
            </a:r>
            <a:endParaRPr 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n-lt"/>
            </a:endParaRPr>
          </a:p>
        </p:txBody>
      </p:sp>
    </p:spTree>
    <p:extLst>
      <p:ext uri="{BB962C8B-B14F-4D97-AF65-F5344CB8AC3E}">
        <p14:creationId xmlns:p14="http://schemas.microsoft.com/office/powerpoint/2010/main" val="5776129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35899"/>
                                        </p:tgtEl>
                                        <p:attrNameLst>
                                          <p:attrName>style.visibility</p:attrName>
                                        </p:attrNameLst>
                                      </p:cBhvr>
                                      <p:to>
                                        <p:strVal val="visible"/>
                                      </p:to>
                                    </p:set>
                                    <p:animEffect transition="in" filter="dissolve">
                                      <p:cBhvr>
                                        <p:cTn id="7" dur="500"/>
                                        <p:tgtEl>
                                          <p:spTgt spid="358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Table Placeholder 2"/>
          <p:cNvSpPr>
            <a:spLocks noGrp="1"/>
          </p:cNvSpPr>
          <p:nvPr>
            <p:ph type="tbl" idx="1"/>
          </p:nvPr>
        </p:nvSpPr>
        <p:spPr/>
      </p:sp>
      <p:graphicFrame>
        <p:nvGraphicFramePr>
          <p:cNvPr id="4" name="Group 59"/>
          <p:cNvGraphicFramePr>
            <a:graphicFrameLocks/>
          </p:cNvGraphicFramePr>
          <p:nvPr>
            <p:extLst>
              <p:ext uri="{D42A27DB-BD31-4B8C-83A1-F6EECF244321}">
                <p14:modId xmlns:p14="http://schemas.microsoft.com/office/powerpoint/2010/main" val="469903660"/>
              </p:ext>
            </p:extLst>
          </p:nvPr>
        </p:nvGraphicFramePr>
        <p:xfrm>
          <a:off x="827584" y="476672"/>
          <a:ext cx="7162800" cy="4899128"/>
        </p:xfrm>
        <a:graphic>
          <a:graphicData uri="http://schemas.openxmlformats.org/drawingml/2006/table">
            <a:tbl>
              <a:tblPr/>
              <a:tblGrid>
                <a:gridCol w="2057400"/>
                <a:gridCol w="2057400"/>
                <a:gridCol w="1981200"/>
                <a:gridCol w="1066800"/>
              </a:tblGrid>
              <a:tr h="51900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err="1" smtClean="0">
                          <a:ln>
                            <a:noFill/>
                          </a:ln>
                          <a:solidFill>
                            <a:schemeClr val="tx1"/>
                          </a:solidFill>
                          <a:effectLst/>
                          <a:latin typeface="Arial" charset="0"/>
                        </a:rPr>
                        <a:t>Komponen</a:t>
                      </a:r>
                      <a:r>
                        <a:rPr kumimoji="0" lang="en-US" sz="2400" b="1" i="0" u="none" strike="noStrike" cap="none" normalizeH="0" baseline="0" dirty="0" smtClean="0">
                          <a:ln>
                            <a:noFill/>
                          </a:ln>
                          <a:solidFill>
                            <a:schemeClr val="tx1"/>
                          </a:solidFill>
                          <a:effectLst/>
                          <a:latin typeface="Arial" charset="0"/>
                        </a:rPr>
                        <a:t>/</a:t>
                      </a: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smtClean="0">
                          <a:ln>
                            <a:noFill/>
                          </a:ln>
                          <a:solidFill>
                            <a:schemeClr val="tx1"/>
                          </a:solidFill>
                          <a:effectLst/>
                          <a:latin typeface="Arial" charset="0"/>
                        </a:rPr>
                        <a:t>Jumlah </a:t>
                      </a:r>
                    </a:p>
                  </a:txBody>
                  <a:tcPr marT="45711" marB="45711" horzOverflow="overflow">
                    <a:lnL w="38100"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err="1" smtClean="0">
                          <a:ln>
                            <a:noFill/>
                          </a:ln>
                          <a:solidFill>
                            <a:schemeClr val="tx1"/>
                          </a:solidFill>
                          <a:effectLst/>
                          <a:latin typeface="Arial" charset="0"/>
                        </a:rPr>
                        <a:t>Pernyataan</a:t>
                      </a:r>
                      <a:endParaRPr kumimoji="0" lang="en-US" sz="2400" b="1" i="0" u="none" strike="noStrike" cap="none" normalizeH="0" baseline="0" dirty="0" smtClean="0">
                        <a:ln>
                          <a:noFill/>
                        </a:ln>
                        <a:solidFill>
                          <a:schemeClr val="tx1"/>
                        </a:solidFill>
                        <a:effectLst/>
                        <a:latin typeface="Arial" charset="0"/>
                      </a:endParaRPr>
                    </a:p>
                  </a:txBody>
                  <a:tcPr marT="45711" marB="45711" horzOverflow="overflow">
                    <a:lnL>
                      <a:noFill/>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smtClean="0">
                          <a:ln>
                            <a:noFill/>
                          </a:ln>
                          <a:solidFill>
                            <a:schemeClr val="tx1"/>
                          </a:solidFill>
                          <a:effectLst/>
                          <a:latin typeface="Arial" charset="0"/>
                        </a:rPr>
                        <a:t>Total</a:t>
                      </a: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r>
              <a:tr h="82288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err="1" smtClean="0">
                          <a:ln>
                            <a:noFill/>
                          </a:ln>
                          <a:solidFill>
                            <a:schemeClr val="tx1"/>
                          </a:solidFill>
                          <a:effectLst/>
                          <a:latin typeface="Arial" charset="0"/>
                        </a:rPr>
                        <a:t>Indikator</a:t>
                      </a:r>
                      <a:endParaRPr kumimoji="0" lang="en-US" sz="2400" b="1"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a:noFill/>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err="1" smtClean="0">
                          <a:ln>
                            <a:noFill/>
                          </a:ln>
                          <a:solidFill>
                            <a:schemeClr val="tx1"/>
                          </a:solidFill>
                          <a:effectLst/>
                          <a:latin typeface="Arial" charset="0"/>
                        </a:rPr>
                        <a:t>Favourable</a:t>
                      </a:r>
                      <a:endParaRPr kumimoji="0" lang="en-US" sz="2400" b="1"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err="1" smtClean="0">
                          <a:ln>
                            <a:noFill/>
                          </a:ln>
                          <a:solidFill>
                            <a:schemeClr val="tx1"/>
                          </a:solidFill>
                          <a:effectLst/>
                          <a:latin typeface="Arial" charset="0"/>
                        </a:rPr>
                        <a:t>Unfavourable</a:t>
                      </a:r>
                      <a:endParaRPr kumimoji="0" lang="en-US" sz="2400" b="1" i="0" u="none" strike="noStrike" cap="none" normalizeH="0" baseline="0" dirty="0" smtClean="0">
                        <a:ln>
                          <a:noFill/>
                        </a:ln>
                        <a:solidFill>
                          <a:schemeClr val="tx1"/>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en-US" sz="2400" b="1"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a:noFill/>
                    </a:lnT>
                    <a:lnB w="38100" cap="flat" cmpd="sng" algn="ctr">
                      <a:solidFill>
                        <a:schemeClr val="tx1"/>
                      </a:solidFill>
                      <a:prstDash val="solid"/>
                      <a:round/>
                      <a:headEnd type="none" w="med" len="med"/>
                      <a:tailEnd type="none" w="med" len="med"/>
                    </a:lnB>
                    <a:lnTlToBr>
                      <a:noFill/>
                    </a:lnTlToBr>
                    <a:lnBlToTr>
                      <a:noFill/>
                    </a:lnBlToTr>
                    <a:noFill/>
                  </a:tcPr>
                </a:tc>
              </a:tr>
              <a:tr h="76193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Memiliki ide2 baru</a:t>
                      </a:r>
                      <a:endParaRPr kumimoji="0" lang="en-US" sz="2200" b="0"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endParaRPr lang="en-US" sz="2400" dirty="0">
                        <a:solidFill>
                          <a:schemeClr val="tx1"/>
                        </a:solidFill>
                        <a:latin typeface="Arial Unicode MS" pitchFamily="34" charset="-128"/>
                        <a:ea typeface="Arial Unicode MS" pitchFamily="34" charset="-128"/>
                        <a:cs typeface="Arial Unicode MS" pitchFamily="34" charset="-128"/>
                      </a:endParaRPr>
                    </a:p>
                  </a:txBody>
                  <a:tcPr marT="45711" marB="4571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endParaRPr lang="en-US" sz="2400" dirty="0">
                        <a:solidFill>
                          <a:schemeClr val="tx1"/>
                        </a:solidFill>
                        <a:latin typeface="Arial Unicode MS" pitchFamily="34" charset="-128"/>
                        <a:ea typeface="Arial Unicode MS" pitchFamily="34" charset="-128"/>
                        <a:cs typeface="Arial Unicode MS" pitchFamily="34" charset="-128"/>
                      </a:endParaRPr>
                    </a:p>
                  </a:txBody>
                  <a:tcPr marT="45711" marB="4571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193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Imajinasi tinggi</a:t>
                      </a:r>
                      <a:endParaRPr kumimoji="0" lang="en-US" sz="2200" b="0"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endParaRPr lang="en-US" sz="2400" dirty="0">
                        <a:solidFill>
                          <a:schemeClr val="tx1"/>
                        </a:solidFill>
                        <a:latin typeface="Arial Unicode MS" pitchFamily="34" charset="-128"/>
                        <a:ea typeface="Arial Unicode MS" pitchFamily="34" charset="-128"/>
                        <a:cs typeface="Arial Unicode MS" pitchFamily="34" charset="-128"/>
                      </a:endParaRPr>
                    </a:p>
                  </a:txBody>
                  <a:tcPr marT="45711" marB="4571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endParaRPr lang="en-US" sz="2400" dirty="0">
                        <a:solidFill>
                          <a:schemeClr val="tx1"/>
                        </a:solidFill>
                        <a:latin typeface="Arial Unicode MS" pitchFamily="34" charset="-128"/>
                        <a:ea typeface="Arial Unicode MS" pitchFamily="34" charset="-128"/>
                        <a:cs typeface="Arial Unicode MS" pitchFamily="34" charset="-128"/>
                      </a:endParaRPr>
                    </a:p>
                  </a:txBody>
                  <a:tcPr marT="45711" marB="4571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endParaRPr lang="en-US" sz="2400" dirty="0">
                        <a:solidFill>
                          <a:schemeClr val="tx1"/>
                        </a:solidFill>
                        <a:latin typeface="Arial Unicode MS" pitchFamily="34" charset="-128"/>
                        <a:ea typeface="Arial Unicode MS" pitchFamily="34" charset="-128"/>
                        <a:cs typeface="Arial Unicode MS" pitchFamily="34" charset="-128"/>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193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Inovasi</a:t>
                      </a:r>
                      <a:endParaRPr kumimoji="0" lang="en-US" sz="2200" b="0" i="0"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endParaRPr lang="en-US" sz="2400" dirty="0">
                        <a:solidFill>
                          <a:schemeClr val="tx1"/>
                        </a:solidFill>
                        <a:latin typeface="Arial Unicode MS" pitchFamily="34" charset="-128"/>
                        <a:ea typeface="Arial Unicode MS" pitchFamily="34" charset="-128"/>
                        <a:cs typeface="Arial Unicode MS" pitchFamily="34" charset="-128"/>
                      </a:endParaRPr>
                    </a:p>
                  </a:txBody>
                  <a:tcPr marT="45711" marB="4571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endParaRPr lang="en-US" sz="2400" dirty="0">
                        <a:solidFill>
                          <a:schemeClr val="tx1"/>
                        </a:solidFill>
                        <a:latin typeface="Arial Unicode MS" pitchFamily="34" charset="-128"/>
                        <a:ea typeface="Arial Unicode MS" pitchFamily="34" charset="-128"/>
                        <a:cs typeface="Arial Unicode MS" pitchFamily="34" charset="-128"/>
                      </a:endParaRPr>
                    </a:p>
                  </a:txBody>
                  <a:tcPr marT="45711" marB="4571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5177">
                <a:tc>
                  <a:txBody>
                    <a:body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d-ID" sz="2200" b="0" i="0" u="none" strike="noStrike" cap="none" normalizeH="0" baseline="0" dirty="0" smtClean="0">
                          <a:ln>
                            <a:noFill/>
                          </a:ln>
                          <a:solidFill>
                            <a:schemeClr val="tx1"/>
                          </a:solidFill>
                          <a:effectLst/>
                          <a:latin typeface="Arial" charset="0"/>
                        </a:rPr>
                        <a:t>Cara berfikir </a:t>
                      </a:r>
                      <a:r>
                        <a:rPr kumimoji="0" lang="id-ID" sz="2200" b="0" i="1" u="none" strike="noStrike" cap="none" normalizeH="0" baseline="0" dirty="0" smtClean="0">
                          <a:ln>
                            <a:noFill/>
                          </a:ln>
                          <a:solidFill>
                            <a:schemeClr val="tx1"/>
                          </a:solidFill>
                          <a:effectLst/>
                          <a:latin typeface="Arial" charset="0"/>
                        </a:rPr>
                        <a:t>out of the box</a:t>
                      </a:r>
                      <a:endParaRPr kumimoji="0" lang="en-US" sz="2200" b="0" i="1" u="none" strike="noStrike" cap="none" normalizeH="0" baseline="0" dirty="0" smtClean="0">
                        <a:ln>
                          <a:noFill/>
                        </a:ln>
                        <a:solidFill>
                          <a:schemeClr val="tx1"/>
                        </a:solidFill>
                        <a:effectLst/>
                        <a:latin typeface="Arial" charset="0"/>
                      </a:endParaRP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47615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US" sz="2400" b="1" i="0" u="none" strike="noStrike" cap="none" normalizeH="0" baseline="0" dirty="0" smtClean="0">
                          <a:ln>
                            <a:noFill/>
                          </a:ln>
                          <a:solidFill>
                            <a:schemeClr val="tx1"/>
                          </a:solidFill>
                          <a:effectLst/>
                          <a:latin typeface="Arial" charset="0"/>
                        </a:rPr>
                        <a:t>Total</a:t>
                      </a:r>
                    </a:p>
                  </a:txBody>
                  <a:tcPr marT="45711" marB="4571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en-US" sz="2400" b="0" i="0" u="none" strike="noStrike" cap="none" normalizeH="0" baseline="0" dirty="0" smtClean="0">
                        <a:ln>
                          <a:noFill/>
                        </a:ln>
                        <a:solidFill>
                          <a:schemeClr val="tx1"/>
                        </a:solidFill>
                        <a:effectLst/>
                        <a:latin typeface="Arial" charset="0"/>
                      </a:endParaRPr>
                    </a:p>
                  </a:txBody>
                  <a:tcPr marT="45711" marB="4571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850608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5"/>
          <p:cNvSpPr>
            <a:spLocks noGrp="1"/>
          </p:cNvSpPr>
          <p:nvPr>
            <p:ph type="title"/>
          </p:nvPr>
        </p:nvSpPr>
        <p:spPr/>
        <p:txBody>
          <a:bodyPr/>
          <a:lstStyle/>
          <a:p>
            <a:endParaRPr lang="id-ID" dirty="0" smtClean="0"/>
          </a:p>
        </p:txBody>
      </p:sp>
      <p:sp>
        <p:nvSpPr>
          <p:cNvPr id="29699" name="Content Placeholder 6"/>
          <p:cNvSpPr>
            <a:spLocks noGrp="1"/>
          </p:cNvSpPr>
          <p:nvPr>
            <p:ph idx="1"/>
          </p:nvPr>
        </p:nvSpPr>
        <p:spPr>
          <a:xfrm>
            <a:off x="1475656" y="1556792"/>
            <a:ext cx="7544519" cy="4569371"/>
          </a:xfrm>
        </p:spPr>
        <p:txBody>
          <a:bodyPr/>
          <a:lstStyle/>
          <a:p>
            <a:r>
              <a:rPr lang="id-ID" dirty="0" smtClean="0"/>
              <a:t>Favorable-</a:t>
            </a:r>
            <a:r>
              <a:rPr lang="id-ID" dirty="0" smtClean="0">
                <a:sym typeface="Wingdings" pitchFamily="2" charset="2"/>
              </a:rPr>
              <a:t> Mendukung indikator</a:t>
            </a:r>
          </a:p>
          <a:p>
            <a:r>
              <a:rPr lang="id-ID" dirty="0" smtClean="0">
                <a:sym typeface="Wingdings" pitchFamily="2" charset="2"/>
              </a:rPr>
              <a:t>Unfavorable Tidak mendukung / berlawanan makna dengan indikator</a:t>
            </a:r>
            <a:endParaRPr lang="id-ID" dirty="0" smtClean="0"/>
          </a:p>
        </p:txBody>
      </p:sp>
    </p:spTree>
    <p:extLst>
      <p:ext uri="{BB962C8B-B14F-4D97-AF65-F5344CB8AC3E}">
        <p14:creationId xmlns:p14="http://schemas.microsoft.com/office/powerpoint/2010/main" val="1491349794"/>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9571"/>
            <a:ext cx="8336607" cy="1143000"/>
          </a:xfrm>
        </p:spPr>
        <p:txBody>
          <a:bodyPr/>
          <a:lstStyle/>
          <a:p>
            <a:pPr algn="ctr"/>
            <a:r>
              <a:rPr lang="id-ID" sz="4400" b="1" dirty="0" smtClean="0"/>
              <a:t>Konformitas</a:t>
            </a:r>
            <a:endParaRPr lang="id-ID" sz="4400" b="1" dirty="0"/>
          </a:p>
        </p:txBody>
      </p:sp>
      <p:sp>
        <p:nvSpPr>
          <p:cNvPr id="3" name="Content Placeholder 2"/>
          <p:cNvSpPr>
            <a:spLocks noGrp="1"/>
          </p:cNvSpPr>
          <p:nvPr>
            <p:ph idx="1"/>
          </p:nvPr>
        </p:nvSpPr>
        <p:spPr>
          <a:xfrm>
            <a:off x="107504" y="1196752"/>
            <a:ext cx="8912671" cy="5400599"/>
          </a:xfrm>
        </p:spPr>
        <p:txBody>
          <a:bodyPr/>
          <a:lstStyle/>
          <a:p>
            <a:pPr marL="0" indent="0">
              <a:buNone/>
            </a:pPr>
            <a:r>
              <a:rPr lang="en-US" dirty="0" err="1"/>
              <a:t>Konformitas</a:t>
            </a:r>
            <a:r>
              <a:rPr lang="en-US" dirty="0"/>
              <a:t> </a:t>
            </a:r>
            <a:r>
              <a:rPr lang="en-US" dirty="0" err="1"/>
              <a:t>merupakan</a:t>
            </a:r>
            <a:r>
              <a:rPr lang="en-US" dirty="0"/>
              <a:t> </a:t>
            </a:r>
            <a:r>
              <a:rPr lang="en-US" dirty="0" err="1"/>
              <a:t>kecenderungan</a:t>
            </a:r>
            <a:r>
              <a:rPr lang="en-US" dirty="0"/>
              <a:t> </a:t>
            </a:r>
            <a:r>
              <a:rPr lang="en-US" dirty="0" err="1"/>
              <a:t>untuk</a:t>
            </a:r>
            <a:r>
              <a:rPr lang="en-US" dirty="0"/>
              <a:t> </a:t>
            </a:r>
            <a:r>
              <a:rPr lang="en-US" dirty="0" err="1"/>
              <a:t>menerima</a:t>
            </a:r>
            <a:r>
              <a:rPr lang="en-US" dirty="0"/>
              <a:t> </a:t>
            </a:r>
            <a:r>
              <a:rPr lang="en-US" dirty="0" err="1"/>
              <a:t>dan</a:t>
            </a:r>
            <a:r>
              <a:rPr lang="en-US" dirty="0"/>
              <a:t> </a:t>
            </a:r>
            <a:r>
              <a:rPr lang="en-US" dirty="0" err="1"/>
              <a:t>mengikuti</a:t>
            </a:r>
            <a:r>
              <a:rPr lang="en-US" dirty="0"/>
              <a:t> </a:t>
            </a:r>
            <a:r>
              <a:rPr lang="en-US" dirty="0" err="1"/>
              <a:t>standar</a:t>
            </a:r>
            <a:r>
              <a:rPr lang="en-US" dirty="0"/>
              <a:t> yang </a:t>
            </a:r>
            <a:r>
              <a:rPr lang="en-US" dirty="0" err="1"/>
              <a:t>ditetapkan</a:t>
            </a:r>
            <a:r>
              <a:rPr lang="en-US" dirty="0"/>
              <a:t> </a:t>
            </a:r>
            <a:r>
              <a:rPr lang="en-US" dirty="0" err="1"/>
              <a:t>oleh</a:t>
            </a:r>
            <a:r>
              <a:rPr lang="en-US" dirty="0"/>
              <a:t> </a:t>
            </a:r>
            <a:r>
              <a:rPr lang="en-US" dirty="0" err="1"/>
              <a:t>kelompok</a:t>
            </a:r>
            <a:r>
              <a:rPr lang="en-US" dirty="0"/>
              <a:t> </a:t>
            </a:r>
            <a:r>
              <a:rPr lang="en-US" dirty="0" err="1"/>
              <a:t>teman</a:t>
            </a:r>
            <a:r>
              <a:rPr lang="en-US" dirty="0"/>
              <a:t> </a:t>
            </a:r>
            <a:r>
              <a:rPr lang="en-US" dirty="0" err="1" smtClean="0"/>
              <a:t>sebaya</a:t>
            </a:r>
            <a:endParaRPr lang="id-ID" dirty="0" smtClean="0"/>
          </a:p>
          <a:p>
            <a:pPr marL="0" indent="0">
              <a:buNone/>
            </a:pPr>
            <a:r>
              <a:rPr lang="id-ID" dirty="0" smtClean="0"/>
              <a:t>Aspek-Aspek dalam Konformitas:</a:t>
            </a:r>
          </a:p>
          <a:p>
            <a:pPr marL="457200" indent="-457200">
              <a:buAutoNum type="arabicPeriod"/>
            </a:pPr>
            <a:r>
              <a:rPr lang="id-ID" dirty="0" smtClean="0"/>
              <a:t>Pengetahuan tentang Kelompok</a:t>
            </a:r>
          </a:p>
          <a:p>
            <a:pPr marL="457200" indent="-457200">
              <a:buAutoNum type="arabicPeriod"/>
            </a:pPr>
            <a:r>
              <a:rPr lang="id-ID" dirty="0" smtClean="0"/>
              <a:t>Pendapat Tentang Kelompok</a:t>
            </a:r>
          </a:p>
          <a:p>
            <a:pPr marL="457200" indent="-457200">
              <a:buAutoNum type="arabicPeriod"/>
            </a:pPr>
            <a:r>
              <a:rPr lang="id-ID" dirty="0" smtClean="0"/>
              <a:t>Kecenderungan berinteraksi dalam kelompok</a:t>
            </a:r>
          </a:p>
          <a:p>
            <a:pPr marL="457200" indent="-457200">
              <a:buAutoNum type="arabicPeriod"/>
            </a:pPr>
            <a:r>
              <a:rPr lang="id-ID" dirty="0" smtClean="0"/>
              <a:t>Keyakinan pada kelompok</a:t>
            </a:r>
          </a:p>
          <a:p>
            <a:pPr marL="0" indent="0">
              <a:buNone/>
            </a:pPr>
            <a:endParaRPr lang="id-ID" b="1" dirty="0" smtClean="0"/>
          </a:p>
          <a:p>
            <a:pPr marL="0" indent="0">
              <a:buNone/>
            </a:pPr>
            <a:r>
              <a:rPr lang="id-ID" b="1" dirty="0" smtClean="0"/>
              <a:t>TUGAS KELOMPOK:</a:t>
            </a:r>
          </a:p>
          <a:p>
            <a:pPr marL="0" indent="0">
              <a:buNone/>
            </a:pPr>
            <a:r>
              <a:rPr lang="id-ID" dirty="0" smtClean="0"/>
              <a:t>Susunlah blue print berdasarkan konstruk psikologis tersebut dengan jumlah total item 45 butir dengan teknik </a:t>
            </a:r>
            <a:r>
              <a:rPr lang="id-ID" i="1" dirty="0" smtClean="0"/>
              <a:t>zigzag</a:t>
            </a:r>
          </a:p>
          <a:p>
            <a:pPr marL="0" indent="0">
              <a:buNone/>
            </a:pPr>
            <a:endParaRPr lang="id-ID" dirty="0"/>
          </a:p>
        </p:txBody>
      </p:sp>
    </p:spTree>
    <p:extLst>
      <p:ext uri="{BB962C8B-B14F-4D97-AF65-F5344CB8AC3E}">
        <p14:creationId xmlns:p14="http://schemas.microsoft.com/office/powerpoint/2010/main" val="1385386461"/>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552631" cy="1012974"/>
          </a:xfrm>
        </p:spPr>
        <p:txBody>
          <a:bodyPr/>
          <a:lstStyle/>
          <a:p>
            <a:pPr algn="ctr"/>
            <a:r>
              <a:rPr lang="id-ID" sz="3600" b="1" dirty="0" smtClean="0"/>
              <a:t>Tugas Individu</a:t>
            </a:r>
            <a:endParaRPr lang="id-ID" sz="3600" b="1" dirty="0"/>
          </a:p>
        </p:txBody>
      </p:sp>
      <p:sp>
        <p:nvSpPr>
          <p:cNvPr id="3" name="Content Placeholder 2"/>
          <p:cNvSpPr>
            <a:spLocks noGrp="1"/>
          </p:cNvSpPr>
          <p:nvPr>
            <p:ph idx="1"/>
          </p:nvPr>
        </p:nvSpPr>
        <p:spPr>
          <a:xfrm>
            <a:off x="395536" y="1772816"/>
            <a:ext cx="8624639" cy="4353347"/>
          </a:xfrm>
        </p:spPr>
        <p:txBody>
          <a:bodyPr/>
          <a:lstStyle/>
          <a:p>
            <a:r>
              <a:rPr lang="id-ID" sz="3200" dirty="0" smtClean="0"/>
              <a:t>Tentukan sebuah konstruk psikologis berdasarkan gejala-gejala yang kalian amati di lingkungan sekitar (misal: kelas, kampus, kos, rumah, sekolah, dll)</a:t>
            </a:r>
          </a:p>
          <a:p>
            <a:r>
              <a:rPr lang="id-ID" sz="3200" dirty="0" smtClean="0"/>
              <a:t>Cari teori yang mendukung untuk menyusun DOV</a:t>
            </a:r>
          </a:p>
          <a:p>
            <a:r>
              <a:rPr lang="id-ID" sz="3200" dirty="0" smtClean="0"/>
              <a:t>Susun blue print dengan metode acak </a:t>
            </a:r>
            <a:r>
              <a:rPr lang="id-ID" sz="3200" smtClean="0"/>
              <a:t>nomor </a:t>
            </a:r>
            <a:r>
              <a:rPr lang="id-ID" sz="3200" i="1" smtClean="0"/>
              <a:t>zigzag</a:t>
            </a:r>
          </a:p>
          <a:p>
            <a:r>
              <a:rPr lang="id-ID" sz="3200" smtClean="0"/>
              <a:t>Sertakan </a:t>
            </a:r>
            <a:r>
              <a:rPr lang="id-ID" sz="3200" dirty="0" smtClean="0"/>
              <a:t>sumber pustaka yang digunakan</a:t>
            </a:r>
            <a:endParaRPr lang="id-ID" sz="3200" dirty="0"/>
          </a:p>
        </p:txBody>
      </p:sp>
    </p:spTree>
    <p:extLst>
      <p:ext uri="{BB962C8B-B14F-4D97-AF65-F5344CB8AC3E}">
        <p14:creationId xmlns:p14="http://schemas.microsoft.com/office/powerpoint/2010/main" val="1604419900"/>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BLUE-PRINT</a:t>
            </a:r>
            <a:r>
              <a:rPr lang="en-US" sz="1000" smtClean="0">
                <a:latin typeface="Arial" charset="0"/>
              </a:rPr>
              <a:t/>
            </a:r>
            <a:br>
              <a:rPr lang="en-US" sz="1000" smtClean="0">
                <a:latin typeface="Arial" charset="0"/>
              </a:rPr>
            </a:br>
            <a:r>
              <a:rPr lang="en-US" sz="1000" smtClean="0">
                <a:latin typeface="Arial" charset="0"/>
              </a:rPr>
              <a:t>Tabel Spesifikasi</a:t>
            </a:r>
          </a:p>
        </p:txBody>
      </p:sp>
      <p:sp>
        <p:nvSpPr>
          <p:cNvPr id="16387" name="Rectangle 3" descr="Rectangle: Click to edit Master text styles&#10;Second level&#10;Third level&#10;Fourth level&#10;Fifth level"/>
          <p:cNvSpPr>
            <a:spLocks noGrp="1" noChangeArrowheads="1"/>
          </p:cNvSpPr>
          <p:nvPr>
            <p:ph type="body" idx="1"/>
          </p:nvPr>
        </p:nvSpPr>
        <p:spPr>
          <a:xfrm>
            <a:off x="838200" y="1752600"/>
            <a:ext cx="7162800" cy="533400"/>
          </a:xfrm>
        </p:spPr>
        <p:txBody>
          <a:bodyPr/>
          <a:lstStyle/>
          <a:p>
            <a:pPr algn="just" eaLnBrk="1" hangingPunct="1">
              <a:buSzPct val="90000"/>
            </a:pPr>
            <a:r>
              <a:rPr lang="en-US" sz="2800" u="sng" smtClean="0">
                <a:solidFill>
                  <a:srgbClr val="FF0000"/>
                </a:solidFill>
                <a:latin typeface="Arial" charset="0"/>
              </a:rPr>
              <a:t>Tujuan Blue-Print </a:t>
            </a:r>
            <a:r>
              <a:rPr lang="en-US" sz="2800" u="sng" smtClean="0">
                <a:latin typeface="Arial" charset="0"/>
              </a:rPr>
              <a:t>:</a:t>
            </a:r>
          </a:p>
        </p:txBody>
      </p:sp>
      <p:sp>
        <p:nvSpPr>
          <p:cNvPr id="16388" name="Rectangle 4" descr="Rectangle: Click to edit Master text styles&#10;Second level&#10;Third level&#10;Fourth level&#10;Fifth level"/>
          <p:cNvSpPr>
            <a:spLocks noChangeArrowheads="1"/>
          </p:cNvSpPr>
          <p:nvPr/>
        </p:nvSpPr>
        <p:spPr bwMode="auto">
          <a:xfrm>
            <a:off x="1295400" y="2286000"/>
            <a:ext cx="69342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gn="just">
              <a:lnSpc>
                <a:spcPct val="80000"/>
              </a:lnSpc>
              <a:spcBef>
                <a:spcPct val="20000"/>
              </a:spcBef>
              <a:buClr>
                <a:schemeClr val="tx2"/>
              </a:buClr>
              <a:buSzPct val="110000"/>
              <a:buFont typeface="Wingdings" pitchFamily="2" charset="2"/>
              <a:buChar char="ü"/>
            </a:pPr>
            <a:r>
              <a:rPr lang="en-US" sz="2800" dirty="0" err="1"/>
              <a:t>Memberi</a:t>
            </a:r>
            <a:r>
              <a:rPr lang="en-US" sz="2800" dirty="0"/>
              <a:t> </a:t>
            </a:r>
            <a:r>
              <a:rPr lang="en-US" sz="2800" dirty="0" err="1"/>
              <a:t>gambaran</a:t>
            </a:r>
            <a:r>
              <a:rPr lang="en-US" sz="2800" dirty="0"/>
              <a:t> </a:t>
            </a:r>
            <a:r>
              <a:rPr lang="en-US" sz="2800" dirty="0" err="1"/>
              <a:t>mengenai</a:t>
            </a:r>
            <a:r>
              <a:rPr lang="en-US" sz="2800" dirty="0"/>
              <a:t> </a:t>
            </a:r>
            <a:r>
              <a:rPr lang="en-US" sz="2800" dirty="0" err="1"/>
              <a:t>isi</a:t>
            </a:r>
            <a:r>
              <a:rPr lang="en-US" sz="2800" dirty="0"/>
              <a:t> </a:t>
            </a:r>
            <a:r>
              <a:rPr lang="en-US" sz="2800" dirty="0" err="1"/>
              <a:t>skala</a:t>
            </a:r>
            <a:endParaRPr lang="en-US" sz="2800" dirty="0"/>
          </a:p>
          <a:p>
            <a:pPr marL="342900" indent="-342900" algn="just">
              <a:lnSpc>
                <a:spcPct val="80000"/>
              </a:lnSpc>
              <a:spcBef>
                <a:spcPct val="20000"/>
              </a:spcBef>
              <a:buClr>
                <a:schemeClr val="tx2"/>
              </a:buClr>
              <a:buSzPct val="110000"/>
              <a:buFont typeface="Wingdings" pitchFamily="2" charset="2"/>
              <a:buChar char="ü"/>
            </a:pPr>
            <a:r>
              <a:rPr lang="en-US" sz="2800" dirty="0" err="1"/>
              <a:t>Menjadi</a:t>
            </a:r>
            <a:r>
              <a:rPr lang="en-US" sz="2800" dirty="0"/>
              <a:t> </a:t>
            </a:r>
            <a:r>
              <a:rPr lang="en-US" sz="2800" dirty="0" err="1"/>
              <a:t>acuan</a:t>
            </a:r>
            <a:r>
              <a:rPr lang="en-US" sz="2800" dirty="0"/>
              <a:t> </a:t>
            </a:r>
            <a:r>
              <a:rPr lang="en-US" sz="2800" dirty="0" err="1"/>
              <a:t>serta</a:t>
            </a:r>
            <a:r>
              <a:rPr lang="en-US" sz="2800" dirty="0"/>
              <a:t> </a:t>
            </a:r>
            <a:r>
              <a:rPr lang="en-US" sz="2800" dirty="0" err="1"/>
              <a:t>pedoman</a:t>
            </a:r>
            <a:r>
              <a:rPr lang="en-US" sz="2800" dirty="0"/>
              <a:t> </a:t>
            </a:r>
            <a:r>
              <a:rPr lang="en-US" sz="2800" dirty="0" err="1"/>
              <a:t>bagi</a:t>
            </a:r>
            <a:r>
              <a:rPr lang="en-US" sz="2800" dirty="0"/>
              <a:t> </a:t>
            </a:r>
            <a:r>
              <a:rPr lang="en-US" sz="2800" dirty="0" err="1"/>
              <a:t>penulis</a:t>
            </a:r>
            <a:r>
              <a:rPr lang="en-US" sz="2800" dirty="0"/>
              <a:t> </a:t>
            </a:r>
            <a:r>
              <a:rPr lang="en-US" sz="2800" dirty="0" err="1"/>
              <a:t>untuk</a:t>
            </a:r>
            <a:r>
              <a:rPr lang="en-US" sz="2800" dirty="0"/>
              <a:t> </a:t>
            </a:r>
            <a:r>
              <a:rPr lang="en-US" sz="2800" dirty="0" err="1"/>
              <a:t>tetap</a:t>
            </a:r>
            <a:r>
              <a:rPr lang="en-US" sz="2800" dirty="0"/>
              <a:t> </a:t>
            </a:r>
            <a:r>
              <a:rPr lang="en-US" sz="2800" dirty="0" err="1"/>
              <a:t>berada</a:t>
            </a:r>
            <a:r>
              <a:rPr lang="en-US" sz="2800" dirty="0"/>
              <a:t> </a:t>
            </a:r>
            <a:r>
              <a:rPr lang="en-US" sz="2800" dirty="0" err="1"/>
              <a:t>dalam</a:t>
            </a:r>
            <a:r>
              <a:rPr lang="en-US" sz="2800" dirty="0"/>
              <a:t> </a:t>
            </a:r>
            <a:r>
              <a:rPr lang="en-US" sz="2800" dirty="0" err="1"/>
              <a:t>lingkup</a:t>
            </a:r>
            <a:r>
              <a:rPr lang="en-US" sz="2800" dirty="0"/>
              <a:t> </a:t>
            </a:r>
            <a:r>
              <a:rPr lang="en-US" sz="2800" dirty="0" err="1"/>
              <a:t>ukur</a:t>
            </a:r>
            <a:r>
              <a:rPr lang="en-US" sz="2800" dirty="0"/>
              <a:t> yang </a:t>
            </a:r>
            <a:r>
              <a:rPr lang="en-US" sz="2800" dirty="0" err="1"/>
              <a:t>benar</a:t>
            </a:r>
            <a:endParaRPr lang="en-US" sz="2800" dirty="0"/>
          </a:p>
          <a:p>
            <a:pPr marL="342900" indent="-342900" algn="just">
              <a:lnSpc>
                <a:spcPct val="80000"/>
              </a:lnSpc>
              <a:spcBef>
                <a:spcPct val="20000"/>
              </a:spcBef>
              <a:buClr>
                <a:schemeClr val="tx2"/>
              </a:buClr>
              <a:buSzPct val="110000"/>
              <a:buFont typeface="Wingdings" pitchFamily="2" charset="2"/>
              <a:buChar char="ü"/>
            </a:pPr>
            <a:r>
              <a:rPr lang="en-US" sz="2800" dirty="0" err="1"/>
              <a:t>Secara</a:t>
            </a:r>
            <a:r>
              <a:rPr lang="en-US" sz="2800" dirty="0"/>
              <a:t> </a:t>
            </a:r>
            <a:r>
              <a:rPr lang="en-US" sz="2800" dirty="0" err="1"/>
              <a:t>kuantitatif</a:t>
            </a:r>
            <a:r>
              <a:rPr lang="en-US" sz="2800" dirty="0"/>
              <a:t> </a:t>
            </a:r>
            <a:r>
              <a:rPr lang="en-US" sz="2800" dirty="0" err="1"/>
              <a:t>memudahkan</a:t>
            </a:r>
            <a:r>
              <a:rPr lang="en-US" sz="2800" dirty="0"/>
              <a:t> </a:t>
            </a:r>
            <a:r>
              <a:rPr lang="en-US" sz="2800" dirty="0" err="1"/>
              <a:t>didalam</a:t>
            </a:r>
            <a:r>
              <a:rPr lang="en-US" sz="2800" dirty="0"/>
              <a:t> </a:t>
            </a:r>
            <a:r>
              <a:rPr lang="en-US" sz="2800" dirty="0" err="1"/>
              <a:t>penulisan</a:t>
            </a:r>
            <a:r>
              <a:rPr lang="en-US" sz="2800" dirty="0"/>
              <a:t> item</a:t>
            </a:r>
          </a:p>
          <a:p>
            <a:pPr marL="342900" indent="-342900" algn="just">
              <a:lnSpc>
                <a:spcPct val="80000"/>
              </a:lnSpc>
              <a:spcBef>
                <a:spcPct val="20000"/>
              </a:spcBef>
              <a:buClr>
                <a:schemeClr val="tx2"/>
              </a:buClr>
              <a:buSzPct val="110000"/>
              <a:buFont typeface="Wingdings" pitchFamily="2" charset="2"/>
              <a:buChar char="ü"/>
            </a:pPr>
            <a:r>
              <a:rPr lang="en-US" sz="2800" dirty="0" err="1"/>
              <a:t>Mendukung</a:t>
            </a:r>
            <a:r>
              <a:rPr lang="en-US" sz="2800" dirty="0"/>
              <a:t> </a:t>
            </a:r>
            <a:r>
              <a:rPr lang="en-US" sz="2800" dirty="0" err="1"/>
              <a:t>validitas</a:t>
            </a:r>
            <a:r>
              <a:rPr lang="en-US" sz="2800" dirty="0"/>
              <a:t> </a:t>
            </a:r>
            <a:r>
              <a:rPr lang="en-US" sz="2800" dirty="0" err="1"/>
              <a:t>isi</a:t>
            </a:r>
            <a:r>
              <a:rPr lang="en-US" sz="2800" dirty="0"/>
              <a:t> </a:t>
            </a:r>
            <a:r>
              <a:rPr lang="en-US" sz="2800" dirty="0" err="1"/>
              <a:t>skala</a:t>
            </a:r>
            <a:r>
              <a:rPr lang="en-US" sz="2800" dirty="0"/>
              <a:t> (</a:t>
            </a:r>
            <a:r>
              <a:rPr lang="en-US" sz="2800" i="1" dirty="0"/>
              <a:t>content validity</a:t>
            </a:r>
            <a:r>
              <a:rPr lang="en-US" sz="2800" dirty="0"/>
              <a:t>)</a:t>
            </a:r>
          </a:p>
          <a:p>
            <a:pPr marL="342900" indent="-342900" algn="just">
              <a:spcBef>
                <a:spcPct val="20000"/>
              </a:spcBef>
              <a:buClr>
                <a:schemeClr val="hlink"/>
              </a:buClr>
              <a:buSzPct val="110000"/>
              <a:buFont typeface="Wingdings" pitchFamily="2" charset="2"/>
              <a:buNone/>
            </a:pPr>
            <a:endParaRPr lang="en-US" sz="2800" dirty="0"/>
          </a:p>
        </p:txBody>
      </p:sp>
    </p:spTree>
    <p:extLst>
      <p:ext uri="{BB962C8B-B14F-4D97-AF65-F5344CB8AC3E}">
        <p14:creationId xmlns:p14="http://schemas.microsoft.com/office/powerpoint/2010/main" val="18212610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 calcmode="lin" valueType="num">
                                      <p:cBhvr additive="base">
                                        <p:cTn id="7" dur="500" fill="hold"/>
                                        <p:tgtEl>
                                          <p:spTgt spid="1638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638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16388">
                                            <p:txEl>
                                              <p:pRg st="0" end="0"/>
                                            </p:txEl>
                                          </p:spTgt>
                                        </p:tgtEl>
                                        <p:attrNameLst>
                                          <p:attrName>style.visibility</p:attrName>
                                        </p:attrNameLst>
                                      </p:cBhvr>
                                      <p:to>
                                        <p:strVal val="visible"/>
                                      </p:to>
                                    </p:set>
                                    <p:animEffect transition="in" filter="dissolve">
                                      <p:cBhvr>
                                        <p:cTn id="13" dur="500"/>
                                        <p:tgtEl>
                                          <p:spTgt spid="16388">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16388">
                                            <p:txEl>
                                              <p:pRg st="1" end="1"/>
                                            </p:txEl>
                                          </p:spTgt>
                                        </p:tgtEl>
                                        <p:attrNameLst>
                                          <p:attrName>style.visibility</p:attrName>
                                        </p:attrNameLst>
                                      </p:cBhvr>
                                      <p:to>
                                        <p:strVal val="visible"/>
                                      </p:to>
                                    </p:set>
                                    <p:animEffect transition="in" filter="dissolve">
                                      <p:cBhvr>
                                        <p:cTn id="18" dur="500"/>
                                        <p:tgtEl>
                                          <p:spTgt spid="16388">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16388">
                                            <p:txEl>
                                              <p:pRg st="2" end="2"/>
                                            </p:txEl>
                                          </p:spTgt>
                                        </p:tgtEl>
                                        <p:attrNameLst>
                                          <p:attrName>style.visibility</p:attrName>
                                        </p:attrNameLst>
                                      </p:cBhvr>
                                      <p:to>
                                        <p:strVal val="visible"/>
                                      </p:to>
                                    </p:set>
                                    <p:animEffect transition="in" filter="dissolve">
                                      <p:cBhvr>
                                        <p:cTn id="23" dur="500"/>
                                        <p:tgtEl>
                                          <p:spTgt spid="16388">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16388">
                                            <p:txEl>
                                              <p:pRg st="3" end="3"/>
                                            </p:txEl>
                                          </p:spTgt>
                                        </p:tgtEl>
                                        <p:attrNameLst>
                                          <p:attrName>style.visibility</p:attrName>
                                        </p:attrNameLst>
                                      </p:cBhvr>
                                      <p:to>
                                        <p:strVal val="visible"/>
                                      </p:to>
                                    </p:set>
                                    <p:animEffect transition="in" filter="dissolve">
                                      <p:cBhvr>
                                        <p:cTn id="28" dur="500"/>
                                        <p:tgtEl>
                                          <p:spTgt spid="1638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utoUpdateAnimBg="0"/>
      <p:bldP spid="16388"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PENULISAN ITEM</a:t>
            </a:r>
            <a:r>
              <a:rPr lang="en-US" sz="1000" smtClean="0">
                <a:latin typeface="Arial" charset="0"/>
              </a:rPr>
              <a:t/>
            </a:r>
            <a:br>
              <a:rPr lang="en-US" sz="1000" smtClean="0">
                <a:latin typeface="Arial" charset="0"/>
              </a:rPr>
            </a:br>
            <a:r>
              <a:rPr lang="en-US" sz="1000" smtClean="0">
                <a:latin typeface="Arial" charset="0"/>
              </a:rPr>
              <a:t>Reviu Item</a:t>
            </a:r>
          </a:p>
        </p:txBody>
      </p:sp>
      <p:sp>
        <p:nvSpPr>
          <p:cNvPr id="17411" name="Rectangle 3" descr="Rectangle: Click to edit Master text styles&#10;Second level&#10;Third level&#10;Fourth level&#10;Fifth level"/>
          <p:cNvSpPr>
            <a:spLocks noGrp="1" noChangeArrowheads="1"/>
          </p:cNvSpPr>
          <p:nvPr>
            <p:ph type="body" idx="1"/>
          </p:nvPr>
        </p:nvSpPr>
        <p:spPr>
          <a:xfrm>
            <a:off x="762000" y="1676400"/>
            <a:ext cx="7467600" cy="533400"/>
          </a:xfrm>
        </p:spPr>
        <p:txBody>
          <a:bodyPr/>
          <a:lstStyle/>
          <a:p>
            <a:pPr eaLnBrk="1" hangingPunct="1">
              <a:buClr>
                <a:schemeClr val="tx2"/>
              </a:buClr>
              <a:buFont typeface="Wingdings" pitchFamily="2" charset="2"/>
              <a:buChar char="@"/>
            </a:pPr>
            <a:r>
              <a:rPr lang="en-US" sz="2800" smtClean="0">
                <a:latin typeface="Arial" charset="0"/>
              </a:rPr>
              <a:t>Kaidah Penulisan Item</a:t>
            </a:r>
          </a:p>
        </p:txBody>
      </p:sp>
      <p:sp>
        <p:nvSpPr>
          <p:cNvPr id="17412" name="Rectangle 4" descr="Rectangle: Click to edit Master text styles&#10;Second level&#10;Third level&#10;Fourth level&#10;Fifth level"/>
          <p:cNvSpPr>
            <a:spLocks noChangeArrowheads="1"/>
          </p:cNvSpPr>
          <p:nvPr/>
        </p:nvSpPr>
        <p:spPr bwMode="auto">
          <a:xfrm>
            <a:off x="1143000" y="2209800"/>
            <a:ext cx="70104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57200" indent="-457200" algn="just">
              <a:lnSpc>
                <a:spcPct val="80000"/>
              </a:lnSpc>
              <a:spcBef>
                <a:spcPct val="20000"/>
              </a:spcBef>
              <a:buClr>
                <a:srgbClr val="FF0000"/>
              </a:buClr>
              <a:buSzPct val="90000"/>
              <a:buFont typeface="Wingdings" pitchFamily="2" charset="2"/>
              <a:buAutoNum type="arabicPeriod"/>
            </a:pPr>
            <a:r>
              <a:rPr lang="en-US" sz="2800" dirty="0" err="1"/>
              <a:t>Gunakan</a:t>
            </a:r>
            <a:r>
              <a:rPr lang="en-US" sz="2800" dirty="0"/>
              <a:t> kata-kata </a:t>
            </a:r>
            <a:r>
              <a:rPr lang="en-US" sz="2800" dirty="0" err="1"/>
              <a:t>dan</a:t>
            </a:r>
            <a:r>
              <a:rPr lang="en-US" sz="2800" dirty="0"/>
              <a:t> </a:t>
            </a:r>
            <a:r>
              <a:rPr lang="en-US" sz="2800" dirty="0" err="1"/>
              <a:t>kalimat</a:t>
            </a:r>
            <a:r>
              <a:rPr lang="en-US" sz="2800" dirty="0"/>
              <a:t> yang </a:t>
            </a:r>
            <a:r>
              <a:rPr lang="en-US" sz="2800" dirty="0" err="1"/>
              <a:t>sederhana</a:t>
            </a:r>
            <a:r>
              <a:rPr lang="en-US" sz="2800" dirty="0"/>
              <a:t>, </a:t>
            </a:r>
            <a:r>
              <a:rPr lang="en-US" sz="2800" dirty="0" err="1"/>
              <a:t>dan</a:t>
            </a:r>
            <a:r>
              <a:rPr lang="en-US" sz="2800" dirty="0"/>
              <a:t> </a:t>
            </a:r>
            <a:r>
              <a:rPr lang="en-US" sz="2800" dirty="0" err="1"/>
              <a:t>mudah</a:t>
            </a:r>
            <a:r>
              <a:rPr lang="en-US" sz="2800" dirty="0"/>
              <a:t> </a:t>
            </a:r>
            <a:r>
              <a:rPr lang="en-US" sz="2800" dirty="0" err="1"/>
              <a:t>dimengerti</a:t>
            </a:r>
            <a:r>
              <a:rPr lang="en-US" sz="2800" dirty="0"/>
              <a:t> </a:t>
            </a:r>
            <a:r>
              <a:rPr lang="en-US" sz="2800" dirty="0" err="1"/>
              <a:t>oleh</a:t>
            </a:r>
            <a:r>
              <a:rPr lang="en-US" sz="2800" dirty="0"/>
              <a:t> </a:t>
            </a:r>
            <a:r>
              <a:rPr lang="en-US" sz="2800" dirty="0" err="1"/>
              <a:t>responden</a:t>
            </a:r>
            <a:r>
              <a:rPr lang="en-US" sz="2800" dirty="0"/>
              <a:t>; </a:t>
            </a:r>
            <a:r>
              <a:rPr lang="en-US" sz="2800" dirty="0" err="1"/>
              <a:t>namun</a:t>
            </a:r>
            <a:r>
              <a:rPr lang="en-US" sz="2800" dirty="0"/>
              <a:t> </a:t>
            </a:r>
            <a:r>
              <a:rPr lang="en-US" sz="2800" dirty="0" err="1"/>
              <a:t>tetap</a:t>
            </a:r>
            <a:r>
              <a:rPr lang="en-US" sz="2800" dirty="0"/>
              <a:t> </a:t>
            </a:r>
            <a:r>
              <a:rPr lang="en-US" sz="2800" dirty="0" err="1"/>
              <a:t>harus</a:t>
            </a:r>
            <a:r>
              <a:rPr lang="en-US" sz="2800" dirty="0"/>
              <a:t> </a:t>
            </a:r>
            <a:r>
              <a:rPr lang="en-US" sz="2800" dirty="0" err="1"/>
              <a:t>mengi</a:t>
            </a:r>
            <a:r>
              <a:rPr lang="en-US" sz="2800" dirty="0"/>
              <a:t>- </a:t>
            </a:r>
            <a:r>
              <a:rPr lang="en-US" sz="2800" dirty="0" err="1"/>
              <a:t>kuti</a:t>
            </a:r>
            <a:r>
              <a:rPr lang="en-US" sz="2800" dirty="0"/>
              <a:t> </a:t>
            </a:r>
            <a:r>
              <a:rPr lang="en-US" sz="2800" dirty="0" err="1"/>
              <a:t>tata-tulis</a:t>
            </a:r>
            <a:r>
              <a:rPr lang="en-US" sz="2800" dirty="0"/>
              <a:t> </a:t>
            </a:r>
            <a:r>
              <a:rPr lang="en-US" sz="2800" dirty="0" err="1"/>
              <a:t>dan</a:t>
            </a:r>
            <a:r>
              <a:rPr lang="en-US" sz="2800" dirty="0"/>
              <a:t> </a:t>
            </a:r>
            <a:r>
              <a:rPr lang="en-US" sz="2800" dirty="0" err="1"/>
              <a:t>tata-bahasa</a:t>
            </a:r>
            <a:r>
              <a:rPr lang="en-US" sz="2800" dirty="0"/>
              <a:t> Indonesia yang </a:t>
            </a:r>
            <a:r>
              <a:rPr lang="en-US" sz="2800" dirty="0" err="1"/>
              <a:t>baku</a:t>
            </a:r>
            <a:endParaRPr lang="en-US" sz="2800" dirty="0"/>
          </a:p>
          <a:p>
            <a:pPr marL="457200" indent="-457200" algn="just">
              <a:lnSpc>
                <a:spcPct val="80000"/>
              </a:lnSpc>
              <a:spcBef>
                <a:spcPct val="20000"/>
              </a:spcBef>
              <a:buClr>
                <a:srgbClr val="FF0000"/>
              </a:buClr>
              <a:buSzPct val="90000"/>
              <a:buFont typeface="Wingdings" pitchFamily="2" charset="2"/>
              <a:buAutoNum type="arabicPeriod"/>
            </a:pPr>
            <a:r>
              <a:rPr lang="en-US" sz="2800" dirty="0" err="1"/>
              <a:t>Tulis</a:t>
            </a:r>
            <a:r>
              <a:rPr lang="en-US" sz="2800" dirty="0"/>
              <a:t> item </a:t>
            </a:r>
            <a:r>
              <a:rPr lang="en-US" sz="2800" dirty="0" err="1"/>
              <a:t>dengan</a:t>
            </a:r>
            <a:r>
              <a:rPr lang="en-US" sz="2800" dirty="0"/>
              <a:t> </a:t>
            </a:r>
            <a:r>
              <a:rPr lang="en-US" sz="2800" dirty="0" err="1"/>
              <a:t>berhati-hati</a:t>
            </a:r>
            <a:r>
              <a:rPr lang="en-US" sz="2800" dirty="0"/>
              <a:t> </a:t>
            </a:r>
            <a:r>
              <a:rPr lang="en-US" sz="2800" dirty="0" err="1"/>
              <a:t>sehingga</a:t>
            </a:r>
            <a:r>
              <a:rPr lang="en-US" sz="2800" dirty="0"/>
              <a:t> </a:t>
            </a:r>
            <a:r>
              <a:rPr lang="en-US" sz="2800" dirty="0" err="1"/>
              <a:t>tidak</a:t>
            </a:r>
            <a:r>
              <a:rPr lang="en-US" sz="2800" dirty="0"/>
              <a:t> </a:t>
            </a:r>
            <a:r>
              <a:rPr lang="en-US" sz="2800" dirty="0" err="1"/>
              <a:t>menimbulkan</a:t>
            </a:r>
            <a:r>
              <a:rPr lang="en-US" sz="2800" dirty="0"/>
              <a:t> </a:t>
            </a:r>
            <a:r>
              <a:rPr lang="en-US" sz="2800" dirty="0" err="1"/>
              <a:t>penafsiran</a:t>
            </a:r>
            <a:r>
              <a:rPr lang="en-US" sz="2800" dirty="0"/>
              <a:t> </a:t>
            </a:r>
            <a:r>
              <a:rPr lang="en-US" sz="2800" dirty="0" err="1"/>
              <a:t>ganda</a:t>
            </a:r>
            <a:r>
              <a:rPr lang="en-US" sz="2800" dirty="0"/>
              <a:t> </a:t>
            </a:r>
            <a:r>
              <a:rPr lang="en-US" sz="2800" dirty="0" err="1"/>
              <a:t>terhadap</a:t>
            </a:r>
            <a:r>
              <a:rPr lang="en-US" sz="2800" dirty="0"/>
              <a:t> </a:t>
            </a:r>
            <a:r>
              <a:rPr lang="en-US" sz="2800" dirty="0" err="1"/>
              <a:t>istilah</a:t>
            </a:r>
            <a:r>
              <a:rPr lang="en-US" sz="2800" dirty="0"/>
              <a:t> yang </a:t>
            </a:r>
            <a:r>
              <a:rPr lang="en-US" sz="2800" dirty="0" err="1"/>
              <a:t>digunakan</a:t>
            </a:r>
            <a:endParaRPr lang="en-US" sz="2800" dirty="0"/>
          </a:p>
        </p:txBody>
      </p:sp>
    </p:spTree>
    <p:extLst>
      <p:ext uri="{BB962C8B-B14F-4D97-AF65-F5344CB8AC3E}">
        <p14:creationId xmlns:p14="http://schemas.microsoft.com/office/powerpoint/2010/main" val="6489349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4"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 calcmode="lin" valueType="num">
                                      <p:cBhvr>
                                        <p:cTn id="7" dur="500" fill="hold"/>
                                        <p:tgtEl>
                                          <p:spTgt spid="17411">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17411">
                                            <p:txEl>
                                              <p:pRg st="0" end="0"/>
                                            </p:txEl>
                                          </p:spTgt>
                                        </p:tgtEl>
                                        <p:attrNameLst>
                                          <p:attrName>ppt_y</p:attrName>
                                        </p:attrNameLst>
                                      </p:cBhvr>
                                      <p:tavLst>
                                        <p:tav tm="0">
                                          <p:val>
                                            <p:strVal val="#ppt_y+#ppt_h/2"/>
                                          </p:val>
                                        </p:tav>
                                        <p:tav tm="100000">
                                          <p:val>
                                            <p:strVal val="#ppt_y"/>
                                          </p:val>
                                        </p:tav>
                                      </p:tavLst>
                                    </p:anim>
                                    <p:anim calcmode="lin" valueType="num">
                                      <p:cBhvr>
                                        <p:cTn id="9" dur="500" fill="hold"/>
                                        <p:tgtEl>
                                          <p:spTgt spid="17411">
                                            <p:txEl>
                                              <p:pRg st="0" end="0"/>
                                            </p:txEl>
                                          </p:spTgt>
                                        </p:tgtEl>
                                        <p:attrNameLst>
                                          <p:attrName>ppt_w</p:attrName>
                                        </p:attrNameLst>
                                      </p:cBhvr>
                                      <p:tavLst>
                                        <p:tav tm="0">
                                          <p:val>
                                            <p:strVal val="#ppt_w"/>
                                          </p:val>
                                        </p:tav>
                                        <p:tav tm="100000">
                                          <p:val>
                                            <p:strVal val="#ppt_w"/>
                                          </p:val>
                                        </p:tav>
                                      </p:tavLst>
                                    </p:anim>
                                    <p:anim calcmode="lin" valueType="num">
                                      <p:cBhvr>
                                        <p:cTn id="10" dur="500" fill="hold"/>
                                        <p:tgtEl>
                                          <p:spTgt spid="17411">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6" presetClass="entr" presetSubtype="37" fill="hold" grpId="0" nodeType="clickEffect">
                                  <p:stCondLst>
                                    <p:cond delay="0"/>
                                  </p:stCondLst>
                                  <p:childTnLst>
                                    <p:set>
                                      <p:cBhvr>
                                        <p:cTn id="14" dur="1" fill="hold">
                                          <p:stCondLst>
                                            <p:cond delay="0"/>
                                          </p:stCondLst>
                                        </p:cTn>
                                        <p:tgtEl>
                                          <p:spTgt spid="17412">
                                            <p:txEl>
                                              <p:pRg st="0" end="0"/>
                                            </p:txEl>
                                          </p:spTgt>
                                        </p:tgtEl>
                                        <p:attrNameLst>
                                          <p:attrName>style.visibility</p:attrName>
                                        </p:attrNameLst>
                                      </p:cBhvr>
                                      <p:to>
                                        <p:strVal val="visible"/>
                                      </p:to>
                                    </p:set>
                                    <p:animEffect transition="in" filter="barn(outVertical)">
                                      <p:cBhvr>
                                        <p:cTn id="15" dur="500"/>
                                        <p:tgtEl>
                                          <p:spTgt spid="17412">
                                            <p:txEl>
                                              <p:pRg st="0" end="0"/>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6" presetClass="entr" presetSubtype="37" fill="hold" grpId="0" nodeType="clickEffect">
                                  <p:stCondLst>
                                    <p:cond delay="0"/>
                                  </p:stCondLst>
                                  <p:childTnLst>
                                    <p:set>
                                      <p:cBhvr>
                                        <p:cTn id="19" dur="1" fill="hold">
                                          <p:stCondLst>
                                            <p:cond delay="0"/>
                                          </p:stCondLst>
                                        </p:cTn>
                                        <p:tgtEl>
                                          <p:spTgt spid="17412">
                                            <p:txEl>
                                              <p:pRg st="1" end="1"/>
                                            </p:txEl>
                                          </p:spTgt>
                                        </p:tgtEl>
                                        <p:attrNameLst>
                                          <p:attrName>style.visibility</p:attrName>
                                        </p:attrNameLst>
                                      </p:cBhvr>
                                      <p:to>
                                        <p:strVal val="visible"/>
                                      </p:to>
                                    </p:set>
                                    <p:animEffect transition="in" filter="barn(outVertical)">
                                      <p:cBhvr>
                                        <p:cTn id="20" dur="500"/>
                                        <p:tgtEl>
                                          <p:spTgt spid="174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utoUpdateAnimBg="0"/>
      <p:bldP spid="17412"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PENULISAN ITEM</a:t>
            </a:r>
            <a:r>
              <a:rPr lang="en-US" sz="1000" smtClean="0">
                <a:latin typeface="Arial" charset="0"/>
              </a:rPr>
              <a:t/>
            </a:r>
            <a:br>
              <a:rPr lang="en-US" sz="1000" smtClean="0">
                <a:latin typeface="Arial" charset="0"/>
              </a:rPr>
            </a:br>
            <a:r>
              <a:rPr lang="en-US" sz="1000" smtClean="0">
                <a:latin typeface="Arial" charset="0"/>
              </a:rPr>
              <a:t>Reviu Item</a:t>
            </a:r>
          </a:p>
        </p:txBody>
      </p:sp>
      <p:sp>
        <p:nvSpPr>
          <p:cNvPr id="18435" name="Rectangle 3" descr="Rectangle: Click to edit Master text styles&#10;Second level&#10;Third level&#10;Fourth level&#10;Fifth level"/>
          <p:cNvSpPr>
            <a:spLocks noGrp="1" noChangeArrowheads="1"/>
          </p:cNvSpPr>
          <p:nvPr>
            <p:ph type="body" idx="1"/>
          </p:nvPr>
        </p:nvSpPr>
        <p:spPr>
          <a:xfrm>
            <a:off x="838200" y="1676400"/>
            <a:ext cx="7315200" cy="4114800"/>
          </a:xfrm>
        </p:spPr>
        <p:txBody>
          <a:bodyPr/>
          <a:lstStyle/>
          <a:p>
            <a:pPr marL="609600" indent="-609600" algn="just" eaLnBrk="1" hangingPunct="1">
              <a:lnSpc>
                <a:spcPct val="80000"/>
              </a:lnSpc>
              <a:buClr>
                <a:srgbClr val="FF0000"/>
              </a:buClr>
              <a:buSzPct val="90000"/>
              <a:buFont typeface="Wingdings" pitchFamily="2" charset="2"/>
              <a:buAutoNum type="arabicPeriod" startAt="3"/>
            </a:pPr>
            <a:r>
              <a:rPr lang="en-US" sz="2800" dirty="0" err="1" smtClean="0">
                <a:latin typeface="Arial" charset="0"/>
              </a:rPr>
              <a:t>Selalu</a:t>
            </a:r>
            <a:r>
              <a:rPr lang="en-US" sz="2800" dirty="0" smtClean="0">
                <a:latin typeface="Arial" charset="0"/>
              </a:rPr>
              <a:t> </a:t>
            </a:r>
            <a:r>
              <a:rPr lang="en-US" sz="2800" dirty="0" err="1" smtClean="0">
                <a:latin typeface="Arial" charset="0"/>
              </a:rPr>
              <a:t>diingat</a:t>
            </a:r>
            <a:r>
              <a:rPr lang="en-US" sz="2800" dirty="0" smtClean="0">
                <a:latin typeface="Arial" charset="0"/>
              </a:rPr>
              <a:t> </a:t>
            </a:r>
            <a:r>
              <a:rPr lang="en-US" sz="2800" dirty="0" err="1" smtClean="0">
                <a:latin typeface="Arial" charset="0"/>
              </a:rPr>
              <a:t>bahwa</a:t>
            </a:r>
            <a:r>
              <a:rPr lang="en-US" sz="2800" dirty="0" smtClean="0">
                <a:latin typeface="Arial" charset="0"/>
              </a:rPr>
              <a:t> </a:t>
            </a:r>
            <a:r>
              <a:rPr lang="en-US" sz="2800" dirty="0" err="1" smtClean="0">
                <a:latin typeface="Arial" charset="0"/>
              </a:rPr>
              <a:t>penulisan</a:t>
            </a:r>
            <a:r>
              <a:rPr lang="en-US" sz="2800" dirty="0" smtClean="0">
                <a:latin typeface="Arial" charset="0"/>
              </a:rPr>
              <a:t> item </a:t>
            </a:r>
            <a:r>
              <a:rPr lang="en-US" sz="2800" dirty="0" err="1" smtClean="0">
                <a:latin typeface="Arial" charset="0"/>
              </a:rPr>
              <a:t>mengacu</a:t>
            </a:r>
            <a:r>
              <a:rPr lang="en-US" sz="2800" dirty="0" smtClean="0">
                <a:latin typeface="Arial" charset="0"/>
              </a:rPr>
              <a:t> </a:t>
            </a:r>
            <a:r>
              <a:rPr lang="en-US" sz="2800" dirty="0" err="1" smtClean="0">
                <a:latin typeface="Arial" charset="0"/>
              </a:rPr>
              <a:t>pada</a:t>
            </a:r>
            <a:r>
              <a:rPr lang="en-US" sz="2800" dirty="0" smtClean="0">
                <a:latin typeface="Arial" charset="0"/>
              </a:rPr>
              <a:t> </a:t>
            </a:r>
            <a:r>
              <a:rPr lang="en-US" sz="2800" dirty="0" err="1" smtClean="0">
                <a:latin typeface="Arial" charset="0"/>
              </a:rPr>
              <a:t>indikator</a:t>
            </a:r>
            <a:r>
              <a:rPr lang="en-US" sz="2800" dirty="0" smtClean="0">
                <a:latin typeface="Arial" charset="0"/>
              </a:rPr>
              <a:t> </a:t>
            </a:r>
            <a:r>
              <a:rPr lang="en-US" sz="2800" dirty="0" err="1" smtClean="0">
                <a:latin typeface="Arial" charset="0"/>
              </a:rPr>
              <a:t>perilaku</a:t>
            </a:r>
            <a:r>
              <a:rPr lang="en-US" sz="2800" dirty="0" smtClean="0">
                <a:latin typeface="Arial" charset="0"/>
              </a:rPr>
              <a:t> </a:t>
            </a:r>
            <a:r>
              <a:rPr lang="en-US" sz="2800" dirty="0" err="1" smtClean="0">
                <a:latin typeface="Arial" charset="0"/>
              </a:rPr>
              <a:t>atau</a:t>
            </a:r>
            <a:r>
              <a:rPr lang="en-US" sz="2800" dirty="0" smtClean="0">
                <a:latin typeface="Arial" charset="0"/>
              </a:rPr>
              <a:t> </a:t>
            </a:r>
            <a:r>
              <a:rPr lang="en-US" sz="2800" dirty="0" err="1" smtClean="0">
                <a:latin typeface="Arial" charset="0"/>
              </a:rPr>
              <a:t>pada</a:t>
            </a:r>
            <a:r>
              <a:rPr lang="en-US" sz="2800" dirty="0" smtClean="0">
                <a:latin typeface="Arial" charset="0"/>
              </a:rPr>
              <a:t> </a:t>
            </a:r>
            <a:r>
              <a:rPr lang="en-US" sz="2800" dirty="0" err="1" smtClean="0">
                <a:latin typeface="Arial" charset="0"/>
              </a:rPr>
              <a:t>komponen</a:t>
            </a:r>
            <a:r>
              <a:rPr lang="en-US" sz="2800" dirty="0" smtClean="0">
                <a:latin typeface="Arial" charset="0"/>
              </a:rPr>
              <a:t> </a:t>
            </a:r>
            <a:r>
              <a:rPr lang="en-US" sz="2800" dirty="0" err="1" smtClean="0">
                <a:latin typeface="Arial" charset="0"/>
              </a:rPr>
              <a:t>atribut</a:t>
            </a:r>
            <a:r>
              <a:rPr lang="en-US" sz="2800" dirty="0" smtClean="0">
                <a:latin typeface="Arial" charset="0"/>
              </a:rPr>
              <a:t>, </a:t>
            </a:r>
            <a:r>
              <a:rPr lang="en-US" sz="2800" dirty="0" err="1" smtClean="0">
                <a:latin typeface="Arial" charset="0"/>
              </a:rPr>
              <a:t>karena</a:t>
            </a:r>
            <a:r>
              <a:rPr lang="en-US" sz="2800" dirty="0" smtClean="0">
                <a:latin typeface="Arial" charset="0"/>
              </a:rPr>
              <a:t> </a:t>
            </a:r>
            <a:r>
              <a:rPr lang="en-US" sz="2800" dirty="0" err="1" smtClean="0">
                <a:latin typeface="Arial" charset="0"/>
              </a:rPr>
              <a:t>itu</a:t>
            </a:r>
            <a:r>
              <a:rPr lang="en-US" sz="2800" dirty="0" smtClean="0">
                <a:latin typeface="Arial" charset="0"/>
              </a:rPr>
              <a:t>, </a:t>
            </a:r>
            <a:r>
              <a:rPr lang="en-US" sz="2800" dirty="0" err="1" smtClean="0">
                <a:latin typeface="Arial" charset="0"/>
              </a:rPr>
              <a:t>jangan</a:t>
            </a:r>
            <a:r>
              <a:rPr lang="en-US" sz="2800" dirty="0" smtClean="0">
                <a:latin typeface="Arial" charset="0"/>
              </a:rPr>
              <a:t> </a:t>
            </a:r>
            <a:r>
              <a:rPr lang="en-US" sz="2800" dirty="0" err="1" smtClean="0">
                <a:latin typeface="Arial" charset="0"/>
              </a:rPr>
              <a:t>menulis</a:t>
            </a:r>
            <a:r>
              <a:rPr lang="en-US" sz="2800" dirty="0" smtClean="0">
                <a:latin typeface="Arial" charset="0"/>
              </a:rPr>
              <a:t> item yang </a:t>
            </a:r>
            <a:r>
              <a:rPr lang="en-US" sz="2800" dirty="0" err="1" smtClean="0">
                <a:latin typeface="Arial" charset="0"/>
              </a:rPr>
              <a:t>langsung</a:t>
            </a:r>
            <a:r>
              <a:rPr lang="en-US" sz="2800" dirty="0" smtClean="0">
                <a:latin typeface="Arial" charset="0"/>
              </a:rPr>
              <a:t> </a:t>
            </a:r>
            <a:r>
              <a:rPr lang="en-US" sz="2800" dirty="0" err="1" smtClean="0">
                <a:latin typeface="Arial" charset="0"/>
              </a:rPr>
              <a:t>menanyakan</a:t>
            </a:r>
            <a:r>
              <a:rPr lang="en-US" sz="2800" dirty="0" smtClean="0">
                <a:latin typeface="Arial" charset="0"/>
              </a:rPr>
              <a:t> </a:t>
            </a:r>
            <a:r>
              <a:rPr lang="en-US" sz="2800" dirty="0" err="1" smtClean="0">
                <a:latin typeface="Arial" charset="0"/>
              </a:rPr>
              <a:t>atribut</a:t>
            </a:r>
            <a:r>
              <a:rPr lang="en-US" sz="2800" dirty="0" smtClean="0">
                <a:latin typeface="Arial" charset="0"/>
              </a:rPr>
              <a:t> yang </a:t>
            </a:r>
            <a:r>
              <a:rPr lang="en-US" sz="2800" dirty="0" err="1" smtClean="0">
                <a:latin typeface="Arial" charset="0"/>
              </a:rPr>
              <a:t>hendak</a:t>
            </a:r>
            <a:r>
              <a:rPr lang="en-US" sz="2800" dirty="0" smtClean="0">
                <a:latin typeface="Arial" charset="0"/>
              </a:rPr>
              <a:t> </a:t>
            </a:r>
            <a:r>
              <a:rPr lang="en-US" sz="2800" dirty="0" err="1" smtClean="0">
                <a:latin typeface="Arial" charset="0"/>
              </a:rPr>
              <a:t>diukur</a:t>
            </a:r>
            <a:endParaRPr lang="en-US" sz="2800" dirty="0" smtClean="0">
              <a:latin typeface="Arial" charset="0"/>
            </a:endParaRPr>
          </a:p>
          <a:p>
            <a:pPr marL="609600" indent="-609600" algn="just" eaLnBrk="1" hangingPunct="1">
              <a:lnSpc>
                <a:spcPct val="80000"/>
              </a:lnSpc>
              <a:buClr>
                <a:srgbClr val="FF0000"/>
              </a:buClr>
              <a:buSzPct val="90000"/>
              <a:buFont typeface="Wingdings" pitchFamily="2" charset="2"/>
              <a:buAutoNum type="arabicPeriod" startAt="3"/>
            </a:pPr>
            <a:r>
              <a:rPr lang="en-US" sz="2800" dirty="0" err="1" smtClean="0">
                <a:latin typeface="Arial" charset="0"/>
              </a:rPr>
              <a:t>Selalu</a:t>
            </a:r>
            <a:r>
              <a:rPr lang="en-US" sz="2800" dirty="0" smtClean="0">
                <a:latin typeface="Arial" charset="0"/>
              </a:rPr>
              <a:t> </a:t>
            </a:r>
            <a:r>
              <a:rPr lang="en-US" sz="2800" dirty="0" err="1" smtClean="0">
                <a:latin typeface="Arial" charset="0"/>
              </a:rPr>
              <a:t>perhatikan</a:t>
            </a:r>
            <a:r>
              <a:rPr lang="en-US" sz="2800" dirty="0" smtClean="0">
                <a:latin typeface="Arial" charset="0"/>
              </a:rPr>
              <a:t> </a:t>
            </a:r>
            <a:r>
              <a:rPr lang="en-US" sz="2800" dirty="0" err="1" smtClean="0">
                <a:latin typeface="Arial" charset="0"/>
              </a:rPr>
              <a:t>indikator</a:t>
            </a:r>
            <a:r>
              <a:rPr lang="en-US" sz="2800" dirty="0" smtClean="0">
                <a:latin typeface="Arial" charset="0"/>
              </a:rPr>
              <a:t> </a:t>
            </a:r>
            <a:r>
              <a:rPr lang="en-US" sz="2800" dirty="0" err="1" smtClean="0">
                <a:latin typeface="Arial" charset="0"/>
              </a:rPr>
              <a:t>perilaku</a:t>
            </a:r>
            <a:r>
              <a:rPr lang="en-US" sz="2800" dirty="0" smtClean="0">
                <a:latin typeface="Arial" charset="0"/>
              </a:rPr>
              <a:t> </a:t>
            </a:r>
            <a:r>
              <a:rPr lang="en-US" sz="2800" dirty="0" err="1" smtClean="0">
                <a:latin typeface="Arial" charset="0"/>
              </a:rPr>
              <a:t>apa</a:t>
            </a:r>
            <a:r>
              <a:rPr lang="en-US" sz="2800" dirty="0" smtClean="0">
                <a:latin typeface="Arial" charset="0"/>
              </a:rPr>
              <a:t> yang </a:t>
            </a:r>
            <a:r>
              <a:rPr lang="en-US" sz="2800" dirty="0" err="1" smtClean="0">
                <a:latin typeface="Arial" charset="0"/>
              </a:rPr>
              <a:t>hendak</a:t>
            </a:r>
            <a:r>
              <a:rPr lang="en-US" sz="2800" dirty="0" smtClean="0">
                <a:latin typeface="Arial" charset="0"/>
              </a:rPr>
              <a:t> </a:t>
            </a:r>
            <a:r>
              <a:rPr lang="en-US" sz="2800" dirty="0" err="1" smtClean="0">
                <a:latin typeface="Arial" charset="0"/>
              </a:rPr>
              <a:t>diungkap</a:t>
            </a:r>
            <a:r>
              <a:rPr lang="en-US" sz="2800" dirty="0" smtClean="0">
                <a:latin typeface="Arial" charset="0"/>
              </a:rPr>
              <a:t> </a:t>
            </a:r>
            <a:r>
              <a:rPr lang="en-US" sz="2800" dirty="0" err="1" smtClean="0">
                <a:latin typeface="Arial" charset="0"/>
              </a:rPr>
              <a:t>sehingga</a:t>
            </a:r>
            <a:r>
              <a:rPr lang="en-US" sz="2800" dirty="0" smtClean="0">
                <a:latin typeface="Arial" charset="0"/>
              </a:rPr>
              <a:t> stimulus </a:t>
            </a:r>
            <a:r>
              <a:rPr lang="en-US" sz="2800" dirty="0" err="1" smtClean="0">
                <a:latin typeface="Arial" charset="0"/>
              </a:rPr>
              <a:t>dan</a:t>
            </a:r>
            <a:r>
              <a:rPr lang="en-US" sz="2800" dirty="0" smtClean="0">
                <a:latin typeface="Arial" charset="0"/>
              </a:rPr>
              <a:t> </a:t>
            </a:r>
            <a:r>
              <a:rPr lang="en-US" sz="2800" dirty="0" err="1" smtClean="0">
                <a:latin typeface="Arial" charset="0"/>
              </a:rPr>
              <a:t>pilihan</a:t>
            </a:r>
            <a:r>
              <a:rPr lang="en-US" sz="2800" dirty="0" smtClean="0">
                <a:latin typeface="Arial" charset="0"/>
              </a:rPr>
              <a:t> </a:t>
            </a:r>
            <a:r>
              <a:rPr lang="en-US" sz="2800" dirty="0" err="1" smtClean="0">
                <a:latin typeface="Arial" charset="0"/>
              </a:rPr>
              <a:t>jawaban</a:t>
            </a:r>
            <a:r>
              <a:rPr lang="en-US" sz="2800" dirty="0" smtClean="0">
                <a:latin typeface="Arial" charset="0"/>
              </a:rPr>
              <a:t> </a:t>
            </a:r>
            <a:r>
              <a:rPr lang="en-US" sz="2800" dirty="0" err="1" smtClean="0">
                <a:latin typeface="Arial" charset="0"/>
              </a:rPr>
              <a:t>tetap</a:t>
            </a:r>
            <a:r>
              <a:rPr lang="en-US" sz="2800" dirty="0" smtClean="0">
                <a:latin typeface="Arial" charset="0"/>
              </a:rPr>
              <a:t> </a:t>
            </a:r>
            <a:r>
              <a:rPr lang="en-US" sz="2800" dirty="0" err="1" smtClean="0">
                <a:latin typeface="Arial" charset="0"/>
              </a:rPr>
              <a:t>relevan</a:t>
            </a:r>
            <a:r>
              <a:rPr lang="en-US" sz="2800" dirty="0" smtClean="0">
                <a:latin typeface="Arial" charset="0"/>
              </a:rPr>
              <a:t> </a:t>
            </a:r>
            <a:r>
              <a:rPr lang="en-US" sz="2800" dirty="0" err="1" smtClean="0">
                <a:latin typeface="Arial" charset="0"/>
              </a:rPr>
              <a:t>dengan</a:t>
            </a:r>
            <a:r>
              <a:rPr lang="en-US" sz="2800" dirty="0" smtClean="0">
                <a:latin typeface="Arial" charset="0"/>
              </a:rPr>
              <a:t> </a:t>
            </a:r>
            <a:r>
              <a:rPr lang="en-US" sz="2800" dirty="0" err="1" smtClean="0">
                <a:latin typeface="Arial" charset="0"/>
              </a:rPr>
              <a:t>tujuan</a:t>
            </a:r>
            <a:r>
              <a:rPr lang="en-US" sz="2800" dirty="0" smtClean="0">
                <a:latin typeface="Arial" charset="0"/>
              </a:rPr>
              <a:t> </a:t>
            </a:r>
            <a:r>
              <a:rPr lang="en-US" sz="2800" dirty="0" err="1" smtClean="0">
                <a:latin typeface="Arial" charset="0"/>
              </a:rPr>
              <a:t>pengukuran</a:t>
            </a:r>
            <a:endParaRPr lang="en-US" sz="2800" dirty="0" smtClean="0">
              <a:latin typeface="Arial" charset="0"/>
            </a:endParaRPr>
          </a:p>
        </p:txBody>
      </p:sp>
    </p:spTree>
    <p:extLst>
      <p:ext uri="{BB962C8B-B14F-4D97-AF65-F5344CB8AC3E}">
        <p14:creationId xmlns:p14="http://schemas.microsoft.com/office/powerpoint/2010/main" val="30856059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barn(inVertical)">
                                      <p:cBhvr>
                                        <p:cTn id="7" dur="500"/>
                                        <p:tgtEl>
                                          <p:spTgt spid="184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435">
                                            <p:txEl>
                                              <p:pRg st="1" end="1"/>
                                            </p:txEl>
                                          </p:spTgt>
                                        </p:tgtEl>
                                        <p:attrNameLst>
                                          <p:attrName>style.visibility</p:attrName>
                                        </p:attrNameLst>
                                      </p:cBhvr>
                                      <p:to>
                                        <p:strVal val="visible"/>
                                      </p:to>
                                    </p:set>
                                    <p:animEffect transition="in" filter="barn(inVertical)">
                                      <p:cBhvr>
                                        <p:cTn id="12" dur="500"/>
                                        <p:tgtEl>
                                          <p:spTgt spid="1843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PENULISAN ITEM</a:t>
            </a:r>
            <a:r>
              <a:rPr lang="en-US" sz="1000" smtClean="0">
                <a:latin typeface="Arial" charset="0"/>
              </a:rPr>
              <a:t/>
            </a:r>
            <a:br>
              <a:rPr lang="en-US" sz="1000" smtClean="0">
                <a:latin typeface="Arial" charset="0"/>
              </a:rPr>
            </a:br>
            <a:r>
              <a:rPr lang="en-US" sz="1000" smtClean="0">
                <a:latin typeface="Arial" charset="0"/>
              </a:rPr>
              <a:t>Reviu Item</a:t>
            </a:r>
          </a:p>
        </p:txBody>
      </p:sp>
      <p:sp>
        <p:nvSpPr>
          <p:cNvPr id="19459" name="Rectangle 3" descr="Rectangle: Click to edit Master text styles&#10;Second level&#10;Third level&#10;Fourth level&#10;Fifth level"/>
          <p:cNvSpPr>
            <a:spLocks noGrp="1" noChangeArrowheads="1"/>
          </p:cNvSpPr>
          <p:nvPr>
            <p:ph type="body" idx="1"/>
          </p:nvPr>
        </p:nvSpPr>
        <p:spPr>
          <a:xfrm>
            <a:off x="838200" y="1905000"/>
            <a:ext cx="7391400" cy="3429000"/>
          </a:xfrm>
        </p:spPr>
        <p:txBody>
          <a:bodyPr/>
          <a:lstStyle/>
          <a:p>
            <a:pPr marL="609600" indent="-609600" algn="just" eaLnBrk="1" hangingPunct="1">
              <a:lnSpc>
                <a:spcPct val="85000"/>
              </a:lnSpc>
              <a:buClr>
                <a:srgbClr val="FF0000"/>
              </a:buClr>
              <a:buSzPct val="90000"/>
              <a:buFont typeface="Wingdings" pitchFamily="2" charset="2"/>
              <a:buAutoNum type="arabicPeriod" startAt="5"/>
            </a:pPr>
            <a:r>
              <a:rPr lang="en-US" sz="2800" smtClean="0">
                <a:latin typeface="Arial" charset="0"/>
              </a:rPr>
              <a:t>Cobalah menguji pilihan-pilihan jawaban yang telah ditulis. Adakah perbedaan arti atau makna antara dua pilihan/lebih yang berbeda sesuai dengan ciri atribut yang sedang diukur, apabila tidak berbeda maka item yang bersangkutan tidak akan memiliki daya beda (</a:t>
            </a:r>
            <a:r>
              <a:rPr lang="en-US" sz="2800" i="1" smtClean="0">
                <a:latin typeface="Arial" charset="0"/>
              </a:rPr>
              <a:t>discriminating power</a:t>
            </a:r>
            <a:r>
              <a:rPr lang="en-US" sz="2800" smtClean="0">
                <a:latin typeface="Arial" charset="0"/>
              </a:rPr>
              <a:t>)</a:t>
            </a:r>
          </a:p>
        </p:txBody>
      </p:sp>
    </p:spTree>
    <p:extLst>
      <p:ext uri="{BB962C8B-B14F-4D97-AF65-F5344CB8AC3E}">
        <p14:creationId xmlns:p14="http://schemas.microsoft.com/office/powerpoint/2010/main" val="365594593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randombar(vertical)">
                                      <p:cBhvr>
                                        <p:cTn id="7" dur="500"/>
                                        <p:tgtEl>
                                          <p:spTgt spid="194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PENULISAN ITEM</a:t>
            </a:r>
            <a:r>
              <a:rPr lang="en-US" sz="1000" smtClean="0">
                <a:latin typeface="Arial" charset="0"/>
              </a:rPr>
              <a:t/>
            </a:r>
            <a:br>
              <a:rPr lang="en-US" sz="1000" smtClean="0">
                <a:latin typeface="Arial" charset="0"/>
              </a:rPr>
            </a:br>
            <a:r>
              <a:rPr lang="en-US" sz="1000" smtClean="0">
                <a:latin typeface="Arial" charset="0"/>
              </a:rPr>
              <a:t>Reviu Item</a:t>
            </a:r>
          </a:p>
        </p:txBody>
      </p:sp>
      <p:sp>
        <p:nvSpPr>
          <p:cNvPr id="20483" name="Rectangle 3" descr="Rectangle: Click to edit Master text styles&#10;Second level&#10;Third level&#10;Fourth level&#10;Fifth level"/>
          <p:cNvSpPr>
            <a:spLocks noGrp="1" noChangeArrowheads="1"/>
          </p:cNvSpPr>
          <p:nvPr>
            <p:ph type="body" idx="1"/>
          </p:nvPr>
        </p:nvSpPr>
        <p:spPr>
          <a:xfrm>
            <a:off x="838200" y="1905000"/>
            <a:ext cx="7391400" cy="4114800"/>
          </a:xfrm>
        </p:spPr>
        <p:txBody>
          <a:bodyPr/>
          <a:lstStyle/>
          <a:p>
            <a:pPr marL="609600" indent="-609600" algn="just" eaLnBrk="1" hangingPunct="1">
              <a:lnSpc>
                <a:spcPct val="80000"/>
              </a:lnSpc>
              <a:buClr>
                <a:srgbClr val="FF0000"/>
              </a:buClr>
              <a:buSzPct val="90000"/>
              <a:buFont typeface="Wingdings" pitchFamily="2" charset="2"/>
              <a:buAutoNum type="arabicPeriod" startAt="6"/>
            </a:pPr>
            <a:r>
              <a:rPr lang="en-US" sz="2800" dirty="0" err="1" smtClean="0">
                <a:latin typeface="Arial" charset="0"/>
              </a:rPr>
              <a:t>Perhatikan</a:t>
            </a:r>
            <a:r>
              <a:rPr lang="en-US" sz="2800" dirty="0" smtClean="0">
                <a:latin typeface="Arial" charset="0"/>
              </a:rPr>
              <a:t> </a:t>
            </a:r>
            <a:r>
              <a:rPr lang="en-US" sz="2800" dirty="0" err="1" smtClean="0">
                <a:latin typeface="Arial" charset="0"/>
              </a:rPr>
              <a:t>bahwa</a:t>
            </a:r>
            <a:r>
              <a:rPr lang="en-US" sz="2800" dirty="0" smtClean="0">
                <a:latin typeface="Arial" charset="0"/>
              </a:rPr>
              <a:t> </a:t>
            </a:r>
            <a:r>
              <a:rPr lang="en-US" sz="2800" dirty="0" err="1" smtClean="0">
                <a:latin typeface="Arial" charset="0"/>
              </a:rPr>
              <a:t>isi</a:t>
            </a:r>
            <a:r>
              <a:rPr lang="en-US" sz="2800" dirty="0" smtClean="0">
                <a:latin typeface="Arial" charset="0"/>
              </a:rPr>
              <a:t> item </a:t>
            </a:r>
            <a:r>
              <a:rPr lang="en-US" sz="2800" dirty="0" err="1" smtClean="0">
                <a:latin typeface="Arial" charset="0"/>
              </a:rPr>
              <a:t>tidak</a:t>
            </a:r>
            <a:r>
              <a:rPr lang="en-US" sz="2800" dirty="0" smtClean="0">
                <a:latin typeface="Arial" charset="0"/>
              </a:rPr>
              <a:t> </a:t>
            </a:r>
            <a:r>
              <a:rPr lang="en-US" sz="2800" dirty="0" err="1" smtClean="0">
                <a:latin typeface="Arial" charset="0"/>
              </a:rPr>
              <a:t>boleh</a:t>
            </a:r>
            <a:r>
              <a:rPr lang="en-US" sz="2800" dirty="0" smtClean="0">
                <a:latin typeface="Arial" charset="0"/>
              </a:rPr>
              <a:t> </a:t>
            </a:r>
            <a:r>
              <a:rPr lang="en-US" sz="2800" dirty="0" err="1" smtClean="0">
                <a:latin typeface="Arial" charset="0"/>
              </a:rPr>
              <a:t>mengandung</a:t>
            </a:r>
            <a:r>
              <a:rPr lang="en-US" sz="2800" dirty="0" smtClean="0">
                <a:latin typeface="Arial" charset="0"/>
              </a:rPr>
              <a:t> </a:t>
            </a:r>
            <a:r>
              <a:rPr lang="en-US" sz="2800" i="1" u="sng" dirty="0" smtClean="0">
                <a:latin typeface="Arial" charset="0"/>
              </a:rPr>
              <a:t>social </a:t>
            </a:r>
            <a:r>
              <a:rPr lang="en-US" sz="2800" i="1" u="sng" dirty="0" err="1" smtClean="0">
                <a:latin typeface="Arial" charset="0"/>
              </a:rPr>
              <a:t>desirabilty</a:t>
            </a:r>
            <a:r>
              <a:rPr lang="en-US" sz="2800" dirty="0" smtClean="0">
                <a:latin typeface="Arial" charset="0"/>
              </a:rPr>
              <a:t>, </a:t>
            </a:r>
            <a:r>
              <a:rPr lang="en-US" sz="2800" dirty="0" err="1" smtClean="0">
                <a:latin typeface="Arial" charset="0"/>
              </a:rPr>
              <a:t>yaitu</a:t>
            </a:r>
            <a:r>
              <a:rPr lang="en-US" sz="2800" dirty="0" smtClean="0">
                <a:latin typeface="Arial" charset="0"/>
              </a:rPr>
              <a:t> item yang </a:t>
            </a:r>
            <a:r>
              <a:rPr lang="en-US" sz="2800" dirty="0" err="1" smtClean="0">
                <a:latin typeface="Arial" charset="0"/>
              </a:rPr>
              <a:t>isinya</a:t>
            </a:r>
            <a:r>
              <a:rPr lang="en-US" sz="2800" dirty="0" smtClean="0">
                <a:latin typeface="Arial" charset="0"/>
              </a:rPr>
              <a:t> </a:t>
            </a:r>
            <a:r>
              <a:rPr lang="en-US" sz="2800" dirty="0" err="1" smtClean="0">
                <a:latin typeface="Arial" charset="0"/>
              </a:rPr>
              <a:t>sesuai</a:t>
            </a:r>
            <a:r>
              <a:rPr lang="en-US" sz="2800" dirty="0" smtClean="0">
                <a:latin typeface="Arial" charset="0"/>
              </a:rPr>
              <a:t> </a:t>
            </a:r>
            <a:r>
              <a:rPr lang="en-US" sz="2800" dirty="0" err="1" smtClean="0">
                <a:latin typeface="Arial" charset="0"/>
              </a:rPr>
              <a:t>dengan</a:t>
            </a:r>
            <a:r>
              <a:rPr lang="en-US" sz="2800" dirty="0" smtClean="0">
                <a:latin typeface="Arial" charset="0"/>
              </a:rPr>
              <a:t> </a:t>
            </a:r>
            <a:r>
              <a:rPr lang="en-US" sz="2800" dirty="0" err="1" smtClean="0">
                <a:latin typeface="Arial" charset="0"/>
              </a:rPr>
              <a:t>keinginan</a:t>
            </a:r>
            <a:r>
              <a:rPr lang="en-US" sz="2800" dirty="0" smtClean="0">
                <a:latin typeface="Arial" charset="0"/>
              </a:rPr>
              <a:t> </a:t>
            </a:r>
            <a:r>
              <a:rPr lang="en-US" sz="2800" dirty="0" err="1" smtClean="0">
                <a:latin typeface="Arial" charset="0"/>
              </a:rPr>
              <a:t>sosial</a:t>
            </a:r>
            <a:r>
              <a:rPr lang="en-US" sz="2800" dirty="0" smtClean="0">
                <a:latin typeface="Arial" charset="0"/>
              </a:rPr>
              <a:t> </a:t>
            </a:r>
            <a:r>
              <a:rPr lang="en-US" sz="2800" dirty="0" err="1" smtClean="0">
                <a:latin typeface="Arial" charset="0"/>
              </a:rPr>
              <a:t>umumnya</a:t>
            </a:r>
            <a:r>
              <a:rPr lang="en-US" sz="2800" dirty="0" smtClean="0">
                <a:latin typeface="Arial" charset="0"/>
              </a:rPr>
              <a:t> </a:t>
            </a:r>
            <a:r>
              <a:rPr lang="en-US" sz="2800" dirty="0" err="1" smtClean="0">
                <a:latin typeface="Arial" charset="0"/>
              </a:rPr>
              <a:t>atau</a:t>
            </a:r>
            <a:r>
              <a:rPr lang="en-US" sz="2800" dirty="0" smtClean="0">
                <a:latin typeface="Arial" charset="0"/>
              </a:rPr>
              <a:t> </a:t>
            </a:r>
            <a:r>
              <a:rPr lang="en-US" sz="2800" dirty="0" err="1" smtClean="0">
                <a:latin typeface="Arial" charset="0"/>
              </a:rPr>
              <a:t>dianggap</a:t>
            </a:r>
            <a:r>
              <a:rPr lang="en-US" sz="2800" dirty="0" smtClean="0">
                <a:latin typeface="Arial" charset="0"/>
              </a:rPr>
              <a:t> </a:t>
            </a:r>
            <a:r>
              <a:rPr lang="en-US" sz="2800" dirty="0" err="1" smtClean="0">
                <a:latin typeface="Arial" charset="0"/>
              </a:rPr>
              <a:t>baik</a:t>
            </a:r>
            <a:r>
              <a:rPr lang="en-US" sz="2800" dirty="0" smtClean="0">
                <a:latin typeface="Arial" charset="0"/>
              </a:rPr>
              <a:t> </a:t>
            </a:r>
            <a:r>
              <a:rPr lang="en-US" sz="2800" dirty="0" err="1" smtClean="0">
                <a:latin typeface="Arial" charset="0"/>
              </a:rPr>
              <a:t>oleh</a:t>
            </a:r>
            <a:r>
              <a:rPr lang="en-US" sz="2800" dirty="0" smtClean="0">
                <a:latin typeface="Arial" charset="0"/>
              </a:rPr>
              <a:t> </a:t>
            </a:r>
            <a:r>
              <a:rPr lang="en-US" sz="2800" dirty="0" err="1" smtClean="0">
                <a:latin typeface="Arial" charset="0"/>
              </a:rPr>
              <a:t>norma</a:t>
            </a:r>
            <a:r>
              <a:rPr lang="en-US" sz="2800" dirty="0" smtClean="0">
                <a:latin typeface="Arial" charset="0"/>
              </a:rPr>
              <a:t> </a:t>
            </a:r>
            <a:r>
              <a:rPr lang="en-US" sz="2800" dirty="0" err="1" smtClean="0">
                <a:latin typeface="Arial" charset="0"/>
              </a:rPr>
              <a:t>sosial</a:t>
            </a:r>
            <a:r>
              <a:rPr lang="en-US" sz="2800" dirty="0" smtClean="0">
                <a:latin typeface="Arial" charset="0"/>
              </a:rPr>
              <a:t>.</a:t>
            </a:r>
          </a:p>
          <a:p>
            <a:pPr marL="609600" indent="-609600" algn="just" eaLnBrk="1" hangingPunct="1">
              <a:lnSpc>
                <a:spcPct val="80000"/>
              </a:lnSpc>
              <a:buClr>
                <a:srgbClr val="FF0000"/>
              </a:buClr>
              <a:buSzPct val="90000"/>
              <a:buFont typeface="Wingdings" pitchFamily="2" charset="2"/>
              <a:buAutoNum type="arabicPeriod" startAt="6"/>
            </a:pPr>
            <a:r>
              <a:rPr lang="en-US" sz="2800" dirty="0" err="1" smtClean="0">
                <a:latin typeface="Arial" charset="0"/>
              </a:rPr>
              <a:t>Untuk</a:t>
            </a:r>
            <a:r>
              <a:rPr lang="en-US" sz="2800" dirty="0" smtClean="0">
                <a:latin typeface="Arial" charset="0"/>
              </a:rPr>
              <a:t> </a:t>
            </a:r>
            <a:r>
              <a:rPr lang="en-US" sz="2800" dirty="0" err="1" smtClean="0">
                <a:latin typeface="Arial" charset="0"/>
              </a:rPr>
              <a:t>menghindari</a:t>
            </a:r>
            <a:r>
              <a:rPr lang="en-US" sz="2800" dirty="0" smtClean="0">
                <a:latin typeface="Arial" charset="0"/>
              </a:rPr>
              <a:t> </a:t>
            </a:r>
            <a:r>
              <a:rPr lang="en-US" sz="2800" i="1" dirty="0" smtClean="0">
                <a:latin typeface="Arial" charset="0"/>
              </a:rPr>
              <a:t>stereotype</a:t>
            </a:r>
            <a:r>
              <a:rPr lang="en-US" sz="2800" dirty="0" smtClean="0">
                <a:latin typeface="Arial" charset="0"/>
              </a:rPr>
              <a:t> </a:t>
            </a:r>
            <a:r>
              <a:rPr lang="en-US" sz="2800" dirty="0" err="1" smtClean="0">
                <a:latin typeface="Arial" charset="0"/>
              </a:rPr>
              <a:t>jawaban</a:t>
            </a:r>
            <a:r>
              <a:rPr lang="en-US" sz="2800" dirty="0" smtClean="0">
                <a:latin typeface="Arial" charset="0"/>
              </a:rPr>
              <a:t>, </a:t>
            </a:r>
            <a:r>
              <a:rPr lang="en-US" sz="2800" dirty="0" err="1" smtClean="0">
                <a:latin typeface="Arial" charset="0"/>
              </a:rPr>
              <a:t>sebagian</a:t>
            </a:r>
            <a:r>
              <a:rPr lang="en-US" sz="2800" dirty="0" smtClean="0">
                <a:latin typeface="Arial" charset="0"/>
              </a:rPr>
              <a:t> </a:t>
            </a:r>
            <a:r>
              <a:rPr lang="en-US" sz="2800" dirty="0" err="1" smtClean="0">
                <a:latin typeface="Arial" charset="0"/>
              </a:rPr>
              <a:t>dari</a:t>
            </a:r>
            <a:r>
              <a:rPr lang="en-US" sz="2800" dirty="0" smtClean="0">
                <a:latin typeface="Arial" charset="0"/>
              </a:rPr>
              <a:t> item </a:t>
            </a:r>
            <a:r>
              <a:rPr lang="en-US" sz="2800" dirty="0" err="1" smtClean="0">
                <a:latin typeface="Arial" charset="0"/>
              </a:rPr>
              <a:t>perlu</a:t>
            </a:r>
            <a:r>
              <a:rPr lang="en-US" sz="2800" dirty="0" smtClean="0">
                <a:latin typeface="Arial" charset="0"/>
              </a:rPr>
              <a:t> </a:t>
            </a:r>
            <a:r>
              <a:rPr lang="en-US" sz="2800" dirty="0" err="1" smtClean="0">
                <a:latin typeface="Arial" charset="0"/>
              </a:rPr>
              <a:t>dibuat</a:t>
            </a:r>
            <a:r>
              <a:rPr lang="en-US" sz="2800" dirty="0" smtClean="0">
                <a:latin typeface="Arial" charset="0"/>
              </a:rPr>
              <a:t> </a:t>
            </a:r>
            <a:r>
              <a:rPr lang="en-US" sz="2800" dirty="0" err="1" smtClean="0">
                <a:latin typeface="Arial" charset="0"/>
              </a:rPr>
              <a:t>dalam</a:t>
            </a:r>
            <a:r>
              <a:rPr lang="en-US" sz="2800" dirty="0" smtClean="0">
                <a:latin typeface="Arial" charset="0"/>
              </a:rPr>
              <a:t> </a:t>
            </a:r>
            <a:r>
              <a:rPr lang="en-US" sz="2800" dirty="0" err="1" smtClean="0">
                <a:latin typeface="Arial" charset="0"/>
              </a:rPr>
              <a:t>arah</a:t>
            </a:r>
            <a:r>
              <a:rPr lang="en-US" sz="2800" dirty="0" smtClean="0">
                <a:latin typeface="Arial" charset="0"/>
              </a:rPr>
              <a:t> </a:t>
            </a:r>
            <a:r>
              <a:rPr lang="en-US" sz="2800" i="1" u="sng" dirty="0" smtClean="0">
                <a:latin typeface="Arial" charset="0"/>
              </a:rPr>
              <a:t>favorable</a:t>
            </a:r>
            <a:r>
              <a:rPr lang="en-US" sz="2800" dirty="0" smtClean="0">
                <a:latin typeface="Arial" charset="0"/>
              </a:rPr>
              <a:t> </a:t>
            </a:r>
            <a:r>
              <a:rPr lang="en-US" sz="2800" dirty="0" err="1" smtClean="0">
                <a:latin typeface="Arial" charset="0"/>
              </a:rPr>
              <a:t>dan</a:t>
            </a:r>
            <a:r>
              <a:rPr lang="en-US" sz="2800" dirty="0" smtClean="0">
                <a:latin typeface="Arial" charset="0"/>
              </a:rPr>
              <a:t> </a:t>
            </a:r>
            <a:r>
              <a:rPr lang="en-US" sz="2800" dirty="0" err="1" smtClean="0">
                <a:latin typeface="Arial" charset="0"/>
              </a:rPr>
              <a:t>sebagian</a:t>
            </a:r>
            <a:r>
              <a:rPr lang="en-US" sz="2800" dirty="0" smtClean="0">
                <a:latin typeface="Arial" charset="0"/>
              </a:rPr>
              <a:t> lain </a:t>
            </a:r>
            <a:r>
              <a:rPr lang="en-US" sz="2800" dirty="0" err="1" smtClean="0">
                <a:latin typeface="Arial" charset="0"/>
              </a:rPr>
              <a:t>dibuat</a:t>
            </a:r>
            <a:r>
              <a:rPr lang="en-US" sz="2800" dirty="0" smtClean="0">
                <a:latin typeface="Arial" charset="0"/>
              </a:rPr>
              <a:t> </a:t>
            </a:r>
            <a:r>
              <a:rPr lang="en-US" sz="2800" dirty="0" err="1" smtClean="0">
                <a:latin typeface="Arial" charset="0"/>
              </a:rPr>
              <a:t>dalam</a:t>
            </a:r>
            <a:r>
              <a:rPr lang="en-US" sz="2800" dirty="0" smtClean="0">
                <a:latin typeface="Arial" charset="0"/>
              </a:rPr>
              <a:t> </a:t>
            </a:r>
            <a:r>
              <a:rPr lang="en-US" sz="2800" dirty="0" err="1" smtClean="0">
                <a:latin typeface="Arial" charset="0"/>
              </a:rPr>
              <a:t>arah</a:t>
            </a:r>
            <a:r>
              <a:rPr lang="en-US" sz="2800" dirty="0" smtClean="0">
                <a:latin typeface="Arial" charset="0"/>
              </a:rPr>
              <a:t> </a:t>
            </a:r>
            <a:r>
              <a:rPr lang="en-US" sz="2800" i="1" u="sng" dirty="0" smtClean="0">
                <a:latin typeface="Arial" charset="0"/>
              </a:rPr>
              <a:t>unfavorable</a:t>
            </a:r>
          </a:p>
        </p:txBody>
      </p:sp>
    </p:spTree>
    <p:extLst>
      <p:ext uri="{BB962C8B-B14F-4D97-AF65-F5344CB8AC3E}">
        <p14:creationId xmlns:p14="http://schemas.microsoft.com/office/powerpoint/2010/main" val="22769763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barn(outHorizontal)">
                                      <p:cBhvr>
                                        <p:cTn id="7" dur="500"/>
                                        <p:tgtEl>
                                          <p:spTgt spid="204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20483">
                                            <p:txEl>
                                              <p:pRg st="1" end="1"/>
                                            </p:txEl>
                                          </p:spTgt>
                                        </p:tgtEl>
                                        <p:attrNameLst>
                                          <p:attrName>style.visibility</p:attrName>
                                        </p:attrNameLst>
                                      </p:cBhvr>
                                      <p:to>
                                        <p:strVal val="visible"/>
                                      </p:to>
                                    </p:set>
                                    <p:animEffect transition="in" filter="barn(outHorizontal)">
                                      <p:cBhvr>
                                        <p:cTn id="12" dur="500"/>
                                        <p:tgtEl>
                                          <p:spTgt spid="2048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020175" cy="1143000"/>
          </a:xfrm>
        </p:spPr>
        <p:txBody>
          <a:bodyPr/>
          <a:lstStyle/>
          <a:p>
            <a:pPr algn="ctr"/>
            <a:r>
              <a:rPr lang="id-ID" b="1" dirty="0" smtClean="0"/>
              <a:t>TUGAS INDIVIDU</a:t>
            </a:r>
            <a:endParaRPr lang="id-ID" b="1" dirty="0"/>
          </a:p>
        </p:txBody>
      </p:sp>
      <p:sp>
        <p:nvSpPr>
          <p:cNvPr id="3" name="Content Placeholder 2"/>
          <p:cNvSpPr>
            <a:spLocks noGrp="1"/>
          </p:cNvSpPr>
          <p:nvPr>
            <p:ph idx="1"/>
          </p:nvPr>
        </p:nvSpPr>
        <p:spPr>
          <a:xfrm>
            <a:off x="179512" y="1628800"/>
            <a:ext cx="8640960" cy="2088232"/>
          </a:xfrm>
        </p:spPr>
        <p:txBody>
          <a:bodyPr/>
          <a:lstStyle/>
          <a:p>
            <a:pPr marL="0" indent="0" algn="ctr">
              <a:buNone/>
            </a:pPr>
            <a:r>
              <a:rPr lang="id-ID" sz="3200" dirty="0" smtClean="0"/>
              <a:t>Susunlah butir aitem pernyataan atau pertanyaan berdasarkan blue print yang sudah Anda pada tugas minggu lalu!</a:t>
            </a:r>
            <a:endParaRPr lang="id-ID" sz="3200" dirty="0"/>
          </a:p>
        </p:txBody>
      </p:sp>
    </p:spTree>
    <p:extLst>
      <p:ext uri="{BB962C8B-B14F-4D97-AF65-F5344CB8AC3E}">
        <p14:creationId xmlns:p14="http://schemas.microsoft.com/office/powerpoint/2010/main" val="848804501"/>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sp>
        <p:nvSpPr>
          <p:cNvPr id="4" name="Rounded Rectangle 3"/>
          <p:cNvSpPr/>
          <p:nvPr/>
        </p:nvSpPr>
        <p:spPr>
          <a:xfrm>
            <a:off x="2555776" y="836712"/>
            <a:ext cx="5472608" cy="3456384"/>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Memahami seseorang jauh lebih sulit daripada menilainya</a:t>
            </a:r>
            <a:endParaRPr lang="id-ID" sz="2800" dirty="0"/>
          </a:p>
        </p:txBody>
      </p:sp>
    </p:spTree>
    <p:extLst>
      <p:ext uri="{BB962C8B-B14F-4D97-AF65-F5344CB8AC3E}">
        <p14:creationId xmlns:p14="http://schemas.microsoft.com/office/powerpoint/2010/main" val="1687152595"/>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214" y="0"/>
            <a:ext cx="8840663" cy="1143000"/>
          </a:xfrm>
        </p:spPr>
        <p:txBody>
          <a:bodyPr/>
          <a:lstStyle/>
          <a:p>
            <a:r>
              <a:rPr lang="id-ID" dirty="0" smtClean="0"/>
              <a:t>Penentuan alternatif pilihan jawaban</a:t>
            </a:r>
            <a:endParaRPr lang="id-ID" dirty="0"/>
          </a:p>
        </p:txBody>
      </p:sp>
      <p:sp>
        <p:nvSpPr>
          <p:cNvPr id="3" name="Content Placeholder 2"/>
          <p:cNvSpPr>
            <a:spLocks noGrp="1"/>
          </p:cNvSpPr>
          <p:nvPr>
            <p:ph idx="1"/>
          </p:nvPr>
        </p:nvSpPr>
        <p:spPr>
          <a:xfrm>
            <a:off x="395536" y="1412776"/>
            <a:ext cx="7272808" cy="4608512"/>
          </a:xfrm>
        </p:spPr>
        <p:txBody>
          <a:bodyPr/>
          <a:lstStyle/>
          <a:p>
            <a:r>
              <a:rPr lang="id-ID" sz="2800" dirty="0" smtClean="0"/>
              <a:t>Sangat Sesuai (SS), Sesuai (S), Tidak Sesuai (TS), Sangat Tidak Sesuai (STS)</a:t>
            </a:r>
          </a:p>
          <a:p>
            <a:r>
              <a:rPr lang="id-ID" sz="2800" dirty="0" smtClean="0"/>
              <a:t>Sangat Setuju (SS), Setuju (S), Tidak Setuju (TS), Sangat Tidak Setuju (STS)</a:t>
            </a:r>
          </a:p>
          <a:p>
            <a:r>
              <a:rPr lang="id-ID" sz="2800" dirty="0" smtClean="0"/>
              <a:t>4, 3, 2, 1</a:t>
            </a:r>
          </a:p>
          <a:p>
            <a:r>
              <a:rPr lang="id-ID" sz="2800" dirty="0" smtClean="0"/>
              <a:t>1, 2, 3, 4 </a:t>
            </a:r>
            <a:endParaRPr lang="id-ID" sz="2800" dirty="0"/>
          </a:p>
        </p:txBody>
      </p:sp>
    </p:spTree>
    <p:extLst>
      <p:ext uri="{BB962C8B-B14F-4D97-AF65-F5344CB8AC3E}">
        <p14:creationId xmlns:p14="http://schemas.microsoft.com/office/powerpoint/2010/main" val="872289156"/>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1" y="274638"/>
            <a:ext cx="6552728" cy="1143000"/>
          </a:xfrm>
        </p:spPr>
        <p:txBody>
          <a:bodyPr/>
          <a:lstStyle/>
          <a:p>
            <a:r>
              <a:rPr lang="id-ID" dirty="0" smtClean="0"/>
              <a:t>Penentuan Alternatif Jawaban</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87088550"/>
              </p:ext>
            </p:extLst>
          </p:nvPr>
        </p:nvGraphicFramePr>
        <p:xfrm>
          <a:off x="395535" y="1700808"/>
          <a:ext cx="7992888" cy="3312368"/>
        </p:xfrm>
        <a:graphic>
          <a:graphicData uri="http://schemas.openxmlformats.org/drawingml/2006/table">
            <a:tbl>
              <a:tblPr firstRow="1" bandRow="1">
                <a:tableStyleId>{5C22544A-7EE6-4342-B048-85BDC9FD1C3A}</a:tableStyleId>
              </a:tblPr>
              <a:tblGrid>
                <a:gridCol w="1332148"/>
                <a:gridCol w="1332148"/>
                <a:gridCol w="1332148"/>
                <a:gridCol w="1332148"/>
                <a:gridCol w="1332148"/>
                <a:gridCol w="1332148"/>
              </a:tblGrid>
              <a:tr h="720080">
                <a:tc>
                  <a:txBody>
                    <a:bodyPr/>
                    <a:lstStyle/>
                    <a:p>
                      <a:endParaRPr lang="id-ID" sz="3200" dirty="0"/>
                    </a:p>
                  </a:txBody>
                  <a:tcPr/>
                </a:tc>
                <a:tc>
                  <a:txBody>
                    <a:bodyPr/>
                    <a:lstStyle/>
                    <a:p>
                      <a:pPr algn="ctr"/>
                      <a:r>
                        <a:rPr lang="id-ID" sz="3200" dirty="0" smtClean="0"/>
                        <a:t>SS</a:t>
                      </a:r>
                      <a:endParaRPr lang="id-ID" sz="3200" dirty="0"/>
                    </a:p>
                  </a:txBody>
                  <a:tcPr/>
                </a:tc>
                <a:tc>
                  <a:txBody>
                    <a:bodyPr/>
                    <a:lstStyle/>
                    <a:p>
                      <a:pPr algn="ctr"/>
                      <a:r>
                        <a:rPr lang="id-ID" sz="3200" dirty="0" smtClean="0"/>
                        <a:t>S</a:t>
                      </a:r>
                      <a:endParaRPr lang="id-ID" sz="3200" dirty="0"/>
                    </a:p>
                  </a:txBody>
                  <a:tcPr/>
                </a:tc>
                <a:tc>
                  <a:txBody>
                    <a:bodyPr/>
                    <a:lstStyle/>
                    <a:p>
                      <a:pPr algn="ctr"/>
                      <a:r>
                        <a:rPr lang="id-ID" sz="3200" dirty="0" smtClean="0"/>
                        <a:t>CS</a:t>
                      </a:r>
                      <a:endParaRPr lang="id-ID" sz="3200" dirty="0"/>
                    </a:p>
                  </a:txBody>
                  <a:tcPr/>
                </a:tc>
                <a:tc>
                  <a:txBody>
                    <a:bodyPr/>
                    <a:lstStyle/>
                    <a:p>
                      <a:pPr algn="ctr"/>
                      <a:r>
                        <a:rPr lang="id-ID" sz="3200" dirty="0" smtClean="0"/>
                        <a:t>TS</a:t>
                      </a:r>
                      <a:endParaRPr lang="id-ID" sz="3200" dirty="0"/>
                    </a:p>
                  </a:txBody>
                  <a:tcPr/>
                </a:tc>
                <a:tc>
                  <a:txBody>
                    <a:bodyPr/>
                    <a:lstStyle/>
                    <a:p>
                      <a:pPr algn="ctr"/>
                      <a:r>
                        <a:rPr lang="id-ID" sz="3200" dirty="0" smtClean="0"/>
                        <a:t>STS</a:t>
                      </a:r>
                      <a:endParaRPr lang="id-ID" sz="3200" dirty="0"/>
                    </a:p>
                  </a:txBody>
                  <a:tcPr/>
                </a:tc>
              </a:tr>
              <a:tr h="1296144">
                <a:tc>
                  <a:txBody>
                    <a:bodyPr/>
                    <a:lstStyle/>
                    <a:p>
                      <a:r>
                        <a:rPr lang="id-ID" sz="3200" dirty="0" smtClean="0"/>
                        <a:t>Favo</a:t>
                      </a:r>
                      <a:endParaRPr lang="id-ID" sz="3200" dirty="0"/>
                    </a:p>
                  </a:txBody>
                  <a:tcPr/>
                </a:tc>
                <a:tc>
                  <a:txBody>
                    <a:bodyPr/>
                    <a:lstStyle/>
                    <a:p>
                      <a:pPr algn="ctr"/>
                      <a:r>
                        <a:rPr lang="id-ID" sz="3200" dirty="0" smtClean="0"/>
                        <a:t>5</a:t>
                      </a:r>
                      <a:endParaRPr lang="id-ID" sz="3200" dirty="0"/>
                    </a:p>
                  </a:txBody>
                  <a:tcPr/>
                </a:tc>
                <a:tc>
                  <a:txBody>
                    <a:bodyPr/>
                    <a:lstStyle/>
                    <a:p>
                      <a:pPr algn="ctr"/>
                      <a:r>
                        <a:rPr lang="id-ID" sz="3200" dirty="0" smtClean="0"/>
                        <a:t>4</a:t>
                      </a:r>
                      <a:endParaRPr lang="id-ID" sz="3200" dirty="0"/>
                    </a:p>
                  </a:txBody>
                  <a:tcPr/>
                </a:tc>
                <a:tc>
                  <a:txBody>
                    <a:bodyPr/>
                    <a:lstStyle/>
                    <a:p>
                      <a:pPr algn="ctr"/>
                      <a:r>
                        <a:rPr lang="id-ID" sz="3200" dirty="0" smtClean="0"/>
                        <a:t>3</a:t>
                      </a:r>
                      <a:endParaRPr lang="id-ID" sz="3200" dirty="0"/>
                    </a:p>
                  </a:txBody>
                  <a:tcPr/>
                </a:tc>
                <a:tc>
                  <a:txBody>
                    <a:bodyPr/>
                    <a:lstStyle/>
                    <a:p>
                      <a:pPr algn="ctr"/>
                      <a:r>
                        <a:rPr lang="id-ID" sz="3200" dirty="0" smtClean="0"/>
                        <a:t>2</a:t>
                      </a:r>
                      <a:endParaRPr lang="id-ID" sz="3200" dirty="0"/>
                    </a:p>
                  </a:txBody>
                  <a:tcPr/>
                </a:tc>
                <a:tc>
                  <a:txBody>
                    <a:bodyPr/>
                    <a:lstStyle/>
                    <a:p>
                      <a:pPr algn="ctr"/>
                      <a:r>
                        <a:rPr lang="id-ID" sz="3200" dirty="0" smtClean="0"/>
                        <a:t>1</a:t>
                      </a:r>
                      <a:endParaRPr lang="id-ID" sz="3200" dirty="0"/>
                    </a:p>
                  </a:txBody>
                  <a:tcPr/>
                </a:tc>
              </a:tr>
              <a:tr h="1296144">
                <a:tc>
                  <a:txBody>
                    <a:bodyPr/>
                    <a:lstStyle/>
                    <a:p>
                      <a:r>
                        <a:rPr lang="id-ID" sz="3200" dirty="0" smtClean="0"/>
                        <a:t>Unfavo</a:t>
                      </a:r>
                      <a:endParaRPr lang="id-ID" sz="3200" dirty="0"/>
                    </a:p>
                  </a:txBody>
                  <a:tcPr/>
                </a:tc>
                <a:tc>
                  <a:txBody>
                    <a:bodyPr/>
                    <a:lstStyle/>
                    <a:p>
                      <a:pPr algn="ctr"/>
                      <a:r>
                        <a:rPr lang="id-ID" sz="3200" dirty="0" smtClean="0"/>
                        <a:t>1</a:t>
                      </a:r>
                      <a:endParaRPr lang="id-ID" sz="3200" dirty="0"/>
                    </a:p>
                  </a:txBody>
                  <a:tcPr/>
                </a:tc>
                <a:tc>
                  <a:txBody>
                    <a:bodyPr/>
                    <a:lstStyle/>
                    <a:p>
                      <a:pPr algn="ctr"/>
                      <a:r>
                        <a:rPr lang="id-ID" sz="3200" dirty="0" smtClean="0"/>
                        <a:t>2</a:t>
                      </a:r>
                      <a:endParaRPr lang="id-ID" sz="3200" dirty="0"/>
                    </a:p>
                  </a:txBody>
                  <a:tcPr/>
                </a:tc>
                <a:tc>
                  <a:txBody>
                    <a:bodyPr/>
                    <a:lstStyle/>
                    <a:p>
                      <a:pPr algn="ctr"/>
                      <a:r>
                        <a:rPr lang="id-ID" sz="3200" dirty="0" smtClean="0"/>
                        <a:t>3</a:t>
                      </a:r>
                      <a:endParaRPr lang="id-ID" sz="3200" dirty="0"/>
                    </a:p>
                  </a:txBody>
                  <a:tcPr/>
                </a:tc>
                <a:tc>
                  <a:txBody>
                    <a:bodyPr/>
                    <a:lstStyle/>
                    <a:p>
                      <a:pPr algn="ctr"/>
                      <a:r>
                        <a:rPr lang="id-ID" sz="3200" dirty="0" smtClean="0"/>
                        <a:t>4</a:t>
                      </a:r>
                      <a:endParaRPr lang="id-ID" sz="3200" dirty="0"/>
                    </a:p>
                  </a:txBody>
                  <a:tcPr/>
                </a:tc>
                <a:tc>
                  <a:txBody>
                    <a:bodyPr/>
                    <a:lstStyle/>
                    <a:p>
                      <a:pPr algn="ctr"/>
                      <a:r>
                        <a:rPr lang="id-ID" sz="3200" dirty="0" smtClean="0"/>
                        <a:t>5</a:t>
                      </a:r>
                      <a:endParaRPr lang="id-ID" sz="3200" dirty="0"/>
                    </a:p>
                  </a:txBody>
                  <a:tcPr/>
                </a:tc>
              </a:tr>
            </a:tbl>
          </a:graphicData>
        </a:graphic>
      </p:graphicFrame>
    </p:spTree>
    <p:extLst>
      <p:ext uri="{BB962C8B-B14F-4D97-AF65-F5344CB8AC3E}">
        <p14:creationId xmlns:p14="http://schemas.microsoft.com/office/powerpoint/2010/main" val="294410902"/>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UJI COBA</a:t>
            </a:r>
            <a:br>
              <a:rPr lang="en-US" sz="1000" b="1" u="sng" smtClean="0">
                <a:latin typeface="Arial" charset="0"/>
              </a:rPr>
            </a:br>
            <a:r>
              <a:rPr lang="en-US" sz="1000" smtClean="0">
                <a:latin typeface="Arial" charset="0"/>
              </a:rPr>
              <a:t>Tryout</a:t>
            </a:r>
          </a:p>
        </p:txBody>
      </p:sp>
      <p:sp>
        <p:nvSpPr>
          <p:cNvPr id="21507" name="Rectangle 3" descr="Rectangle: Click to edit Master text styles&#10;Second level&#10;Third level&#10;Fourth level&#10;Fifth level"/>
          <p:cNvSpPr>
            <a:spLocks noGrp="1" noChangeArrowheads="1"/>
          </p:cNvSpPr>
          <p:nvPr>
            <p:ph type="body" idx="1"/>
          </p:nvPr>
        </p:nvSpPr>
        <p:spPr>
          <a:xfrm>
            <a:off x="762000" y="1524000"/>
            <a:ext cx="7315200" cy="609600"/>
          </a:xfrm>
        </p:spPr>
        <p:txBody>
          <a:bodyPr/>
          <a:lstStyle/>
          <a:p>
            <a:pPr eaLnBrk="1" hangingPunct="1">
              <a:buClr>
                <a:srgbClr val="FF0000"/>
              </a:buClr>
              <a:buSzPct val="90000"/>
              <a:buFont typeface="Wingdings" pitchFamily="2" charset="2"/>
              <a:buChar char="v"/>
            </a:pPr>
            <a:r>
              <a:rPr lang="en-US" sz="2800" u="sng" dirty="0" err="1" smtClean="0">
                <a:latin typeface="Arial" charset="0"/>
              </a:rPr>
              <a:t>Tujuan</a:t>
            </a:r>
            <a:r>
              <a:rPr lang="en-US" sz="2800" u="sng" dirty="0" smtClean="0">
                <a:latin typeface="Arial" charset="0"/>
              </a:rPr>
              <a:t> </a:t>
            </a:r>
            <a:r>
              <a:rPr lang="en-US" sz="2800" u="sng" dirty="0" err="1" smtClean="0">
                <a:latin typeface="Arial" charset="0"/>
              </a:rPr>
              <a:t>Uji</a:t>
            </a:r>
            <a:r>
              <a:rPr lang="en-US" sz="2800" u="sng" dirty="0" smtClean="0">
                <a:latin typeface="Arial" charset="0"/>
              </a:rPr>
              <a:t> </a:t>
            </a:r>
            <a:r>
              <a:rPr lang="en-US" sz="2800" u="sng" dirty="0" err="1" smtClean="0">
                <a:latin typeface="Arial" charset="0"/>
              </a:rPr>
              <a:t>Coba</a:t>
            </a:r>
            <a:r>
              <a:rPr lang="en-US" dirty="0" smtClean="0"/>
              <a:t>:</a:t>
            </a:r>
          </a:p>
        </p:txBody>
      </p:sp>
      <p:sp>
        <p:nvSpPr>
          <p:cNvPr id="21508" name="Rectangle 4" descr="Rectangle: Click to edit Master text styles&#10;Second level&#10;Third level&#10;Fourth level&#10;Fifth level"/>
          <p:cNvSpPr>
            <a:spLocks noChangeArrowheads="1"/>
          </p:cNvSpPr>
          <p:nvPr/>
        </p:nvSpPr>
        <p:spPr bwMode="auto">
          <a:xfrm>
            <a:off x="1143000" y="2133600"/>
            <a:ext cx="67818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57200" indent="-457200" algn="just">
              <a:lnSpc>
                <a:spcPct val="85000"/>
              </a:lnSpc>
              <a:spcBef>
                <a:spcPct val="20000"/>
              </a:spcBef>
              <a:buClr>
                <a:schemeClr val="tx2"/>
              </a:buClr>
              <a:buSzPct val="90000"/>
              <a:buFont typeface="Wingdings" pitchFamily="2" charset="2"/>
              <a:buAutoNum type="arabicPeriod"/>
            </a:pPr>
            <a:r>
              <a:rPr lang="en-US" sz="2800" dirty="0" err="1"/>
              <a:t>Untuk</a:t>
            </a:r>
            <a:r>
              <a:rPr lang="en-US" sz="2800" dirty="0"/>
              <a:t> </a:t>
            </a:r>
            <a:r>
              <a:rPr lang="en-US" sz="2800" dirty="0" err="1"/>
              <a:t>mengetahui</a:t>
            </a:r>
            <a:r>
              <a:rPr lang="en-US" sz="2800" dirty="0"/>
              <a:t> </a:t>
            </a:r>
            <a:r>
              <a:rPr lang="en-US" sz="2800" dirty="0" err="1"/>
              <a:t>apakah</a:t>
            </a:r>
            <a:r>
              <a:rPr lang="en-US" sz="2800" dirty="0"/>
              <a:t> item yang </a:t>
            </a:r>
            <a:r>
              <a:rPr lang="en-US" sz="2800" dirty="0" err="1"/>
              <a:t>disusun</a:t>
            </a:r>
            <a:r>
              <a:rPr lang="en-US" sz="2800" dirty="0"/>
              <a:t> </a:t>
            </a:r>
            <a:r>
              <a:rPr lang="en-US" sz="2800" dirty="0" err="1"/>
              <a:t>mudah</a:t>
            </a:r>
            <a:r>
              <a:rPr lang="en-US" sz="2800" dirty="0"/>
              <a:t> </a:t>
            </a:r>
            <a:r>
              <a:rPr lang="en-US" sz="2800" dirty="0" err="1"/>
              <a:t>dipahami</a:t>
            </a:r>
            <a:r>
              <a:rPr lang="en-US" sz="2800" dirty="0"/>
              <a:t>/</a:t>
            </a:r>
            <a:r>
              <a:rPr lang="en-US" sz="2800" dirty="0" err="1"/>
              <a:t>dimengerti</a:t>
            </a:r>
            <a:r>
              <a:rPr lang="en-US" sz="2800" dirty="0"/>
              <a:t> </a:t>
            </a:r>
            <a:r>
              <a:rPr lang="en-US" sz="2800" dirty="0" err="1"/>
              <a:t>oleh</a:t>
            </a:r>
            <a:r>
              <a:rPr lang="en-US" sz="2800" dirty="0"/>
              <a:t> </a:t>
            </a:r>
            <a:r>
              <a:rPr lang="en-US" sz="2800" dirty="0" err="1"/>
              <a:t>responden</a:t>
            </a:r>
            <a:r>
              <a:rPr lang="en-US" sz="2800" dirty="0"/>
              <a:t> </a:t>
            </a:r>
            <a:r>
              <a:rPr lang="en-US" sz="2800" dirty="0" err="1"/>
              <a:t>atau</a:t>
            </a:r>
            <a:r>
              <a:rPr lang="en-US" sz="2800" dirty="0"/>
              <a:t> </a:t>
            </a:r>
            <a:r>
              <a:rPr lang="en-US" sz="2800" dirty="0" err="1"/>
              <a:t>tidak</a:t>
            </a:r>
            <a:endParaRPr lang="en-US" sz="2800" dirty="0"/>
          </a:p>
          <a:p>
            <a:pPr marL="457200" indent="-457200" algn="just">
              <a:lnSpc>
                <a:spcPct val="85000"/>
              </a:lnSpc>
              <a:spcBef>
                <a:spcPct val="20000"/>
              </a:spcBef>
              <a:buClr>
                <a:schemeClr val="tx2"/>
              </a:buClr>
              <a:buSzPct val="90000"/>
              <a:buFont typeface="Wingdings" pitchFamily="2" charset="2"/>
              <a:buAutoNum type="arabicPeriod"/>
            </a:pPr>
            <a:r>
              <a:rPr lang="en-US" sz="2800" dirty="0" err="1"/>
              <a:t>Untuk</a:t>
            </a:r>
            <a:r>
              <a:rPr lang="en-US" sz="2800" dirty="0"/>
              <a:t> </a:t>
            </a:r>
            <a:r>
              <a:rPr lang="en-US" sz="2800" dirty="0" err="1"/>
              <a:t>menetapkan</a:t>
            </a:r>
            <a:r>
              <a:rPr lang="en-US" sz="2800" dirty="0"/>
              <a:t> </a:t>
            </a:r>
            <a:r>
              <a:rPr lang="en-US" sz="2800" dirty="0" err="1"/>
              <a:t>bobot</a:t>
            </a:r>
            <a:r>
              <a:rPr lang="en-US" sz="2800" dirty="0"/>
              <a:t> </a:t>
            </a:r>
            <a:r>
              <a:rPr lang="en-US" sz="2800" dirty="0" err="1"/>
              <a:t>atau</a:t>
            </a:r>
            <a:r>
              <a:rPr lang="en-US" sz="2800" dirty="0"/>
              <a:t> </a:t>
            </a:r>
            <a:r>
              <a:rPr lang="en-US" sz="2800" dirty="0" err="1"/>
              <a:t>nilai</a:t>
            </a:r>
            <a:r>
              <a:rPr lang="en-US" sz="2800" dirty="0"/>
              <a:t> </a:t>
            </a:r>
            <a:r>
              <a:rPr lang="en-US" sz="2800" dirty="0" err="1"/>
              <a:t>skala</a:t>
            </a:r>
            <a:r>
              <a:rPr lang="en-US" sz="2800" dirty="0"/>
              <a:t> </a:t>
            </a:r>
            <a:r>
              <a:rPr lang="en-US" sz="2800" dirty="0" err="1"/>
              <a:t>setiap</a:t>
            </a:r>
            <a:r>
              <a:rPr lang="en-US" sz="2800" dirty="0"/>
              <a:t> </a:t>
            </a:r>
            <a:r>
              <a:rPr lang="en-US" sz="2800" dirty="0" err="1"/>
              <a:t>pernyataan</a:t>
            </a:r>
            <a:r>
              <a:rPr lang="en-US" sz="2800" dirty="0"/>
              <a:t>/</a:t>
            </a:r>
            <a:r>
              <a:rPr lang="en-US" sz="2800" dirty="0" err="1"/>
              <a:t>pertanyaan</a:t>
            </a:r>
            <a:r>
              <a:rPr lang="en-US" sz="2800" dirty="0"/>
              <a:t>, yang </a:t>
            </a:r>
            <a:r>
              <a:rPr lang="en-US" sz="2800" dirty="0" err="1"/>
              <a:t>nantinya</a:t>
            </a:r>
            <a:r>
              <a:rPr lang="en-US" sz="2800" dirty="0"/>
              <a:t> </a:t>
            </a:r>
            <a:r>
              <a:rPr lang="en-US" sz="2800" dirty="0" err="1"/>
              <a:t>akan</a:t>
            </a:r>
            <a:r>
              <a:rPr lang="en-US" sz="2800" dirty="0"/>
              <a:t> </a:t>
            </a:r>
            <a:r>
              <a:rPr lang="en-US" sz="2800" dirty="0" err="1"/>
              <a:t>menjadi</a:t>
            </a:r>
            <a:r>
              <a:rPr lang="en-US" sz="2800" dirty="0"/>
              <a:t> </a:t>
            </a:r>
            <a:r>
              <a:rPr lang="en-US" sz="2800" dirty="0" err="1"/>
              <a:t>nilai</a:t>
            </a:r>
            <a:r>
              <a:rPr lang="en-US" sz="2800" dirty="0"/>
              <a:t>/ </a:t>
            </a:r>
            <a:r>
              <a:rPr lang="en-US" sz="2800" dirty="0" err="1"/>
              <a:t>angka</a:t>
            </a:r>
            <a:r>
              <a:rPr lang="en-US" sz="2800" dirty="0"/>
              <a:t> </a:t>
            </a:r>
            <a:r>
              <a:rPr lang="en-US" sz="2800" dirty="0" err="1"/>
              <a:t>bagi</a:t>
            </a:r>
            <a:r>
              <a:rPr lang="en-US" sz="2800" dirty="0"/>
              <a:t> </a:t>
            </a:r>
            <a:r>
              <a:rPr lang="en-US" sz="2800" dirty="0" err="1"/>
              <a:t>responden</a:t>
            </a:r>
            <a:r>
              <a:rPr lang="en-US" sz="2800" dirty="0"/>
              <a:t> yang </a:t>
            </a:r>
            <a:r>
              <a:rPr lang="en-US" sz="2800" dirty="0" err="1"/>
              <a:t>menjawab</a:t>
            </a:r>
            <a:r>
              <a:rPr lang="en-US" sz="2800" dirty="0"/>
              <a:t> </a:t>
            </a:r>
            <a:r>
              <a:rPr lang="en-US" sz="2800" dirty="0" err="1"/>
              <a:t>pertanyaan</a:t>
            </a:r>
            <a:r>
              <a:rPr lang="en-US" sz="2800" dirty="0"/>
              <a:t>/</a:t>
            </a:r>
            <a:r>
              <a:rPr lang="en-US" sz="2800" dirty="0" err="1"/>
              <a:t>pernyataan</a:t>
            </a:r>
            <a:r>
              <a:rPr lang="en-US" sz="2800" dirty="0"/>
              <a:t> </a:t>
            </a:r>
            <a:r>
              <a:rPr lang="en-US" sz="2800" dirty="0" err="1"/>
              <a:t>tersebut</a:t>
            </a:r>
            <a:r>
              <a:rPr lang="en-US" sz="2800" dirty="0"/>
              <a:t>.</a:t>
            </a:r>
            <a:endParaRPr lang="en-US" sz="3200" dirty="0">
              <a:latin typeface="Calibri" pitchFamily="34" charset="0"/>
            </a:endParaRPr>
          </a:p>
        </p:txBody>
      </p:sp>
    </p:spTree>
    <p:extLst>
      <p:ext uri="{BB962C8B-B14F-4D97-AF65-F5344CB8AC3E}">
        <p14:creationId xmlns:p14="http://schemas.microsoft.com/office/powerpoint/2010/main" val="399351687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additive="base">
                                        <p:cTn id="7"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6" presetClass="entr" presetSubtype="37" fill="hold" grpId="0" nodeType="clickEffect">
                                  <p:stCondLst>
                                    <p:cond delay="0"/>
                                  </p:stCondLst>
                                  <p:childTnLst>
                                    <p:set>
                                      <p:cBhvr>
                                        <p:cTn id="12" dur="1" fill="hold">
                                          <p:stCondLst>
                                            <p:cond delay="0"/>
                                          </p:stCondLst>
                                        </p:cTn>
                                        <p:tgtEl>
                                          <p:spTgt spid="21508">
                                            <p:txEl>
                                              <p:pRg st="0" end="0"/>
                                            </p:txEl>
                                          </p:spTgt>
                                        </p:tgtEl>
                                        <p:attrNameLst>
                                          <p:attrName>style.visibility</p:attrName>
                                        </p:attrNameLst>
                                      </p:cBhvr>
                                      <p:to>
                                        <p:strVal val="visible"/>
                                      </p:to>
                                    </p:set>
                                    <p:animEffect transition="in" filter="barn(outVertical)">
                                      <p:cBhvr>
                                        <p:cTn id="13" dur="500"/>
                                        <p:tgtEl>
                                          <p:spTgt spid="21508">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6" presetClass="entr" presetSubtype="37" fill="hold" grpId="0" nodeType="clickEffect">
                                  <p:stCondLst>
                                    <p:cond delay="0"/>
                                  </p:stCondLst>
                                  <p:childTnLst>
                                    <p:set>
                                      <p:cBhvr>
                                        <p:cTn id="17" dur="1" fill="hold">
                                          <p:stCondLst>
                                            <p:cond delay="0"/>
                                          </p:stCondLst>
                                        </p:cTn>
                                        <p:tgtEl>
                                          <p:spTgt spid="21508">
                                            <p:txEl>
                                              <p:pRg st="1" end="1"/>
                                            </p:txEl>
                                          </p:spTgt>
                                        </p:tgtEl>
                                        <p:attrNameLst>
                                          <p:attrName>style.visibility</p:attrName>
                                        </p:attrNameLst>
                                      </p:cBhvr>
                                      <p:to>
                                        <p:strVal val="visible"/>
                                      </p:to>
                                    </p:set>
                                    <p:animEffect transition="in" filter="barn(outVertical)">
                                      <p:cBhvr>
                                        <p:cTn id="18" dur="500"/>
                                        <p:tgtEl>
                                          <p:spTgt spid="2150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autoUpdateAnimBg="0"/>
      <p:bldP spid="21508"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ANALISIS ITEM</a:t>
            </a:r>
          </a:p>
        </p:txBody>
      </p:sp>
      <p:sp>
        <p:nvSpPr>
          <p:cNvPr id="22531" name="Rectangle 3" descr="Rectangle: Click to edit Master text styles&#10;Second level&#10;Third level&#10;Fourth level&#10;Fifth level"/>
          <p:cNvSpPr>
            <a:spLocks noGrp="1" noChangeArrowheads="1"/>
          </p:cNvSpPr>
          <p:nvPr>
            <p:ph type="body" idx="1"/>
          </p:nvPr>
        </p:nvSpPr>
        <p:spPr>
          <a:xfrm>
            <a:off x="838200" y="1905000"/>
            <a:ext cx="7315200" cy="4114800"/>
          </a:xfrm>
        </p:spPr>
        <p:txBody>
          <a:bodyPr/>
          <a:lstStyle/>
          <a:p>
            <a:pPr algn="just" eaLnBrk="1" hangingPunct="1">
              <a:lnSpc>
                <a:spcPct val="85000"/>
              </a:lnSpc>
              <a:buSzPct val="90000"/>
            </a:pPr>
            <a:r>
              <a:rPr lang="en-US" sz="2800" smtClean="0">
                <a:latin typeface="Arial" charset="0"/>
              </a:rPr>
              <a:t>Tujuan dari analisis item adalah untuk mengetahui sejauhmana suatu item mampu membedakan antara individu atau kelompok individu yang memiliki dan yang tidak memiliki atribut yang diukur; atau dengan kata lain, apakah suatu item memiliki </a:t>
            </a:r>
            <a:r>
              <a:rPr lang="en-US" sz="2800" i="1" smtClean="0">
                <a:latin typeface="Arial" charset="0"/>
              </a:rPr>
              <a:t>daya beda</a:t>
            </a:r>
            <a:r>
              <a:rPr lang="en-US" sz="2800" smtClean="0">
                <a:latin typeface="Arial" charset="0"/>
              </a:rPr>
              <a:t> atau </a:t>
            </a:r>
            <a:r>
              <a:rPr lang="en-US" sz="2800" i="1" smtClean="0">
                <a:latin typeface="Arial" charset="0"/>
              </a:rPr>
              <a:t>daya diskriminasi item</a:t>
            </a:r>
            <a:r>
              <a:rPr lang="en-US" sz="2800" smtClean="0">
                <a:latin typeface="Arial" charset="0"/>
              </a:rPr>
              <a:t>.</a:t>
            </a:r>
          </a:p>
        </p:txBody>
      </p:sp>
    </p:spTree>
    <p:extLst>
      <p:ext uri="{BB962C8B-B14F-4D97-AF65-F5344CB8AC3E}">
        <p14:creationId xmlns:p14="http://schemas.microsoft.com/office/powerpoint/2010/main" val="14083468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checkerboard(across)">
                                      <p:cBhvr>
                                        <p:cTn id="7" dur="500"/>
                                        <p:tgtEl>
                                          <p:spTgt spid="225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ANALISIS ITEM</a:t>
            </a:r>
          </a:p>
        </p:txBody>
      </p:sp>
      <p:sp>
        <p:nvSpPr>
          <p:cNvPr id="23555" name="Rectangle 3" descr="Rectangle: Click to edit Master text styles&#10;Second level&#10;Third level&#10;Fourth level&#10;Fifth level"/>
          <p:cNvSpPr>
            <a:spLocks noGrp="1" noChangeArrowheads="1"/>
          </p:cNvSpPr>
          <p:nvPr>
            <p:ph type="body" idx="1"/>
          </p:nvPr>
        </p:nvSpPr>
        <p:spPr>
          <a:xfrm>
            <a:off x="838200" y="1676400"/>
            <a:ext cx="7391400" cy="4114800"/>
          </a:xfrm>
        </p:spPr>
        <p:txBody>
          <a:bodyPr/>
          <a:lstStyle/>
          <a:p>
            <a:pPr algn="just" eaLnBrk="1" hangingPunct="1">
              <a:lnSpc>
                <a:spcPct val="80000"/>
              </a:lnSpc>
              <a:buSzPct val="95000"/>
            </a:pPr>
            <a:r>
              <a:rPr lang="en-US" sz="2800" smtClean="0">
                <a:latin typeface="Arial" charset="0"/>
              </a:rPr>
              <a:t>Misalnya pada suatu skala yang disusun untuk mengungkap agresivitas, maka item  yang berdaya beda tinggi adalah item yang mampu menunjukkan mana individu atau kelompok yang memiliki agresivitas tinggi dan mana yang tidak, atau item yang mampu membedakan mana subjek yang bersikap positif dan mana yang bersikap negatif</a:t>
            </a:r>
          </a:p>
          <a:p>
            <a:pPr algn="just" eaLnBrk="1" hangingPunct="1">
              <a:lnSpc>
                <a:spcPct val="80000"/>
              </a:lnSpc>
              <a:buSzPct val="95000"/>
            </a:pPr>
            <a:r>
              <a:rPr lang="en-US" sz="2800" smtClean="0">
                <a:latin typeface="Arial" charset="0"/>
              </a:rPr>
              <a:t>Untuk itu menggunakan …….</a:t>
            </a:r>
          </a:p>
        </p:txBody>
      </p:sp>
    </p:spTree>
    <p:extLst>
      <p:ext uri="{BB962C8B-B14F-4D97-AF65-F5344CB8AC3E}">
        <p14:creationId xmlns:p14="http://schemas.microsoft.com/office/powerpoint/2010/main" val="36609202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additive="base">
                                        <p:cTn id="7" dur="500" fill="hold"/>
                                        <p:tgtEl>
                                          <p:spTgt spid="2355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355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3555">
                                            <p:txEl>
                                              <p:pRg st="1" end="1"/>
                                            </p:txEl>
                                          </p:spTgt>
                                        </p:tgtEl>
                                        <p:attrNameLst>
                                          <p:attrName>style.visibility</p:attrName>
                                        </p:attrNameLst>
                                      </p:cBhvr>
                                      <p:to>
                                        <p:strVal val="visible"/>
                                      </p:to>
                                    </p:set>
                                    <p:anim calcmode="lin" valueType="num">
                                      <p:cBhvr additive="base">
                                        <p:cTn id="13" dur="500" fill="hold"/>
                                        <p:tgtEl>
                                          <p:spTgt spid="2355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3555">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609600" y="304800"/>
            <a:ext cx="7772400" cy="533400"/>
          </a:xfrm>
        </p:spPr>
        <p:txBody>
          <a:bodyPr/>
          <a:lstStyle/>
          <a:p>
            <a:pPr eaLnBrk="1" hangingPunct="1"/>
            <a:r>
              <a:rPr lang="en-US" sz="1000" b="1" u="sng" smtClean="0">
                <a:latin typeface="Arial" charset="0"/>
              </a:rPr>
              <a:t>ANALISIS ITEM</a:t>
            </a:r>
          </a:p>
        </p:txBody>
      </p:sp>
      <p:sp>
        <p:nvSpPr>
          <p:cNvPr id="37891" name="Rectangle 3" descr="Rectangle: Click to edit Master text styles&#10;Second level&#10;Third level&#10;Fourth level&#10;Fifth level"/>
          <p:cNvSpPr>
            <a:spLocks noGrp="1" noChangeArrowheads="1"/>
          </p:cNvSpPr>
          <p:nvPr>
            <p:ph type="body" idx="1"/>
          </p:nvPr>
        </p:nvSpPr>
        <p:spPr>
          <a:xfrm>
            <a:off x="685800" y="1600200"/>
            <a:ext cx="7848600" cy="4648200"/>
          </a:xfrm>
        </p:spPr>
        <p:txBody>
          <a:bodyPr/>
          <a:lstStyle/>
          <a:p>
            <a:pPr algn="just" eaLnBrk="1" hangingPunct="1">
              <a:lnSpc>
                <a:spcPct val="90000"/>
              </a:lnSpc>
            </a:pPr>
            <a:r>
              <a:rPr lang="en-US" sz="2800" dirty="0" smtClean="0">
                <a:latin typeface="Arial" charset="0"/>
              </a:rPr>
              <a:t>Formula </a:t>
            </a:r>
            <a:r>
              <a:rPr lang="en-US" sz="2800" dirty="0" err="1" smtClean="0">
                <a:latin typeface="Arial" charset="0"/>
              </a:rPr>
              <a:t>korelasi</a:t>
            </a:r>
            <a:r>
              <a:rPr lang="en-US" sz="2800" dirty="0" smtClean="0">
                <a:latin typeface="Arial" charset="0"/>
              </a:rPr>
              <a:t> </a:t>
            </a:r>
            <a:r>
              <a:rPr lang="en-US" sz="2800" b="1" i="1" dirty="0" smtClean="0">
                <a:latin typeface="Arial" charset="0"/>
              </a:rPr>
              <a:t>product-moment</a:t>
            </a:r>
            <a:r>
              <a:rPr lang="en-US" sz="2800" dirty="0" smtClean="0">
                <a:latin typeface="Arial" charset="0"/>
              </a:rPr>
              <a:t> </a:t>
            </a:r>
            <a:r>
              <a:rPr lang="en-US" sz="2800" dirty="0" err="1" smtClean="0">
                <a:latin typeface="Arial" charset="0"/>
              </a:rPr>
              <a:t>dari</a:t>
            </a:r>
            <a:r>
              <a:rPr lang="en-US" sz="2800" dirty="0" smtClean="0">
                <a:latin typeface="Arial" charset="0"/>
              </a:rPr>
              <a:t> Pearson; </a:t>
            </a:r>
            <a:r>
              <a:rPr lang="en-US" sz="2800" dirty="0" err="1" smtClean="0">
                <a:latin typeface="Arial" charset="0"/>
              </a:rPr>
              <a:t>dan</a:t>
            </a:r>
            <a:r>
              <a:rPr lang="en-US" sz="2800" dirty="0" smtClean="0">
                <a:latin typeface="Arial" charset="0"/>
              </a:rPr>
              <a:t> </a:t>
            </a:r>
            <a:r>
              <a:rPr lang="en-US" sz="2800" dirty="0" err="1" smtClean="0">
                <a:latin typeface="Arial" charset="0"/>
              </a:rPr>
              <a:t>selanjutnya</a:t>
            </a:r>
            <a:r>
              <a:rPr lang="en-US" sz="2800" dirty="0" smtClean="0">
                <a:latin typeface="Arial" charset="0"/>
              </a:rPr>
              <a:t> </a:t>
            </a:r>
            <a:r>
              <a:rPr lang="en-US" sz="2800" dirty="0" err="1" smtClean="0">
                <a:latin typeface="Arial" charset="0"/>
              </a:rPr>
              <a:t>untuk</a:t>
            </a:r>
            <a:r>
              <a:rPr lang="en-US" sz="2800" dirty="0" smtClean="0">
                <a:latin typeface="Arial" charset="0"/>
              </a:rPr>
              <a:t> </a:t>
            </a:r>
            <a:r>
              <a:rPr lang="en-US" sz="2800" dirty="0" err="1" smtClean="0">
                <a:latin typeface="Arial" charset="0"/>
              </a:rPr>
              <a:t>mendapatkan</a:t>
            </a:r>
            <a:r>
              <a:rPr lang="en-US" sz="2800" dirty="0" smtClean="0">
                <a:latin typeface="Arial" charset="0"/>
              </a:rPr>
              <a:t> </a:t>
            </a:r>
            <a:r>
              <a:rPr lang="en-US" sz="2800" dirty="0" err="1" smtClean="0">
                <a:latin typeface="Arial" charset="0"/>
              </a:rPr>
              <a:t>skor</a:t>
            </a:r>
            <a:r>
              <a:rPr lang="en-US" sz="2800" dirty="0" smtClean="0">
                <a:latin typeface="Arial" charset="0"/>
              </a:rPr>
              <a:t> </a:t>
            </a:r>
            <a:r>
              <a:rPr lang="en-US" sz="2800" dirty="0" err="1" smtClean="0">
                <a:latin typeface="Arial" charset="0"/>
              </a:rPr>
              <a:t>koefisien</a:t>
            </a:r>
            <a:r>
              <a:rPr lang="en-US" sz="2800" dirty="0" smtClean="0">
                <a:latin typeface="Arial" charset="0"/>
              </a:rPr>
              <a:t> yang </a:t>
            </a:r>
            <a:r>
              <a:rPr lang="en-US" sz="2800" dirty="0" err="1" smtClean="0">
                <a:latin typeface="Arial" charset="0"/>
              </a:rPr>
              <a:t>murni</a:t>
            </a:r>
            <a:r>
              <a:rPr lang="en-US" sz="2800" dirty="0" smtClean="0">
                <a:latin typeface="Arial" charset="0"/>
              </a:rPr>
              <a:t>, </a:t>
            </a:r>
            <a:r>
              <a:rPr lang="en-US" sz="2800" dirty="0" err="1" smtClean="0">
                <a:latin typeface="Arial" charset="0"/>
              </a:rPr>
              <a:t>maka</a:t>
            </a:r>
            <a:r>
              <a:rPr lang="en-US" sz="2800" dirty="0" smtClean="0">
                <a:latin typeface="Arial" charset="0"/>
              </a:rPr>
              <a:t> </a:t>
            </a:r>
            <a:r>
              <a:rPr lang="en-US" sz="2800" dirty="0" err="1" smtClean="0">
                <a:latin typeface="Arial" charset="0"/>
              </a:rPr>
              <a:t>hasil</a:t>
            </a:r>
            <a:r>
              <a:rPr lang="en-US" sz="2800" dirty="0" smtClean="0">
                <a:latin typeface="Arial" charset="0"/>
              </a:rPr>
              <a:t> </a:t>
            </a:r>
            <a:r>
              <a:rPr lang="en-US" sz="2800" dirty="0" err="1" smtClean="0">
                <a:latin typeface="Arial" charset="0"/>
              </a:rPr>
              <a:t>korelasi</a:t>
            </a:r>
            <a:r>
              <a:rPr lang="en-US" sz="2800" dirty="0" smtClean="0">
                <a:latin typeface="Arial" charset="0"/>
              </a:rPr>
              <a:t> product-moment </a:t>
            </a:r>
            <a:r>
              <a:rPr lang="en-US" sz="2800" dirty="0" err="1" smtClean="0">
                <a:latin typeface="Arial" charset="0"/>
              </a:rPr>
              <a:t>perlu</a:t>
            </a:r>
            <a:r>
              <a:rPr lang="en-US" sz="2800" dirty="0" smtClean="0">
                <a:latin typeface="Arial" charset="0"/>
              </a:rPr>
              <a:t> </a:t>
            </a:r>
            <a:r>
              <a:rPr lang="en-US" sz="2800" dirty="0" err="1" smtClean="0">
                <a:latin typeface="Arial" charset="0"/>
              </a:rPr>
              <a:t>dikoreksi</a:t>
            </a:r>
            <a:r>
              <a:rPr lang="en-US" sz="2800" dirty="0" smtClean="0">
                <a:latin typeface="Arial" charset="0"/>
              </a:rPr>
              <a:t> </a:t>
            </a:r>
            <a:r>
              <a:rPr lang="en-US" sz="2800" dirty="0" err="1" smtClean="0">
                <a:latin typeface="Arial" charset="0"/>
              </a:rPr>
              <a:t>dengan</a:t>
            </a:r>
            <a:r>
              <a:rPr lang="en-US" sz="2800" dirty="0" smtClean="0">
                <a:latin typeface="Arial" charset="0"/>
              </a:rPr>
              <a:t> </a:t>
            </a:r>
            <a:r>
              <a:rPr lang="en-US" sz="2800" dirty="0" err="1" smtClean="0">
                <a:latin typeface="Arial" charset="0"/>
              </a:rPr>
              <a:t>menggunakan</a:t>
            </a:r>
            <a:r>
              <a:rPr lang="en-US" sz="2800" dirty="0" smtClean="0">
                <a:latin typeface="Arial" charset="0"/>
              </a:rPr>
              <a:t> formula </a:t>
            </a:r>
            <a:r>
              <a:rPr lang="en-US" sz="2800" b="1" i="1" dirty="0" smtClean="0">
                <a:latin typeface="Arial" charset="0"/>
              </a:rPr>
              <a:t>part-whole</a:t>
            </a:r>
            <a:r>
              <a:rPr lang="en-US" sz="2800" dirty="0" smtClean="0">
                <a:latin typeface="Arial" charset="0"/>
              </a:rPr>
              <a:t>.</a:t>
            </a:r>
          </a:p>
          <a:p>
            <a:pPr algn="just" eaLnBrk="1" hangingPunct="1">
              <a:lnSpc>
                <a:spcPct val="90000"/>
              </a:lnSpc>
            </a:pPr>
            <a:r>
              <a:rPr lang="en-US" sz="2800" dirty="0" err="1" smtClean="0">
                <a:latin typeface="Arial" charset="0"/>
              </a:rPr>
              <a:t>Prinsip</a:t>
            </a:r>
            <a:r>
              <a:rPr lang="en-US" sz="2800" dirty="0" smtClean="0">
                <a:latin typeface="Arial" charset="0"/>
              </a:rPr>
              <a:t> </a:t>
            </a:r>
            <a:r>
              <a:rPr lang="en-US" sz="2800" dirty="0" err="1" smtClean="0">
                <a:latin typeface="Arial" charset="0"/>
              </a:rPr>
              <a:t>utama</a:t>
            </a:r>
            <a:r>
              <a:rPr lang="en-US" sz="2800" dirty="0" smtClean="0">
                <a:latin typeface="Arial" charset="0"/>
              </a:rPr>
              <a:t> </a:t>
            </a:r>
            <a:r>
              <a:rPr lang="en-US" sz="2800" dirty="0" err="1" smtClean="0">
                <a:latin typeface="Arial" charset="0"/>
              </a:rPr>
              <a:t>dalam</a:t>
            </a:r>
            <a:r>
              <a:rPr lang="en-US" sz="2800" dirty="0" smtClean="0">
                <a:latin typeface="Arial" charset="0"/>
              </a:rPr>
              <a:t> </a:t>
            </a:r>
            <a:r>
              <a:rPr lang="en-US" sz="2800" dirty="0" err="1" smtClean="0">
                <a:latin typeface="Arial" charset="0"/>
              </a:rPr>
              <a:t>pemilihan</a:t>
            </a:r>
            <a:r>
              <a:rPr lang="en-US" sz="2800" dirty="0" smtClean="0">
                <a:latin typeface="Arial" charset="0"/>
              </a:rPr>
              <a:t> item yang </a:t>
            </a:r>
            <a:r>
              <a:rPr lang="en-US" sz="2800" dirty="0" err="1" smtClean="0">
                <a:latin typeface="Arial" charset="0"/>
              </a:rPr>
              <a:t>terbaik</a:t>
            </a:r>
            <a:r>
              <a:rPr lang="en-US" sz="2800" dirty="0" smtClean="0">
                <a:latin typeface="Arial" charset="0"/>
              </a:rPr>
              <a:t> </a:t>
            </a:r>
            <a:r>
              <a:rPr lang="en-US" sz="2800" dirty="0" err="1" smtClean="0">
                <a:latin typeface="Arial" charset="0"/>
              </a:rPr>
              <a:t>melalui</a:t>
            </a:r>
            <a:r>
              <a:rPr lang="en-US" sz="2800" dirty="0" smtClean="0">
                <a:latin typeface="Arial" charset="0"/>
              </a:rPr>
              <a:t> </a:t>
            </a:r>
            <a:r>
              <a:rPr lang="en-US" sz="2800" dirty="0" err="1" smtClean="0">
                <a:latin typeface="Arial" charset="0"/>
              </a:rPr>
              <a:t>koefisien</a:t>
            </a:r>
            <a:r>
              <a:rPr lang="en-US" sz="2800" dirty="0" smtClean="0">
                <a:latin typeface="Arial" charset="0"/>
              </a:rPr>
              <a:t> </a:t>
            </a:r>
            <a:r>
              <a:rPr lang="en-US" sz="2800" dirty="0" err="1" smtClean="0">
                <a:latin typeface="Arial" charset="0"/>
              </a:rPr>
              <a:t>korelasi</a:t>
            </a:r>
            <a:r>
              <a:rPr lang="en-US" sz="2800" dirty="0" smtClean="0">
                <a:latin typeface="Arial" charset="0"/>
              </a:rPr>
              <a:t> </a:t>
            </a:r>
            <a:r>
              <a:rPr lang="en-US" sz="2800" dirty="0" err="1" smtClean="0">
                <a:latin typeface="Arial" charset="0"/>
              </a:rPr>
              <a:t>adalah</a:t>
            </a:r>
            <a:r>
              <a:rPr lang="en-US" sz="2800" dirty="0" smtClean="0">
                <a:latin typeface="Arial" charset="0"/>
              </a:rPr>
              <a:t> </a:t>
            </a:r>
            <a:r>
              <a:rPr lang="en-US" sz="2800" dirty="0" err="1" smtClean="0">
                <a:latin typeface="Arial" charset="0"/>
              </a:rPr>
              <a:t>dengan</a:t>
            </a:r>
            <a:r>
              <a:rPr lang="en-US" sz="2800" dirty="0" smtClean="0">
                <a:latin typeface="Arial" charset="0"/>
              </a:rPr>
              <a:t> </a:t>
            </a:r>
            <a:r>
              <a:rPr lang="en-US" sz="2800" dirty="0" err="1" smtClean="0">
                <a:latin typeface="Arial" charset="0"/>
              </a:rPr>
              <a:t>melihat</a:t>
            </a:r>
            <a:r>
              <a:rPr lang="en-US" sz="2800" dirty="0" smtClean="0">
                <a:latin typeface="Arial" charset="0"/>
              </a:rPr>
              <a:t> </a:t>
            </a:r>
            <a:r>
              <a:rPr lang="en-US" sz="2800" dirty="0" err="1" smtClean="0">
                <a:latin typeface="Arial" charset="0"/>
              </a:rPr>
              <a:t>harga</a:t>
            </a:r>
            <a:r>
              <a:rPr lang="en-US" sz="2800" dirty="0" smtClean="0">
                <a:latin typeface="Arial" charset="0"/>
              </a:rPr>
              <a:t> </a:t>
            </a:r>
            <a:r>
              <a:rPr lang="en-US" sz="2800" dirty="0" err="1" smtClean="0">
                <a:latin typeface="Arial" charset="0"/>
              </a:rPr>
              <a:t>koefisien</a:t>
            </a:r>
            <a:r>
              <a:rPr lang="en-US" sz="2800" dirty="0" smtClean="0">
                <a:latin typeface="Arial" charset="0"/>
              </a:rPr>
              <a:t> yang </a:t>
            </a:r>
            <a:r>
              <a:rPr lang="en-US" sz="2800" dirty="0" err="1" smtClean="0">
                <a:latin typeface="Arial" charset="0"/>
              </a:rPr>
              <a:t>tertinggi</a:t>
            </a:r>
            <a:r>
              <a:rPr lang="en-US" sz="2800" dirty="0" smtClean="0">
                <a:latin typeface="Arial" charset="0"/>
              </a:rPr>
              <a:t> </a:t>
            </a:r>
            <a:r>
              <a:rPr lang="en-US" sz="2800" dirty="0" err="1" smtClean="0">
                <a:latin typeface="Arial" charset="0"/>
              </a:rPr>
              <a:t>dan</a:t>
            </a:r>
            <a:r>
              <a:rPr lang="en-US" sz="2800" dirty="0" smtClean="0">
                <a:latin typeface="Arial" charset="0"/>
              </a:rPr>
              <a:t> </a:t>
            </a:r>
            <a:r>
              <a:rPr lang="en-US" sz="2800" dirty="0" err="1" smtClean="0">
                <a:latin typeface="Arial" charset="0"/>
              </a:rPr>
              <a:t>menyingkirkan</a:t>
            </a:r>
            <a:r>
              <a:rPr lang="en-US" sz="2800" dirty="0" smtClean="0">
                <a:latin typeface="Arial" charset="0"/>
              </a:rPr>
              <a:t> </a:t>
            </a:r>
            <a:r>
              <a:rPr lang="en-US" sz="2800" dirty="0" err="1" smtClean="0">
                <a:latin typeface="Arial" charset="0"/>
              </a:rPr>
              <a:t>sama</a:t>
            </a:r>
            <a:r>
              <a:rPr lang="en-US" sz="2800" dirty="0" smtClean="0">
                <a:latin typeface="Arial" charset="0"/>
              </a:rPr>
              <a:t> </a:t>
            </a:r>
            <a:r>
              <a:rPr lang="en-US" sz="2800" dirty="0" err="1" smtClean="0">
                <a:latin typeface="Arial" charset="0"/>
              </a:rPr>
              <a:t>sekali</a:t>
            </a:r>
            <a:r>
              <a:rPr lang="en-US" sz="2800" dirty="0" smtClean="0">
                <a:latin typeface="Arial" charset="0"/>
              </a:rPr>
              <a:t> item yang </a:t>
            </a:r>
            <a:r>
              <a:rPr lang="en-US" sz="2800" dirty="0" err="1" smtClean="0">
                <a:latin typeface="Arial" charset="0"/>
              </a:rPr>
              <a:t>mempunyai</a:t>
            </a:r>
            <a:r>
              <a:rPr lang="en-US" sz="2800" dirty="0" smtClean="0">
                <a:latin typeface="Arial" charset="0"/>
              </a:rPr>
              <a:t> </a:t>
            </a:r>
            <a:r>
              <a:rPr lang="en-US" sz="2800" dirty="0" err="1" smtClean="0">
                <a:latin typeface="Arial" charset="0"/>
              </a:rPr>
              <a:t>korelasi</a:t>
            </a:r>
            <a:r>
              <a:rPr lang="en-US" sz="2800" dirty="0" smtClean="0">
                <a:latin typeface="Arial" charset="0"/>
              </a:rPr>
              <a:t> </a:t>
            </a:r>
            <a:r>
              <a:rPr lang="en-US" sz="2800" dirty="0" err="1" smtClean="0">
                <a:latin typeface="Arial" charset="0"/>
              </a:rPr>
              <a:t>negatif</a:t>
            </a:r>
            <a:r>
              <a:rPr lang="en-US" sz="2800" dirty="0" smtClean="0">
                <a:latin typeface="Arial" charset="0"/>
              </a:rPr>
              <a:t>, </a:t>
            </a:r>
            <a:r>
              <a:rPr lang="en-US" sz="2800" dirty="0" err="1" smtClean="0">
                <a:latin typeface="Arial" charset="0"/>
              </a:rPr>
              <a:t>atau</a:t>
            </a:r>
            <a:r>
              <a:rPr lang="en-US" sz="2800" dirty="0" smtClean="0">
                <a:latin typeface="Arial" charset="0"/>
              </a:rPr>
              <a:t> yang </a:t>
            </a:r>
            <a:r>
              <a:rPr lang="en-US" sz="2800" dirty="0" err="1" smtClean="0">
                <a:latin typeface="Arial" charset="0"/>
              </a:rPr>
              <a:t>koefisiennya</a:t>
            </a:r>
            <a:r>
              <a:rPr lang="en-US" sz="2800" dirty="0" smtClean="0">
                <a:latin typeface="Arial" charset="0"/>
              </a:rPr>
              <a:t> </a:t>
            </a:r>
            <a:r>
              <a:rPr lang="en-US" sz="2800" dirty="0" err="1" smtClean="0">
                <a:latin typeface="Arial" charset="0"/>
              </a:rPr>
              <a:t>mendekati</a:t>
            </a:r>
            <a:r>
              <a:rPr lang="en-US" sz="2800" dirty="0" smtClean="0">
                <a:latin typeface="Arial" charset="0"/>
              </a:rPr>
              <a:t> </a:t>
            </a:r>
            <a:r>
              <a:rPr lang="en-US" sz="2800" dirty="0" err="1" smtClean="0">
                <a:latin typeface="Arial" charset="0"/>
              </a:rPr>
              <a:t>skor</a:t>
            </a:r>
            <a:r>
              <a:rPr lang="en-US" sz="2800" dirty="0" smtClean="0">
                <a:latin typeface="Arial" charset="0"/>
              </a:rPr>
              <a:t> nol.</a:t>
            </a:r>
            <a:endParaRPr lang="en-US" sz="2000" dirty="0" smtClean="0"/>
          </a:p>
        </p:txBody>
      </p:sp>
    </p:spTree>
    <p:extLst>
      <p:ext uri="{BB962C8B-B14F-4D97-AF65-F5344CB8AC3E}">
        <p14:creationId xmlns:p14="http://schemas.microsoft.com/office/powerpoint/2010/main" val="387531170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diamond(in)">
                                      <p:cBhvr>
                                        <p:cTn id="7" dur="500"/>
                                        <p:tgtEl>
                                          <p:spTgt spid="378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32" fill="hold" nodeType="clickEffect">
                                  <p:stCondLst>
                                    <p:cond delay="0"/>
                                  </p:stCondLst>
                                  <p:childTnLst>
                                    <p:set>
                                      <p:cBhvr>
                                        <p:cTn id="11" dur="1" fill="hold">
                                          <p:stCondLst>
                                            <p:cond delay="0"/>
                                          </p:stCondLst>
                                        </p:cTn>
                                        <p:tgtEl>
                                          <p:spTgt spid="37891">
                                            <p:txEl>
                                              <p:pRg st="1" end="1"/>
                                            </p:txEl>
                                          </p:spTgt>
                                        </p:tgtEl>
                                        <p:attrNameLst>
                                          <p:attrName>style.visibility</p:attrName>
                                        </p:attrNameLst>
                                      </p:cBhvr>
                                      <p:to>
                                        <p:strVal val="visible"/>
                                      </p:to>
                                    </p:set>
                                    <p:animEffect transition="in" filter="diamond(out)">
                                      <p:cBhvr>
                                        <p:cTn id="12" dur="500"/>
                                        <p:tgtEl>
                                          <p:spTgt spid="378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609600" y="304800"/>
            <a:ext cx="7772400" cy="533400"/>
          </a:xfrm>
        </p:spPr>
        <p:txBody>
          <a:bodyPr/>
          <a:lstStyle/>
          <a:p>
            <a:pPr eaLnBrk="1" hangingPunct="1"/>
            <a:r>
              <a:rPr lang="en-US" sz="1000" b="1" u="sng" smtClean="0">
                <a:latin typeface="Arial" charset="0"/>
              </a:rPr>
              <a:t>ANALISIS ITEM</a:t>
            </a:r>
          </a:p>
        </p:txBody>
      </p:sp>
      <p:sp>
        <p:nvSpPr>
          <p:cNvPr id="39939" name="Rectangle 3" descr="Rectangle: Click to edit Master text styles&#10;Second level&#10;Third level&#10;Fourth level&#10;Fifth level"/>
          <p:cNvSpPr>
            <a:spLocks noGrp="1" noChangeArrowheads="1"/>
          </p:cNvSpPr>
          <p:nvPr>
            <p:ph type="body" idx="1"/>
          </p:nvPr>
        </p:nvSpPr>
        <p:spPr>
          <a:xfrm>
            <a:off x="609600" y="1447800"/>
            <a:ext cx="7696200" cy="4876800"/>
          </a:xfrm>
        </p:spPr>
        <p:txBody>
          <a:bodyPr/>
          <a:lstStyle/>
          <a:p>
            <a:pPr algn="just" eaLnBrk="1" hangingPunct="1">
              <a:lnSpc>
                <a:spcPct val="85000"/>
              </a:lnSpc>
            </a:pPr>
            <a:r>
              <a:rPr lang="en-US" sz="2800" dirty="0" err="1" smtClean="0">
                <a:latin typeface="Arial" charset="0"/>
              </a:rPr>
              <a:t>Untuk</a:t>
            </a:r>
            <a:r>
              <a:rPr lang="en-US" sz="2800" dirty="0" smtClean="0">
                <a:latin typeface="Arial" charset="0"/>
              </a:rPr>
              <a:t> </a:t>
            </a:r>
            <a:r>
              <a:rPr lang="en-US" sz="2800" dirty="0" err="1" smtClean="0">
                <a:latin typeface="Arial" charset="0"/>
              </a:rPr>
              <a:t>memilih</a:t>
            </a:r>
            <a:r>
              <a:rPr lang="en-US" sz="2800" dirty="0" smtClean="0">
                <a:latin typeface="Arial" charset="0"/>
              </a:rPr>
              <a:t> item yang </a:t>
            </a:r>
            <a:r>
              <a:rPr lang="en-US" sz="2800" dirty="0" err="1" smtClean="0">
                <a:latin typeface="Arial" charset="0"/>
              </a:rPr>
              <a:t>baik</a:t>
            </a:r>
            <a:r>
              <a:rPr lang="en-US" sz="2800" dirty="0" smtClean="0">
                <a:latin typeface="Arial" charset="0"/>
              </a:rPr>
              <a:t>, </a:t>
            </a:r>
            <a:r>
              <a:rPr lang="en-US" sz="2800" dirty="0" err="1" smtClean="0">
                <a:latin typeface="Arial" charset="0"/>
              </a:rPr>
              <a:t>biasanya</a:t>
            </a:r>
            <a:r>
              <a:rPr lang="en-US" sz="2800" dirty="0" smtClean="0">
                <a:latin typeface="Arial" charset="0"/>
              </a:rPr>
              <a:t>, </a:t>
            </a:r>
            <a:r>
              <a:rPr lang="en-US" sz="2800" dirty="0" err="1" smtClean="0">
                <a:latin typeface="Arial" charset="0"/>
              </a:rPr>
              <a:t>dalam</a:t>
            </a:r>
            <a:r>
              <a:rPr lang="en-US" sz="2800" dirty="0" smtClean="0">
                <a:latin typeface="Arial" charset="0"/>
              </a:rPr>
              <a:t> </a:t>
            </a:r>
            <a:r>
              <a:rPr lang="en-US" sz="2800" dirty="0" err="1" smtClean="0">
                <a:latin typeface="Arial" charset="0"/>
              </a:rPr>
              <a:t>pengembangan</a:t>
            </a:r>
            <a:r>
              <a:rPr lang="en-US" sz="2800" dirty="0" smtClean="0">
                <a:latin typeface="Arial" charset="0"/>
              </a:rPr>
              <a:t> </a:t>
            </a:r>
            <a:r>
              <a:rPr lang="en-US" sz="2800" dirty="0" err="1" smtClean="0">
                <a:latin typeface="Arial" charset="0"/>
              </a:rPr>
              <a:t>dan</a:t>
            </a:r>
            <a:r>
              <a:rPr lang="en-US" sz="2800" dirty="0" smtClean="0">
                <a:latin typeface="Arial" charset="0"/>
              </a:rPr>
              <a:t> </a:t>
            </a:r>
            <a:r>
              <a:rPr lang="en-US" sz="2800" dirty="0" err="1" smtClean="0">
                <a:latin typeface="Arial" charset="0"/>
              </a:rPr>
              <a:t>penyusunan</a:t>
            </a:r>
            <a:r>
              <a:rPr lang="en-US" sz="2800" dirty="0" smtClean="0">
                <a:latin typeface="Arial" charset="0"/>
              </a:rPr>
              <a:t> </a:t>
            </a:r>
            <a:r>
              <a:rPr lang="en-US" sz="2800" dirty="0" err="1" smtClean="0">
                <a:latin typeface="Arial" charset="0"/>
              </a:rPr>
              <a:t>skala</a:t>
            </a:r>
            <a:r>
              <a:rPr lang="en-US" sz="2800" dirty="0" smtClean="0">
                <a:latin typeface="Arial" charset="0"/>
              </a:rPr>
              <a:t> </a:t>
            </a:r>
            <a:r>
              <a:rPr lang="en-US" sz="2800" dirty="0" err="1" smtClean="0">
                <a:latin typeface="Arial" charset="0"/>
              </a:rPr>
              <a:t>psikologi</a:t>
            </a:r>
            <a:r>
              <a:rPr lang="en-US" sz="2800" dirty="0" smtClean="0">
                <a:latin typeface="Arial" charset="0"/>
              </a:rPr>
              <a:t> </a:t>
            </a:r>
            <a:r>
              <a:rPr lang="en-US" sz="2800" dirty="0" err="1" smtClean="0">
                <a:latin typeface="Arial" charset="0"/>
              </a:rPr>
              <a:t>digunakan</a:t>
            </a:r>
            <a:r>
              <a:rPr lang="en-US" sz="2800" dirty="0" smtClean="0">
                <a:latin typeface="Arial" charset="0"/>
              </a:rPr>
              <a:t> </a:t>
            </a:r>
            <a:r>
              <a:rPr lang="en-US" sz="2800" dirty="0" err="1" smtClean="0">
                <a:latin typeface="Arial" charset="0"/>
              </a:rPr>
              <a:t>harga</a:t>
            </a:r>
            <a:r>
              <a:rPr lang="en-US" sz="2800" dirty="0" smtClean="0">
                <a:latin typeface="Arial" charset="0"/>
              </a:rPr>
              <a:t> </a:t>
            </a:r>
            <a:r>
              <a:rPr lang="en-US" sz="2800" dirty="0" err="1" smtClean="0">
                <a:latin typeface="Arial" charset="0"/>
              </a:rPr>
              <a:t>koefisien</a:t>
            </a:r>
            <a:r>
              <a:rPr lang="en-US" sz="2800" dirty="0" smtClean="0">
                <a:latin typeface="Arial" charset="0"/>
              </a:rPr>
              <a:t> </a:t>
            </a:r>
            <a:r>
              <a:rPr lang="en-US" sz="2800" dirty="0" err="1" smtClean="0">
                <a:latin typeface="Arial" charset="0"/>
              </a:rPr>
              <a:t>korelasi</a:t>
            </a:r>
            <a:r>
              <a:rPr lang="en-US" sz="2800" dirty="0" smtClean="0">
                <a:latin typeface="Arial" charset="0"/>
              </a:rPr>
              <a:t> yang minimal </a:t>
            </a:r>
            <a:r>
              <a:rPr lang="en-US" sz="2800" dirty="0" err="1" smtClean="0">
                <a:latin typeface="Arial" charset="0"/>
              </a:rPr>
              <a:t>sama</a:t>
            </a:r>
            <a:r>
              <a:rPr lang="en-US" sz="2800" dirty="0" smtClean="0">
                <a:latin typeface="Arial" charset="0"/>
              </a:rPr>
              <a:t> </a:t>
            </a:r>
            <a:r>
              <a:rPr lang="en-US" sz="2800" dirty="0" err="1" smtClean="0">
                <a:latin typeface="Arial" charset="0"/>
              </a:rPr>
              <a:t>dengan</a:t>
            </a:r>
            <a:r>
              <a:rPr lang="en-US" sz="2800" dirty="0" smtClean="0">
                <a:latin typeface="Arial" charset="0"/>
              </a:rPr>
              <a:t> 0,30;</a:t>
            </a:r>
          </a:p>
          <a:p>
            <a:pPr algn="just" eaLnBrk="1" hangingPunct="1">
              <a:lnSpc>
                <a:spcPct val="85000"/>
              </a:lnSpc>
            </a:pPr>
            <a:r>
              <a:rPr lang="en-US" sz="2800" dirty="0" err="1" smtClean="0">
                <a:latin typeface="Arial" charset="0"/>
              </a:rPr>
              <a:t>Dibandingkan</a:t>
            </a:r>
            <a:r>
              <a:rPr lang="en-US" sz="2800" dirty="0" smtClean="0">
                <a:latin typeface="Arial" charset="0"/>
              </a:rPr>
              <a:t> </a:t>
            </a:r>
            <a:r>
              <a:rPr lang="en-US" sz="2800" dirty="0" err="1" smtClean="0">
                <a:latin typeface="Arial" charset="0"/>
              </a:rPr>
              <a:t>dengan</a:t>
            </a:r>
            <a:r>
              <a:rPr lang="en-US" sz="2800" dirty="0" smtClean="0">
                <a:latin typeface="Arial" charset="0"/>
              </a:rPr>
              <a:t> </a:t>
            </a:r>
            <a:r>
              <a:rPr lang="en-US" sz="2800" dirty="0" err="1" smtClean="0">
                <a:latin typeface="Arial" charset="0"/>
              </a:rPr>
              <a:t>suatu</a:t>
            </a:r>
            <a:r>
              <a:rPr lang="en-US" sz="2800" dirty="0" smtClean="0">
                <a:latin typeface="Arial" charset="0"/>
              </a:rPr>
              <a:t> </a:t>
            </a:r>
            <a:r>
              <a:rPr lang="en-US" sz="2800" i="1" u="sng" dirty="0" err="1" smtClean="0">
                <a:latin typeface="Arial" charset="0"/>
              </a:rPr>
              <a:t>harga</a:t>
            </a:r>
            <a:r>
              <a:rPr lang="en-US" sz="2800" i="1" u="sng" dirty="0" smtClean="0">
                <a:latin typeface="Arial" charset="0"/>
              </a:rPr>
              <a:t> </a:t>
            </a:r>
            <a:r>
              <a:rPr lang="en-US" sz="2800" i="1" u="sng" dirty="0" err="1" smtClean="0">
                <a:latin typeface="Arial" charset="0"/>
              </a:rPr>
              <a:t>kritis</a:t>
            </a:r>
            <a:r>
              <a:rPr lang="en-US" sz="2800" dirty="0" smtClean="0">
                <a:latin typeface="Arial" charset="0"/>
              </a:rPr>
              <a:t> yang </a:t>
            </a:r>
            <a:r>
              <a:rPr lang="en-US" sz="2800" dirty="0" err="1" smtClean="0">
                <a:latin typeface="Arial" charset="0"/>
              </a:rPr>
              <a:t>ada</a:t>
            </a:r>
            <a:r>
              <a:rPr lang="en-US" sz="2800" dirty="0" smtClean="0">
                <a:latin typeface="Arial" charset="0"/>
              </a:rPr>
              <a:t> </a:t>
            </a:r>
            <a:r>
              <a:rPr lang="en-US" sz="2800" dirty="0" err="1" smtClean="0">
                <a:latin typeface="Arial" charset="0"/>
              </a:rPr>
              <a:t>dalam</a:t>
            </a:r>
            <a:r>
              <a:rPr lang="en-US" sz="2800" dirty="0" smtClean="0">
                <a:latin typeface="Arial" charset="0"/>
              </a:rPr>
              <a:t> </a:t>
            </a:r>
            <a:r>
              <a:rPr lang="en-US" sz="2800" dirty="0" err="1" smtClean="0">
                <a:latin typeface="Arial" charset="0"/>
              </a:rPr>
              <a:t>tabel</a:t>
            </a:r>
            <a:r>
              <a:rPr lang="en-US" sz="2800" dirty="0" smtClean="0">
                <a:latin typeface="Arial" charset="0"/>
              </a:rPr>
              <a:t> </a:t>
            </a:r>
            <a:r>
              <a:rPr lang="en-US" sz="2800" i="1" u="sng" dirty="0" smtClean="0"/>
              <a:t>Critical Values of The Pearson Product-Moment </a:t>
            </a:r>
            <a:r>
              <a:rPr lang="en-US" sz="2800" i="1" u="sng" dirty="0" err="1" smtClean="0"/>
              <a:t>Corelation</a:t>
            </a:r>
            <a:r>
              <a:rPr lang="en-US" sz="2800" dirty="0" smtClean="0">
                <a:latin typeface="Arial" charset="0"/>
              </a:rPr>
              <a:t>, </a:t>
            </a:r>
            <a:r>
              <a:rPr lang="en-US" sz="2800" dirty="0" err="1" smtClean="0">
                <a:latin typeface="Arial" charset="0"/>
              </a:rPr>
              <a:t>dalam</a:t>
            </a:r>
            <a:r>
              <a:rPr lang="en-US" sz="2800" dirty="0" smtClean="0">
                <a:latin typeface="Arial" charset="0"/>
              </a:rPr>
              <a:t> 0.01 </a:t>
            </a:r>
            <a:r>
              <a:rPr lang="en-US" sz="2800" dirty="0" err="1" smtClean="0">
                <a:latin typeface="Arial" charset="0"/>
              </a:rPr>
              <a:t>atau</a:t>
            </a:r>
            <a:r>
              <a:rPr lang="en-US" sz="2800" dirty="0" smtClean="0">
                <a:latin typeface="Arial" charset="0"/>
              </a:rPr>
              <a:t> 0,05.</a:t>
            </a:r>
          </a:p>
          <a:p>
            <a:pPr algn="just" eaLnBrk="1" hangingPunct="1">
              <a:lnSpc>
                <a:spcPct val="85000"/>
              </a:lnSpc>
            </a:pPr>
            <a:r>
              <a:rPr lang="en-US" sz="2800" dirty="0" err="1" smtClean="0">
                <a:latin typeface="Arial" charset="0"/>
              </a:rPr>
              <a:t>Apabila</a:t>
            </a:r>
            <a:r>
              <a:rPr lang="en-US" sz="2800" dirty="0" smtClean="0">
                <a:latin typeface="Arial" charset="0"/>
              </a:rPr>
              <a:t> </a:t>
            </a:r>
            <a:r>
              <a:rPr lang="en-US" sz="2800" dirty="0" err="1" smtClean="0">
                <a:latin typeface="Arial" charset="0"/>
              </a:rPr>
              <a:t>koefisien</a:t>
            </a:r>
            <a:r>
              <a:rPr lang="en-US" sz="2800" dirty="0" smtClean="0">
                <a:latin typeface="Arial" charset="0"/>
              </a:rPr>
              <a:t> </a:t>
            </a:r>
            <a:r>
              <a:rPr lang="en-US" sz="2800" dirty="0" err="1" smtClean="0">
                <a:latin typeface="Arial" charset="0"/>
              </a:rPr>
              <a:t>validitas</a:t>
            </a:r>
            <a:r>
              <a:rPr lang="en-US" sz="2800" dirty="0" smtClean="0">
                <a:latin typeface="Arial" charset="0"/>
              </a:rPr>
              <a:t> (r) yang </a:t>
            </a:r>
            <a:r>
              <a:rPr lang="en-US" sz="2800" dirty="0" err="1" smtClean="0">
                <a:latin typeface="Arial" charset="0"/>
              </a:rPr>
              <a:t>diperoleh</a:t>
            </a:r>
            <a:r>
              <a:rPr lang="en-US" sz="2800" dirty="0" smtClean="0">
                <a:latin typeface="Arial" charset="0"/>
              </a:rPr>
              <a:t>  </a:t>
            </a:r>
            <a:r>
              <a:rPr lang="en-US" sz="2800" dirty="0" err="1" smtClean="0">
                <a:latin typeface="Arial" charset="0"/>
              </a:rPr>
              <a:t>sama</a:t>
            </a:r>
            <a:r>
              <a:rPr lang="en-US" sz="2800" dirty="0" smtClean="0">
                <a:latin typeface="Arial" charset="0"/>
              </a:rPr>
              <a:t> </a:t>
            </a:r>
            <a:r>
              <a:rPr lang="en-US" sz="2800" dirty="0" err="1" smtClean="0">
                <a:latin typeface="Arial" charset="0"/>
              </a:rPr>
              <a:t>atau</a:t>
            </a:r>
            <a:r>
              <a:rPr lang="en-US" sz="2800" dirty="0" smtClean="0">
                <a:latin typeface="Arial" charset="0"/>
              </a:rPr>
              <a:t> </a:t>
            </a:r>
            <a:r>
              <a:rPr lang="en-US" sz="2800" dirty="0" err="1" smtClean="0">
                <a:latin typeface="Arial" charset="0"/>
              </a:rPr>
              <a:t>lebih</a:t>
            </a:r>
            <a:r>
              <a:rPr lang="en-US" sz="2800" dirty="0" smtClean="0">
                <a:latin typeface="Arial" charset="0"/>
              </a:rPr>
              <a:t> </a:t>
            </a:r>
            <a:r>
              <a:rPr lang="en-US" sz="2800" dirty="0" err="1" smtClean="0">
                <a:latin typeface="Arial" charset="0"/>
              </a:rPr>
              <a:t>besar</a:t>
            </a:r>
            <a:r>
              <a:rPr lang="en-US" sz="2800" dirty="0" smtClean="0">
                <a:latin typeface="Arial" charset="0"/>
              </a:rPr>
              <a:t> </a:t>
            </a:r>
            <a:r>
              <a:rPr lang="en-US" sz="2800" dirty="0" err="1" smtClean="0">
                <a:latin typeface="Arial" charset="0"/>
              </a:rPr>
              <a:t>dari</a:t>
            </a:r>
            <a:r>
              <a:rPr lang="en-US" sz="2800" dirty="0" smtClean="0">
                <a:latin typeface="Arial" charset="0"/>
              </a:rPr>
              <a:t> r </a:t>
            </a:r>
            <a:r>
              <a:rPr lang="en-US" sz="2800" dirty="0" err="1" smtClean="0">
                <a:latin typeface="Arial" charset="0"/>
              </a:rPr>
              <a:t>tabel</a:t>
            </a:r>
            <a:r>
              <a:rPr lang="en-US" sz="2800" dirty="0" smtClean="0">
                <a:latin typeface="Arial" charset="0"/>
              </a:rPr>
              <a:t> (</a:t>
            </a:r>
            <a:r>
              <a:rPr lang="en-US" sz="2800" dirty="0" err="1" smtClean="0">
                <a:latin typeface="Arial" charset="0"/>
              </a:rPr>
              <a:t>r</a:t>
            </a:r>
            <a:r>
              <a:rPr lang="en-US" sz="2800" baseline="-25000" dirty="0" err="1" smtClean="0">
                <a:latin typeface="Arial" charset="0"/>
              </a:rPr>
              <a:t>o</a:t>
            </a:r>
            <a:r>
              <a:rPr lang="en-US" sz="2800" dirty="0" err="1" smtClean="0">
                <a:latin typeface="Arial" charset="0"/>
                <a:cs typeface="Arial" charset="0"/>
              </a:rPr>
              <a:t>≥</a:t>
            </a:r>
            <a:r>
              <a:rPr lang="en-US" sz="2800" dirty="0" err="1" smtClean="0">
                <a:latin typeface="Arial" charset="0"/>
              </a:rPr>
              <a:t>r</a:t>
            </a:r>
            <a:r>
              <a:rPr lang="en-US" sz="2800" baseline="-25000" dirty="0" err="1" smtClean="0">
                <a:latin typeface="Arial" charset="0"/>
              </a:rPr>
              <a:t>t</a:t>
            </a:r>
            <a:r>
              <a:rPr lang="en-US" sz="2800" dirty="0" smtClean="0">
                <a:latin typeface="Arial" charset="0"/>
              </a:rPr>
              <a:t>), </a:t>
            </a:r>
            <a:r>
              <a:rPr lang="en-US" sz="2800" dirty="0" err="1" smtClean="0">
                <a:latin typeface="Arial" charset="0"/>
              </a:rPr>
              <a:t>maka</a:t>
            </a:r>
            <a:r>
              <a:rPr lang="en-US" sz="2800" dirty="0" smtClean="0">
                <a:latin typeface="Arial" charset="0"/>
              </a:rPr>
              <a:t> </a:t>
            </a:r>
            <a:r>
              <a:rPr lang="en-US" sz="2800" dirty="0" err="1" smtClean="0">
                <a:latin typeface="Arial" charset="0"/>
              </a:rPr>
              <a:t>dapat</a:t>
            </a:r>
            <a:r>
              <a:rPr lang="en-US" sz="2800" dirty="0" smtClean="0">
                <a:latin typeface="Arial" charset="0"/>
              </a:rPr>
              <a:t> </a:t>
            </a:r>
            <a:r>
              <a:rPr lang="en-US" sz="2800" dirty="0" err="1" smtClean="0">
                <a:latin typeface="Arial" charset="0"/>
              </a:rPr>
              <a:t>dikatakan</a:t>
            </a:r>
            <a:r>
              <a:rPr lang="en-US" sz="2800" dirty="0" smtClean="0">
                <a:latin typeface="Arial" charset="0"/>
              </a:rPr>
              <a:t> item </a:t>
            </a:r>
            <a:r>
              <a:rPr lang="en-US" sz="2800" dirty="0" err="1" smtClean="0">
                <a:latin typeface="Arial" charset="0"/>
              </a:rPr>
              <a:t>dipersoalkan</a:t>
            </a:r>
            <a:r>
              <a:rPr lang="en-US" sz="2800" dirty="0" smtClean="0">
                <a:latin typeface="Arial" charset="0"/>
              </a:rPr>
              <a:t> valid.</a:t>
            </a:r>
          </a:p>
        </p:txBody>
      </p:sp>
      <p:sp>
        <p:nvSpPr>
          <p:cNvPr id="39941" name="Text Box 5"/>
          <p:cNvSpPr txBox="1">
            <a:spLocks noChangeArrowheads="1"/>
          </p:cNvSpPr>
          <p:nvPr/>
        </p:nvSpPr>
        <p:spPr bwMode="auto">
          <a:xfrm>
            <a:off x="7543800" y="2514600"/>
            <a:ext cx="914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atin typeface="Calibri" pitchFamily="34" charset="0"/>
              </a:rPr>
              <a:t>atau</a:t>
            </a:r>
          </a:p>
        </p:txBody>
      </p:sp>
    </p:spTree>
    <p:extLst>
      <p:ext uri="{BB962C8B-B14F-4D97-AF65-F5344CB8AC3E}">
        <p14:creationId xmlns:p14="http://schemas.microsoft.com/office/powerpoint/2010/main" val="6367766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Effect transition="in" filter="box(in)">
                                      <p:cBhvr>
                                        <p:cTn id="7" dur="500"/>
                                        <p:tgtEl>
                                          <p:spTgt spid="399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39941">
                                            <p:txEl>
                                              <p:pRg st="0" end="0"/>
                                            </p:txEl>
                                          </p:spTgt>
                                        </p:tgtEl>
                                        <p:attrNameLst>
                                          <p:attrName>style.visibility</p:attrName>
                                        </p:attrNameLst>
                                      </p:cBhvr>
                                      <p:to>
                                        <p:strVal val="visible"/>
                                      </p:to>
                                    </p:set>
                                    <p:anim calcmode="lin" valueType="num">
                                      <p:cBhvr additive="base">
                                        <p:cTn id="12" dur="500" fill="hold"/>
                                        <p:tgtEl>
                                          <p:spTgt spid="3994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994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32" fill="hold" nodeType="clickEffect">
                                  <p:stCondLst>
                                    <p:cond delay="0"/>
                                  </p:stCondLst>
                                  <p:childTnLst>
                                    <p:set>
                                      <p:cBhvr>
                                        <p:cTn id="17" dur="1" fill="hold">
                                          <p:stCondLst>
                                            <p:cond delay="0"/>
                                          </p:stCondLst>
                                        </p:cTn>
                                        <p:tgtEl>
                                          <p:spTgt spid="39939">
                                            <p:txEl>
                                              <p:pRg st="1" end="1"/>
                                            </p:txEl>
                                          </p:spTgt>
                                        </p:tgtEl>
                                        <p:attrNameLst>
                                          <p:attrName>style.visibility</p:attrName>
                                        </p:attrNameLst>
                                      </p:cBhvr>
                                      <p:to>
                                        <p:strVal val="visible"/>
                                      </p:to>
                                    </p:set>
                                    <p:animEffect transition="in" filter="box(out)">
                                      <p:cBhvr>
                                        <p:cTn id="18" dur="500"/>
                                        <p:tgtEl>
                                          <p:spTgt spid="39939">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ntr" presetSubtype="16" fill="hold" nodeType="clickEffect">
                                  <p:stCondLst>
                                    <p:cond delay="0"/>
                                  </p:stCondLst>
                                  <p:childTnLst>
                                    <p:set>
                                      <p:cBhvr>
                                        <p:cTn id="22" dur="1" fill="hold">
                                          <p:stCondLst>
                                            <p:cond delay="0"/>
                                          </p:stCondLst>
                                        </p:cTn>
                                        <p:tgtEl>
                                          <p:spTgt spid="39939">
                                            <p:txEl>
                                              <p:pRg st="2" end="2"/>
                                            </p:txEl>
                                          </p:spTgt>
                                        </p:tgtEl>
                                        <p:attrNameLst>
                                          <p:attrName>style.visibility</p:attrName>
                                        </p:attrNameLst>
                                      </p:cBhvr>
                                      <p:to>
                                        <p:strVal val="visible"/>
                                      </p:to>
                                    </p:set>
                                    <p:animEffect transition="in" filter="diamond(in)">
                                      <p:cBhvr>
                                        <p:cTn id="23" dur="500"/>
                                        <p:tgtEl>
                                          <p:spTgt spid="399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912671" cy="850106"/>
          </a:xfrm>
        </p:spPr>
        <p:txBody>
          <a:bodyPr/>
          <a:lstStyle/>
          <a:p>
            <a:pPr algn="ctr"/>
            <a:r>
              <a:rPr lang="id-ID" dirty="0" smtClean="0"/>
              <a:t>Blue Print Skala Internet Addiction</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63093195"/>
              </p:ext>
            </p:extLst>
          </p:nvPr>
        </p:nvGraphicFramePr>
        <p:xfrm>
          <a:off x="107504" y="1052736"/>
          <a:ext cx="8912226" cy="2763520"/>
        </p:xfrm>
        <a:graphic>
          <a:graphicData uri="http://schemas.openxmlformats.org/drawingml/2006/table">
            <a:tbl>
              <a:tblPr firstRow="1" bandRow="1">
                <a:tableStyleId>{5C22544A-7EE6-4342-B048-85BDC9FD1C3A}</a:tableStyleId>
              </a:tblPr>
              <a:tblGrid>
                <a:gridCol w="4320034"/>
                <a:gridCol w="2448272"/>
                <a:gridCol w="2143920"/>
              </a:tblGrid>
              <a:tr h="370840">
                <a:tc>
                  <a:txBody>
                    <a:bodyPr/>
                    <a:lstStyle/>
                    <a:p>
                      <a:r>
                        <a:rPr lang="id-ID" dirty="0" smtClean="0"/>
                        <a:t>Indikator</a:t>
                      </a:r>
                      <a:endParaRPr lang="id-ID" dirty="0"/>
                    </a:p>
                  </a:txBody>
                  <a:tcPr/>
                </a:tc>
                <a:tc>
                  <a:txBody>
                    <a:bodyPr/>
                    <a:lstStyle/>
                    <a:p>
                      <a:r>
                        <a:rPr lang="id-ID" dirty="0" smtClean="0"/>
                        <a:t>Favourable</a:t>
                      </a:r>
                      <a:endParaRPr lang="id-ID" dirty="0"/>
                    </a:p>
                  </a:txBody>
                  <a:tcPr/>
                </a:tc>
                <a:tc>
                  <a:txBody>
                    <a:bodyPr/>
                    <a:lstStyle/>
                    <a:p>
                      <a:r>
                        <a:rPr lang="id-ID" dirty="0" smtClean="0"/>
                        <a:t>Unfavourable</a:t>
                      </a:r>
                      <a:endParaRPr lang="id-ID" dirty="0"/>
                    </a:p>
                  </a:txBody>
                  <a:tcPr/>
                </a:tc>
              </a:tr>
              <a:tr h="370840">
                <a:tc>
                  <a:txBody>
                    <a:bodyPr/>
                    <a:lstStyle/>
                    <a:p>
                      <a:r>
                        <a:rPr lang="id-ID" dirty="0" smtClean="0"/>
                        <a:t>Tidak</a:t>
                      </a:r>
                      <a:r>
                        <a:rPr lang="id-ID" baseline="0" dirty="0" smtClean="0"/>
                        <a:t> dapat mengontrol waktu saat berinternet</a:t>
                      </a:r>
                      <a:endParaRPr lang="id-ID" dirty="0"/>
                    </a:p>
                  </a:txBody>
                  <a:tcPr/>
                </a:tc>
                <a:tc>
                  <a:txBody>
                    <a:bodyPr/>
                    <a:lstStyle/>
                    <a:p>
                      <a:r>
                        <a:rPr lang="id-ID" dirty="0" smtClean="0"/>
                        <a:t>1, 11, 21, 31</a:t>
                      </a:r>
                      <a:endParaRPr lang="id-ID" dirty="0"/>
                    </a:p>
                  </a:txBody>
                  <a:tcPr/>
                </a:tc>
                <a:tc>
                  <a:txBody>
                    <a:bodyPr/>
                    <a:lstStyle/>
                    <a:p>
                      <a:r>
                        <a:rPr lang="id-ID" dirty="0" smtClean="0"/>
                        <a:t>6, 16, 26, 36</a:t>
                      </a:r>
                      <a:endParaRPr lang="id-ID" dirty="0"/>
                    </a:p>
                  </a:txBody>
                  <a:tcPr/>
                </a:tc>
              </a:tr>
              <a:tr h="370840">
                <a:tc>
                  <a:txBody>
                    <a:bodyPr/>
                    <a:lstStyle/>
                    <a:p>
                      <a:r>
                        <a:rPr lang="id-ID" dirty="0" smtClean="0"/>
                        <a:t>Memnunda pekerjaan</a:t>
                      </a:r>
                      <a:endParaRPr lang="id-ID" dirty="0"/>
                    </a:p>
                  </a:txBody>
                  <a:tcPr/>
                </a:tc>
                <a:tc>
                  <a:txBody>
                    <a:bodyPr/>
                    <a:lstStyle/>
                    <a:p>
                      <a:r>
                        <a:rPr lang="id-ID" dirty="0" smtClean="0"/>
                        <a:t>7, 17, 27, 37</a:t>
                      </a:r>
                      <a:endParaRPr lang="id-ID" dirty="0"/>
                    </a:p>
                  </a:txBody>
                  <a:tcPr/>
                </a:tc>
                <a:tc>
                  <a:txBody>
                    <a:bodyPr/>
                    <a:lstStyle/>
                    <a:p>
                      <a:r>
                        <a:rPr lang="id-ID" dirty="0" smtClean="0"/>
                        <a:t>2, 12, 22, 32</a:t>
                      </a:r>
                      <a:endParaRPr lang="id-ID" dirty="0"/>
                    </a:p>
                  </a:txBody>
                  <a:tcPr/>
                </a:tc>
              </a:tr>
              <a:tr h="370840">
                <a:tc>
                  <a:txBody>
                    <a:bodyPr/>
                    <a:lstStyle/>
                    <a:p>
                      <a:r>
                        <a:rPr lang="id-ID" dirty="0" smtClean="0"/>
                        <a:t>Terisolasi dari teman dan keluarga</a:t>
                      </a:r>
                    </a:p>
                  </a:txBody>
                  <a:tcPr/>
                </a:tc>
                <a:tc>
                  <a:txBody>
                    <a:bodyPr/>
                    <a:lstStyle/>
                    <a:p>
                      <a:r>
                        <a:rPr lang="id-ID" dirty="0" smtClean="0"/>
                        <a:t>3. 13, 23, 33</a:t>
                      </a:r>
                      <a:endParaRPr lang="id-ID" dirty="0"/>
                    </a:p>
                  </a:txBody>
                  <a:tcPr/>
                </a:tc>
                <a:tc>
                  <a:txBody>
                    <a:bodyPr/>
                    <a:lstStyle/>
                    <a:p>
                      <a:r>
                        <a:rPr lang="id-ID" dirty="0" smtClean="0"/>
                        <a:t>8, 18, 28, 38</a:t>
                      </a:r>
                      <a:endParaRPr lang="id-ID" dirty="0"/>
                    </a:p>
                  </a:txBody>
                  <a:tcPr/>
                </a:tc>
              </a:tr>
              <a:tr h="370840">
                <a:tc>
                  <a:txBody>
                    <a:bodyPr/>
                    <a:lstStyle/>
                    <a:p>
                      <a:r>
                        <a:rPr lang="id-ID" dirty="0" smtClean="0"/>
                        <a:t>Defensif terhadap penggunaan internet</a:t>
                      </a:r>
                    </a:p>
                  </a:txBody>
                  <a:tcPr/>
                </a:tc>
                <a:tc>
                  <a:txBody>
                    <a:bodyPr/>
                    <a:lstStyle/>
                    <a:p>
                      <a:r>
                        <a:rPr lang="id-ID" dirty="0" smtClean="0"/>
                        <a:t>9, 19, 29, 39</a:t>
                      </a:r>
                      <a:endParaRPr lang="id-ID" dirty="0"/>
                    </a:p>
                  </a:txBody>
                  <a:tcPr/>
                </a:tc>
                <a:tc>
                  <a:txBody>
                    <a:bodyPr/>
                    <a:lstStyle/>
                    <a:p>
                      <a:r>
                        <a:rPr lang="id-ID" dirty="0" smtClean="0"/>
                        <a:t>4, 14, 24, 34</a:t>
                      </a:r>
                      <a:endParaRPr lang="id-ID" dirty="0"/>
                    </a:p>
                  </a:txBody>
                  <a:tcPr/>
                </a:tc>
              </a:tr>
              <a:tr h="370840">
                <a:tc>
                  <a:txBody>
                    <a:bodyPr/>
                    <a:lstStyle/>
                    <a:p>
                      <a:r>
                        <a:rPr lang="id-ID" dirty="0" smtClean="0"/>
                        <a:t>Euphoria saat terlibat dengan aktivitas internet</a:t>
                      </a:r>
                    </a:p>
                  </a:txBody>
                  <a:tcPr/>
                </a:tc>
                <a:tc>
                  <a:txBody>
                    <a:bodyPr/>
                    <a:lstStyle/>
                    <a:p>
                      <a:r>
                        <a:rPr lang="id-ID" dirty="0" smtClean="0"/>
                        <a:t>5, 15, 25, 35</a:t>
                      </a:r>
                      <a:endParaRPr lang="id-ID" dirty="0"/>
                    </a:p>
                  </a:txBody>
                  <a:tcPr/>
                </a:tc>
                <a:tc>
                  <a:txBody>
                    <a:bodyPr/>
                    <a:lstStyle/>
                    <a:p>
                      <a:r>
                        <a:rPr lang="id-ID" dirty="0" smtClean="0"/>
                        <a:t>10, 20, 30, 40</a:t>
                      </a:r>
                      <a:endParaRPr lang="id-ID" dirty="0"/>
                    </a:p>
                  </a:txBody>
                  <a:tcPr/>
                </a:tc>
              </a:tr>
            </a:tbl>
          </a:graphicData>
        </a:graphic>
      </p:graphicFrame>
      <p:sp>
        <p:nvSpPr>
          <p:cNvPr id="5" name="TextBox 4"/>
          <p:cNvSpPr txBox="1"/>
          <p:nvPr/>
        </p:nvSpPr>
        <p:spPr>
          <a:xfrm>
            <a:off x="179512" y="4077072"/>
            <a:ext cx="8964488" cy="2862322"/>
          </a:xfrm>
          <a:prstGeom prst="rect">
            <a:avLst/>
          </a:prstGeom>
          <a:noFill/>
        </p:spPr>
        <p:txBody>
          <a:bodyPr wrap="square" rtlCol="0">
            <a:spAutoFit/>
          </a:bodyPr>
          <a:lstStyle/>
          <a:p>
            <a:r>
              <a:rPr lang="id-ID" dirty="0" smtClean="0"/>
              <a:t>Berdasarkan hasil </a:t>
            </a:r>
            <a:r>
              <a:rPr lang="id-ID" smtClean="0"/>
              <a:t>uji coba </a:t>
            </a:r>
            <a:r>
              <a:rPr lang="id-ID" dirty="0" smtClean="0"/>
              <a:t>diperoleh nilai koefisien korelasi (r</a:t>
            </a:r>
            <a:r>
              <a:rPr lang="id-ID" sz="1400" dirty="0" smtClean="0"/>
              <a:t>xy</a:t>
            </a:r>
            <a:r>
              <a:rPr lang="id-ID" dirty="0" smtClean="0"/>
              <a:t>)sebagai berikut:</a:t>
            </a:r>
          </a:p>
          <a:p>
            <a:r>
              <a:rPr lang="id-ID" dirty="0" smtClean="0"/>
              <a:t>1) 0, 341 	9) -0,678	17) 0,765	25) 0,583	33) 0,771</a:t>
            </a:r>
          </a:p>
          <a:p>
            <a:r>
              <a:rPr lang="id-ID" dirty="0" smtClean="0"/>
              <a:t>2) 0, 256	</a:t>
            </a:r>
            <a:r>
              <a:rPr lang="id-ID" dirty="0"/>
              <a:t>	</a:t>
            </a:r>
            <a:r>
              <a:rPr lang="id-ID" dirty="0" smtClean="0"/>
              <a:t>10) 0,657	18) 0,189	26) 0,258	34) 0,869</a:t>
            </a:r>
          </a:p>
          <a:p>
            <a:r>
              <a:rPr lang="id-ID" dirty="0" smtClean="0"/>
              <a:t>3) 0,378		11) 0,489	19)0,567		27) 0,781	35) 0, 333</a:t>
            </a:r>
          </a:p>
          <a:p>
            <a:r>
              <a:rPr lang="id-ID" dirty="0" smtClean="0"/>
              <a:t>4)0,256		12) -0,379	20)0,643		28)0,378		36) 0,432</a:t>
            </a:r>
          </a:p>
          <a:p>
            <a:r>
              <a:rPr lang="id-ID" dirty="0" smtClean="0"/>
              <a:t>5)0,456		13) 0,134	21)0,463		29) 0,178	37) -0,456</a:t>
            </a:r>
          </a:p>
          <a:p>
            <a:r>
              <a:rPr lang="id-ID" dirty="0" smtClean="0"/>
              <a:t>6)0,371		14) 0,431	22) 0,364	30) 0, 456	38) 0,342</a:t>
            </a:r>
          </a:p>
          <a:p>
            <a:r>
              <a:rPr lang="id-ID" dirty="0" smtClean="0"/>
              <a:t>7) 0,458		15) 0,564	23) 0,867	31)0, 567	39) 0,193</a:t>
            </a:r>
          </a:p>
          <a:p>
            <a:r>
              <a:rPr lang="id-ID" dirty="0" smtClean="0"/>
              <a:t>8) 0,675		16) 0,465	24) -0,876	32) 0, 435	40) 0,234</a:t>
            </a:r>
          </a:p>
          <a:p>
            <a:endParaRPr lang="id-ID" dirty="0"/>
          </a:p>
        </p:txBody>
      </p:sp>
    </p:spTree>
    <p:extLst>
      <p:ext uri="{BB962C8B-B14F-4D97-AF65-F5344CB8AC3E}">
        <p14:creationId xmlns:p14="http://schemas.microsoft.com/office/powerpoint/2010/main" val="3842363262"/>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09600" y="304800"/>
            <a:ext cx="7772400" cy="609600"/>
          </a:xfrm>
        </p:spPr>
        <p:txBody>
          <a:bodyPr/>
          <a:lstStyle/>
          <a:p>
            <a:pPr eaLnBrk="1" hangingPunct="1"/>
            <a:r>
              <a:rPr lang="en-US" sz="1000" b="1" u="sng" smtClean="0">
                <a:latin typeface="Arial" charset="0"/>
              </a:rPr>
              <a:t>ANALISIS ITEM</a:t>
            </a:r>
          </a:p>
        </p:txBody>
      </p:sp>
      <p:sp>
        <p:nvSpPr>
          <p:cNvPr id="43011" name="Rectangle 3" descr="Rectangle: Click to edit Master text styles&#10;Second level&#10;Third level&#10;Fourth level&#10;Fifth level"/>
          <p:cNvSpPr>
            <a:spLocks noGrp="1" noChangeArrowheads="1"/>
          </p:cNvSpPr>
          <p:nvPr>
            <p:ph type="body" idx="1"/>
          </p:nvPr>
        </p:nvSpPr>
        <p:spPr>
          <a:xfrm>
            <a:off x="914400" y="1524000"/>
            <a:ext cx="7239000" cy="4495800"/>
          </a:xfrm>
        </p:spPr>
        <p:txBody>
          <a:bodyPr/>
          <a:lstStyle/>
          <a:p>
            <a:pPr eaLnBrk="1" hangingPunct="1"/>
            <a:r>
              <a:rPr lang="en-US" sz="2800" b="1" dirty="0" err="1" smtClean="0">
                <a:latin typeface="Arial" charset="0"/>
              </a:rPr>
              <a:t>Analisis</a:t>
            </a:r>
            <a:r>
              <a:rPr lang="en-US" sz="2800" b="1" dirty="0" smtClean="0">
                <a:latin typeface="Arial" charset="0"/>
              </a:rPr>
              <a:t> </a:t>
            </a:r>
            <a:r>
              <a:rPr lang="en-US" sz="2800" b="1" dirty="0" err="1" smtClean="0">
                <a:latin typeface="Arial" charset="0"/>
              </a:rPr>
              <a:t>Faktor</a:t>
            </a:r>
            <a:endParaRPr lang="en-US" sz="2800" b="1" dirty="0" smtClean="0">
              <a:latin typeface="Arial" charset="0"/>
            </a:endParaRPr>
          </a:p>
          <a:p>
            <a:pPr algn="just" eaLnBrk="1" hangingPunct="1">
              <a:lnSpc>
                <a:spcPct val="80000"/>
              </a:lnSpc>
              <a:buFont typeface="Wingdings" pitchFamily="2" charset="2"/>
              <a:buNone/>
            </a:pPr>
            <a:r>
              <a:rPr lang="en-US" dirty="0" smtClean="0">
                <a:latin typeface="Arial" charset="0"/>
              </a:rPr>
              <a:t>	</a:t>
            </a:r>
            <a:r>
              <a:rPr lang="en-US" sz="2800" dirty="0" err="1" smtClean="0">
                <a:latin typeface="Arial" charset="0"/>
              </a:rPr>
              <a:t>Suatu</a:t>
            </a:r>
            <a:r>
              <a:rPr lang="en-US" sz="2800" dirty="0" smtClean="0">
                <a:latin typeface="Arial" charset="0"/>
              </a:rPr>
              <a:t> </a:t>
            </a:r>
            <a:r>
              <a:rPr lang="en-US" sz="2800" dirty="0" err="1" smtClean="0">
                <a:latin typeface="Arial" charset="0"/>
              </a:rPr>
              <a:t>teknik</a:t>
            </a:r>
            <a:r>
              <a:rPr lang="en-US" sz="2800" dirty="0" smtClean="0">
                <a:latin typeface="Arial" charset="0"/>
              </a:rPr>
              <a:t> </a:t>
            </a:r>
            <a:r>
              <a:rPr lang="en-US" sz="2800" dirty="0" err="1" smtClean="0">
                <a:latin typeface="Arial" charset="0"/>
              </a:rPr>
              <a:t>statistik</a:t>
            </a:r>
            <a:r>
              <a:rPr lang="en-US" sz="2800" dirty="0" smtClean="0">
                <a:latin typeface="Arial" charset="0"/>
              </a:rPr>
              <a:t> yang </a:t>
            </a:r>
            <a:r>
              <a:rPr lang="en-US" sz="2800" dirty="0" err="1" smtClean="0">
                <a:latin typeface="Arial" charset="0"/>
              </a:rPr>
              <a:t>dapat</a:t>
            </a:r>
            <a:r>
              <a:rPr lang="en-US" sz="2800" dirty="0" smtClean="0">
                <a:latin typeface="Arial" charset="0"/>
              </a:rPr>
              <a:t> </a:t>
            </a:r>
            <a:r>
              <a:rPr lang="en-US" sz="2800" dirty="0" err="1" smtClean="0">
                <a:latin typeface="Arial" charset="0"/>
              </a:rPr>
              <a:t>digunakan</a:t>
            </a:r>
            <a:r>
              <a:rPr lang="en-US" sz="2800" dirty="0" smtClean="0">
                <a:latin typeface="Arial" charset="0"/>
              </a:rPr>
              <a:t> </a:t>
            </a:r>
            <a:r>
              <a:rPr lang="en-US" sz="2800" dirty="0" err="1" smtClean="0">
                <a:latin typeface="Arial" charset="0"/>
              </a:rPr>
              <a:t>untuk</a:t>
            </a:r>
            <a:r>
              <a:rPr lang="en-US" sz="2800" dirty="0" smtClean="0">
                <a:latin typeface="Arial" charset="0"/>
              </a:rPr>
              <a:t> </a:t>
            </a:r>
            <a:r>
              <a:rPr lang="en-US" sz="2800" dirty="0" err="1" smtClean="0">
                <a:latin typeface="Arial" charset="0"/>
              </a:rPr>
              <a:t>mencari</a:t>
            </a:r>
            <a:r>
              <a:rPr lang="en-US" sz="2800" dirty="0" smtClean="0">
                <a:latin typeface="Arial" charset="0"/>
              </a:rPr>
              <a:t> </a:t>
            </a:r>
            <a:r>
              <a:rPr lang="en-US" sz="2800" dirty="0" err="1" smtClean="0">
                <a:latin typeface="Arial" charset="0"/>
              </a:rPr>
              <a:t>adanya</a:t>
            </a:r>
            <a:r>
              <a:rPr lang="en-US" sz="2800" dirty="0" smtClean="0">
                <a:latin typeface="Arial" charset="0"/>
              </a:rPr>
              <a:t> </a:t>
            </a:r>
            <a:r>
              <a:rPr lang="en-US" sz="2800" dirty="0" err="1" smtClean="0">
                <a:latin typeface="Arial" charset="0"/>
              </a:rPr>
              <a:t>hubungan</a:t>
            </a:r>
            <a:r>
              <a:rPr lang="en-US" sz="2800" dirty="0" smtClean="0">
                <a:latin typeface="Arial" charset="0"/>
              </a:rPr>
              <a:t> </a:t>
            </a:r>
            <a:r>
              <a:rPr lang="en-US" sz="2800" dirty="0" err="1" smtClean="0">
                <a:latin typeface="Arial" charset="0"/>
              </a:rPr>
              <a:t>antara</a:t>
            </a:r>
            <a:r>
              <a:rPr lang="en-US" sz="2800" dirty="0" smtClean="0">
                <a:latin typeface="Arial" charset="0"/>
              </a:rPr>
              <a:t> </a:t>
            </a:r>
            <a:r>
              <a:rPr lang="en-US" sz="2800" dirty="0" err="1" smtClean="0">
                <a:latin typeface="Arial" charset="0"/>
              </a:rPr>
              <a:t>variabel-variabel</a:t>
            </a:r>
            <a:r>
              <a:rPr lang="en-US" sz="2800" dirty="0" smtClean="0">
                <a:latin typeface="Arial" charset="0"/>
              </a:rPr>
              <a:t> yang </a:t>
            </a:r>
            <a:r>
              <a:rPr lang="en-US" sz="2800" dirty="0" err="1" smtClean="0">
                <a:latin typeface="Arial" charset="0"/>
              </a:rPr>
              <a:t>diteliti</a:t>
            </a:r>
            <a:r>
              <a:rPr lang="en-US" sz="2800" dirty="0" smtClean="0">
                <a:latin typeface="Arial" charset="0"/>
              </a:rPr>
              <a:t>, yang </a:t>
            </a:r>
            <a:r>
              <a:rPr lang="en-US" sz="2800" dirty="0" err="1" smtClean="0">
                <a:latin typeface="Arial" charset="0"/>
              </a:rPr>
              <a:t>kemudian</a:t>
            </a:r>
            <a:r>
              <a:rPr lang="en-US" sz="2800" dirty="0" smtClean="0">
                <a:latin typeface="Arial" charset="0"/>
              </a:rPr>
              <a:t> </a:t>
            </a:r>
            <a:r>
              <a:rPr lang="en-US" sz="2800" dirty="0" err="1" smtClean="0">
                <a:latin typeface="Arial" charset="0"/>
              </a:rPr>
              <a:t>dianalisis</a:t>
            </a:r>
            <a:r>
              <a:rPr lang="en-US" sz="2800" dirty="0" smtClean="0">
                <a:latin typeface="Arial" charset="0"/>
              </a:rPr>
              <a:t> </a:t>
            </a:r>
            <a:r>
              <a:rPr lang="en-US" sz="2800" dirty="0" err="1" smtClean="0">
                <a:latin typeface="Arial" charset="0"/>
              </a:rPr>
              <a:t>untuk</a:t>
            </a:r>
            <a:r>
              <a:rPr lang="en-US" sz="2800" dirty="0" smtClean="0">
                <a:latin typeface="Arial" charset="0"/>
              </a:rPr>
              <a:t> </a:t>
            </a:r>
            <a:r>
              <a:rPr lang="en-US" sz="2800" dirty="0" err="1" smtClean="0">
                <a:latin typeface="Arial" charset="0"/>
              </a:rPr>
              <a:t>menentukan</a:t>
            </a:r>
            <a:r>
              <a:rPr lang="en-US" sz="2800" dirty="0" smtClean="0">
                <a:latin typeface="Arial" charset="0"/>
              </a:rPr>
              <a:t> </a:t>
            </a:r>
            <a:r>
              <a:rPr lang="en-US" sz="2800" dirty="0" err="1" smtClean="0">
                <a:latin typeface="Arial" charset="0"/>
              </a:rPr>
              <a:t>apakah</a:t>
            </a:r>
            <a:r>
              <a:rPr lang="en-US" sz="2800" dirty="0" smtClean="0">
                <a:latin typeface="Arial" charset="0"/>
              </a:rPr>
              <a:t> </a:t>
            </a:r>
            <a:r>
              <a:rPr lang="en-US" sz="2800" dirty="0" err="1" smtClean="0">
                <a:latin typeface="Arial" charset="0"/>
              </a:rPr>
              <a:t>semua</a:t>
            </a:r>
            <a:r>
              <a:rPr lang="en-US" sz="2800" dirty="0" smtClean="0">
                <a:latin typeface="Arial" charset="0"/>
              </a:rPr>
              <a:t> </a:t>
            </a:r>
            <a:r>
              <a:rPr lang="en-US" sz="2800" dirty="0" err="1" smtClean="0">
                <a:latin typeface="Arial" charset="0"/>
              </a:rPr>
              <a:t>variabel</a:t>
            </a:r>
            <a:r>
              <a:rPr lang="en-US" sz="2800" dirty="0" smtClean="0">
                <a:latin typeface="Arial" charset="0"/>
              </a:rPr>
              <a:t> </a:t>
            </a:r>
            <a:r>
              <a:rPr lang="en-US" sz="2800" dirty="0" err="1" smtClean="0">
                <a:latin typeface="Arial" charset="0"/>
              </a:rPr>
              <a:t>didominasi</a:t>
            </a:r>
            <a:r>
              <a:rPr lang="en-US" sz="2800" dirty="0" smtClean="0">
                <a:latin typeface="Arial" charset="0"/>
              </a:rPr>
              <a:t> </a:t>
            </a:r>
            <a:r>
              <a:rPr lang="en-US" sz="2800" dirty="0" err="1" smtClean="0">
                <a:latin typeface="Arial" charset="0"/>
              </a:rPr>
              <a:t>oleh</a:t>
            </a:r>
            <a:r>
              <a:rPr lang="en-US" sz="2800" dirty="0" smtClean="0">
                <a:latin typeface="Arial" charset="0"/>
              </a:rPr>
              <a:t> </a:t>
            </a:r>
            <a:r>
              <a:rPr lang="en-US" sz="2800" dirty="0" err="1" smtClean="0">
                <a:latin typeface="Arial" charset="0"/>
              </a:rPr>
              <a:t>faktor</a:t>
            </a:r>
            <a:r>
              <a:rPr lang="en-US" sz="2800" dirty="0" smtClean="0">
                <a:latin typeface="Arial" charset="0"/>
              </a:rPr>
              <a:t> </a:t>
            </a:r>
            <a:r>
              <a:rPr lang="en-US" sz="2800" dirty="0" err="1" smtClean="0">
                <a:latin typeface="Arial" charset="0"/>
              </a:rPr>
              <a:t>khusus</a:t>
            </a:r>
            <a:r>
              <a:rPr lang="en-US" sz="2800" dirty="0" smtClean="0">
                <a:latin typeface="Arial" charset="0"/>
              </a:rPr>
              <a:t>, </a:t>
            </a:r>
            <a:r>
              <a:rPr lang="en-US" sz="2800" dirty="0" err="1" smtClean="0">
                <a:latin typeface="Arial" charset="0"/>
              </a:rPr>
              <a:t>atau</a:t>
            </a:r>
            <a:r>
              <a:rPr lang="en-US" sz="2800" dirty="0" smtClean="0">
                <a:latin typeface="Arial" charset="0"/>
              </a:rPr>
              <a:t> </a:t>
            </a:r>
            <a:r>
              <a:rPr lang="en-US" sz="2800" dirty="0" err="1" smtClean="0">
                <a:latin typeface="Arial" charset="0"/>
              </a:rPr>
              <a:t>didominasi</a:t>
            </a:r>
            <a:r>
              <a:rPr lang="en-US" sz="2800" dirty="0" smtClean="0">
                <a:latin typeface="Arial" charset="0"/>
              </a:rPr>
              <a:t> </a:t>
            </a:r>
            <a:r>
              <a:rPr lang="en-US" sz="2800" dirty="0" err="1" smtClean="0">
                <a:latin typeface="Arial" charset="0"/>
              </a:rPr>
              <a:t>oleh</a:t>
            </a:r>
            <a:r>
              <a:rPr lang="en-US" sz="2800" dirty="0" smtClean="0">
                <a:latin typeface="Arial" charset="0"/>
              </a:rPr>
              <a:t> </a:t>
            </a:r>
            <a:r>
              <a:rPr lang="en-US" sz="2800" dirty="0" err="1" smtClean="0">
                <a:latin typeface="Arial" charset="0"/>
              </a:rPr>
              <a:t>faktor</a:t>
            </a:r>
            <a:r>
              <a:rPr lang="en-US" sz="2800" dirty="0" smtClean="0">
                <a:latin typeface="Arial" charset="0"/>
              </a:rPr>
              <a:t> </a:t>
            </a:r>
            <a:r>
              <a:rPr lang="en-US" sz="2800" dirty="0" err="1" smtClean="0">
                <a:latin typeface="Arial" charset="0"/>
              </a:rPr>
              <a:t>umum</a:t>
            </a:r>
            <a:r>
              <a:rPr lang="en-US" sz="2800" dirty="0" smtClean="0">
                <a:latin typeface="Arial" charset="0"/>
              </a:rPr>
              <a:t>, </a:t>
            </a:r>
            <a:r>
              <a:rPr lang="en-US" sz="2800" dirty="0" err="1" smtClean="0">
                <a:latin typeface="Arial" charset="0"/>
              </a:rPr>
              <a:t>atau</a:t>
            </a:r>
            <a:r>
              <a:rPr lang="en-US" sz="2800" dirty="0" smtClean="0">
                <a:latin typeface="Arial" charset="0"/>
              </a:rPr>
              <a:t> </a:t>
            </a:r>
            <a:r>
              <a:rPr lang="en-US" sz="2800" dirty="0" err="1" smtClean="0">
                <a:latin typeface="Arial" charset="0"/>
              </a:rPr>
              <a:t>cenderung</a:t>
            </a:r>
            <a:r>
              <a:rPr lang="en-US" sz="2800" dirty="0" smtClean="0">
                <a:latin typeface="Arial" charset="0"/>
              </a:rPr>
              <a:t> </a:t>
            </a:r>
            <a:r>
              <a:rPr lang="en-US" sz="2800" dirty="0" err="1" smtClean="0">
                <a:latin typeface="Arial" charset="0"/>
              </a:rPr>
              <a:t>mencerminkan</a:t>
            </a:r>
            <a:r>
              <a:rPr lang="en-US" sz="2800" dirty="0" smtClean="0">
                <a:latin typeface="Arial" charset="0"/>
              </a:rPr>
              <a:t> </a:t>
            </a:r>
            <a:r>
              <a:rPr lang="en-US" sz="2800" dirty="0" err="1" smtClean="0">
                <a:latin typeface="Arial" charset="0"/>
              </a:rPr>
              <a:t>beberapa</a:t>
            </a:r>
            <a:r>
              <a:rPr lang="en-US" sz="2800" dirty="0" smtClean="0">
                <a:latin typeface="Arial" charset="0"/>
              </a:rPr>
              <a:t> </a:t>
            </a:r>
            <a:r>
              <a:rPr lang="en-US" sz="2800" dirty="0" err="1" smtClean="0">
                <a:latin typeface="Arial" charset="0"/>
              </a:rPr>
              <a:t>faktor</a:t>
            </a:r>
            <a:r>
              <a:rPr lang="en-US" sz="2800" dirty="0" smtClean="0">
                <a:latin typeface="Arial" charset="0"/>
              </a:rPr>
              <a:t> </a:t>
            </a:r>
            <a:r>
              <a:rPr lang="en-US" sz="2800" dirty="0" err="1" smtClean="0">
                <a:latin typeface="Arial" charset="0"/>
              </a:rPr>
              <a:t>bersama</a:t>
            </a:r>
            <a:endParaRPr lang="en-US" sz="2800" dirty="0" smtClean="0">
              <a:latin typeface="Arial" charset="0"/>
            </a:endParaRPr>
          </a:p>
          <a:p>
            <a:pPr eaLnBrk="1" hangingPunct="1"/>
            <a:endParaRPr lang="en-US" sz="2800" dirty="0" smtClean="0">
              <a:latin typeface="Arial" charset="0"/>
            </a:endParaRPr>
          </a:p>
        </p:txBody>
      </p:sp>
    </p:spTree>
    <p:extLst>
      <p:ext uri="{BB962C8B-B14F-4D97-AF65-F5344CB8AC3E}">
        <p14:creationId xmlns:p14="http://schemas.microsoft.com/office/powerpoint/2010/main" val="216355410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checkerboard(across)">
                                      <p:cBhvr>
                                        <p:cTn id="7" dur="500"/>
                                        <p:tgtEl>
                                          <p:spTgt spid="430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nodeType="clickEffect">
                                  <p:stCondLst>
                                    <p:cond delay="0"/>
                                  </p:stCondLst>
                                  <p:childTnLst>
                                    <p:set>
                                      <p:cBhvr>
                                        <p:cTn id="11" dur="1" fill="hold">
                                          <p:stCondLst>
                                            <p:cond delay="0"/>
                                          </p:stCondLst>
                                        </p:cTn>
                                        <p:tgtEl>
                                          <p:spTgt spid="43011">
                                            <p:txEl>
                                              <p:pRg st="1" end="1"/>
                                            </p:txEl>
                                          </p:spTgt>
                                        </p:tgtEl>
                                        <p:attrNameLst>
                                          <p:attrName>style.visibility</p:attrName>
                                        </p:attrNameLst>
                                      </p:cBhvr>
                                      <p:to>
                                        <p:strVal val="visible"/>
                                      </p:to>
                                    </p:set>
                                    <p:animEffect transition="in" filter="wheel(4)">
                                      <p:cBhvr>
                                        <p:cTn id="12" dur="500"/>
                                        <p:tgtEl>
                                          <p:spTgt spid="430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914400" y="304800"/>
            <a:ext cx="7467600" cy="457200"/>
          </a:xfrm>
        </p:spPr>
        <p:txBody>
          <a:bodyPr/>
          <a:lstStyle/>
          <a:p>
            <a:pPr eaLnBrk="1" hangingPunct="1"/>
            <a:r>
              <a:rPr lang="en-US" sz="1000" b="1" u="sng" smtClean="0">
                <a:latin typeface="Arial" charset="0"/>
              </a:rPr>
              <a:t>KOMPILASI I</a:t>
            </a:r>
            <a:br>
              <a:rPr lang="en-US" sz="1000" b="1" u="sng" smtClean="0">
                <a:latin typeface="Arial" charset="0"/>
              </a:rPr>
            </a:br>
            <a:r>
              <a:rPr lang="en-US" sz="1000" smtClean="0">
                <a:latin typeface="Arial" charset="0"/>
              </a:rPr>
              <a:t>Seleksi Item</a:t>
            </a:r>
          </a:p>
        </p:txBody>
      </p:sp>
      <p:sp>
        <p:nvSpPr>
          <p:cNvPr id="24579" name="Rectangle 3" descr="Rectangle: Click to edit Master text styles&#10;Second level&#10;Third level&#10;Fourth level&#10;Fifth level"/>
          <p:cNvSpPr>
            <a:spLocks noGrp="1" noChangeArrowheads="1"/>
          </p:cNvSpPr>
          <p:nvPr>
            <p:ph type="body" idx="1"/>
          </p:nvPr>
        </p:nvSpPr>
        <p:spPr>
          <a:xfrm>
            <a:off x="838200" y="1981200"/>
            <a:ext cx="7239000" cy="3352800"/>
          </a:xfrm>
        </p:spPr>
        <p:txBody>
          <a:bodyPr/>
          <a:lstStyle/>
          <a:p>
            <a:pPr algn="just" eaLnBrk="1" hangingPunct="1">
              <a:lnSpc>
                <a:spcPct val="85000"/>
              </a:lnSpc>
              <a:buClr>
                <a:srgbClr val="FF0000"/>
              </a:buClr>
              <a:buSzPct val="90000"/>
              <a:buFont typeface="Wingdings" pitchFamily="2" charset="2"/>
              <a:buChar char="v"/>
            </a:pPr>
            <a:r>
              <a:rPr lang="en-US" sz="2800" smtClean="0">
                <a:latin typeface="Arial" charset="0"/>
              </a:rPr>
              <a:t>Tujuan dari kompilasi I adalah untuk menyeleksi item-item mana yang memenuhi persyaratan psikometris dan yang tidak; disamping mempertimbangkan proporsionalitas komponen-komponen skala sebagaimana dideskripsikan dalam </a:t>
            </a:r>
            <a:r>
              <a:rPr lang="en-US" sz="2800" i="1" smtClean="0">
                <a:latin typeface="Arial" charset="0"/>
              </a:rPr>
              <a:t>blue-print</a:t>
            </a:r>
          </a:p>
        </p:txBody>
      </p:sp>
    </p:spTree>
    <p:extLst>
      <p:ext uri="{BB962C8B-B14F-4D97-AF65-F5344CB8AC3E}">
        <p14:creationId xmlns:p14="http://schemas.microsoft.com/office/powerpoint/2010/main" val="23434034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6"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 calcmode="lin" valueType="num">
                                      <p:cBhvr additive="base">
                                        <p:cTn id="7" dur="500" fill="hold"/>
                                        <p:tgtEl>
                                          <p:spTgt spid="2457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457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RELIABILITAS</a:t>
            </a:r>
          </a:p>
        </p:txBody>
      </p:sp>
      <p:sp>
        <p:nvSpPr>
          <p:cNvPr id="25603" name="Rectangle 3" descr="Rectangle: Click to edit Master text styles&#10;Second level&#10;Third level&#10;Fourth level&#10;Fifth level"/>
          <p:cNvSpPr>
            <a:spLocks noGrp="1" noChangeArrowheads="1"/>
          </p:cNvSpPr>
          <p:nvPr>
            <p:ph type="body" idx="1"/>
          </p:nvPr>
        </p:nvSpPr>
        <p:spPr>
          <a:xfrm>
            <a:off x="838200" y="1905000"/>
            <a:ext cx="7391400" cy="4114800"/>
          </a:xfrm>
        </p:spPr>
        <p:txBody>
          <a:bodyPr/>
          <a:lstStyle/>
          <a:p>
            <a:pPr algn="just" eaLnBrk="1" hangingPunct="1">
              <a:lnSpc>
                <a:spcPct val="80000"/>
              </a:lnSpc>
              <a:buClr>
                <a:schemeClr val="tx2"/>
              </a:buClr>
              <a:buSzPct val="90000"/>
              <a:buFont typeface="Wingdings" pitchFamily="2" charset="2"/>
              <a:buChar char="­"/>
            </a:pPr>
            <a:r>
              <a:rPr lang="en-US" sz="2800" dirty="0" err="1" smtClean="0">
                <a:latin typeface="Arial" charset="0"/>
              </a:rPr>
              <a:t>Pengujian</a:t>
            </a:r>
            <a:r>
              <a:rPr lang="en-US" sz="2800" dirty="0" smtClean="0">
                <a:latin typeface="Arial" charset="0"/>
              </a:rPr>
              <a:t> </a:t>
            </a:r>
            <a:r>
              <a:rPr lang="en-US" sz="2800" dirty="0" err="1" smtClean="0">
                <a:latin typeface="Arial" charset="0"/>
              </a:rPr>
              <a:t>reliabilitas</a:t>
            </a:r>
            <a:r>
              <a:rPr lang="en-US" sz="2800" dirty="0" smtClean="0">
                <a:latin typeface="Arial" charset="0"/>
              </a:rPr>
              <a:t> </a:t>
            </a:r>
            <a:r>
              <a:rPr lang="en-US" sz="2800" dirty="0" err="1" smtClean="0">
                <a:latin typeface="Arial" charset="0"/>
              </a:rPr>
              <a:t>skala</a:t>
            </a:r>
            <a:r>
              <a:rPr lang="en-US" sz="2800" dirty="0" smtClean="0">
                <a:latin typeface="Arial" charset="0"/>
              </a:rPr>
              <a:t> </a:t>
            </a:r>
            <a:r>
              <a:rPr lang="en-US" sz="2800" dirty="0" err="1" smtClean="0">
                <a:latin typeface="Arial" charset="0"/>
              </a:rPr>
              <a:t>dilakukan</a:t>
            </a:r>
            <a:r>
              <a:rPr lang="en-US" sz="2800" dirty="0" smtClean="0">
                <a:latin typeface="Arial" charset="0"/>
              </a:rPr>
              <a:t> </a:t>
            </a:r>
            <a:r>
              <a:rPr lang="en-US" sz="2800" dirty="0" err="1" smtClean="0">
                <a:latin typeface="Arial" charset="0"/>
              </a:rPr>
              <a:t>terhadap</a:t>
            </a:r>
            <a:r>
              <a:rPr lang="en-US" sz="2800" dirty="0" smtClean="0">
                <a:latin typeface="Arial" charset="0"/>
              </a:rPr>
              <a:t> </a:t>
            </a:r>
            <a:r>
              <a:rPr lang="en-US" sz="2800" dirty="0" err="1" smtClean="0">
                <a:latin typeface="Arial" charset="0"/>
              </a:rPr>
              <a:t>kumpulan</a:t>
            </a:r>
            <a:r>
              <a:rPr lang="en-US" sz="2800" dirty="0" smtClean="0">
                <a:latin typeface="Arial" charset="0"/>
              </a:rPr>
              <a:t> </a:t>
            </a:r>
            <a:r>
              <a:rPr lang="en-US" sz="2800" dirty="0" err="1" smtClean="0">
                <a:latin typeface="Arial" charset="0"/>
              </a:rPr>
              <a:t>terpilih</a:t>
            </a:r>
            <a:r>
              <a:rPr lang="en-US" sz="2800" dirty="0" smtClean="0">
                <a:latin typeface="Arial" charset="0"/>
              </a:rPr>
              <a:t> yang </a:t>
            </a:r>
            <a:r>
              <a:rPr lang="en-US" sz="2800" dirty="0" err="1" smtClean="0">
                <a:latin typeface="Arial" charset="0"/>
              </a:rPr>
              <a:t>banyak</a:t>
            </a:r>
            <a:r>
              <a:rPr lang="en-US" sz="2800" dirty="0" smtClean="0">
                <a:latin typeface="Arial" charset="0"/>
              </a:rPr>
              <a:t>- </a:t>
            </a:r>
            <a:r>
              <a:rPr lang="en-US" sz="2800" dirty="0" err="1" smtClean="0">
                <a:latin typeface="Arial" charset="0"/>
              </a:rPr>
              <a:t>nya</a:t>
            </a:r>
            <a:r>
              <a:rPr lang="en-US" sz="2800" dirty="0" smtClean="0">
                <a:latin typeface="Arial" charset="0"/>
              </a:rPr>
              <a:t> </a:t>
            </a:r>
            <a:r>
              <a:rPr lang="en-US" sz="2800" dirty="0" err="1" smtClean="0">
                <a:latin typeface="Arial" charset="0"/>
              </a:rPr>
              <a:t>sesuai</a:t>
            </a:r>
            <a:r>
              <a:rPr lang="en-US" sz="2800" dirty="0" smtClean="0">
                <a:latin typeface="Arial" charset="0"/>
              </a:rPr>
              <a:t> </a:t>
            </a:r>
            <a:r>
              <a:rPr lang="en-US" sz="2800" dirty="0" err="1" smtClean="0">
                <a:latin typeface="Arial" charset="0"/>
              </a:rPr>
              <a:t>dengan</a:t>
            </a:r>
            <a:r>
              <a:rPr lang="en-US" sz="2800" dirty="0" smtClean="0">
                <a:latin typeface="Arial" charset="0"/>
              </a:rPr>
              <a:t> </a:t>
            </a:r>
            <a:r>
              <a:rPr lang="en-US" sz="2800" dirty="0" err="1" smtClean="0">
                <a:latin typeface="Arial" charset="0"/>
              </a:rPr>
              <a:t>jumlah</a:t>
            </a:r>
            <a:r>
              <a:rPr lang="en-US" sz="2800" dirty="0" smtClean="0">
                <a:latin typeface="Arial" charset="0"/>
              </a:rPr>
              <a:t> yang </a:t>
            </a:r>
            <a:r>
              <a:rPr lang="en-US" sz="2800" dirty="0" err="1" smtClean="0">
                <a:latin typeface="Arial" charset="0"/>
              </a:rPr>
              <a:t>telah</a:t>
            </a:r>
            <a:r>
              <a:rPr lang="en-US" sz="2800" dirty="0" smtClean="0">
                <a:latin typeface="Arial" charset="0"/>
              </a:rPr>
              <a:t> </a:t>
            </a:r>
            <a:r>
              <a:rPr lang="en-US" sz="2800" dirty="0" err="1" smtClean="0">
                <a:latin typeface="Arial" charset="0"/>
              </a:rPr>
              <a:t>dispesifikasikan</a:t>
            </a:r>
            <a:r>
              <a:rPr lang="en-US" sz="2800" dirty="0" smtClean="0">
                <a:latin typeface="Arial" charset="0"/>
              </a:rPr>
              <a:t> </a:t>
            </a:r>
            <a:r>
              <a:rPr lang="en-US" sz="2800" dirty="0" err="1" smtClean="0">
                <a:latin typeface="Arial" charset="0"/>
              </a:rPr>
              <a:t>oleh</a:t>
            </a:r>
            <a:r>
              <a:rPr lang="en-US" sz="2800" dirty="0" smtClean="0">
                <a:latin typeface="Arial" charset="0"/>
              </a:rPr>
              <a:t> blue-print</a:t>
            </a:r>
          </a:p>
          <a:p>
            <a:pPr algn="just" eaLnBrk="1" hangingPunct="1">
              <a:lnSpc>
                <a:spcPct val="80000"/>
              </a:lnSpc>
              <a:buClr>
                <a:schemeClr val="tx2"/>
              </a:buClr>
              <a:buSzPct val="90000"/>
              <a:buFont typeface="Wingdings" pitchFamily="2" charset="2"/>
              <a:buChar char="­"/>
            </a:pPr>
            <a:r>
              <a:rPr lang="en-US" sz="2800" dirty="0" err="1" smtClean="0">
                <a:latin typeface="Arial" charset="0"/>
              </a:rPr>
              <a:t>Apabila</a:t>
            </a:r>
            <a:r>
              <a:rPr lang="en-US" sz="2800" dirty="0" smtClean="0">
                <a:latin typeface="Arial" charset="0"/>
              </a:rPr>
              <a:t> </a:t>
            </a:r>
            <a:r>
              <a:rPr lang="en-US" sz="2800" dirty="0" err="1" smtClean="0">
                <a:latin typeface="Arial" charset="0"/>
              </a:rPr>
              <a:t>koefisien</a:t>
            </a:r>
            <a:r>
              <a:rPr lang="en-US" sz="2800" dirty="0" smtClean="0">
                <a:latin typeface="Arial" charset="0"/>
              </a:rPr>
              <a:t> </a:t>
            </a:r>
            <a:r>
              <a:rPr lang="en-US" sz="2800" dirty="0" err="1" smtClean="0">
                <a:latin typeface="Arial" charset="0"/>
              </a:rPr>
              <a:t>reliabilitas</a:t>
            </a:r>
            <a:r>
              <a:rPr lang="en-US" sz="2800" dirty="0" smtClean="0">
                <a:latin typeface="Arial" charset="0"/>
              </a:rPr>
              <a:t> </a:t>
            </a:r>
            <a:r>
              <a:rPr lang="en-US" sz="2800" dirty="0" err="1" smtClean="0">
                <a:latin typeface="Arial" charset="0"/>
              </a:rPr>
              <a:t>skala</a:t>
            </a:r>
            <a:r>
              <a:rPr lang="en-US" sz="2800" dirty="0" smtClean="0">
                <a:latin typeface="Arial" charset="0"/>
              </a:rPr>
              <a:t> </a:t>
            </a:r>
            <a:r>
              <a:rPr lang="en-US" sz="2800" dirty="0" err="1" smtClean="0">
                <a:latin typeface="Arial" charset="0"/>
              </a:rPr>
              <a:t>ternyata</a:t>
            </a:r>
            <a:r>
              <a:rPr lang="en-US" sz="2800" dirty="0" smtClean="0">
                <a:latin typeface="Arial" charset="0"/>
              </a:rPr>
              <a:t> </a:t>
            </a:r>
            <a:r>
              <a:rPr lang="en-US" sz="2800" dirty="0" err="1" smtClean="0">
                <a:latin typeface="Arial" charset="0"/>
              </a:rPr>
              <a:t>belum</a:t>
            </a:r>
            <a:r>
              <a:rPr lang="en-US" sz="2800" dirty="0" smtClean="0">
                <a:latin typeface="Arial" charset="0"/>
              </a:rPr>
              <a:t> </a:t>
            </a:r>
            <a:r>
              <a:rPr lang="en-US" sz="2800" dirty="0" err="1" smtClean="0">
                <a:latin typeface="Arial" charset="0"/>
              </a:rPr>
              <a:t>memuaskan</a:t>
            </a:r>
            <a:r>
              <a:rPr lang="en-US" sz="2800" dirty="0" smtClean="0">
                <a:latin typeface="Arial" charset="0"/>
              </a:rPr>
              <a:t>, </a:t>
            </a:r>
            <a:r>
              <a:rPr lang="en-US" sz="2800" dirty="0" err="1" smtClean="0">
                <a:latin typeface="Arial" charset="0"/>
              </a:rPr>
              <a:t>maka</a:t>
            </a:r>
            <a:r>
              <a:rPr lang="en-US" sz="2800" dirty="0" smtClean="0">
                <a:latin typeface="Arial" charset="0"/>
              </a:rPr>
              <a:t> </a:t>
            </a:r>
            <a:r>
              <a:rPr lang="en-US" sz="2800" dirty="0" err="1" smtClean="0">
                <a:latin typeface="Arial" charset="0"/>
              </a:rPr>
              <a:t>penyusunan</a:t>
            </a:r>
            <a:r>
              <a:rPr lang="en-US" sz="2800" dirty="0" smtClean="0">
                <a:latin typeface="Arial" charset="0"/>
              </a:rPr>
              <a:t> </a:t>
            </a:r>
            <a:r>
              <a:rPr lang="en-US" sz="2800" dirty="0" err="1" smtClean="0">
                <a:latin typeface="Arial" charset="0"/>
              </a:rPr>
              <a:t>skala</a:t>
            </a:r>
            <a:r>
              <a:rPr lang="en-US" sz="2800" dirty="0" smtClean="0">
                <a:latin typeface="Arial" charset="0"/>
              </a:rPr>
              <a:t> </a:t>
            </a:r>
            <a:r>
              <a:rPr lang="en-US" sz="2800" dirty="0" err="1" smtClean="0">
                <a:latin typeface="Arial" charset="0"/>
              </a:rPr>
              <a:t>dapat</a:t>
            </a:r>
            <a:r>
              <a:rPr lang="en-US" sz="2800" dirty="0" smtClean="0">
                <a:latin typeface="Arial" charset="0"/>
              </a:rPr>
              <a:t> </a:t>
            </a:r>
            <a:r>
              <a:rPr lang="en-US" sz="2800" dirty="0" err="1" smtClean="0">
                <a:latin typeface="Arial" charset="0"/>
              </a:rPr>
              <a:t>kembali</a:t>
            </a:r>
            <a:r>
              <a:rPr lang="en-US" sz="2800" dirty="0" smtClean="0">
                <a:latin typeface="Arial" charset="0"/>
              </a:rPr>
              <a:t> </a:t>
            </a:r>
            <a:r>
              <a:rPr lang="en-US" sz="2800" dirty="0" err="1" smtClean="0">
                <a:latin typeface="Arial" charset="0"/>
              </a:rPr>
              <a:t>ke</a:t>
            </a:r>
            <a:r>
              <a:rPr lang="en-US" sz="2800" dirty="0" smtClean="0">
                <a:latin typeface="Arial" charset="0"/>
              </a:rPr>
              <a:t> </a:t>
            </a:r>
            <a:r>
              <a:rPr lang="en-US" sz="2800" dirty="0" err="1" smtClean="0">
                <a:latin typeface="Arial" charset="0"/>
              </a:rPr>
              <a:t>langkah</a:t>
            </a:r>
            <a:r>
              <a:rPr lang="en-US" sz="2800" dirty="0" smtClean="0">
                <a:latin typeface="Arial" charset="0"/>
              </a:rPr>
              <a:t> </a:t>
            </a:r>
            <a:r>
              <a:rPr lang="en-US" sz="2800" dirty="0" err="1" smtClean="0">
                <a:latin typeface="Arial" charset="0"/>
              </a:rPr>
              <a:t>kompilasi</a:t>
            </a:r>
            <a:r>
              <a:rPr lang="en-US" sz="2800" dirty="0" smtClean="0">
                <a:latin typeface="Arial" charset="0"/>
              </a:rPr>
              <a:t> </a:t>
            </a:r>
            <a:r>
              <a:rPr lang="en-US" sz="2800" dirty="0" err="1" smtClean="0">
                <a:latin typeface="Arial" charset="0"/>
              </a:rPr>
              <a:t>dan</a:t>
            </a:r>
            <a:r>
              <a:rPr lang="en-US" sz="2800" dirty="0" smtClean="0">
                <a:latin typeface="Arial" charset="0"/>
              </a:rPr>
              <a:t> </a:t>
            </a:r>
            <a:r>
              <a:rPr lang="en-US" sz="2800" dirty="0" err="1" smtClean="0">
                <a:latin typeface="Arial" charset="0"/>
              </a:rPr>
              <a:t>merakit</a:t>
            </a:r>
            <a:r>
              <a:rPr lang="en-US" sz="2800" dirty="0" smtClean="0">
                <a:latin typeface="Arial" charset="0"/>
              </a:rPr>
              <a:t> </a:t>
            </a:r>
            <a:r>
              <a:rPr lang="en-US" sz="2800" dirty="0" err="1" smtClean="0">
                <a:latin typeface="Arial" charset="0"/>
              </a:rPr>
              <a:t>ulang</a:t>
            </a:r>
            <a:r>
              <a:rPr lang="en-US" sz="2800" dirty="0" smtClean="0">
                <a:latin typeface="Arial" charset="0"/>
              </a:rPr>
              <a:t> </a:t>
            </a:r>
            <a:r>
              <a:rPr lang="en-US" sz="2800" dirty="0" err="1" smtClean="0">
                <a:latin typeface="Arial" charset="0"/>
              </a:rPr>
              <a:t>skala</a:t>
            </a:r>
            <a:r>
              <a:rPr lang="en-US" sz="2800" dirty="0" smtClean="0">
                <a:latin typeface="Arial" charset="0"/>
              </a:rPr>
              <a:t> </a:t>
            </a:r>
            <a:r>
              <a:rPr lang="en-US" sz="2800" dirty="0" err="1" smtClean="0">
                <a:latin typeface="Arial" charset="0"/>
              </a:rPr>
              <a:t>dengan</a:t>
            </a:r>
            <a:r>
              <a:rPr lang="en-US" sz="2800" dirty="0" smtClean="0">
                <a:latin typeface="Arial" charset="0"/>
              </a:rPr>
              <a:t> </a:t>
            </a:r>
            <a:r>
              <a:rPr lang="en-US" sz="2800" dirty="0" err="1" smtClean="0">
                <a:latin typeface="Arial" charset="0"/>
              </a:rPr>
              <a:t>lebih</a:t>
            </a:r>
            <a:r>
              <a:rPr lang="en-US" sz="2800" dirty="0" smtClean="0">
                <a:latin typeface="Arial" charset="0"/>
              </a:rPr>
              <a:t> </a:t>
            </a:r>
            <a:r>
              <a:rPr lang="en-US" sz="2800" dirty="0" err="1" smtClean="0">
                <a:latin typeface="Arial" charset="0"/>
              </a:rPr>
              <a:t>mengutamakan</a:t>
            </a:r>
            <a:r>
              <a:rPr lang="en-US" sz="2800" dirty="0" smtClean="0">
                <a:latin typeface="Arial" charset="0"/>
              </a:rPr>
              <a:t> item-item yang </a:t>
            </a:r>
            <a:r>
              <a:rPr lang="en-US" sz="2800" dirty="0" err="1" smtClean="0">
                <a:latin typeface="Arial" charset="0"/>
              </a:rPr>
              <a:t>memiliki</a:t>
            </a:r>
            <a:r>
              <a:rPr lang="en-US" sz="2800" dirty="0" smtClean="0">
                <a:latin typeface="Arial" charset="0"/>
              </a:rPr>
              <a:t> </a:t>
            </a:r>
            <a:r>
              <a:rPr lang="en-US" sz="2800" dirty="0" err="1" smtClean="0">
                <a:latin typeface="Arial" charset="0"/>
              </a:rPr>
              <a:t>daya</a:t>
            </a:r>
            <a:r>
              <a:rPr lang="en-US" sz="2800" dirty="0" smtClean="0">
                <a:latin typeface="Arial" charset="0"/>
              </a:rPr>
              <a:t> </a:t>
            </a:r>
            <a:r>
              <a:rPr lang="en-US" sz="2800" dirty="0" err="1" smtClean="0">
                <a:latin typeface="Arial" charset="0"/>
              </a:rPr>
              <a:t>beda</a:t>
            </a:r>
            <a:r>
              <a:rPr lang="en-US" sz="2800" dirty="0" smtClean="0">
                <a:latin typeface="Arial" charset="0"/>
              </a:rPr>
              <a:t> </a:t>
            </a:r>
            <a:r>
              <a:rPr lang="en-US" sz="2800" dirty="0" err="1" smtClean="0">
                <a:latin typeface="Arial" charset="0"/>
              </a:rPr>
              <a:t>tinggi</a:t>
            </a:r>
            <a:r>
              <a:rPr lang="en-US" sz="2800" dirty="0" smtClean="0">
                <a:latin typeface="Arial" charset="0"/>
              </a:rPr>
              <a:t>.</a:t>
            </a:r>
          </a:p>
        </p:txBody>
      </p:sp>
    </p:spTree>
    <p:extLst>
      <p:ext uri="{BB962C8B-B14F-4D97-AF65-F5344CB8AC3E}">
        <p14:creationId xmlns:p14="http://schemas.microsoft.com/office/powerpoint/2010/main" val="15060086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barn(outVertical)">
                                      <p:cBhvr>
                                        <p:cTn id="7" dur="500"/>
                                        <p:tgtEl>
                                          <p:spTgt spid="2560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25603">
                                            <p:txEl>
                                              <p:pRg st="1" end="1"/>
                                            </p:txEl>
                                          </p:spTgt>
                                        </p:tgtEl>
                                        <p:attrNameLst>
                                          <p:attrName>style.visibility</p:attrName>
                                        </p:attrNameLst>
                                      </p:cBhvr>
                                      <p:to>
                                        <p:strVal val="visible"/>
                                      </p:to>
                                    </p:set>
                                    <p:animEffect transition="in" filter="barn(outVertical)">
                                      <p:cBhvr>
                                        <p:cTn id="12" dur="500"/>
                                        <p:tgtEl>
                                          <p:spTgt spid="2560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914400" y="304800"/>
            <a:ext cx="7467600" cy="533400"/>
          </a:xfrm>
        </p:spPr>
        <p:txBody>
          <a:bodyPr/>
          <a:lstStyle/>
          <a:p>
            <a:pPr eaLnBrk="1" hangingPunct="1"/>
            <a:r>
              <a:rPr lang="en-US" sz="1000" b="1" u="sng" smtClean="0">
                <a:latin typeface="Arial" charset="0"/>
              </a:rPr>
              <a:t>RELIABILITAS</a:t>
            </a:r>
          </a:p>
        </p:txBody>
      </p:sp>
      <p:sp>
        <p:nvSpPr>
          <p:cNvPr id="26627" name="Rectangle 3" descr="Rectangle: Click to edit Master text styles&#10;Second level&#10;Third level&#10;Fourth level&#10;Fifth level"/>
          <p:cNvSpPr>
            <a:spLocks noGrp="1" noChangeArrowheads="1"/>
          </p:cNvSpPr>
          <p:nvPr>
            <p:ph type="body" idx="1"/>
          </p:nvPr>
        </p:nvSpPr>
        <p:spPr>
          <a:xfrm>
            <a:off x="838200" y="1905000"/>
            <a:ext cx="7391400" cy="990600"/>
          </a:xfrm>
        </p:spPr>
        <p:txBody>
          <a:bodyPr/>
          <a:lstStyle/>
          <a:p>
            <a:pPr algn="just" eaLnBrk="1" hangingPunct="1">
              <a:buClr>
                <a:schemeClr val="tx2"/>
              </a:buClr>
              <a:buSzPct val="90000"/>
              <a:buFont typeface="Wingdings" pitchFamily="2" charset="2"/>
              <a:buChar char="­"/>
            </a:pPr>
            <a:r>
              <a:rPr lang="en-US" sz="2800" smtClean="0">
                <a:solidFill>
                  <a:srgbClr val="FF0000"/>
                </a:solidFill>
                <a:latin typeface="Arial" charset="0"/>
              </a:rPr>
              <a:t>Untuk memperoleh koefisien reliabilitas, dapat melalui:</a:t>
            </a:r>
          </a:p>
        </p:txBody>
      </p:sp>
      <p:sp>
        <p:nvSpPr>
          <p:cNvPr id="26628" name="Rectangle 4" descr="Rectangle: Click to edit Master text styles&#10;Second level&#10;Third level&#10;Fourth level&#10;Fifth level"/>
          <p:cNvSpPr>
            <a:spLocks noChangeArrowheads="1"/>
          </p:cNvSpPr>
          <p:nvPr/>
        </p:nvSpPr>
        <p:spPr bwMode="auto">
          <a:xfrm>
            <a:off x="1295400" y="2971800"/>
            <a:ext cx="7010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609600" indent="-609600" algn="just">
              <a:spcBef>
                <a:spcPct val="20000"/>
              </a:spcBef>
              <a:buClr>
                <a:srgbClr val="FF0000"/>
              </a:buClr>
              <a:buSzPct val="95000"/>
              <a:buFont typeface="Wingdings" pitchFamily="2" charset="2"/>
              <a:buAutoNum type="arabicPeriod"/>
            </a:pPr>
            <a:r>
              <a:rPr lang="en-US" sz="2800" u="sng" dirty="0"/>
              <a:t>External Consistency Procedure</a:t>
            </a:r>
          </a:p>
          <a:p>
            <a:pPr marL="609600" indent="-609600" algn="just">
              <a:spcBef>
                <a:spcPct val="20000"/>
              </a:spcBef>
              <a:buClr>
                <a:schemeClr val="hlink"/>
              </a:buClr>
              <a:buSzPct val="110000"/>
              <a:buFont typeface="Wingdings" pitchFamily="2" charset="2"/>
              <a:buNone/>
            </a:pPr>
            <a:endParaRPr lang="en-US" sz="2800" dirty="0"/>
          </a:p>
        </p:txBody>
      </p:sp>
      <p:sp>
        <p:nvSpPr>
          <p:cNvPr id="26629" name="Rectangle 5" descr="Rectangle: Click to edit Master text styles&#10;Second level&#10;Third level&#10;Fourth level&#10;Fifth level"/>
          <p:cNvSpPr>
            <a:spLocks noChangeArrowheads="1"/>
          </p:cNvSpPr>
          <p:nvPr/>
        </p:nvSpPr>
        <p:spPr bwMode="auto">
          <a:xfrm>
            <a:off x="1981200" y="3581400"/>
            <a:ext cx="6248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gn="just">
              <a:spcBef>
                <a:spcPct val="20000"/>
              </a:spcBef>
              <a:buClr>
                <a:schemeClr val="hlink"/>
              </a:buClr>
              <a:buSzPct val="110000"/>
              <a:buFont typeface="Wingdings" pitchFamily="2" charset="2"/>
              <a:buChar char="Ø"/>
            </a:pPr>
            <a:r>
              <a:rPr lang="en-US" sz="2800" dirty="0"/>
              <a:t>Test-Retest</a:t>
            </a:r>
          </a:p>
          <a:p>
            <a:pPr marL="342900" indent="-342900" algn="just">
              <a:spcBef>
                <a:spcPct val="20000"/>
              </a:spcBef>
              <a:buClr>
                <a:schemeClr val="hlink"/>
              </a:buClr>
              <a:buSzPct val="110000"/>
              <a:buFont typeface="Wingdings" pitchFamily="2" charset="2"/>
              <a:buChar char="Ø"/>
            </a:pPr>
            <a:r>
              <a:rPr lang="en-US" sz="2800" dirty="0"/>
              <a:t>Parallel Form Method</a:t>
            </a:r>
          </a:p>
        </p:txBody>
      </p:sp>
      <p:pic>
        <p:nvPicPr>
          <p:cNvPr id="44038" name="Picture 6" descr="Angry"/>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4419600"/>
            <a:ext cx="1392238" cy="178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44367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Effect transition="in" filter="slide(fromBottom)">
                                      <p:cBhvr>
                                        <p:cTn id="7" dur="500"/>
                                        <p:tgtEl>
                                          <p:spTgt spid="266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26628"/>
                                        </p:tgtEl>
                                        <p:attrNameLst>
                                          <p:attrName>style.visibility</p:attrName>
                                        </p:attrNameLst>
                                      </p:cBhvr>
                                      <p:to>
                                        <p:strVal val="visible"/>
                                      </p:to>
                                    </p:set>
                                    <p:animEffect transition="in" filter="slide(fromTop)">
                                      <p:cBhvr>
                                        <p:cTn id="12" dur="500"/>
                                        <p:tgtEl>
                                          <p:spTgt spid="2662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26629">
                                            <p:txEl>
                                              <p:pRg st="0" end="0"/>
                                            </p:txEl>
                                          </p:spTgt>
                                        </p:tgtEl>
                                        <p:attrNameLst>
                                          <p:attrName>style.visibility</p:attrName>
                                        </p:attrNameLst>
                                      </p:cBhvr>
                                      <p:to>
                                        <p:strVal val="visible"/>
                                      </p:to>
                                    </p:set>
                                    <p:animEffect transition="in" filter="box(out)">
                                      <p:cBhvr>
                                        <p:cTn id="17" dur="500"/>
                                        <p:tgtEl>
                                          <p:spTgt spid="26629">
                                            <p:txEl>
                                              <p:pRg st="0" end="0"/>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26629">
                                            <p:txEl>
                                              <p:pRg st="1" end="1"/>
                                            </p:txEl>
                                          </p:spTgt>
                                        </p:tgtEl>
                                        <p:attrNameLst>
                                          <p:attrName>style.visibility</p:attrName>
                                        </p:attrNameLst>
                                      </p:cBhvr>
                                      <p:to>
                                        <p:strVal val="visible"/>
                                      </p:to>
                                    </p:set>
                                    <p:animEffect transition="in" filter="box(out)">
                                      <p:cBhvr>
                                        <p:cTn id="22" dur="500"/>
                                        <p:tgtEl>
                                          <p:spTgt spid="26629">
                                            <p:txEl>
                                              <p:pRg st="1" end="1"/>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autoUpdateAnimBg="0"/>
      <p:bldP spid="26628" grpId="0" autoUpdateAnimBg="0"/>
      <p:bldP spid="26629"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RELIABILITAS</a:t>
            </a:r>
          </a:p>
        </p:txBody>
      </p:sp>
      <p:sp>
        <p:nvSpPr>
          <p:cNvPr id="27651" name="Rectangle 3" descr="Rectangle: Click to edit Master text styles&#10;Second level&#10;Third level&#10;Fourth level&#10;Fifth level"/>
          <p:cNvSpPr>
            <a:spLocks noGrp="1" noChangeArrowheads="1"/>
          </p:cNvSpPr>
          <p:nvPr>
            <p:ph type="body" idx="1"/>
          </p:nvPr>
        </p:nvSpPr>
        <p:spPr>
          <a:xfrm>
            <a:off x="838200" y="1905000"/>
            <a:ext cx="7772400" cy="533400"/>
          </a:xfrm>
        </p:spPr>
        <p:txBody>
          <a:bodyPr/>
          <a:lstStyle/>
          <a:p>
            <a:pPr marL="609600" indent="-609600" eaLnBrk="1" hangingPunct="1">
              <a:buClr>
                <a:srgbClr val="FF0000"/>
              </a:buClr>
              <a:buSzPct val="90000"/>
              <a:buFont typeface="Wingdings" pitchFamily="2" charset="2"/>
              <a:buAutoNum type="arabicPeriod" startAt="2"/>
            </a:pPr>
            <a:r>
              <a:rPr lang="en-US" sz="2800" u="sng" dirty="0" smtClean="0">
                <a:latin typeface="Arial" charset="0"/>
              </a:rPr>
              <a:t>Internal Consistency Procedure</a:t>
            </a:r>
          </a:p>
        </p:txBody>
      </p:sp>
      <p:sp>
        <p:nvSpPr>
          <p:cNvPr id="27652" name="Rectangle 4" descr="Rectangle: Click to edit Master text styles&#10;Second level&#10;Third level&#10;Fourth level&#10;Fifth level"/>
          <p:cNvSpPr>
            <a:spLocks noChangeArrowheads="1"/>
          </p:cNvSpPr>
          <p:nvPr/>
        </p:nvSpPr>
        <p:spPr bwMode="auto">
          <a:xfrm>
            <a:off x="1447800" y="2667000"/>
            <a:ext cx="71628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hlink"/>
              </a:buClr>
              <a:buFont typeface="Wingdings" pitchFamily="2" charset="2"/>
              <a:buChar char="Ø"/>
            </a:pPr>
            <a:r>
              <a:rPr lang="en-US" sz="2800" dirty="0"/>
              <a:t>Formula Alpha </a:t>
            </a:r>
            <a:r>
              <a:rPr lang="en-US" sz="2800" dirty="0" err="1"/>
              <a:t>Cronbach</a:t>
            </a:r>
            <a:endParaRPr lang="en-US" sz="2800" dirty="0"/>
          </a:p>
          <a:p>
            <a:pPr marL="342900" indent="-342900">
              <a:spcBef>
                <a:spcPct val="20000"/>
              </a:spcBef>
              <a:buClr>
                <a:schemeClr val="hlink"/>
              </a:buClr>
              <a:buFont typeface="Wingdings" pitchFamily="2" charset="2"/>
              <a:buChar char="Ø"/>
            </a:pPr>
            <a:r>
              <a:rPr lang="en-US" sz="2800" dirty="0"/>
              <a:t>Formula </a:t>
            </a:r>
            <a:r>
              <a:rPr lang="en-US" sz="2800" dirty="0" err="1"/>
              <a:t>Analysa</a:t>
            </a:r>
            <a:r>
              <a:rPr lang="en-US" sz="2800" dirty="0"/>
              <a:t> </a:t>
            </a:r>
            <a:r>
              <a:rPr lang="en-US" sz="2800" dirty="0" err="1"/>
              <a:t>Varians</a:t>
            </a:r>
            <a:r>
              <a:rPr lang="en-US" sz="2800" dirty="0"/>
              <a:t> Hoyt</a:t>
            </a:r>
          </a:p>
        </p:txBody>
      </p:sp>
      <p:pic>
        <p:nvPicPr>
          <p:cNvPr id="45061" name="Picture 5" descr="Angry"/>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4267200"/>
            <a:ext cx="1392238" cy="178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28345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additive="base">
                                        <p:cTn id="7" dur="500" fill="hold"/>
                                        <p:tgtEl>
                                          <p:spTgt spid="276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765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6" presetClass="entr" presetSubtype="37" fill="hold" grpId="0" nodeType="clickEffect">
                                  <p:stCondLst>
                                    <p:cond delay="0"/>
                                  </p:stCondLst>
                                  <p:childTnLst>
                                    <p:set>
                                      <p:cBhvr>
                                        <p:cTn id="12" dur="1" fill="hold">
                                          <p:stCondLst>
                                            <p:cond delay="0"/>
                                          </p:stCondLst>
                                        </p:cTn>
                                        <p:tgtEl>
                                          <p:spTgt spid="27652">
                                            <p:txEl>
                                              <p:pRg st="0" end="0"/>
                                            </p:txEl>
                                          </p:spTgt>
                                        </p:tgtEl>
                                        <p:attrNameLst>
                                          <p:attrName>style.visibility</p:attrName>
                                        </p:attrNameLst>
                                      </p:cBhvr>
                                      <p:to>
                                        <p:strVal val="visible"/>
                                      </p:to>
                                    </p:set>
                                    <p:animEffect transition="in" filter="barn(outVertical)">
                                      <p:cBhvr>
                                        <p:cTn id="13" dur="500"/>
                                        <p:tgtEl>
                                          <p:spTgt spid="27652">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6" presetClass="entr" presetSubtype="37" fill="hold" grpId="0" nodeType="clickEffect">
                                  <p:stCondLst>
                                    <p:cond delay="0"/>
                                  </p:stCondLst>
                                  <p:childTnLst>
                                    <p:set>
                                      <p:cBhvr>
                                        <p:cTn id="17" dur="1" fill="hold">
                                          <p:stCondLst>
                                            <p:cond delay="0"/>
                                          </p:stCondLst>
                                        </p:cTn>
                                        <p:tgtEl>
                                          <p:spTgt spid="27652">
                                            <p:txEl>
                                              <p:pRg st="1" end="1"/>
                                            </p:txEl>
                                          </p:spTgt>
                                        </p:tgtEl>
                                        <p:attrNameLst>
                                          <p:attrName>style.visibility</p:attrName>
                                        </p:attrNameLst>
                                      </p:cBhvr>
                                      <p:to>
                                        <p:strVal val="visible"/>
                                      </p:to>
                                    </p:set>
                                    <p:animEffect transition="in" filter="barn(outVertical)">
                                      <p:cBhvr>
                                        <p:cTn id="18" dur="500"/>
                                        <p:tgtEl>
                                          <p:spTgt spid="2765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autoUpdateAnimBg="0"/>
      <p:bldP spid="27652"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838200" y="304800"/>
            <a:ext cx="7543800" cy="533400"/>
          </a:xfrm>
        </p:spPr>
        <p:txBody>
          <a:bodyPr/>
          <a:lstStyle/>
          <a:p>
            <a:pPr eaLnBrk="1" hangingPunct="1"/>
            <a:r>
              <a:rPr lang="en-US" sz="1000" b="1" u="sng" smtClean="0">
                <a:latin typeface="Arial" charset="0"/>
              </a:rPr>
              <a:t>VALIDASI</a:t>
            </a:r>
          </a:p>
        </p:txBody>
      </p:sp>
      <p:sp>
        <p:nvSpPr>
          <p:cNvPr id="28675" name="Rectangle 3" descr="Rectangle: Click to edit Master text styles&#10;Second level&#10;Third level&#10;Fourth level&#10;Fifth level"/>
          <p:cNvSpPr>
            <a:spLocks noGrp="1" noChangeArrowheads="1"/>
          </p:cNvSpPr>
          <p:nvPr>
            <p:ph type="body" idx="1"/>
          </p:nvPr>
        </p:nvSpPr>
        <p:spPr>
          <a:xfrm>
            <a:off x="838200" y="1676400"/>
            <a:ext cx="7086600" cy="2438400"/>
          </a:xfrm>
        </p:spPr>
        <p:txBody>
          <a:bodyPr/>
          <a:lstStyle/>
          <a:p>
            <a:pPr marL="609600" indent="-609600" eaLnBrk="1" hangingPunct="1">
              <a:buFont typeface="Wingdings" pitchFamily="2" charset="2"/>
              <a:buNone/>
            </a:pPr>
            <a:r>
              <a:rPr lang="en-US" sz="2800" u="sng" dirty="0" err="1" smtClean="0">
                <a:latin typeface="Arial" charset="0"/>
              </a:rPr>
              <a:t>Tujuan</a:t>
            </a:r>
            <a:r>
              <a:rPr lang="en-US" sz="2800" u="sng" dirty="0" smtClean="0">
                <a:latin typeface="Arial" charset="0"/>
              </a:rPr>
              <a:t> </a:t>
            </a:r>
            <a:r>
              <a:rPr lang="en-US" sz="2800" u="sng" dirty="0" err="1" smtClean="0">
                <a:latin typeface="Arial" charset="0"/>
              </a:rPr>
              <a:t>dari</a:t>
            </a:r>
            <a:r>
              <a:rPr lang="en-US" sz="2800" u="sng" dirty="0" smtClean="0">
                <a:latin typeface="Arial" charset="0"/>
              </a:rPr>
              <a:t> </a:t>
            </a:r>
            <a:r>
              <a:rPr lang="en-US" sz="2800" u="sng" dirty="0" err="1" smtClean="0">
                <a:latin typeface="Arial" charset="0"/>
              </a:rPr>
              <a:t>validasi</a:t>
            </a:r>
            <a:r>
              <a:rPr lang="en-US" sz="2800" u="sng" dirty="0" smtClean="0">
                <a:latin typeface="Arial" charset="0"/>
              </a:rPr>
              <a:t> </a:t>
            </a:r>
            <a:r>
              <a:rPr lang="en-US" sz="2800" u="sng" dirty="0" err="1" smtClean="0">
                <a:latin typeface="Arial" charset="0"/>
              </a:rPr>
              <a:t>adalah</a:t>
            </a:r>
            <a:r>
              <a:rPr lang="en-US" sz="2800" dirty="0" smtClean="0">
                <a:latin typeface="Arial" charset="0"/>
              </a:rPr>
              <a:t>, </a:t>
            </a:r>
          </a:p>
          <a:p>
            <a:pPr marL="609600" indent="-609600" algn="just" eaLnBrk="1" hangingPunct="1">
              <a:lnSpc>
                <a:spcPct val="80000"/>
              </a:lnSpc>
              <a:buClr>
                <a:srgbClr val="FF0000"/>
              </a:buClr>
              <a:buSzPct val="90000"/>
              <a:buFont typeface="Wingdings" pitchFamily="2" charset="2"/>
              <a:buAutoNum type="arabicPeriod"/>
            </a:pPr>
            <a:r>
              <a:rPr lang="en-US" sz="2800" dirty="0" err="1" smtClean="0">
                <a:latin typeface="Arial" charset="0"/>
              </a:rPr>
              <a:t>Untuk</a:t>
            </a:r>
            <a:r>
              <a:rPr lang="en-US" sz="2800" dirty="0" smtClean="0">
                <a:latin typeface="Arial" charset="0"/>
              </a:rPr>
              <a:t> </a:t>
            </a:r>
            <a:r>
              <a:rPr lang="en-US" sz="2800" dirty="0" err="1" smtClean="0">
                <a:latin typeface="Arial" charset="0"/>
              </a:rPr>
              <a:t>mengetahui</a:t>
            </a:r>
            <a:r>
              <a:rPr lang="en-US" sz="2800" dirty="0" smtClean="0">
                <a:latin typeface="Arial" charset="0"/>
              </a:rPr>
              <a:t> </a:t>
            </a:r>
            <a:r>
              <a:rPr lang="en-US" sz="2800" dirty="0" err="1" smtClean="0">
                <a:latin typeface="Arial" charset="0"/>
              </a:rPr>
              <a:t>validitas</a:t>
            </a:r>
            <a:r>
              <a:rPr lang="en-US" sz="2800" dirty="0" smtClean="0">
                <a:latin typeface="Arial" charset="0"/>
              </a:rPr>
              <a:t> </a:t>
            </a:r>
            <a:r>
              <a:rPr lang="en-US" sz="2800" dirty="0" err="1" smtClean="0">
                <a:latin typeface="Arial" charset="0"/>
              </a:rPr>
              <a:t>alat</a:t>
            </a:r>
            <a:r>
              <a:rPr lang="en-US" sz="2800" dirty="0" smtClean="0">
                <a:latin typeface="Arial" charset="0"/>
              </a:rPr>
              <a:t> </a:t>
            </a:r>
            <a:r>
              <a:rPr lang="en-US" sz="2800" dirty="0" err="1" smtClean="0">
                <a:latin typeface="Arial" charset="0"/>
              </a:rPr>
              <a:t>ukur</a:t>
            </a:r>
            <a:r>
              <a:rPr lang="en-US" sz="2800" dirty="0" smtClean="0">
                <a:latin typeface="Arial" charset="0"/>
              </a:rPr>
              <a:t> </a:t>
            </a:r>
            <a:r>
              <a:rPr lang="en-US" sz="2800" dirty="0" err="1" smtClean="0">
                <a:latin typeface="Arial" charset="0"/>
              </a:rPr>
              <a:t>dalam</a:t>
            </a:r>
            <a:r>
              <a:rPr lang="en-US" sz="2800" dirty="0" smtClean="0">
                <a:latin typeface="Arial" charset="0"/>
              </a:rPr>
              <a:t> </a:t>
            </a:r>
            <a:r>
              <a:rPr lang="en-US" sz="2800" dirty="0" err="1" smtClean="0">
                <a:latin typeface="Arial" charset="0"/>
              </a:rPr>
              <a:t>kaitannya</a:t>
            </a:r>
            <a:r>
              <a:rPr lang="en-US" sz="2800" dirty="0" smtClean="0">
                <a:latin typeface="Arial" charset="0"/>
              </a:rPr>
              <a:t> </a:t>
            </a:r>
            <a:r>
              <a:rPr lang="en-US" sz="2800" dirty="0" err="1" smtClean="0">
                <a:latin typeface="Arial" charset="0"/>
              </a:rPr>
              <a:t>dengan</a:t>
            </a:r>
            <a:r>
              <a:rPr lang="en-US" sz="2800" dirty="0" smtClean="0">
                <a:latin typeface="Arial" charset="0"/>
              </a:rPr>
              <a:t> </a:t>
            </a:r>
            <a:r>
              <a:rPr lang="en-US" sz="2800" dirty="0" err="1" smtClean="0">
                <a:latin typeface="Arial" charset="0"/>
              </a:rPr>
              <a:t>alat</a:t>
            </a:r>
            <a:r>
              <a:rPr lang="en-US" sz="2800" dirty="0" smtClean="0">
                <a:latin typeface="Arial" charset="0"/>
              </a:rPr>
              <a:t> </a:t>
            </a:r>
            <a:r>
              <a:rPr lang="en-US" sz="2800" dirty="0" err="1" smtClean="0">
                <a:latin typeface="Arial" charset="0"/>
              </a:rPr>
              <a:t>ukur</a:t>
            </a:r>
            <a:r>
              <a:rPr lang="en-US" sz="2800" dirty="0" smtClean="0">
                <a:latin typeface="Arial" charset="0"/>
              </a:rPr>
              <a:t> </a:t>
            </a:r>
            <a:r>
              <a:rPr lang="en-US" sz="2800" dirty="0" err="1" smtClean="0">
                <a:latin typeface="Arial" charset="0"/>
              </a:rPr>
              <a:t>lainnya</a:t>
            </a:r>
            <a:r>
              <a:rPr lang="en-US" sz="2800" dirty="0" smtClean="0">
                <a:latin typeface="Arial" charset="0"/>
              </a:rPr>
              <a:t> yang </a:t>
            </a:r>
            <a:r>
              <a:rPr lang="en-US" sz="2800" dirty="0" err="1" smtClean="0">
                <a:latin typeface="Arial" charset="0"/>
              </a:rPr>
              <a:t>dianggap</a:t>
            </a:r>
            <a:r>
              <a:rPr lang="en-US" sz="2800" dirty="0" smtClean="0">
                <a:latin typeface="Arial" charset="0"/>
              </a:rPr>
              <a:t> </a:t>
            </a:r>
            <a:r>
              <a:rPr lang="en-US" sz="2800" dirty="0" err="1" smtClean="0">
                <a:latin typeface="Arial" charset="0"/>
              </a:rPr>
              <a:t>sudah</a:t>
            </a:r>
            <a:r>
              <a:rPr lang="en-US" sz="2800" dirty="0" smtClean="0">
                <a:latin typeface="Arial" charset="0"/>
              </a:rPr>
              <a:t> </a:t>
            </a:r>
            <a:r>
              <a:rPr lang="en-US" sz="2800" dirty="0" err="1" smtClean="0">
                <a:latin typeface="Arial" charset="0"/>
              </a:rPr>
              <a:t>memiliki</a:t>
            </a:r>
            <a:r>
              <a:rPr lang="en-US" sz="2800" dirty="0" smtClean="0">
                <a:latin typeface="Arial" charset="0"/>
              </a:rPr>
              <a:t> </a:t>
            </a:r>
            <a:r>
              <a:rPr lang="en-US" sz="2800" dirty="0" err="1" smtClean="0">
                <a:latin typeface="Arial" charset="0"/>
              </a:rPr>
              <a:t>validitas</a:t>
            </a:r>
            <a:r>
              <a:rPr lang="en-US" sz="2800" dirty="0" smtClean="0">
                <a:latin typeface="Arial" charset="0"/>
              </a:rPr>
              <a:t> </a:t>
            </a:r>
            <a:r>
              <a:rPr lang="en-US" sz="2800" dirty="0" err="1" smtClean="0">
                <a:latin typeface="Arial" charset="0"/>
              </a:rPr>
              <a:t>dan</a:t>
            </a:r>
            <a:r>
              <a:rPr lang="en-US" sz="2800" dirty="0" smtClean="0">
                <a:latin typeface="Arial" charset="0"/>
              </a:rPr>
              <a:t> </a:t>
            </a:r>
            <a:r>
              <a:rPr lang="en-US" sz="2800" dirty="0" err="1" smtClean="0">
                <a:latin typeface="Arial" charset="0"/>
              </a:rPr>
              <a:t>reliabilitas</a:t>
            </a:r>
            <a:r>
              <a:rPr lang="en-US" sz="2800" dirty="0" smtClean="0">
                <a:latin typeface="Arial" charset="0"/>
              </a:rPr>
              <a:t> yang </a:t>
            </a:r>
            <a:r>
              <a:rPr lang="en-US" sz="2800" dirty="0" err="1" smtClean="0">
                <a:latin typeface="Arial" charset="0"/>
              </a:rPr>
              <a:t>baik</a:t>
            </a:r>
            <a:r>
              <a:rPr lang="en-US" sz="2800" dirty="0" smtClean="0">
                <a:latin typeface="Arial" charset="0"/>
              </a:rPr>
              <a:t>;</a:t>
            </a:r>
            <a:endParaRPr lang="en-US" sz="2800" dirty="0" smtClean="0"/>
          </a:p>
        </p:txBody>
      </p:sp>
      <p:sp>
        <p:nvSpPr>
          <p:cNvPr id="28676" name="Rectangle 4" descr="Rectangle: Click to edit Master text styles&#10;Second level&#10;Third level&#10;Fourth level&#10;Fifth level"/>
          <p:cNvSpPr>
            <a:spLocks noChangeArrowheads="1"/>
          </p:cNvSpPr>
          <p:nvPr/>
        </p:nvSpPr>
        <p:spPr bwMode="auto">
          <a:xfrm>
            <a:off x="1600200" y="3733800"/>
            <a:ext cx="6172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hlink"/>
              </a:buClr>
              <a:buSzPct val="90000"/>
              <a:buFont typeface="Wingdings" pitchFamily="2" charset="2"/>
              <a:buChar char="v"/>
            </a:pPr>
            <a:r>
              <a:rPr lang="en-US" sz="2800"/>
              <a:t>Concurrent Validity</a:t>
            </a:r>
          </a:p>
          <a:p>
            <a:pPr marL="342900" indent="-342900">
              <a:spcBef>
                <a:spcPct val="20000"/>
              </a:spcBef>
              <a:buClr>
                <a:schemeClr val="hlink"/>
              </a:buClr>
              <a:buSzPct val="90000"/>
              <a:buFont typeface="Wingdings" pitchFamily="2" charset="2"/>
              <a:buChar char="v"/>
            </a:pPr>
            <a:r>
              <a:rPr lang="en-US" sz="2800"/>
              <a:t>Multitrait-Multimethod</a:t>
            </a:r>
            <a:endParaRPr lang="en-US" sz="2800">
              <a:latin typeface="Calibri" pitchFamily="34" charset="0"/>
            </a:endParaRPr>
          </a:p>
        </p:txBody>
      </p:sp>
      <p:sp>
        <p:nvSpPr>
          <p:cNvPr id="28677" name="Rectangle 5" descr="Rectangle: Click to edit Master text styles&#10;Second level&#10;Third level&#10;Fourth level&#10;Fifth level"/>
          <p:cNvSpPr>
            <a:spLocks noChangeArrowheads="1"/>
          </p:cNvSpPr>
          <p:nvPr/>
        </p:nvSpPr>
        <p:spPr bwMode="auto">
          <a:xfrm>
            <a:off x="762000" y="4876800"/>
            <a:ext cx="78486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57200" indent="-457200">
              <a:spcBef>
                <a:spcPct val="20000"/>
              </a:spcBef>
              <a:buClr>
                <a:srgbClr val="FF0000"/>
              </a:buClr>
              <a:buSzPct val="90000"/>
              <a:buFont typeface="Wingdings" pitchFamily="2" charset="2"/>
              <a:buAutoNum type="arabicPeriod" startAt="2"/>
              <a:defRPr/>
            </a:pPr>
            <a:r>
              <a:rPr lang="en-US" sz="2800" dirty="0"/>
              <a:t>  </a:t>
            </a:r>
            <a:r>
              <a:rPr lang="en-US" sz="2800" dirty="0" err="1"/>
              <a:t>Menyusun</a:t>
            </a:r>
            <a:r>
              <a:rPr lang="en-US" sz="2800" dirty="0"/>
              <a:t> Norma</a:t>
            </a:r>
            <a:r>
              <a:rPr lang="id-ID" sz="2800" dirty="0"/>
              <a:t> </a:t>
            </a:r>
          </a:p>
          <a:p>
            <a:pPr>
              <a:spcBef>
                <a:spcPct val="20000"/>
              </a:spcBef>
              <a:buClr>
                <a:srgbClr val="FF0000"/>
              </a:buClr>
              <a:buSzPct val="90000"/>
              <a:defRPr/>
            </a:pPr>
            <a:r>
              <a:rPr lang="id-ID" sz="2800" u="sng" dirty="0"/>
              <a:t>(Skor ideal tertinggi-skor ideal terendah)</a:t>
            </a:r>
          </a:p>
          <a:p>
            <a:pPr>
              <a:spcBef>
                <a:spcPct val="20000"/>
              </a:spcBef>
              <a:buClr>
                <a:srgbClr val="FF0000"/>
              </a:buClr>
              <a:buSzPct val="90000"/>
              <a:defRPr/>
            </a:pPr>
            <a:r>
              <a:rPr lang="id-ID" sz="2800" dirty="0"/>
              <a:t>Jumlah kriteria</a:t>
            </a:r>
            <a:endParaRPr lang="en-US" sz="2800" dirty="0"/>
          </a:p>
        </p:txBody>
      </p:sp>
    </p:spTree>
    <p:extLst>
      <p:ext uri="{BB962C8B-B14F-4D97-AF65-F5344CB8AC3E}">
        <p14:creationId xmlns:p14="http://schemas.microsoft.com/office/powerpoint/2010/main" val="28599029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86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86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8676">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8676">
                                            <p:txEl>
                                              <p:pRg st="1" end="1"/>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8677">
                                            <p:txEl>
                                              <p:pRg st="0" end="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8677">
                                            <p:txEl>
                                              <p:pRg st="1" end="1"/>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867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autoUpdateAnimBg="0"/>
      <p:bldP spid="28676" grpId="0" build="p" autoUpdateAnimBg="0"/>
      <p:bldP spid="28677"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09600" y="304800"/>
            <a:ext cx="7772400" cy="533400"/>
          </a:xfrm>
        </p:spPr>
        <p:txBody>
          <a:bodyPr/>
          <a:lstStyle/>
          <a:p>
            <a:pPr eaLnBrk="1" hangingPunct="1"/>
            <a:r>
              <a:rPr lang="en-US" sz="1000" b="1" u="sng" smtClean="0">
                <a:latin typeface="Arial" charset="0"/>
              </a:rPr>
              <a:t>KOMPILASI II</a:t>
            </a:r>
            <a:br>
              <a:rPr lang="en-US" sz="1000" b="1" u="sng" smtClean="0">
                <a:latin typeface="Arial" charset="0"/>
              </a:rPr>
            </a:br>
            <a:r>
              <a:rPr lang="en-US" sz="1000" smtClean="0">
                <a:latin typeface="Arial" charset="0"/>
              </a:rPr>
              <a:t>Format Final</a:t>
            </a:r>
          </a:p>
        </p:txBody>
      </p:sp>
      <p:sp>
        <p:nvSpPr>
          <p:cNvPr id="30723" name="Rectangle 3" descr="Rectangle: Click to edit Master text styles&#10;Second level&#10;Third level&#10;Fourth level&#10;Fifth level"/>
          <p:cNvSpPr>
            <a:spLocks noGrp="1" noChangeArrowheads="1"/>
          </p:cNvSpPr>
          <p:nvPr>
            <p:ph type="body" idx="1"/>
          </p:nvPr>
        </p:nvSpPr>
        <p:spPr>
          <a:xfrm>
            <a:off x="685800" y="1752600"/>
            <a:ext cx="7086600" cy="2362200"/>
          </a:xfrm>
        </p:spPr>
        <p:txBody>
          <a:bodyPr/>
          <a:lstStyle/>
          <a:p>
            <a:pPr algn="just" eaLnBrk="1" hangingPunct="1">
              <a:buSzPct val="95000"/>
            </a:pPr>
            <a:r>
              <a:rPr lang="en-US" sz="2800" dirty="0" err="1" smtClean="0">
                <a:latin typeface="Arial" charset="0"/>
              </a:rPr>
              <a:t>Tahap</a:t>
            </a:r>
            <a:r>
              <a:rPr lang="en-US" sz="2800" dirty="0" smtClean="0">
                <a:latin typeface="Arial" charset="0"/>
              </a:rPr>
              <a:t> final </a:t>
            </a:r>
            <a:r>
              <a:rPr lang="en-US" sz="2800" dirty="0" err="1" smtClean="0">
                <a:latin typeface="Arial" charset="0"/>
              </a:rPr>
              <a:t>dalam</a:t>
            </a:r>
            <a:r>
              <a:rPr lang="en-US" sz="2800" dirty="0" smtClean="0">
                <a:latin typeface="Arial" charset="0"/>
              </a:rPr>
              <a:t> </a:t>
            </a:r>
            <a:r>
              <a:rPr lang="en-US" sz="2800" dirty="0" err="1" smtClean="0">
                <a:latin typeface="Arial" charset="0"/>
              </a:rPr>
              <a:t>penyusunan</a:t>
            </a:r>
            <a:r>
              <a:rPr lang="en-US" sz="2800" dirty="0" smtClean="0">
                <a:latin typeface="Arial" charset="0"/>
              </a:rPr>
              <a:t> </a:t>
            </a:r>
            <a:r>
              <a:rPr lang="en-US" sz="2800" dirty="0" err="1" smtClean="0">
                <a:latin typeface="Arial" charset="0"/>
              </a:rPr>
              <a:t>skala</a:t>
            </a:r>
            <a:r>
              <a:rPr lang="en-US" sz="2800" dirty="0" smtClean="0">
                <a:latin typeface="Arial" charset="0"/>
              </a:rPr>
              <a:t> </a:t>
            </a:r>
            <a:r>
              <a:rPr lang="en-US" sz="2800" dirty="0" err="1" smtClean="0">
                <a:latin typeface="Arial" charset="0"/>
              </a:rPr>
              <a:t>psikologis</a:t>
            </a:r>
            <a:r>
              <a:rPr lang="en-US" sz="2800" dirty="0" smtClean="0">
                <a:latin typeface="Arial" charset="0"/>
              </a:rPr>
              <a:t> </a:t>
            </a:r>
            <a:r>
              <a:rPr lang="en-US" sz="2800" dirty="0" err="1" smtClean="0">
                <a:latin typeface="Arial" charset="0"/>
              </a:rPr>
              <a:t>adalah</a:t>
            </a:r>
            <a:r>
              <a:rPr lang="en-US" sz="2800" dirty="0" smtClean="0">
                <a:latin typeface="Arial" charset="0"/>
              </a:rPr>
              <a:t> </a:t>
            </a:r>
            <a:r>
              <a:rPr lang="en-US" sz="2800" dirty="0" err="1" smtClean="0">
                <a:latin typeface="Arial" charset="0"/>
              </a:rPr>
              <a:t>bagaimana</a:t>
            </a:r>
            <a:r>
              <a:rPr lang="en-US" sz="2800" dirty="0" smtClean="0">
                <a:latin typeface="Arial" charset="0"/>
              </a:rPr>
              <a:t> </a:t>
            </a:r>
            <a:r>
              <a:rPr lang="en-US" sz="2800" dirty="0" err="1" smtClean="0">
                <a:latin typeface="Arial" charset="0"/>
              </a:rPr>
              <a:t>mengatur</a:t>
            </a:r>
            <a:r>
              <a:rPr lang="en-US" sz="2800" dirty="0" smtClean="0">
                <a:latin typeface="Arial" charset="0"/>
              </a:rPr>
              <a:t> format </a:t>
            </a:r>
            <a:r>
              <a:rPr lang="en-US" sz="2800" dirty="0" err="1" smtClean="0">
                <a:latin typeface="Arial" charset="0"/>
              </a:rPr>
              <a:t>penampilan</a:t>
            </a:r>
            <a:r>
              <a:rPr lang="en-US" sz="2800" dirty="0" smtClean="0">
                <a:latin typeface="Arial" charset="0"/>
              </a:rPr>
              <a:t> </a:t>
            </a:r>
            <a:r>
              <a:rPr lang="en-US" sz="2800" dirty="0" err="1" smtClean="0">
                <a:latin typeface="Arial" charset="0"/>
              </a:rPr>
              <a:t>fisik</a:t>
            </a:r>
            <a:r>
              <a:rPr lang="en-US" sz="2800" dirty="0" smtClean="0">
                <a:latin typeface="Arial" charset="0"/>
              </a:rPr>
              <a:t> </a:t>
            </a:r>
            <a:r>
              <a:rPr lang="en-US" sz="2800" dirty="0" err="1" smtClean="0">
                <a:latin typeface="Arial" charset="0"/>
              </a:rPr>
              <a:t>alat</a:t>
            </a:r>
            <a:r>
              <a:rPr lang="en-US" sz="2800" dirty="0" smtClean="0">
                <a:latin typeface="Arial" charset="0"/>
              </a:rPr>
              <a:t> </a:t>
            </a:r>
            <a:r>
              <a:rPr lang="en-US" sz="2800" dirty="0" err="1" smtClean="0">
                <a:latin typeface="Arial" charset="0"/>
              </a:rPr>
              <a:t>ukur</a:t>
            </a:r>
            <a:r>
              <a:rPr lang="en-US" sz="2800" dirty="0" smtClean="0">
                <a:latin typeface="Arial" charset="0"/>
              </a:rPr>
              <a:t> agar </a:t>
            </a:r>
            <a:r>
              <a:rPr lang="en-US" sz="2800" dirty="0" err="1" smtClean="0">
                <a:latin typeface="Arial" charset="0"/>
              </a:rPr>
              <a:t>menarik</a:t>
            </a:r>
            <a:r>
              <a:rPr lang="en-US" sz="2800" dirty="0" smtClean="0">
                <a:latin typeface="Arial" charset="0"/>
              </a:rPr>
              <a:t>; </a:t>
            </a:r>
            <a:r>
              <a:rPr lang="en-US" sz="2800" dirty="0" err="1" smtClean="0">
                <a:latin typeface="Arial" charset="0"/>
              </a:rPr>
              <a:t>maka</a:t>
            </a:r>
            <a:r>
              <a:rPr lang="en-US" sz="2800" dirty="0" smtClean="0">
                <a:latin typeface="Arial" charset="0"/>
              </a:rPr>
              <a:t> yang </a:t>
            </a:r>
            <a:r>
              <a:rPr lang="en-US" sz="2800" dirty="0" err="1" smtClean="0">
                <a:latin typeface="Arial" charset="0"/>
              </a:rPr>
              <a:t>perlu</a:t>
            </a:r>
            <a:r>
              <a:rPr lang="en-US" sz="2800" dirty="0" smtClean="0">
                <a:latin typeface="Arial" charset="0"/>
              </a:rPr>
              <a:t> </a:t>
            </a:r>
            <a:r>
              <a:rPr lang="en-US" sz="2800" dirty="0" err="1" smtClean="0">
                <a:latin typeface="Arial" charset="0"/>
              </a:rPr>
              <a:t>dipertimbang</a:t>
            </a:r>
            <a:r>
              <a:rPr lang="en-US" sz="2800" dirty="0" smtClean="0">
                <a:latin typeface="Arial" charset="0"/>
              </a:rPr>
              <a:t>- </a:t>
            </a:r>
            <a:r>
              <a:rPr lang="en-US" sz="2800" dirty="0" err="1" smtClean="0">
                <a:latin typeface="Arial" charset="0"/>
              </a:rPr>
              <a:t>kan</a:t>
            </a:r>
            <a:r>
              <a:rPr lang="en-US" sz="2800" dirty="0" smtClean="0">
                <a:latin typeface="Arial" charset="0"/>
              </a:rPr>
              <a:t> </a:t>
            </a:r>
            <a:r>
              <a:rPr lang="en-US" sz="2800" dirty="0" err="1" smtClean="0">
                <a:latin typeface="Arial" charset="0"/>
              </a:rPr>
              <a:t>dan</a:t>
            </a:r>
            <a:r>
              <a:rPr lang="en-US" sz="2800" dirty="0" smtClean="0">
                <a:latin typeface="Arial" charset="0"/>
              </a:rPr>
              <a:t> </a:t>
            </a:r>
            <a:r>
              <a:rPr lang="en-US" sz="2800" dirty="0" err="1" smtClean="0">
                <a:latin typeface="Arial" charset="0"/>
              </a:rPr>
              <a:t>diperhatikan</a:t>
            </a:r>
            <a:r>
              <a:rPr lang="en-US" sz="2800" dirty="0" smtClean="0">
                <a:latin typeface="Arial" charset="0"/>
              </a:rPr>
              <a:t>:</a:t>
            </a:r>
          </a:p>
        </p:txBody>
      </p:sp>
      <p:pic>
        <p:nvPicPr>
          <p:cNvPr id="47108" name="Picture 7" descr="MOUSI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410200" y="4038600"/>
            <a:ext cx="1905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61883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iterate type="wd">
                                    <p:tmPct val="100000"/>
                                  </p:iterate>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randombar(horizontal)">
                                      <p:cBhvr>
                                        <p:cTn id="7" dur="300"/>
                                        <p:tgtEl>
                                          <p:spTgt spid="307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914400" y="304800"/>
            <a:ext cx="7467600" cy="533400"/>
          </a:xfrm>
        </p:spPr>
        <p:txBody>
          <a:bodyPr/>
          <a:lstStyle/>
          <a:p>
            <a:pPr eaLnBrk="1" hangingPunct="1"/>
            <a:r>
              <a:rPr lang="en-US" sz="1000" b="1" u="sng" smtClean="0">
                <a:latin typeface="Arial" charset="0"/>
              </a:rPr>
              <a:t>KOMPILASI II</a:t>
            </a:r>
            <a:br>
              <a:rPr lang="en-US" sz="1000" b="1" u="sng" smtClean="0">
                <a:latin typeface="Arial" charset="0"/>
              </a:rPr>
            </a:br>
            <a:r>
              <a:rPr lang="en-US" sz="1000" smtClean="0">
                <a:latin typeface="Arial" charset="0"/>
              </a:rPr>
              <a:t>Format Final</a:t>
            </a:r>
          </a:p>
        </p:txBody>
      </p:sp>
      <p:sp>
        <p:nvSpPr>
          <p:cNvPr id="31747" name="Rectangle 3" descr="Rectangle: Click to edit Master text styles&#10;Second level&#10;Third level&#10;Fourth level&#10;Fifth level"/>
          <p:cNvSpPr>
            <a:spLocks noGrp="1" noChangeArrowheads="1"/>
          </p:cNvSpPr>
          <p:nvPr>
            <p:ph type="body" idx="1"/>
          </p:nvPr>
        </p:nvSpPr>
        <p:spPr>
          <a:xfrm>
            <a:off x="1371600" y="1905000"/>
            <a:ext cx="6477000" cy="4114800"/>
          </a:xfrm>
        </p:spPr>
        <p:txBody>
          <a:bodyPr/>
          <a:lstStyle/>
          <a:p>
            <a:pPr algn="ctr" eaLnBrk="1" hangingPunct="1">
              <a:buClr>
                <a:schemeClr val="accent1"/>
              </a:buClr>
              <a:buFont typeface="Wingdings" pitchFamily="2" charset="2"/>
              <a:buChar char="ü"/>
            </a:pPr>
            <a:r>
              <a:rPr lang="en-US" sz="2800" dirty="0" smtClean="0">
                <a:latin typeface="Arial" charset="0"/>
              </a:rPr>
              <a:t>Format </a:t>
            </a:r>
            <a:r>
              <a:rPr lang="en-US" sz="2800" dirty="0" err="1" smtClean="0">
                <a:latin typeface="Arial" charset="0"/>
              </a:rPr>
              <a:t>dan</a:t>
            </a:r>
            <a:r>
              <a:rPr lang="en-US" sz="2800" dirty="0" smtClean="0">
                <a:latin typeface="Arial" charset="0"/>
              </a:rPr>
              <a:t> Tata </a:t>
            </a:r>
            <a:r>
              <a:rPr lang="en-US" sz="2800" dirty="0" err="1" smtClean="0">
                <a:latin typeface="Arial" charset="0"/>
              </a:rPr>
              <a:t>Letak</a:t>
            </a:r>
            <a:endParaRPr lang="id-ID" sz="2800" dirty="0" smtClean="0">
              <a:latin typeface="Arial" charset="0"/>
            </a:endParaRPr>
          </a:p>
          <a:p>
            <a:pPr algn="ctr" eaLnBrk="1" hangingPunct="1">
              <a:buClr>
                <a:schemeClr val="accent1"/>
              </a:buClr>
              <a:buFont typeface="Wingdings" pitchFamily="2" charset="2"/>
              <a:buChar char="ü"/>
            </a:pPr>
            <a:r>
              <a:rPr lang="id-ID" sz="2800" dirty="0" smtClean="0">
                <a:latin typeface="Arial" charset="0"/>
              </a:rPr>
              <a:t>Tidak boleh menuliskan judul skala dengan “atribut” yang akan diungkap</a:t>
            </a:r>
            <a:endParaRPr lang="en-US" sz="2800" dirty="0" smtClean="0">
              <a:latin typeface="Arial" charset="0"/>
            </a:endParaRPr>
          </a:p>
          <a:p>
            <a:pPr algn="ctr" eaLnBrk="1" hangingPunct="1">
              <a:buClr>
                <a:schemeClr val="accent1"/>
              </a:buClr>
              <a:buFont typeface="Wingdings" pitchFamily="2" charset="2"/>
              <a:buChar char="ü"/>
            </a:pPr>
            <a:r>
              <a:rPr lang="en-US" sz="2800" dirty="0" err="1" smtClean="0">
                <a:latin typeface="Arial" charset="0"/>
              </a:rPr>
              <a:t>Penggunaan</a:t>
            </a:r>
            <a:r>
              <a:rPr lang="en-US" sz="2800" dirty="0" smtClean="0">
                <a:latin typeface="Arial" charset="0"/>
              </a:rPr>
              <a:t> </a:t>
            </a:r>
            <a:r>
              <a:rPr lang="en-US" sz="2800" dirty="0" err="1" smtClean="0">
                <a:latin typeface="Arial" charset="0"/>
              </a:rPr>
              <a:t>Warna</a:t>
            </a:r>
            <a:endParaRPr lang="en-US" sz="2800" dirty="0" smtClean="0">
              <a:latin typeface="Arial" charset="0"/>
            </a:endParaRPr>
          </a:p>
          <a:p>
            <a:pPr algn="ctr" eaLnBrk="1" hangingPunct="1">
              <a:buClr>
                <a:schemeClr val="accent1"/>
              </a:buClr>
              <a:buFont typeface="Wingdings" pitchFamily="2" charset="2"/>
              <a:buChar char="ü"/>
            </a:pPr>
            <a:r>
              <a:rPr lang="en-US" sz="2800" dirty="0" err="1" smtClean="0">
                <a:latin typeface="Arial" charset="0"/>
              </a:rPr>
              <a:t>Lembar</a:t>
            </a:r>
            <a:r>
              <a:rPr lang="en-US" sz="2800" dirty="0" smtClean="0">
                <a:latin typeface="Arial" charset="0"/>
              </a:rPr>
              <a:t> </a:t>
            </a:r>
            <a:r>
              <a:rPr lang="en-US" sz="2800" dirty="0" err="1" smtClean="0">
                <a:latin typeface="Arial" charset="0"/>
              </a:rPr>
              <a:t>Jawaban</a:t>
            </a:r>
            <a:endParaRPr lang="en-US" sz="2800" dirty="0" smtClean="0">
              <a:latin typeface="Arial" charset="0"/>
            </a:endParaRPr>
          </a:p>
          <a:p>
            <a:pPr algn="ctr" eaLnBrk="1" hangingPunct="1">
              <a:buClr>
                <a:schemeClr val="accent1"/>
              </a:buClr>
              <a:buFont typeface="Wingdings" pitchFamily="2" charset="2"/>
              <a:buChar char="ü"/>
            </a:pPr>
            <a:r>
              <a:rPr lang="en-US" sz="2800" dirty="0" smtClean="0">
                <a:latin typeface="Arial" charset="0"/>
              </a:rPr>
              <a:t>Data </a:t>
            </a:r>
            <a:r>
              <a:rPr lang="en-US" sz="2800" dirty="0" err="1" smtClean="0">
                <a:latin typeface="Arial" charset="0"/>
              </a:rPr>
              <a:t>Identitas</a:t>
            </a:r>
            <a:endParaRPr lang="en-US" sz="2800" dirty="0" smtClean="0">
              <a:latin typeface="Arial" charset="0"/>
            </a:endParaRPr>
          </a:p>
          <a:p>
            <a:pPr algn="ctr" eaLnBrk="1" hangingPunct="1">
              <a:buClr>
                <a:schemeClr val="accent1"/>
              </a:buClr>
              <a:buFont typeface="Wingdings" pitchFamily="2" charset="2"/>
              <a:buChar char="ü"/>
            </a:pPr>
            <a:r>
              <a:rPr lang="en-US" sz="2800" dirty="0" err="1" smtClean="0">
                <a:latin typeface="Arial" charset="0"/>
              </a:rPr>
              <a:t>Instruksi</a:t>
            </a:r>
            <a:r>
              <a:rPr lang="en-US" sz="2800" dirty="0" smtClean="0">
                <a:latin typeface="Arial" charset="0"/>
              </a:rPr>
              <a:t>/</a:t>
            </a:r>
            <a:r>
              <a:rPr lang="en-US" sz="2800" dirty="0" err="1" smtClean="0">
                <a:latin typeface="Arial" charset="0"/>
              </a:rPr>
              <a:t>Petunjuk</a:t>
            </a:r>
            <a:r>
              <a:rPr lang="en-US" sz="2800" dirty="0" smtClean="0">
                <a:latin typeface="Arial" charset="0"/>
              </a:rPr>
              <a:t> </a:t>
            </a:r>
            <a:r>
              <a:rPr lang="en-US" sz="2800" dirty="0" err="1" smtClean="0">
                <a:latin typeface="Arial" charset="0"/>
              </a:rPr>
              <a:t>Mengerjakan</a:t>
            </a:r>
            <a:endParaRPr lang="en-US" sz="2800" dirty="0" smtClean="0">
              <a:latin typeface="Arial" charset="0"/>
            </a:endParaRPr>
          </a:p>
        </p:txBody>
      </p:sp>
      <p:pic>
        <p:nvPicPr>
          <p:cNvPr id="48132" name="Picture 4" descr="dd01009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0400" y="4724400"/>
            <a:ext cx="28194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Picture 6" descr="bukutamu[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19063"/>
            <a:ext cx="18288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96010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iterate type="wd">
                                    <p:tmPct val="100000"/>
                                  </p:iterate>
                                  <p:childTnLst>
                                    <p:set>
                                      <p:cBhvr>
                                        <p:cTn id="6" dur="1" fill="hold">
                                          <p:stCondLst>
                                            <p:cond delay="0"/>
                                          </p:stCondLst>
                                        </p:cTn>
                                        <p:tgtEl>
                                          <p:spTgt spid="31747">
                                            <p:txEl>
                                              <p:pRg st="0" end="0"/>
                                            </p:txEl>
                                          </p:spTgt>
                                        </p:tgtEl>
                                        <p:attrNameLst>
                                          <p:attrName>style.visibility</p:attrName>
                                        </p:attrNameLst>
                                      </p:cBhvr>
                                      <p:to>
                                        <p:strVal val="visible"/>
                                      </p:to>
                                    </p:set>
                                    <p:anim calcmode="lin" valueType="num">
                                      <p:cBhvr additive="base">
                                        <p:cTn id="7" dur="300" fill="hold"/>
                                        <p:tgtEl>
                                          <p:spTgt spid="31747">
                                            <p:txEl>
                                              <p:pRg st="0" end="0"/>
                                            </p:txEl>
                                          </p:spTgt>
                                        </p:tgtEl>
                                        <p:attrNameLst>
                                          <p:attrName>ppt_x</p:attrName>
                                        </p:attrNameLst>
                                      </p:cBhvr>
                                      <p:tavLst>
                                        <p:tav tm="0">
                                          <p:val>
                                            <p:strVal val="#ppt_x"/>
                                          </p:val>
                                        </p:tav>
                                        <p:tav tm="100000">
                                          <p:val>
                                            <p:strVal val="#ppt_x"/>
                                          </p:val>
                                        </p:tav>
                                      </p:tavLst>
                                    </p:anim>
                                    <p:anim calcmode="lin" valueType="num">
                                      <p:cBhvr additive="base">
                                        <p:cTn id="8" dur="300" fill="hold"/>
                                        <p:tgtEl>
                                          <p:spTgt spid="31747">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iterate type="wd">
                                    <p:tmPct val="100000"/>
                                  </p:iterate>
                                  <p:childTnLst>
                                    <p:set>
                                      <p:cBhvr>
                                        <p:cTn id="12" dur="1" fill="hold">
                                          <p:stCondLst>
                                            <p:cond delay="0"/>
                                          </p:stCondLst>
                                        </p:cTn>
                                        <p:tgtEl>
                                          <p:spTgt spid="31747">
                                            <p:txEl>
                                              <p:pRg st="1" end="1"/>
                                            </p:txEl>
                                          </p:spTgt>
                                        </p:tgtEl>
                                        <p:attrNameLst>
                                          <p:attrName>style.visibility</p:attrName>
                                        </p:attrNameLst>
                                      </p:cBhvr>
                                      <p:to>
                                        <p:strVal val="visible"/>
                                      </p:to>
                                    </p:set>
                                    <p:anim calcmode="lin" valueType="num">
                                      <p:cBhvr additive="base">
                                        <p:cTn id="13" dur="300" fill="hold"/>
                                        <p:tgtEl>
                                          <p:spTgt spid="31747">
                                            <p:txEl>
                                              <p:pRg st="1" end="1"/>
                                            </p:txEl>
                                          </p:spTgt>
                                        </p:tgtEl>
                                        <p:attrNameLst>
                                          <p:attrName>ppt_x</p:attrName>
                                        </p:attrNameLst>
                                      </p:cBhvr>
                                      <p:tavLst>
                                        <p:tav tm="0">
                                          <p:val>
                                            <p:strVal val="#ppt_x"/>
                                          </p:val>
                                        </p:tav>
                                        <p:tav tm="100000">
                                          <p:val>
                                            <p:strVal val="#ppt_x"/>
                                          </p:val>
                                        </p:tav>
                                      </p:tavLst>
                                    </p:anim>
                                    <p:anim calcmode="lin" valueType="num">
                                      <p:cBhvr additive="base">
                                        <p:cTn id="14" dur="300" fill="hold"/>
                                        <p:tgtEl>
                                          <p:spTgt spid="31747">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iterate type="wd">
                                    <p:tmPct val="100000"/>
                                  </p:iterate>
                                  <p:childTnLst>
                                    <p:set>
                                      <p:cBhvr>
                                        <p:cTn id="18" dur="1" fill="hold">
                                          <p:stCondLst>
                                            <p:cond delay="0"/>
                                          </p:stCondLst>
                                        </p:cTn>
                                        <p:tgtEl>
                                          <p:spTgt spid="31747">
                                            <p:txEl>
                                              <p:pRg st="2" end="2"/>
                                            </p:txEl>
                                          </p:spTgt>
                                        </p:tgtEl>
                                        <p:attrNameLst>
                                          <p:attrName>style.visibility</p:attrName>
                                        </p:attrNameLst>
                                      </p:cBhvr>
                                      <p:to>
                                        <p:strVal val="visible"/>
                                      </p:to>
                                    </p:set>
                                    <p:anim calcmode="lin" valueType="num">
                                      <p:cBhvr additive="base">
                                        <p:cTn id="19" dur="300" fill="hold"/>
                                        <p:tgtEl>
                                          <p:spTgt spid="31747">
                                            <p:txEl>
                                              <p:pRg st="2" end="2"/>
                                            </p:txEl>
                                          </p:spTgt>
                                        </p:tgtEl>
                                        <p:attrNameLst>
                                          <p:attrName>ppt_x</p:attrName>
                                        </p:attrNameLst>
                                      </p:cBhvr>
                                      <p:tavLst>
                                        <p:tav tm="0">
                                          <p:val>
                                            <p:strVal val="#ppt_x"/>
                                          </p:val>
                                        </p:tav>
                                        <p:tav tm="100000">
                                          <p:val>
                                            <p:strVal val="#ppt_x"/>
                                          </p:val>
                                        </p:tav>
                                      </p:tavLst>
                                    </p:anim>
                                    <p:anim calcmode="lin" valueType="num">
                                      <p:cBhvr additive="base">
                                        <p:cTn id="20" dur="300" fill="hold"/>
                                        <p:tgtEl>
                                          <p:spTgt spid="31747">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iterate type="wd">
                                    <p:tmPct val="100000"/>
                                  </p:iterate>
                                  <p:childTnLst>
                                    <p:set>
                                      <p:cBhvr>
                                        <p:cTn id="24" dur="1" fill="hold">
                                          <p:stCondLst>
                                            <p:cond delay="0"/>
                                          </p:stCondLst>
                                        </p:cTn>
                                        <p:tgtEl>
                                          <p:spTgt spid="31747">
                                            <p:txEl>
                                              <p:pRg st="3" end="3"/>
                                            </p:txEl>
                                          </p:spTgt>
                                        </p:tgtEl>
                                        <p:attrNameLst>
                                          <p:attrName>style.visibility</p:attrName>
                                        </p:attrNameLst>
                                      </p:cBhvr>
                                      <p:to>
                                        <p:strVal val="visible"/>
                                      </p:to>
                                    </p:set>
                                    <p:anim calcmode="lin" valueType="num">
                                      <p:cBhvr additive="base">
                                        <p:cTn id="25" dur="300" fill="hold"/>
                                        <p:tgtEl>
                                          <p:spTgt spid="31747">
                                            <p:txEl>
                                              <p:pRg st="3" end="3"/>
                                            </p:txEl>
                                          </p:spTgt>
                                        </p:tgtEl>
                                        <p:attrNameLst>
                                          <p:attrName>ppt_x</p:attrName>
                                        </p:attrNameLst>
                                      </p:cBhvr>
                                      <p:tavLst>
                                        <p:tav tm="0">
                                          <p:val>
                                            <p:strVal val="#ppt_x"/>
                                          </p:val>
                                        </p:tav>
                                        <p:tav tm="100000">
                                          <p:val>
                                            <p:strVal val="#ppt_x"/>
                                          </p:val>
                                        </p:tav>
                                      </p:tavLst>
                                    </p:anim>
                                    <p:anim calcmode="lin" valueType="num">
                                      <p:cBhvr additive="base">
                                        <p:cTn id="26" dur="300" fill="hold"/>
                                        <p:tgtEl>
                                          <p:spTgt spid="31747">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grpId="0" nodeType="clickEffect">
                                  <p:stCondLst>
                                    <p:cond delay="0"/>
                                  </p:stCondLst>
                                  <p:iterate type="wd">
                                    <p:tmPct val="100000"/>
                                  </p:iterate>
                                  <p:childTnLst>
                                    <p:set>
                                      <p:cBhvr>
                                        <p:cTn id="30" dur="1" fill="hold">
                                          <p:stCondLst>
                                            <p:cond delay="0"/>
                                          </p:stCondLst>
                                        </p:cTn>
                                        <p:tgtEl>
                                          <p:spTgt spid="31747">
                                            <p:txEl>
                                              <p:pRg st="4" end="4"/>
                                            </p:txEl>
                                          </p:spTgt>
                                        </p:tgtEl>
                                        <p:attrNameLst>
                                          <p:attrName>style.visibility</p:attrName>
                                        </p:attrNameLst>
                                      </p:cBhvr>
                                      <p:to>
                                        <p:strVal val="visible"/>
                                      </p:to>
                                    </p:set>
                                    <p:anim calcmode="lin" valueType="num">
                                      <p:cBhvr additive="base">
                                        <p:cTn id="31" dur="300" fill="hold"/>
                                        <p:tgtEl>
                                          <p:spTgt spid="31747">
                                            <p:txEl>
                                              <p:pRg st="4" end="4"/>
                                            </p:txEl>
                                          </p:spTgt>
                                        </p:tgtEl>
                                        <p:attrNameLst>
                                          <p:attrName>ppt_x</p:attrName>
                                        </p:attrNameLst>
                                      </p:cBhvr>
                                      <p:tavLst>
                                        <p:tav tm="0">
                                          <p:val>
                                            <p:strVal val="#ppt_x"/>
                                          </p:val>
                                        </p:tav>
                                        <p:tav tm="100000">
                                          <p:val>
                                            <p:strVal val="#ppt_x"/>
                                          </p:val>
                                        </p:tav>
                                      </p:tavLst>
                                    </p:anim>
                                    <p:anim calcmode="lin" valueType="num">
                                      <p:cBhvr additive="base">
                                        <p:cTn id="32" dur="300" fill="hold"/>
                                        <p:tgtEl>
                                          <p:spTgt spid="31747">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iterate type="wd">
                                    <p:tmPct val="100000"/>
                                  </p:iterate>
                                  <p:childTnLst>
                                    <p:set>
                                      <p:cBhvr>
                                        <p:cTn id="36" dur="1" fill="hold">
                                          <p:stCondLst>
                                            <p:cond delay="0"/>
                                          </p:stCondLst>
                                        </p:cTn>
                                        <p:tgtEl>
                                          <p:spTgt spid="31747">
                                            <p:txEl>
                                              <p:pRg st="5" end="5"/>
                                            </p:txEl>
                                          </p:spTgt>
                                        </p:tgtEl>
                                        <p:attrNameLst>
                                          <p:attrName>style.visibility</p:attrName>
                                        </p:attrNameLst>
                                      </p:cBhvr>
                                      <p:to>
                                        <p:strVal val="visible"/>
                                      </p:to>
                                    </p:set>
                                    <p:anim calcmode="lin" valueType="num">
                                      <p:cBhvr additive="base">
                                        <p:cTn id="37" dur="300" fill="hold"/>
                                        <p:tgtEl>
                                          <p:spTgt spid="31747">
                                            <p:txEl>
                                              <p:pRg st="5" end="5"/>
                                            </p:txEl>
                                          </p:spTgt>
                                        </p:tgtEl>
                                        <p:attrNameLst>
                                          <p:attrName>ppt_x</p:attrName>
                                        </p:attrNameLst>
                                      </p:cBhvr>
                                      <p:tavLst>
                                        <p:tav tm="0">
                                          <p:val>
                                            <p:strVal val="#ppt_x"/>
                                          </p:val>
                                        </p:tav>
                                        <p:tav tm="100000">
                                          <p:val>
                                            <p:strVal val="#ppt_x"/>
                                          </p:val>
                                        </p:tav>
                                      </p:tavLst>
                                    </p:anim>
                                    <p:anim calcmode="lin" valueType="num">
                                      <p:cBhvr additive="base">
                                        <p:cTn id="38" dur="300" fill="hold"/>
                                        <p:tgtEl>
                                          <p:spTgt spid="31747">
                                            <p:txEl>
                                              <p:pRg st="5" end="5"/>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idx="1"/>
          </p:nvPr>
        </p:nvSpPr>
        <p:spPr>
          <a:xfrm>
            <a:off x="457200" y="228600"/>
            <a:ext cx="8229600" cy="5897563"/>
          </a:xfrm>
        </p:spPr>
        <p:txBody>
          <a:bodyPr/>
          <a:lstStyle/>
          <a:p>
            <a:r>
              <a:rPr lang="id-ID" sz="2800" dirty="0" smtClean="0"/>
              <a:t>Mencari konstruk / konsep yang akan diungkap</a:t>
            </a:r>
          </a:p>
          <a:p>
            <a:r>
              <a:rPr lang="id-ID" sz="2800" dirty="0" smtClean="0"/>
              <a:t>Cari teori yang akan dibuat untuk jadi DOV</a:t>
            </a:r>
          </a:p>
          <a:p>
            <a:r>
              <a:rPr lang="id-ID" sz="2800" dirty="0" smtClean="0"/>
              <a:t>Bikin blue print</a:t>
            </a:r>
          </a:p>
          <a:p>
            <a:r>
              <a:rPr lang="id-ID" sz="2800" dirty="0" smtClean="0"/>
              <a:t>Butir item</a:t>
            </a:r>
          </a:p>
          <a:p>
            <a:r>
              <a:rPr lang="id-ID" sz="2800" dirty="0" smtClean="0"/>
              <a:t>Saling bertukar item dengan teman untuk judgemen butir item</a:t>
            </a:r>
          </a:p>
          <a:p>
            <a:r>
              <a:rPr lang="id-ID" sz="2800" dirty="0" smtClean="0"/>
              <a:t>Revisi item</a:t>
            </a:r>
          </a:p>
          <a:p>
            <a:r>
              <a:rPr lang="id-ID" sz="2800" dirty="0" smtClean="0"/>
              <a:t>Try out minimal 30 subyek</a:t>
            </a:r>
          </a:p>
          <a:p>
            <a:r>
              <a:rPr lang="id-ID" sz="2800" dirty="0" smtClean="0"/>
              <a:t>Analisis SPSS </a:t>
            </a:r>
          </a:p>
          <a:p>
            <a:r>
              <a:rPr lang="id-ID" sz="2800" dirty="0" smtClean="0"/>
              <a:t>Menggugurkan item</a:t>
            </a:r>
          </a:p>
          <a:p>
            <a:r>
              <a:rPr lang="id-ID" sz="2800" dirty="0" smtClean="0"/>
              <a:t>Susun blue print baru</a:t>
            </a:r>
          </a:p>
          <a:p>
            <a:r>
              <a:rPr lang="id-ID" sz="2800" dirty="0" smtClean="0"/>
              <a:t>Susun skala jadi</a:t>
            </a:r>
          </a:p>
          <a:p>
            <a:pPr marL="0" indent="0" algn="ctr">
              <a:buNone/>
            </a:pPr>
            <a:r>
              <a:rPr lang="id-ID" sz="2800" b="1" dirty="0" smtClean="0"/>
              <a:t>Dikumpulkan tanggal 7 November 2016</a:t>
            </a:r>
          </a:p>
          <a:p>
            <a:endParaRPr lang="id-ID" sz="2800" dirty="0" smtClean="0"/>
          </a:p>
          <a:p>
            <a:endParaRPr lang="id-ID" sz="2800" dirty="0" smtClean="0"/>
          </a:p>
        </p:txBody>
      </p:sp>
    </p:spTree>
    <p:extLst>
      <p:ext uri="{BB962C8B-B14F-4D97-AF65-F5344CB8AC3E}">
        <p14:creationId xmlns:p14="http://schemas.microsoft.com/office/powerpoint/2010/main" val="289520260"/>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31640" y="188640"/>
            <a:ext cx="6316662" cy="1143000"/>
          </a:xfrm>
        </p:spPr>
        <p:txBody>
          <a:bodyPr/>
          <a:lstStyle/>
          <a:p>
            <a:pPr algn="ctr"/>
            <a:r>
              <a:rPr lang="id-ID" sz="2800" dirty="0" smtClean="0"/>
              <a:t>Tugas Skala Psikologis </a:t>
            </a:r>
            <a:br>
              <a:rPr lang="id-ID" sz="2800" dirty="0" smtClean="0"/>
            </a:br>
            <a:r>
              <a:rPr lang="id-ID" sz="2800" dirty="0" smtClean="0"/>
              <a:t>Aplikasi Pemahaman Individu Non Tes</a:t>
            </a:r>
            <a:endParaRPr lang="id-ID" sz="2800" dirty="0"/>
          </a:p>
        </p:txBody>
      </p:sp>
      <p:sp>
        <p:nvSpPr>
          <p:cNvPr id="5" name="Content Placeholder 4"/>
          <p:cNvSpPr>
            <a:spLocks noGrp="1"/>
          </p:cNvSpPr>
          <p:nvPr>
            <p:ph idx="1"/>
          </p:nvPr>
        </p:nvSpPr>
        <p:spPr>
          <a:xfrm>
            <a:off x="251520" y="1412776"/>
            <a:ext cx="8496944" cy="5229200"/>
          </a:xfrm>
        </p:spPr>
        <p:txBody>
          <a:bodyPr/>
          <a:lstStyle/>
          <a:p>
            <a:r>
              <a:rPr lang="id-ID" dirty="0" smtClean="0"/>
              <a:t>Cari konstruk psikologis</a:t>
            </a:r>
            <a:r>
              <a:rPr lang="id-ID" dirty="0" smtClean="0">
                <a:sym typeface="Wingdings" pitchFamily="2" charset="2"/>
              </a:rPr>
              <a:t> Cari Teori yang mendasari Susun </a:t>
            </a:r>
            <a:r>
              <a:rPr lang="id-ID" i="1" dirty="0" smtClean="0">
                <a:sym typeface="Wingdings" pitchFamily="2" charset="2"/>
              </a:rPr>
              <a:t>blue print</a:t>
            </a:r>
          </a:p>
          <a:p>
            <a:r>
              <a:rPr lang="id-ID" dirty="0" smtClean="0">
                <a:sym typeface="Wingdings" pitchFamily="2" charset="2"/>
              </a:rPr>
              <a:t>Kembangkan butir item </a:t>
            </a:r>
            <a:r>
              <a:rPr lang="id-ID" b="1" dirty="0" smtClean="0">
                <a:sym typeface="Wingdings" pitchFamily="2" charset="2"/>
              </a:rPr>
              <a:t>SESUAI </a:t>
            </a:r>
            <a:r>
              <a:rPr lang="id-ID" dirty="0" smtClean="0">
                <a:sym typeface="Wingdings" pitchFamily="2" charset="2"/>
              </a:rPr>
              <a:t>dengan </a:t>
            </a:r>
            <a:r>
              <a:rPr lang="id-ID" i="1" dirty="0" smtClean="0">
                <a:sym typeface="Wingdings" pitchFamily="2" charset="2"/>
              </a:rPr>
              <a:t>blue print</a:t>
            </a:r>
          </a:p>
          <a:p>
            <a:r>
              <a:rPr lang="id-ID" dirty="0" smtClean="0">
                <a:sym typeface="Wingdings" pitchFamily="2" charset="2"/>
              </a:rPr>
              <a:t>Uji cobakan butir item yang sudah disusun kepada </a:t>
            </a:r>
            <a:r>
              <a:rPr lang="id-ID" b="1" dirty="0" smtClean="0">
                <a:sym typeface="Wingdings" pitchFamily="2" charset="2"/>
              </a:rPr>
              <a:t>30 responden</a:t>
            </a:r>
          </a:p>
          <a:p>
            <a:r>
              <a:rPr lang="id-ID" dirty="0" smtClean="0">
                <a:sym typeface="Wingdings" pitchFamily="2" charset="2"/>
              </a:rPr>
              <a:t>Uji validitas dan realibilitasnya dengan menggunakan SPSS</a:t>
            </a:r>
          </a:p>
          <a:p>
            <a:r>
              <a:rPr lang="id-ID" dirty="0" smtClean="0">
                <a:sym typeface="Wingdings" pitchFamily="2" charset="2"/>
              </a:rPr>
              <a:t>Susun </a:t>
            </a:r>
            <a:r>
              <a:rPr lang="id-ID" i="1" dirty="0" smtClean="0">
                <a:sym typeface="Wingdings" pitchFamily="2" charset="2"/>
              </a:rPr>
              <a:t>blue print</a:t>
            </a:r>
            <a:r>
              <a:rPr lang="id-ID" dirty="0" smtClean="0">
                <a:sym typeface="Wingdings" pitchFamily="2" charset="2"/>
              </a:rPr>
              <a:t> yang baru</a:t>
            </a:r>
          </a:p>
          <a:p>
            <a:r>
              <a:rPr lang="id-ID" dirty="0" smtClean="0">
                <a:sym typeface="Wingdings" pitchFamily="2" charset="2"/>
              </a:rPr>
              <a:t>Susun instrumen yang sudah jadi (lengkap dengan petunjuk pengerjaan dan lembar jawaban)</a:t>
            </a:r>
          </a:p>
          <a:p>
            <a:r>
              <a:rPr lang="id-ID" dirty="0" smtClean="0">
                <a:sym typeface="Wingdings" pitchFamily="2" charset="2"/>
              </a:rPr>
              <a:t>Susun norma dan beri kategori pada data hasil penelitian Anda!</a:t>
            </a:r>
          </a:p>
          <a:p>
            <a:r>
              <a:rPr lang="id-ID" b="1" dirty="0" smtClean="0">
                <a:sym typeface="Wingdings" pitchFamily="2" charset="2"/>
              </a:rPr>
              <a:t>Dikumpulkan Tanggal 12 November 2016</a:t>
            </a:r>
            <a:endParaRPr lang="id-ID" b="1" dirty="0"/>
          </a:p>
        </p:txBody>
      </p:sp>
    </p:spTree>
    <p:extLst>
      <p:ext uri="{BB962C8B-B14F-4D97-AF65-F5344CB8AC3E}">
        <p14:creationId xmlns:p14="http://schemas.microsoft.com/office/powerpoint/2010/main" val="3366733982"/>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id-ID" dirty="0" smtClean="0"/>
              <a:t>Good Luck.......</a:t>
            </a:r>
            <a:endParaRPr lang="id-ID" dirty="0"/>
          </a:p>
        </p:txBody>
      </p:sp>
      <p:sp>
        <p:nvSpPr>
          <p:cNvPr id="5" name="Text Placeholder 4"/>
          <p:cNvSpPr>
            <a:spLocks noGrp="1"/>
          </p:cNvSpPr>
          <p:nvPr>
            <p:ph type="body" idx="1"/>
          </p:nvPr>
        </p:nvSpPr>
        <p:spPr/>
        <p:txBody>
          <a:bodyPr/>
          <a:lstStyle/>
          <a:p>
            <a:endParaRPr lang="id-ID"/>
          </a:p>
        </p:txBody>
      </p:sp>
    </p:spTree>
    <p:extLst>
      <p:ext uri="{BB962C8B-B14F-4D97-AF65-F5344CB8AC3E}">
        <p14:creationId xmlns:p14="http://schemas.microsoft.com/office/powerpoint/2010/main" val="3239234309"/>
      </p:ext>
    </p:extLst>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RNRSTYLE" val="Indezine_SM_Title"/>
</p:tagLst>
</file>

<file path=ppt/tags/tag2.xml><?xml version="1.0" encoding="utf-8"?>
<p:tagLst xmlns:a="http://schemas.openxmlformats.org/drawingml/2006/main" xmlns:r="http://schemas.openxmlformats.org/officeDocument/2006/relationships" xmlns:p="http://schemas.openxmlformats.org/presentationml/2006/main">
  <p:tag name="RNRSTYLE" val="Indezine_SM_Text"/>
</p:tagLst>
</file>

<file path=ppt/tags/tag3.xml><?xml version="1.0" encoding="utf-8"?>
<p:tagLst xmlns:a="http://schemas.openxmlformats.org/drawingml/2006/main" xmlns:r="http://schemas.openxmlformats.org/officeDocument/2006/relationships" xmlns:p="http://schemas.openxmlformats.org/presentationml/2006/main">
  <p:tag name="RNRSTYLE" val="Indezine_SM2_Title"/>
</p:tagLst>
</file>

<file path=ppt/tags/tag4.xml><?xml version="1.0" encoding="utf-8"?>
<p:tagLst xmlns:a="http://schemas.openxmlformats.org/drawingml/2006/main" xmlns:r="http://schemas.openxmlformats.org/officeDocument/2006/relationships" xmlns:p="http://schemas.openxmlformats.org/presentationml/2006/main">
  <p:tag name="RNRSTYLE" val="Indezine_SM2_Text"/>
</p:tagLst>
</file>

<file path=ppt/theme/theme1.xml><?xml version="1.0" encoding="utf-8"?>
<a:theme xmlns:a="http://schemas.openxmlformats.org/drawingml/2006/main" name="ind_1261_slide">
  <a:themeElements>
    <a:clrScheme name="Office Theme 2">
      <a:dk1>
        <a:srgbClr val="000000"/>
      </a:dk1>
      <a:lt1>
        <a:srgbClr val="FFCC66"/>
      </a:lt1>
      <a:dk2>
        <a:srgbClr val="000000"/>
      </a:dk2>
      <a:lt2>
        <a:srgbClr val="CCCCCC"/>
      </a:lt2>
      <a:accent1>
        <a:srgbClr val="807113"/>
      </a:accent1>
      <a:accent2>
        <a:srgbClr val="994B08"/>
      </a:accent2>
      <a:accent3>
        <a:srgbClr val="FFE2B8"/>
      </a:accent3>
      <a:accent4>
        <a:srgbClr val="000000"/>
      </a:accent4>
      <a:accent5>
        <a:srgbClr val="C0BBAA"/>
      </a:accent5>
      <a:accent6>
        <a:srgbClr val="8A4306"/>
      </a:accent6>
      <a:hlink>
        <a:srgbClr val="734C00"/>
      </a:hlink>
      <a:folHlink>
        <a:srgbClr val="873529"/>
      </a:folHlink>
    </a:clrScheme>
    <a:fontScheme name="Office Them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CC66"/>
        </a:lt1>
        <a:dk2>
          <a:srgbClr val="000000"/>
        </a:dk2>
        <a:lt2>
          <a:srgbClr val="CCCCCC"/>
        </a:lt2>
        <a:accent1>
          <a:srgbClr val="A16B00"/>
        </a:accent1>
        <a:accent2>
          <a:srgbClr val="8C5E00"/>
        </a:accent2>
        <a:accent3>
          <a:srgbClr val="FFE2B8"/>
        </a:accent3>
        <a:accent4>
          <a:srgbClr val="000000"/>
        </a:accent4>
        <a:accent5>
          <a:srgbClr val="CDBAAA"/>
        </a:accent5>
        <a:accent6>
          <a:srgbClr val="7E5400"/>
        </a:accent6>
        <a:hlink>
          <a:srgbClr val="7A5200"/>
        </a:hlink>
        <a:folHlink>
          <a:srgbClr val="6E49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CC66"/>
        </a:lt1>
        <a:dk2>
          <a:srgbClr val="000000"/>
        </a:dk2>
        <a:lt2>
          <a:srgbClr val="CCCCCC"/>
        </a:lt2>
        <a:accent1>
          <a:srgbClr val="807113"/>
        </a:accent1>
        <a:accent2>
          <a:srgbClr val="994B08"/>
        </a:accent2>
        <a:accent3>
          <a:srgbClr val="FFE2B8"/>
        </a:accent3>
        <a:accent4>
          <a:srgbClr val="000000"/>
        </a:accent4>
        <a:accent5>
          <a:srgbClr val="C0BBAA"/>
        </a:accent5>
        <a:accent6>
          <a:srgbClr val="8A4306"/>
        </a:accent6>
        <a:hlink>
          <a:srgbClr val="734C00"/>
        </a:hlink>
        <a:folHlink>
          <a:srgbClr val="873529"/>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CC66"/>
        </a:lt1>
        <a:dk2>
          <a:srgbClr val="000000"/>
        </a:dk2>
        <a:lt2>
          <a:srgbClr val="CCCCCC"/>
        </a:lt2>
        <a:accent1>
          <a:srgbClr val="336580"/>
        </a:accent1>
        <a:accent2>
          <a:srgbClr val="7A5200"/>
        </a:accent2>
        <a:accent3>
          <a:srgbClr val="FFE2B8"/>
        </a:accent3>
        <a:accent4>
          <a:srgbClr val="000000"/>
        </a:accent4>
        <a:accent5>
          <a:srgbClr val="ADB8C0"/>
        </a:accent5>
        <a:accent6>
          <a:srgbClr val="6E4900"/>
        </a:accent6>
        <a:hlink>
          <a:srgbClr val="503F73"/>
        </a:hlink>
        <a:folHlink>
          <a:srgbClr val="1D5231"/>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CC66"/>
        </a:lt1>
        <a:dk2>
          <a:srgbClr val="000000"/>
        </a:dk2>
        <a:lt2>
          <a:srgbClr val="CCCCCC"/>
        </a:lt2>
        <a:accent1>
          <a:srgbClr val="547A31"/>
        </a:accent1>
        <a:accent2>
          <a:srgbClr val="445187"/>
        </a:accent2>
        <a:accent3>
          <a:srgbClr val="FFE2B8"/>
        </a:accent3>
        <a:accent4>
          <a:srgbClr val="000000"/>
        </a:accent4>
        <a:accent5>
          <a:srgbClr val="B3BEAD"/>
        </a:accent5>
        <a:accent6>
          <a:srgbClr val="3D497A"/>
        </a:accent6>
        <a:hlink>
          <a:srgbClr val="80334A"/>
        </a:hlink>
        <a:folHlink>
          <a:srgbClr val="6141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CCCCCC"/>
        </a:lt2>
        <a:accent1>
          <a:srgbClr val="A16B00"/>
        </a:accent1>
        <a:accent2>
          <a:srgbClr val="8C5E00"/>
        </a:accent2>
        <a:accent3>
          <a:srgbClr val="FFFFFF"/>
        </a:accent3>
        <a:accent4>
          <a:srgbClr val="000000"/>
        </a:accent4>
        <a:accent5>
          <a:srgbClr val="CDBAAA"/>
        </a:accent5>
        <a:accent6>
          <a:srgbClr val="7E5400"/>
        </a:accent6>
        <a:hlink>
          <a:srgbClr val="7A5200"/>
        </a:hlink>
        <a:folHlink>
          <a:srgbClr val="6E490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CCCCCC"/>
        </a:lt2>
        <a:accent1>
          <a:srgbClr val="807113"/>
        </a:accent1>
        <a:accent2>
          <a:srgbClr val="994B08"/>
        </a:accent2>
        <a:accent3>
          <a:srgbClr val="FFFFFF"/>
        </a:accent3>
        <a:accent4>
          <a:srgbClr val="000000"/>
        </a:accent4>
        <a:accent5>
          <a:srgbClr val="C0BBAA"/>
        </a:accent5>
        <a:accent6>
          <a:srgbClr val="8A4306"/>
        </a:accent6>
        <a:hlink>
          <a:srgbClr val="734C00"/>
        </a:hlink>
        <a:folHlink>
          <a:srgbClr val="873529"/>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8F8F8"/>
        </a:lt1>
        <a:dk2>
          <a:srgbClr val="000000"/>
        </a:dk2>
        <a:lt2>
          <a:srgbClr val="CCCCCC"/>
        </a:lt2>
        <a:accent1>
          <a:srgbClr val="336580"/>
        </a:accent1>
        <a:accent2>
          <a:srgbClr val="7A5200"/>
        </a:accent2>
        <a:accent3>
          <a:srgbClr val="FBFBFB"/>
        </a:accent3>
        <a:accent4>
          <a:srgbClr val="000000"/>
        </a:accent4>
        <a:accent5>
          <a:srgbClr val="ADB8C0"/>
        </a:accent5>
        <a:accent6>
          <a:srgbClr val="6E4900"/>
        </a:accent6>
        <a:hlink>
          <a:srgbClr val="503F73"/>
        </a:hlink>
        <a:folHlink>
          <a:srgbClr val="1D5231"/>
        </a:folHlink>
      </a:clrScheme>
      <a:clrMap bg1="lt1" tx1="dk1" bg2="lt2" tx2="dk2" accent1="accent1" accent2="accent2" accent3="accent3" accent4="accent4" accent5="accent5" accent6="accent6" hlink="hlink" folHlink="folHlink"/>
    </a:extraClrScheme>
    <a:extraClrScheme>
      <a:clrScheme name="Office Theme 8">
        <a:dk1>
          <a:srgbClr val="000000"/>
        </a:dk1>
        <a:lt1>
          <a:srgbClr val="FFFFFF"/>
        </a:lt1>
        <a:dk2>
          <a:srgbClr val="000000"/>
        </a:dk2>
        <a:lt2>
          <a:srgbClr val="CCCCCC"/>
        </a:lt2>
        <a:accent1>
          <a:srgbClr val="547A31"/>
        </a:accent1>
        <a:accent2>
          <a:srgbClr val="445187"/>
        </a:accent2>
        <a:accent3>
          <a:srgbClr val="FFFFFF"/>
        </a:accent3>
        <a:accent4>
          <a:srgbClr val="000000"/>
        </a:accent4>
        <a:accent5>
          <a:srgbClr val="B3BEAD"/>
        </a:accent5>
        <a:accent6>
          <a:srgbClr val="3D497A"/>
        </a:accent6>
        <a:hlink>
          <a:srgbClr val="80334A"/>
        </a:hlink>
        <a:folHlink>
          <a:srgbClr val="6141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1_Default Design 2">
      <a:dk1>
        <a:srgbClr val="000000"/>
      </a:dk1>
      <a:lt1>
        <a:srgbClr val="FFCC66"/>
      </a:lt1>
      <a:dk2>
        <a:srgbClr val="000000"/>
      </a:dk2>
      <a:lt2>
        <a:srgbClr val="CCCCCC"/>
      </a:lt2>
      <a:accent1>
        <a:srgbClr val="807113"/>
      </a:accent1>
      <a:accent2>
        <a:srgbClr val="994B08"/>
      </a:accent2>
      <a:accent3>
        <a:srgbClr val="FFE2B8"/>
      </a:accent3>
      <a:accent4>
        <a:srgbClr val="000000"/>
      </a:accent4>
      <a:accent5>
        <a:srgbClr val="C0BBAA"/>
      </a:accent5>
      <a:accent6>
        <a:srgbClr val="8A4306"/>
      </a:accent6>
      <a:hlink>
        <a:srgbClr val="734C00"/>
      </a:hlink>
      <a:folHlink>
        <a:srgbClr val="873529"/>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CC66"/>
        </a:lt1>
        <a:dk2>
          <a:srgbClr val="000000"/>
        </a:dk2>
        <a:lt2>
          <a:srgbClr val="CCCCCC"/>
        </a:lt2>
        <a:accent1>
          <a:srgbClr val="A16B00"/>
        </a:accent1>
        <a:accent2>
          <a:srgbClr val="8C5E00"/>
        </a:accent2>
        <a:accent3>
          <a:srgbClr val="FFE2B8"/>
        </a:accent3>
        <a:accent4>
          <a:srgbClr val="000000"/>
        </a:accent4>
        <a:accent5>
          <a:srgbClr val="CDBAAA"/>
        </a:accent5>
        <a:accent6>
          <a:srgbClr val="7E5400"/>
        </a:accent6>
        <a:hlink>
          <a:srgbClr val="7A5200"/>
        </a:hlink>
        <a:folHlink>
          <a:srgbClr val="6E49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CC66"/>
        </a:lt1>
        <a:dk2>
          <a:srgbClr val="000000"/>
        </a:dk2>
        <a:lt2>
          <a:srgbClr val="CCCCCC"/>
        </a:lt2>
        <a:accent1>
          <a:srgbClr val="807113"/>
        </a:accent1>
        <a:accent2>
          <a:srgbClr val="994B08"/>
        </a:accent2>
        <a:accent3>
          <a:srgbClr val="FFE2B8"/>
        </a:accent3>
        <a:accent4>
          <a:srgbClr val="000000"/>
        </a:accent4>
        <a:accent5>
          <a:srgbClr val="C0BBAA"/>
        </a:accent5>
        <a:accent6>
          <a:srgbClr val="8A4306"/>
        </a:accent6>
        <a:hlink>
          <a:srgbClr val="734C00"/>
        </a:hlink>
        <a:folHlink>
          <a:srgbClr val="873529"/>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CC66"/>
        </a:lt1>
        <a:dk2>
          <a:srgbClr val="000000"/>
        </a:dk2>
        <a:lt2>
          <a:srgbClr val="CCCCCC"/>
        </a:lt2>
        <a:accent1>
          <a:srgbClr val="336580"/>
        </a:accent1>
        <a:accent2>
          <a:srgbClr val="7A5200"/>
        </a:accent2>
        <a:accent3>
          <a:srgbClr val="FFE2B8"/>
        </a:accent3>
        <a:accent4>
          <a:srgbClr val="000000"/>
        </a:accent4>
        <a:accent5>
          <a:srgbClr val="ADB8C0"/>
        </a:accent5>
        <a:accent6>
          <a:srgbClr val="6E4900"/>
        </a:accent6>
        <a:hlink>
          <a:srgbClr val="503F73"/>
        </a:hlink>
        <a:folHlink>
          <a:srgbClr val="1D5231"/>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FFCC66"/>
        </a:lt1>
        <a:dk2>
          <a:srgbClr val="000000"/>
        </a:dk2>
        <a:lt2>
          <a:srgbClr val="CCCCCC"/>
        </a:lt2>
        <a:accent1>
          <a:srgbClr val="547A31"/>
        </a:accent1>
        <a:accent2>
          <a:srgbClr val="445187"/>
        </a:accent2>
        <a:accent3>
          <a:srgbClr val="FFE2B8"/>
        </a:accent3>
        <a:accent4>
          <a:srgbClr val="000000"/>
        </a:accent4>
        <a:accent5>
          <a:srgbClr val="B3BEAD"/>
        </a:accent5>
        <a:accent6>
          <a:srgbClr val="3D497A"/>
        </a:accent6>
        <a:hlink>
          <a:srgbClr val="80334A"/>
        </a:hlink>
        <a:folHlink>
          <a:srgbClr val="6141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FF"/>
        </a:lt1>
        <a:dk2>
          <a:srgbClr val="000000"/>
        </a:dk2>
        <a:lt2>
          <a:srgbClr val="CCCCCC"/>
        </a:lt2>
        <a:accent1>
          <a:srgbClr val="A16B00"/>
        </a:accent1>
        <a:accent2>
          <a:srgbClr val="8C5E00"/>
        </a:accent2>
        <a:accent3>
          <a:srgbClr val="FFFFFF"/>
        </a:accent3>
        <a:accent4>
          <a:srgbClr val="000000"/>
        </a:accent4>
        <a:accent5>
          <a:srgbClr val="CDBAAA"/>
        </a:accent5>
        <a:accent6>
          <a:srgbClr val="7E5400"/>
        </a:accent6>
        <a:hlink>
          <a:srgbClr val="7A5200"/>
        </a:hlink>
        <a:folHlink>
          <a:srgbClr val="6E4900"/>
        </a:folHlink>
      </a:clrScheme>
      <a:clrMap bg1="lt1" tx1="dk1" bg2="lt2" tx2="dk2" accent1="accent1" accent2="accent2" accent3="accent3" accent4="accent4" accent5="accent5" accent6="accent6" hlink="hlink" folHlink="folHlink"/>
    </a:extraClrScheme>
    <a:extraClrScheme>
      <a:clrScheme name="1_Default Design 6">
        <a:dk1>
          <a:srgbClr val="000000"/>
        </a:dk1>
        <a:lt1>
          <a:srgbClr val="FFFFFF"/>
        </a:lt1>
        <a:dk2>
          <a:srgbClr val="000000"/>
        </a:dk2>
        <a:lt2>
          <a:srgbClr val="CCCCCC"/>
        </a:lt2>
        <a:accent1>
          <a:srgbClr val="807113"/>
        </a:accent1>
        <a:accent2>
          <a:srgbClr val="994B08"/>
        </a:accent2>
        <a:accent3>
          <a:srgbClr val="FFFFFF"/>
        </a:accent3>
        <a:accent4>
          <a:srgbClr val="000000"/>
        </a:accent4>
        <a:accent5>
          <a:srgbClr val="C0BBAA"/>
        </a:accent5>
        <a:accent6>
          <a:srgbClr val="8A4306"/>
        </a:accent6>
        <a:hlink>
          <a:srgbClr val="734C00"/>
        </a:hlink>
        <a:folHlink>
          <a:srgbClr val="873529"/>
        </a:folHlink>
      </a:clrScheme>
      <a:clrMap bg1="lt1" tx1="dk1" bg2="lt2" tx2="dk2" accent1="accent1" accent2="accent2" accent3="accent3" accent4="accent4" accent5="accent5" accent6="accent6" hlink="hlink" folHlink="folHlink"/>
    </a:extraClrScheme>
    <a:extraClrScheme>
      <a:clrScheme name="1_Default Design 7">
        <a:dk1>
          <a:srgbClr val="000000"/>
        </a:dk1>
        <a:lt1>
          <a:srgbClr val="F8F8F8"/>
        </a:lt1>
        <a:dk2>
          <a:srgbClr val="000000"/>
        </a:dk2>
        <a:lt2>
          <a:srgbClr val="CCCCCC"/>
        </a:lt2>
        <a:accent1>
          <a:srgbClr val="336580"/>
        </a:accent1>
        <a:accent2>
          <a:srgbClr val="7A5200"/>
        </a:accent2>
        <a:accent3>
          <a:srgbClr val="FBFBFB"/>
        </a:accent3>
        <a:accent4>
          <a:srgbClr val="000000"/>
        </a:accent4>
        <a:accent5>
          <a:srgbClr val="ADB8C0"/>
        </a:accent5>
        <a:accent6>
          <a:srgbClr val="6E4900"/>
        </a:accent6>
        <a:hlink>
          <a:srgbClr val="503F73"/>
        </a:hlink>
        <a:folHlink>
          <a:srgbClr val="1D5231"/>
        </a:folHlink>
      </a:clrScheme>
      <a:clrMap bg1="lt1" tx1="dk1" bg2="lt2" tx2="dk2" accent1="accent1" accent2="accent2" accent3="accent3" accent4="accent4" accent5="accent5" accent6="accent6" hlink="hlink" folHlink="folHlink"/>
    </a:extraClrScheme>
    <a:extraClrScheme>
      <a:clrScheme name="1_Default Design 8">
        <a:dk1>
          <a:srgbClr val="000000"/>
        </a:dk1>
        <a:lt1>
          <a:srgbClr val="FFFFFF"/>
        </a:lt1>
        <a:dk2>
          <a:srgbClr val="000000"/>
        </a:dk2>
        <a:lt2>
          <a:srgbClr val="CCCCCC"/>
        </a:lt2>
        <a:accent1>
          <a:srgbClr val="547A31"/>
        </a:accent1>
        <a:accent2>
          <a:srgbClr val="445187"/>
        </a:accent2>
        <a:accent3>
          <a:srgbClr val="FFFFFF"/>
        </a:accent3>
        <a:accent4>
          <a:srgbClr val="000000"/>
        </a:accent4>
        <a:accent5>
          <a:srgbClr val="B3BEAD"/>
        </a:accent5>
        <a:accent6>
          <a:srgbClr val="3D497A"/>
        </a:accent6>
        <a:hlink>
          <a:srgbClr val="80334A"/>
        </a:hlink>
        <a:folHlink>
          <a:srgbClr val="6141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0001</Template>
  <TotalTime>1585</TotalTime>
  <Words>2072</Words>
  <Application>Microsoft Office PowerPoint</Application>
  <PresentationFormat>On-screen Show (4:3)</PresentationFormat>
  <Paragraphs>291</Paragraphs>
  <Slides>54</Slides>
  <Notes>0</Notes>
  <HiddenSlides>0</HiddenSlides>
  <MMClips>0</MMClips>
  <ScaleCrop>false</ScaleCrop>
  <HeadingPairs>
    <vt:vector size="4" baseType="variant">
      <vt:variant>
        <vt:lpstr>Theme</vt:lpstr>
      </vt:variant>
      <vt:variant>
        <vt:i4>2</vt:i4>
      </vt:variant>
      <vt:variant>
        <vt:lpstr>Slide Titles</vt:lpstr>
      </vt:variant>
      <vt:variant>
        <vt:i4>54</vt:i4>
      </vt:variant>
    </vt:vector>
  </HeadingPairs>
  <TitlesOfParts>
    <vt:vector size="56" baseType="lpstr">
      <vt:lpstr>ind_1261_slide</vt:lpstr>
      <vt:lpstr>1_Default Design</vt:lpstr>
      <vt:lpstr>SKALA PSIKOLOGIS</vt:lpstr>
      <vt:lpstr>PowerPoint Presentation</vt:lpstr>
      <vt:lpstr>TES, SKALA, ANGKET</vt:lpstr>
      <vt:lpstr>PowerPoint Presentation</vt:lpstr>
      <vt:lpstr>PowerPoint Presentation</vt:lpstr>
      <vt:lpstr>PowerPoint Presentation</vt:lpstr>
      <vt:lpstr>PowerPoint Presentation</vt:lpstr>
      <vt:lpstr>PENGERTIAN</vt:lpstr>
      <vt:lpstr>PENGERTIAN</vt:lpstr>
      <vt:lpstr>PENGERTIAN</vt:lpstr>
      <vt:lpstr>PENTINGNYA SKALA PSIKOLOGI</vt:lpstr>
      <vt:lpstr>METODE PENSKALAAN</vt:lpstr>
      <vt:lpstr>METODE PENSKALAAN</vt:lpstr>
      <vt:lpstr>METODE PENSKALAAN</vt:lpstr>
      <vt:lpstr>LANGKAH-LANGKAH PENYUSUNAN SKALA PSIKOLOGI</vt:lpstr>
      <vt:lpstr>IDENTIFIKASI TUJUAN UKUR Penetapan Konstrak Psikologi</vt:lpstr>
      <vt:lpstr>IDENTIFIKASI TUJUAN UKUR Penetapan Konstrak Psikologi</vt:lpstr>
      <vt:lpstr>OPERASIONAL KONSEP (Definisi Operasional) Indikator-Indikator Perilaku</vt:lpstr>
      <vt:lpstr>OPERASIONAL KONSEP (Definisi Operasional) Indikator-Indikator Perilaku</vt:lpstr>
      <vt:lpstr>OPERASIONAL KONSEP (Definisi Operasional) Indikator-Indikator Perilaku</vt:lpstr>
      <vt:lpstr>OPERASIONAL KONSEP (Definisi Operasional) Indikator-Indikator Perilaku</vt:lpstr>
      <vt:lpstr>BLUE-PRINT Tabel Spesifikasi</vt:lpstr>
      <vt:lpstr>BLUE-PRINT Tabel Spesifikasi Sks</vt:lpstr>
      <vt:lpstr>BLUE-PRINT Tabel Spesifikasi Sks</vt:lpstr>
      <vt:lpstr>PowerPoint Presentation</vt:lpstr>
      <vt:lpstr>PowerPoint Presentation</vt:lpstr>
      <vt:lpstr>Konformitas</vt:lpstr>
      <vt:lpstr>Tugas Individu</vt:lpstr>
      <vt:lpstr>BLUE-PRINT Tabel Spesifikasi</vt:lpstr>
      <vt:lpstr>PENULISAN ITEM Reviu Item</vt:lpstr>
      <vt:lpstr>PENULISAN ITEM Reviu Item</vt:lpstr>
      <vt:lpstr>PENULISAN ITEM Reviu Item</vt:lpstr>
      <vt:lpstr>PENULISAN ITEM Reviu Item</vt:lpstr>
      <vt:lpstr>TUGAS INDIVIDU</vt:lpstr>
      <vt:lpstr>PowerPoint Presentation</vt:lpstr>
      <vt:lpstr>Penentuan alternatif pilihan jawaban</vt:lpstr>
      <vt:lpstr>Penentuan Alternatif Jawaban</vt:lpstr>
      <vt:lpstr>UJI COBA Tryout</vt:lpstr>
      <vt:lpstr>ANALISIS ITEM</vt:lpstr>
      <vt:lpstr>ANALISIS ITEM</vt:lpstr>
      <vt:lpstr>ANALISIS ITEM</vt:lpstr>
      <vt:lpstr>ANALISIS ITEM</vt:lpstr>
      <vt:lpstr>Blue Print Skala Internet Addiction</vt:lpstr>
      <vt:lpstr>ANALISIS ITEM</vt:lpstr>
      <vt:lpstr>KOMPILASI I Seleksi Item</vt:lpstr>
      <vt:lpstr>RELIABILITAS</vt:lpstr>
      <vt:lpstr>RELIABILITAS</vt:lpstr>
      <vt:lpstr>RELIABILITAS</vt:lpstr>
      <vt:lpstr>VALIDASI</vt:lpstr>
      <vt:lpstr>KOMPILASI II Format Final</vt:lpstr>
      <vt:lpstr>KOMPILASI II Format Final</vt:lpstr>
      <vt:lpstr>PowerPoint Presentation</vt:lpstr>
      <vt:lpstr>Tugas Skala Psikologis  Aplikasi Pemahaman Individu Non Tes</vt:lpstr>
      <vt:lpstr>Good Luck.......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SKALA PSIKOLOGIS</dc:title>
  <dc:creator>Rika</dc:creator>
  <cp:lastModifiedBy>Rika</cp:lastModifiedBy>
  <cp:revision>47</cp:revision>
  <dcterms:created xsi:type="dcterms:W3CDTF">2016-09-05T06:37:57Z</dcterms:created>
  <dcterms:modified xsi:type="dcterms:W3CDTF">2017-09-11T07:21:40Z</dcterms:modified>
</cp:coreProperties>
</file>