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7" r:id="rId12"/>
    <p:sldId id="268" r:id="rId13"/>
    <p:sldId id="269" r:id="rId14"/>
  </p:sldIdLst>
  <p:sldSz cx="9144000" cy="6858000" type="screen4x3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46" d="100"/>
          <a:sy n="46" d="100"/>
        </p:scale>
        <p:origin x="-120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93EA8-D03E-49A1-AE82-4EFFAB38CA42}" type="datetimeFigureOut">
              <a:rPr lang="id-ID" smtClean="0"/>
              <a:t>24/03/2020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77114-BE26-4B8D-B402-2D8EA5398E82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93EA8-D03E-49A1-AE82-4EFFAB38CA42}" type="datetimeFigureOut">
              <a:rPr lang="id-ID" smtClean="0"/>
              <a:t>24/03/2020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77114-BE26-4B8D-B402-2D8EA5398E82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93EA8-D03E-49A1-AE82-4EFFAB38CA42}" type="datetimeFigureOut">
              <a:rPr lang="id-ID" smtClean="0"/>
              <a:t>24/03/2020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77114-BE26-4B8D-B402-2D8EA5398E82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93EA8-D03E-49A1-AE82-4EFFAB38CA42}" type="datetimeFigureOut">
              <a:rPr lang="id-ID" smtClean="0"/>
              <a:t>24/03/2020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77114-BE26-4B8D-B402-2D8EA5398E82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93EA8-D03E-49A1-AE82-4EFFAB38CA42}" type="datetimeFigureOut">
              <a:rPr lang="id-ID" smtClean="0"/>
              <a:t>24/03/2020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77114-BE26-4B8D-B402-2D8EA5398E82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93EA8-D03E-49A1-AE82-4EFFAB38CA42}" type="datetimeFigureOut">
              <a:rPr lang="id-ID" smtClean="0"/>
              <a:t>24/03/2020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77114-BE26-4B8D-B402-2D8EA5398E82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93EA8-D03E-49A1-AE82-4EFFAB38CA42}" type="datetimeFigureOut">
              <a:rPr lang="id-ID" smtClean="0"/>
              <a:t>24/03/2020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77114-BE26-4B8D-B402-2D8EA5398E82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93EA8-D03E-49A1-AE82-4EFFAB38CA42}" type="datetimeFigureOut">
              <a:rPr lang="id-ID" smtClean="0"/>
              <a:t>24/03/2020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77114-BE26-4B8D-B402-2D8EA5398E82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93EA8-D03E-49A1-AE82-4EFFAB38CA42}" type="datetimeFigureOut">
              <a:rPr lang="id-ID" smtClean="0"/>
              <a:t>24/03/2020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77114-BE26-4B8D-B402-2D8EA5398E82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93EA8-D03E-49A1-AE82-4EFFAB38CA42}" type="datetimeFigureOut">
              <a:rPr lang="id-ID" smtClean="0"/>
              <a:t>24/03/2020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77114-BE26-4B8D-B402-2D8EA5398E82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93EA8-D03E-49A1-AE82-4EFFAB38CA42}" type="datetimeFigureOut">
              <a:rPr lang="id-ID" smtClean="0"/>
              <a:t>24/03/2020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77114-BE26-4B8D-B402-2D8EA5398E82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D93EA8-D03E-49A1-AE82-4EFFAB38CA42}" type="datetimeFigureOut">
              <a:rPr lang="id-ID" smtClean="0"/>
              <a:t>24/03/2020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077114-BE26-4B8D-B402-2D8EA5398E82}" type="slidenum">
              <a:rPr lang="id-ID" smtClean="0"/>
              <a:t>‹#›</a:t>
            </a:fld>
            <a:endParaRPr lang="id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id.wikipedia.org/wiki/Pertanian" TargetMode="External"/><Relationship Id="rId2" Type="http://schemas.openxmlformats.org/officeDocument/2006/relationships/hyperlink" Target="http://id.wikipedia.org/wiki/Penanggalan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id.wikipedia.org/wiki/Nelayan" TargetMode="External"/><Relationship Id="rId4" Type="http://schemas.openxmlformats.org/officeDocument/2006/relationships/hyperlink" Target="http://id.wikipedia.org/wiki/Agronomi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id.wikipedia.org/wiki/Fenologi" TargetMode="External"/><Relationship Id="rId7" Type="http://schemas.openxmlformats.org/officeDocument/2006/relationships/hyperlink" Target="http://id.wikipedia.org/wiki/Banjir" TargetMode="External"/><Relationship Id="rId2" Type="http://schemas.openxmlformats.org/officeDocument/2006/relationships/hyperlink" Target="http://id.wikipedia.org/wiki/Matahari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id.wikipedia.org/wiki/Pengganggu_tanaman" TargetMode="External"/><Relationship Id="rId5" Type="http://schemas.openxmlformats.org/officeDocument/2006/relationships/hyperlink" Target="http://id.wikipedia.org/wiki/Wabah" TargetMode="External"/><Relationship Id="rId4" Type="http://schemas.openxmlformats.org/officeDocument/2006/relationships/hyperlink" Target="http://id.wikipedia.org/wiki/Kekeringan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id.wikipedia.org/wiki/Etnik_Sunda" TargetMode="External"/><Relationship Id="rId7" Type="http://schemas.openxmlformats.org/officeDocument/2006/relationships/hyperlink" Target="http://id.wikipedia.org/w/index.php?title=Bauernkalendar&amp;action=edit&amp;redlink=1" TargetMode="External"/><Relationship Id="rId2" Type="http://schemas.openxmlformats.org/officeDocument/2006/relationships/hyperlink" Target="http://id.wikipedia.org/wiki/Indonesia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id.wikipedia.org/w/index.php?title=Etnik_Jerman&amp;action=edit&amp;redlink=1" TargetMode="External"/><Relationship Id="rId5" Type="http://schemas.openxmlformats.org/officeDocument/2006/relationships/hyperlink" Target="http://id.wikipedia.org/wiki/Eropa" TargetMode="External"/><Relationship Id="rId4" Type="http://schemas.openxmlformats.org/officeDocument/2006/relationships/hyperlink" Target="http://id.wikipedia.org/wiki/Etnik_Bali" TargetMode="Externa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://id.wikipedia.org/wiki/%C6%8F" TargetMode="External"/><Relationship Id="rId3" Type="http://schemas.openxmlformats.org/officeDocument/2006/relationships/hyperlink" Target="http://id.wikipedia.org/wiki/Gunung_Merapi" TargetMode="External"/><Relationship Id="rId7" Type="http://schemas.openxmlformats.org/officeDocument/2006/relationships/hyperlink" Target="http://id.wikipedia.org/wiki/Bahasa_Jawa" TargetMode="External"/><Relationship Id="rId2" Type="http://schemas.openxmlformats.org/officeDocument/2006/relationships/hyperlink" Target="http://id.wikipedia.org/wiki/Kasunanan_Surakarta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id.wikipedia.org/wiki/Musim_hujan" TargetMode="External"/><Relationship Id="rId5" Type="http://schemas.openxmlformats.org/officeDocument/2006/relationships/hyperlink" Target="http://id.wikipedia.org/wiki/Musim_kemarau" TargetMode="External"/><Relationship Id="rId10" Type="http://schemas.openxmlformats.org/officeDocument/2006/relationships/hyperlink" Target="http://id.wikipedia.org/wiki/Pancaroba" TargetMode="External"/><Relationship Id="rId4" Type="http://schemas.openxmlformats.org/officeDocument/2006/relationships/hyperlink" Target="http://id.wikipedia.org/wiki/Gunung_Lawu" TargetMode="External"/><Relationship Id="rId9" Type="http://schemas.openxmlformats.org/officeDocument/2006/relationships/hyperlink" Target="http://id.wikipedia.org/wiki/%C5%8A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id.wikipedia.org/wiki/Tumbuhan" TargetMode="External"/><Relationship Id="rId2" Type="http://schemas.openxmlformats.org/officeDocument/2006/relationships/hyperlink" Target="http://id.wikipedia.org/wiki/Hewan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id.wikipedia.org/wiki/Pranata_mangsa" TargetMode="External"/><Relationship Id="rId4" Type="http://schemas.openxmlformats.org/officeDocument/2006/relationships/hyperlink" Target="http://id.wikipedia.org/wiki/Pertanian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id.wikipedia.org/wiki/Palawija" TargetMode="External"/><Relationship Id="rId2" Type="http://schemas.openxmlformats.org/officeDocument/2006/relationships/hyperlink" Target="http://id.wikipedia.org/wiki/Padi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id.wikipedia.org/wiki/Bambu" TargetMode="External"/><Relationship Id="rId3" Type="http://schemas.openxmlformats.org/officeDocument/2006/relationships/hyperlink" Target="http://id.wikipedia.org/wiki/Jerami" TargetMode="External"/><Relationship Id="rId7" Type="http://schemas.openxmlformats.org/officeDocument/2006/relationships/hyperlink" Target="http://id.wikipedia.org/wiki/Rebung" TargetMode="External"/><Relationship Id="rId2" Type="http://schemas.openxmlformats.org/officeDocument/2006/relationships/hyperlink" Target="http://id.wikipedia.org/wiki/Pranata_mangsa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id.wikipedia.org/w/index.php?title=Lanjaran&amp;action=edit&amp;redlink=1" TargetMode="External"/><Relationship Id="rId5" Type="http://schemas.openxmlformats.org/officeDocument/2006/relationships/hyperlink" Target="http://id.wikipedia.org/wiki/Tumbuhan_merambat" TargetMode="External"/><Relationship Id="rId4" Type="http://schemas.openxmlformats.org/officeDocument/2006/relationships/hyperlink" Target="http://id.wikipedia.org/wiki/Palawija" TargetMode="Externa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id.wikipedia.org/wiki/Rambutan" TargetMode="External"/><Relationship Id="rId3" Type="http://schemas.openxmlformats.org/officeDocument/2006/relationships/hyperlink" Target="http://id.wikipedia.org/wiki/Ulat" TargetMode="External"/><Relationship Id="rId7" Type="http://schemas.openxmlformats.org/officeDocument/2006/relationships/hyperlink" Target="http://id.wikipedia.org/wiki/Durian" TargetMode="External"/><Relationship Id="rId2" Type="http://schemas.openxmlformats.org/officeDocument/2006/relationships/hyperlink" Target="http://id.wikipedia.org/wiki/Asam_jawa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id.wikipedia.org/wiki/Temu_kunci" TargetMode="External"/><Relationship Id="rId5" Type="http://schemas.openxmlformats.org/officeDocument/2006/relationships/hyperlink" Target="http://id.wikipedia.org/wiki/Lempuyang" TargetMode="External"/><Relationship Id="rId10" Type="http://schemas.openxmlformats.org/officeDocument/2006/relationships/hyperlink" Target="http://id.wikipedia.org/wiki/Belibis" TargetMode="External"/><Relationship Id="rId4" Type="http://schemas.openxmlformats.org/officeDocument/2006/relationships/hyperlink" Target="http://id.wikipedia.org/wiki/Laron" TargetMode="External"/><Relationship Id="rId9" Type="http://schemas.openxmlformats.org/officeDocument/2006/relationships/hyperlink" Target="http://id.wikipedia.org/wiki/Manggis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id.wikipedia.org/wiki/Uret" TargetMode="External"/><Relationship Id="rId2" Type="http://schemas.openxmlformats.org/officeDocument/2006/relationships/hyperlink" Target="http://id.wikipedia.org/wiki/Kucing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id.wikipedia.org/w/index.php?title=Gangsir&amp;action=edit&amp;redlink=1" TargetMode="External"/><Relationship Id="rId4" Type="http://schemas.openxmlformats.org/officeDocument/2006/relationships/hyperlink" Target="http://id.wikipedia.org/wiki/Tonggeret" TargetMode="Externa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id.wikipedia.org/wiki/Jagung" TargetMode="External"/><Relationship Id="rId3" Type="http://schemas.openxmlformats.org/officeDocument/2006/relationships/hyperlink" Target="http://id.wikipedia.org/wiki/Bediding" TargetMode="External"/><Relationship Id="rId7" Type="http://schemas.openxmlformats.org/officeDocument/2006/relationships/hyperlink" Target="http://id.wikipedia.org/wiki/Tegalan" TargetMode="External"/><Relationship Id="rId2" Type="http://schemas.openxmlformats.org/officeDocument/2006/relationships/hyperlink" Target="http://id.wikipedia.org/wiki/Kapuk_randu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id.wikipedia.org/wiki/Kapas" TargetMode="External"/><Relationship Id="rId5" Type="http://schemas.openxmlformats.org/officeDocument/2006/relationships/hyperlink" Target="http://id.wikipedia.org/wiki/Nila" TargetMode="External"/><Relationship Id="rId4" Type="http://schemas.openxmlformats.org/officeDocument/2006/relationships/hyperlink" Target="http://id.wikipedia.org/wiki/Kedelai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d-ID" dirty="0" smtClean="0"/>
              <a:t>Pranata Mangsa</a:t>
            </a:r>
            <a:endParaRPr lang="id-ID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id-ID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d-ID" b="1" dirty="0"/>
              <a:t>Pranata mangsa</a:t>
            </a:r>
            <a:r>
              <a:rPr lang="id-ID" dirty="0"/>
              <a:t> </a:t>
            </a:r>
            <a:r>
              <a:rPr lang="id-ID" dirty="0" smtClean="0"/>
              <a:t>(</a:t>
            </a:r>
            <a:r>
              <a:rPr lang="id-ID" i="1" dirty="0" smtClean="0"/>
              <a:t>pranåtåmångså</a:t>
            </a:r>
            <a:r>
              <a:rPr lang="id-ID" dirty="0"/>
              <a:t>, berarti "ketentuan musim") </a:t>
            </a:r>
            <a:endParaRPr lang="id-ID" dirty="0" smtClean="0"/>
          </a:p>
          <a:p>
            <a:pPr>
              <a:buNone/>
            </a:pPr>
            <a:r>
              <a:rPr lang="id-ID" dirty="0" smtClean="0">
                <a:sym typeface="Wingdings" pitchFamily="2" charset="2"/>
              </a:rPr>
              <a:t></a:t>
            </a:r>
            <a:r>
              <a:rPr lang="id-ID" dirty="0" smtClean="0"/>
              <a:t>adalah </a:t>
            </a:r>
            <a:r>
              <a:rPr lang="id-ID" dirty="0"/>
              <a:t>semacam </a:t>
            </a:r>
            <a:r>
              <a:rPr lang="id-ID" dirty="0">
                <a:hlinkClick r:id="rId2" tooltip="Penanggalan"/>
              </a:rPr>
              <a:t>penanggalan</a:t>
            </a:r>
            <a:r>
              <a:rPr lang="id-ID" dirty="0"/>
              <a:t> yang dikaitkan dengan kegiatan usaha </a:t>
            </a:r>
            <a:r>
              <a:rPr lang="id-ID" dirty="0">
                <a:hlinkClick r:id="rId3" tooltip="Pertanian"/>
              </a:rPr>
              <a:t>pertanian</a:t>
            </a:r>
            <a:r>
              <a:rPr lang="id-ID" dirty="0"/>
              <a:t>, khususnya untuk kepentingan </a:t>
            </a:r>
            <a:r>
              <a:rPr lang="id-ID" dirty="0">
                <a:hlinkClick r:id="rId4" tooltip="Agronomi"/>
              </a:rPr>
              <a:t>bercocok tanam</a:t>
            </a:r>
            <a:r>
              <a:rPr lang="id-ID" dirty="0"/>
              <a:t> atau </a:t>
            </a:r>
            <a:r>
              <a:rPr lang="id-ID" dirty="0">
                <a:hlinkClick r:id="rId5" tooltip="Nelayan"/>
              </a:rPr>
              <a:t>penangkapan </a:t>
            </a:r>
            <a:r>
              <a:rPr lang="id-ID" dirty="0" smtClean="0">
                <a:hlinkClick r:id="rId5" tooltip="Nelayan"/>
              </a:rPr>
              <a:t>ikan</a:t>
            </a:r>
            <a:r>
              <a:rPr lang="id-ID" dirty="0" smtClean="0"/>
              <a:t>.</a:t>
            </a:r>
          </a:p>
          <a:p>
            <a:endParaRPr lang="id-ID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id-ID" dirty="0" smtClean="0">
                <a:sym typeface="Wingdings" pitchFamily="2" charset="2"/>
              </a:rPr>
              <a:t> </a:t>
            </a:r>
            <a:r>
              <a:rPr lang="id-ID" dirty="0" smtClean="0"/>
              <a:t>Pranata mangsa berbasis peredaran </a:t>
            </a:r>
            <a:r>
              <a:rPr lang="id-ID" dirty="0" smtClean="0">
                <a:hlinkClick r:id="rId2" tooltip="Matahari"/>
              </a:rPr>
              <a:t>matahari</a:t>
            </a:r>
            <a:r>
              <a:rPr lang="id-ID" dirty="0" smtClean="0"/>
              <a:t> dan siklusnya (setahun) berumur 365 hari (atau 366 hari) serta memuat berbagai aspek </a:t>
            </a:r>
            <a:r>
              <a:rPr lang="id-ID" dirty="0" smtClean="0">
                <a:hlinkClick r:id="rId3" tooltip="Fenologi"/>
              </a:rPr>
              <a:t>fenologi</a:t>
            </a:r>
            <a:r>
              <a:rPr lang="id-ID" dirty="0" smtClean="0"/>
              <a:t> dan gejala alam lainnya yang dimanfaatkan sebagai pedoman dalam kegiatan usaha tani maupun persiapan diri menghadapi bencana (</a:t>
            </a:r>
            <a:r>
              <a:rPr lang="id-ID" dirty="0" smtClean="0">
                <a:hlinkClick r:id="rId4" tooltip="Kekeringan"/>
              </a:rPr>
              <a:t>kekeringan</a:t>
            </a:r>
            <a:r>
              <a:rPr lang="id-ID" dirty="0" smtClean="0"/>
              <a:t>, </a:t>
            </a:r>
            <a:r>
              <a:rPr lang="id-ID" dirty="0" smtClean="0">
                <a:hlinkClick r:id="rId5" tooltip="Wabah"/>
              </a:rPr>
              <a:t>wabah</a:t>
            </a:r>
            <a:r>
              <a:rPr lang="id-ID" dirty="0" smtClean="0"/>
              <a:t> penyakit, serangan </a:t>
            </a:r>
            <a:r>
              <a:rPr lang="id-ID" dirty="0" smtClean="0">
                <a:hlinkClick r:id="rId6" tooltip="Pengganggu tanaman"/>
              </a:rPr>
              <a:t>pengganggu tanaman</a:t>
            </a:r>
            <a:r>
              <a:rPr lang="id-ID" dirty="0" smtClean="0"/>
              <a:t>, atau </a:t>
            </a:r>
            <a:r>
              <a:rPr lang="id-ID" dirty="0" smtClean="0">
                <a:hlinkClick r:id="rId7" tooltip="Banjir"/>
              </a:rPr>
              <a:t>banjir</a:t>
            </a:r>
            <a:r>
              <a:rPr lang="id-ID" dirty="0" smtClean="0"/>
              <a:t>) yang mungkin timbul pada waktu-waktu tertentu.</a:t>
            </a:r>
          </a:p>
          <a:p>
            <a:endParaRPr lang="id-ID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Pranatamangsa selain di Jawa 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/>
              <a:t>Penanggalan seperti ini juga dikenal oleh suku-suku bangsa lainnya di </a:t>
            </a:r>
            <a:r>
              <a:rPr lang="id-ID" dirty="0">
                <a:hlinkClick r:id="rId2" tooltip="Indonesia"/>
              </a:rPr>
              <a:t>Indonesia</a:t>
            </a:r>
            <a:r>
              <a:rPr lang="id-ID" dirty="0"/>
              <a:t>, seperti </a:t>
            </a:r>
            <a:r>
              <a:rPr lang="id-ID" dirty="0">
                <a:hlinkClick r:id="rId3" tooltip="Etnik Sunda"/>
              </a:rPr>
              <a:t>etnik Sunda</a:t>
            </a:r>
            <a:r>
              <a:rPr lang="id-ID" dirty="0"/>
              <a:t> dan </a:t>
            </a:r>
            <a:r>
              <a:rPr lang="id-ID" dirty="0">
                <a:hlinkClick r:id="rId4" tooltip="Etnik Bali"/>
              </a:rPr>
              <a:t>etnik Bali</a:t>
            </a:r>
            <a:r>
              <a:rPr lang="id-ID" dirty="0"/>
              <a:t> (di Bali dikenal sebagai </a:t>
            </a:r>
            <a:r>
              <a:rPr lang="id-ID" b="1" dirty="0"/>
              <a:t>Kerta Masa</a:t>
            </a:r>
            <a:r>
              <a:rPr lang="id-ID" dirty="0"/>
              <a:t>). Beberapa tradisi </a:t>
            </a:r>
            <a:r>
              <a:rPr lang="id-ID" dirty="0">
                <a:hlinkClick r:id="rId5" tooltip="Eropa"/>
              </a:rPr>
              <a:t>Eropa</a:t>
            </a:r>
            <a:r>
              <a:rPr lang="id-ID" dirty="0"/>
              <a:t> mengenal pula penanggalan pertanian yang serupa, seperti misalnya pada </a:t>
            </a:r>
            <a:r>
              <a:rPr lang="id-ID" dirty="0">
                <a:hlinkClick r:id="rId6" tooltip="Etnik Jerman (halaman belum tersedia)"/>
              </a:rPr>
              <a:t>etnik Jerman</a:t>
            </a:r>
            <a:r>
              <a:rPr lang="id-ID" dirty="0"/>
              <a:t>yang mengenal </a:t>
            </a:r>
            <a:r>
              <a:rPr lang="id-ID" i="1" dirty="0">
                <a:hlinkClick r:id="rId7" tooltip="Bauernkalendar (halaman belum tersedia)"/>
              </a:rPr>
              <a:t>Bauernkalendar</a:t>
            </a:r>
            <a:r>
              <a:rPr lang="id-ID" dirty="0"/>
              <a:t> atau "penanggalan untuk petani".</a:t>
            </a:r>
          </a:p>
          <a:p>
            <a:endParaRPr lang="id-ID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id-ID" dirty="0"/>
              <a:t>Pranata mangsa dalam versi pengetahuan yang dipegang petani atau nelayan diwariskan secara oral (dari mulut ke mulut). </a:t>
            </a:r>
            <a:endParaRPr lang="id-ID" dirty="0" smtClean="0"/>
          </a:p>
          <a:p>
            <a:r>
              <a:rPr lang="id-ID" dirty="0" smtClean="0"/>
              <a:t>bersifat </a:t>
            </a:r>
            <a:r>
              <a:rPr lang="id-ID" dirty="0"/>
              <a:t>lokal dan temporal (dibatasi oleh tempat dan waktu) sehingga suatu perincian yang dibuat untuk suatu tempat tidak sepenuhnya berlaku untuk tempat </a:t>
            </a:r>
            <a:r>
              <a:rPr lang="id-ID" dirty="0" smtClean="0"/>
              <a:t>lain.</a:t>
            </a:r>
          </a:p>
          <a:p>
            <a:r>
              <a:rPr lang="id-ID" dirty="0" smtClean="0"/>
              <a:t>Petani</a:t>
            </a:r>
            <a:r>
              <a:rPr lang="id-ID" dirty="0"/>
              <a:t>, umpamanya, menggunakan pedoman pranata mangsa untuk menentukan awal masa tanam. </a:t>
            </a:r>
            <a:endParaRPr lang="id-ID" dirty="0" smtClean="0"/>
          </a:p>
          <a:p>
            <a:r>
              <a:rPr lang="id-ID" dirty="0" smtClean="0"/>
              <a:t>Nelayan </a:t>
            </a:r>
            <a:r>
              <a:rPr lang="id-ID" dirty="0"/>
              <a:t>menggunakannya sebagai pedoman untuk melaut atau memprediksi jenis </a:t>
            </a:r>
            <a:r>
              <a:rPr lang="id-ID" dirty="0" smtClean="0"/>
              <a:t>tangkapan. </a:t>
            </a:r>
          </a:p>
          <a:p>
            <a:r>
              <a:rPr lang="id-ID" dirty="0" smtClean="0"/>
              <a:t>Pranata </a:t>
            </a:r>
            <a:r>
              <a:rPr lang="id-ID" dirty="0"/>
              <a:t>mangsa pada masa kini kurang dapat dipercaya seiring dengan perkembangan teknologi.</a:t>
            </a:r>
          </a:p>
          <a:p>
            <a:endParaRPr lang="id-ID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id-ID" dirty="0"/>
              <a:t>Pranata mangsa dalam versi </a:t>
            </a:r>
            <a:r>
              <a:rPr lang="id-ID" dirty="0">
                <a:hlinkClick r:id="rId2" tooltip="Kasunanan Surakarta"/>
              </a:rPr>
              <a:t>Kasunanan</a:t>
            </a:r>
            <a:r>
              <a:rPr lang="id-ID" dirty="0"/>
              <a:t> (sebagaimana dipertelakan pada bagian ini) berlaku untuk wilayah di antara </a:t>
            </a:r>
            <a:r>
              <a:rPr lang="id-ID" dirty="0">
                <a:hlinkClick r:id="rId3" tooltip="Gunung Merapi"/>
              </a:rPr>
              <a:t>Gunung Merapi</a:t>
            </a:r>
            <a:r>
              <a:rPr lang="id-ID" dirty="0"/>
              <a:t>dan </a:t>
            </a:r>
            <a:r>
              <a:rPr lang="id-ID" dirty="0">
                <a:hlinkClick r:id="rId4" tooltip="Gunung Lawu"/>
              </a:rPr>
              <a:t>Gunung </a:t>
            </a:r>
            <a:r>
              <a:rPr lang="id-ID" dirty="0" smtClean="0">
                <a:hlinkClick r:id="rId4" tooltip="Gunung Lawu"/>
              </a:rPr>
              <a:t>Lawu</a:t>
            </a:r>
            <a:endParaRPr lang="id-ID" baseline="30000" dirty="0"/>
          </a:p>
          <a:p>
            <a:r>
              <a:rPr lang="id-ID" dirty="0" smtClean="0"/>
              <a:t>Setahun </a:t>
            </a:r>
            <a:r>
              <a:rPr lang="id-ID" dirty="0"/>
              <a:t>menurut penanggalan ini dibagi menjadi empat musim (</a:t>
            </a:r>
            <a:r>
              <a:rPr lang="id-ID" i="1" dirty="0"/>
              <a:t>mangsa</a:t>
            </a:r>
            <a:r>
              <a:rPr lang="id-ID" dirty="0"/>
              <a:t>) utama, yaitu </a:t>
            </a:r>
            <a:r>
              <a:rPr lang="id-ID" dirty="0">
                <a:hlinkClick r:id="rId5" tooltip="Musim kemarau"/>
              </a:rPr>
              <a:t>musim kemarau</a:t>
            </a:r>
            <a:r>
              <a:rPr lang="id-ID" dirty="0"/>
              <a:t> atau</a:t>
            </a:r>
            <a:r>
              <a:rPr lang="id-ID" i="1" dirty="0"/>
              <a:t>ketigå</a:t>
            </a:r>
            <a:r>
              <a:rPr lang="id-ID" dirty="0"/>
              <a:t> (88 hari), musim pancaroba menjelang hujan atau </a:t>
            </a:r>
            <a:r>
              <a:rPr lang="id-ID" i="1" dirty="0"/>
              <a:t>labuh</a:t>
            </a:r>
            <a:r>
              <a:rPr lang="id-ID" dirty="0"/>
              <a:t> (95 hari), </a:t>
            </a:r>
            <a:r>
              <a:rPr lang="id-ID" dirty="0">
                <a:hlinkClick r:id="rId6" tooltip="Musim hujan"/>
              </a:rPr>
              <a:t>musim hujan</a:t>
            </a:r>
            <a:r>
              <a:rPr lang="id-ID" dirty="0"/>
              <a:t> atau dalam </a:t>
            </a:r>
            <a:r>
              <a:rPr lang="id-ID" dirty="0">
                <a:hlinkClick r:id="rId7" tooltip="Bahasa Jawa"/>
              </a:rPr>
              <a:t>bahasa Jawa</a:t>
            </a:r>
            <a:r>
              <a:rPr lang="id-ID" dirty="0"/>
              <a:t> disebut </a:t>
            </a:r>
            <a:r>
              <a:rPr lang="id-ID" i="1" dirty="0"/>
              <a:t>rendheng</a:t>
            </a:r>
            <a:r>
              <a:rPr lang="id-ID" dirty="0"/>
              <a:t> (baca [r</a:t>
            </a:r>
            <a:r>
              <a:rPr lang="id-ID" dirty="0">
                <a:hlinkClick r:id="rId8" tooltip="Ə"/>
              </a:rPr>
              <a:t>ənd</a:t>
            </a:r>
            <a:r>
              <a:rPr lang="id-ID" baseline="30000" dirty="0"/>
              <a:t>h</a:t>
            </a:r>
            <a:r>
              <a:rPr lang="id-ID" dirty="0"/>
              <a:t>ə</a:t>
            </a:r>
            <a:r>
              <a:rPr lang="id-ID" dirty="0">
                <a:hlinkClick r:id="rId9" tooltip="Ŋ"/>
              </a:rPr>
              <a:t>ŋ</a:t>
            </a:r>
            <a:r>
              <a:rPr lang="id-ID" dirty="0"/>
              <a:t> ], 95 hari) , dan </a:t>
            </a:r>
            <a:r>
              <a:rPr lang="id-ID" dirty="0">
                <a:hlinkClick r:id="rId10" tooltip="Pancaroba"/>
              </a:rPr>
              <a:t>pancaroba</a:t>
            </a:r>
            <a:r>
              <a:rPr lang="id-ID" dirty="0"/>
              <a:t> akhir musim hujan atau </a:t>
            </a:r>
            <a:r>
              <a:rPr lang="id-ID" i="1" dirty="0"/>
              <a:t>marèng</a:t>
            </a:r>
            <a:r>
              <a:rPr lang="id-ID" dirty="0"/>
              <a:t> </a:t>
            </a:r>
            <a:r>
              <a:rPr lang="id-ID" dirty="0" smtClean="0"/>
              <a:t>[</a:t>
            </a:r>
            <a:r>
              <a:rPr lang="id-ID" dirty="0"/>
              <a:t>marɛŋ], 86 hari)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id-ID" dirty="0"/>
              <a:t>Musim dapat dikaitkan pula dengan perilaku </a:t>
            </a:r>
            <a:r>
              <a:rPr lang="id-ID" dirty="0">
                <a:hlinkClick r:id="rId2" tooltip="Hewan"/>
              </a:rPr>
              <a:t>hewan</a:t>
            </a:r>
            <a:r>
              <a:rPr lang="id-ID" dirty="0"/>
              <a:t>, perkembangan </a:t>
            </a:r>
            <a:r>
              <a:rPr lang="id-ID" dirty="0">
                <a:hlinkClick r:id="rId3" tooltip="Tumbuhan"/>
              </a:rPr>
              <a:t>tumbuhan</a:t>
            </a:r>
            <a:r>
              <a:rPr lang="id-ID" dirty="0"/>
              <a:t>, situasi alam sekitar, dan dalam praktik amat berkaitan dengan kultur </a:t>
            </a:r>
            <a:r>
              <a:rPr lang="id-ID" dirty="0" smtClean="0">
                <a:hlinkClick r:id="rId4" tooltip="Pertanian"/>
              </a:rPr>
              <a:t>agraris</a:t>
            </a:r>
            <a:r>
              <a:rPr lang="id-ID" dirty="0" smtClean="0"/>
              <a:t>.</a:t>
            </a:r>
          </a:p>
          <a:p>
            <a:r>
              <a:rPr lang="id-ID" dirty="0" smtClean="0"/>
              <a:t>Berdasarkan </a:t>
            </a:r>
            <a:r>
              <a:rPr lang="id-ID" dirty="0"/>
              <a:t>ciri-ciri ini setahun juga dapat dibagi menjadi empat musim utama dan dua musim "kecil": </a:t>
            </a:r>
            <a:r>
              <a:rPr lang="id-ID" i="1" dirty="0"/>
              <a:t>terang</a:t>
            </a:r>
            <a:r>
              <a:rPr lang="id-ID" dirty="0"/>
              <a:t>("langit cerah", 82 hari), </a:t>
            </a:r>
            <a:r>
              <a:rPr lang="id-ID" i="1" dirty="0"/>
              <a:t>semplah</a:t>
            </a:r>
            <a:r>
              <a:rPr lang="id-ID" dirty="0"/>
              <a:t> ("penderitaan", 99 hari) dengan mangsa kecil </a:t>
            </a:r>
            <a:r>
              <a:rPr lang="id-ID" i="1" dirty="0"/>
              <a:t>paceklik</a:t>
            </a:r>
            <a:r>
              <a:rPr lang="id-ID" dirty="0"/>
              <a:t> pada 23 hari pertama, </a:t>
            </a:r>
            <a:r>
              <a:rPr lang="id-ID" i="1" dirty="0"/>
              <a:t>udan</a:t>
            </a:r>
            <a:r>
              <a:rPr lang="id-ID" dirty="0"/>
              <a:t> ("musim hujan", 86 hari), dan </a:t>
            </a:r>
            <a:r>
              <a:rPr lang="id-ID" i="1" dirty="0"/>
              <a:t>pangarep-arep</a:t>
            </a:r>
            <a:r>
              <a:rPr lang="id-ID" dirty="0"/>
              <a:t> ("penuh harap", 98/99 hari) dengan mangsa kecil </a:t>
            </a:r>
            <a:r>
              <a:rPr lang="id-ID" i="1" dirty="0"/>
              <a:t>panèn</a:t>
            </a:r>
            <a:r>
              <a:rPr lang="id-ID" dirty="0"/>
              <a:t> pada 23 hari terakhir</a:t>
            </a:r>
            <a:r>
              <a:rPr lang="id-ID" baseline="30000" dirty="0">
                <a:hlinkClick r:id="rId5"/>
              </a:rPr>
              <a:t>[3]</a:t>
            </a:r>
            <a:r>
              <a:rPr lang="id-ID" baseline="30000" dirty="0">
                <a:hlinkClick r:id="rId5"/>
              </a:rPr>
              <a:t>[4]</a:t>
            </a:r>
            <a:r>
              <a:rPr lang="id-ID" dirty="0"/>
              <a:t>.</a:t>
            </a:r>
          </a:p>
          <a:p>
            <a:endParaRPr lang="id-ID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d-ID" dirty="0"/>
              <a:t>Dalam pembagian yang lebih rinci, setahun dibagi menjadi 12 musim (</a:t>
            </a:r>
            <a:r>
              <a:rPr lang="id-ID" i="1" dirty="0"/>
              <a:t>mangsa</a:t>
            </a:r>
            <a:r>
              <a:rPr lang="id-ID" dirty="0"/>
              <a:t>) yang rentang waktunya lebih singkat namun dengan jangka waktu bervariasi. </a:t>
            </a:r>
          </a:p>
          <a:p>
            <a:endParaRPr lang="id-ID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 smtClean="0"/>
              <a:t>Tabel berikut ini menunjukkan pembagian formal menurut versi Kasunanan. Perlu diingat bahwa tuntunan ini berlaku di saat penanaman </a:t>
            </a:r>
            <a:r>
              <a:rPr lang="id-ID" dirty="0" smtClean="0">
                <a:hlinkClick r:id="rId2" tooltip="Padi"/>
              </a:rPr>
              <a:t>padi</a:t>
            </a:r>
            <a:r>
              <a:rPr lang="id-ID" dirty="0" smtClean="0"/>
              <a:t> sawah hanya dimungkinkan sekali dalam setahun, diikuti oleh </a:t>
            </a:r>
            <a:r>
              <a:rPr lang="id-ID" dirty="0" smtClean="0">
                <a:hlinkClick r:id="rId3" tooltip="Palawija"/>
              </a:rPr>
              <a:t>palawija</a:t>
            </a:r>
            <a:r>
              <a:rPr lang="id-ID" dirty="0" smtClean="0"/>
              <a:t> atau padi gogo, dan kemudian lahan bera (tidak ditanam).</a:t>
            </a:r>
            <a:endParaRPr lang="id-ID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1142976" y="857232"/>
          <a:ext cx="7143801" cy="5429288"/>
        </p:xfrm>
        <a:graphic>
          <a:graphicData uri="http://schemas.openxmlformats.org/drawingml/2006/table">
            <a:tbl>
              <a:tblPr/>
              <a:tblGrid>
                <a:gridCol w="1020543"/>
                <a:gridCol w="1020543"/>
                <a:gridCol w="1020543"/>
                <a:gridCol w="1020543"/>
                <a:gridCol w="1020543"/>
                <a:gridCol w="1020543"/>
                <a:gridCol w="1020543"/>
              </a:tblGrid>
              <a:tr h="63062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id-ID" sz="9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No.</a:t>
                      </a:r>
                      <a:endParaRPr lang="id-ID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 anchor="ctr">
                    <a:lnL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id-ID" sz="9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Mangsa</a:t>
                      </a:r>
                      <a:endParaRPr lang="id-ID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 anchor="ctr">
                    <a:lnL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id-ID" sz="9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Mangsa utama</a:t>
                      </a:r>
                      <a:endParaRPr lang="id-ID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 anchor="ctr">
                    <a:lnL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id-ID" sz="9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Rentang waktu</a:t>
                      </a:r>
                      <a:endParaRPr lang="id-ID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 anchor="ctr">
                    <a:lnL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id-ID" sz="9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Candra</a:t>
                      </a:r>
                      <a:endParaRPr lang="id-ID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 anchor="ctr">
                    <a:lnL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id-ID" sz="9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Penciri</a:t>
                      </a:r>
                      <a:endParaRPr lang="id-ID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 anchor="ctr">
                    <a:lnL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id-ID" sz="9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Tuntunan</a:t>
                      </a:r>
                      <a:br>
                        <a:rPr lang="id-ID" sz="9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id-ID" sz="9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(bagi petani)</a:t>
                      </a:r>
                      <a:r>
                        <a:rPr lang="id-ID" sz="900" u="sng" baseline="30000">
                          <a:solidFill>
                            <a:srgbClr val="0B0080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2"/>
                        </a:rPr>
                        <a:t>[5]</a:t>
                      </a:r>
                      <a:endParaRPr lang="id-ID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 anchor="ctr">
                    <a:lnL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</a:tr>
              <a:tr h="19518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id-ID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id-ID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 anchor="ctr">
                    <a:lnL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id-ID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Kasa</a:t>
                      </a:r>
                      <a:br>
                        <a:rPr lang="id-ID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id-ID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(Kartika)</a:t>
                      </a:r>
                      <a:endParaRPr lang="id-ID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 anchor="ctr">
                    <a:lnL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id-ID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Ketiga - Terang</a:t>
                      </a:r>
                      <a:endParaRPr lang="id-ID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 anchor="ctr">
                    <a:lnL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id-ID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22 Juni – 1 Ags</a:t>
                      </a:r>
                      <a:br>
                        <a:rPr lang="id-ID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id-ID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(41 hari)</a:t>
                      </a:r>
                      <a:endParaRPr lang="id-ID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 anchor="ctr">
                    <a:lnL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id-ID" sz="900" i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Sesotya murcå ing embanan</a:t>
                      </a:r>
                      <a:r>
                        <a:rPr lang="id-ID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("Intan jatuh dari wadahnya" &gt; daun-daun berjatuhan)</a:t>
                      </a:r>
                      <a:endParaRPr lang="id-ID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 anchor="ctr">
                    <a:lnL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id-ID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Daun-daun berguguran, kayu mengering; belalang masuk ke dalam tanah</a:t>
                      </a:r>
                      <a:endParaRPr lang="id-ID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 anchor="ctr">
                    <a:lnL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id-ID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Saatnya membakar</a:t>
                      </a:r>
                      <a:r>
                        <a:rPr lang="id-ID" sz="900" u="sng">
                          <a:solidFill>
                            <a:srgbClr val="0B0080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3" tooltip="Jerami"/>
                        </a:rPr>
                        <a:t>jerami</a:t>
                      </a:r>
                      <a:r>
                        <a:rPr lang="id-ID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; mulai menanam</a:t>
                      </a:r>
                      <a:r>
                        <a:rPr lang="id-ID" sz="900" u="sng">
                          <a:solidFill>
                            <a:srgbClr val="0B0080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4" tooltip="Palawija"/>
                        </a:rPr>
                        <a:t>palawija</a:t>
                      </a:r>
                      <a:endParaRPr lang="id-ID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 anchor="ctr">
                    <a:lnL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</a:tr>
              <a:tr h="142338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id-ID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id-ID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 anchor="ctr">
                    <a:lnL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id-ID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Karo</a:t>
                      </a:r>
                      <a:br>
                        <a:rPr lang="id-ID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id-ID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(Pusa)</a:t>
                      </a:r>
                      <a:endParaRPr lang="id-ID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 anchor="ctr">
                    <a:lnL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id-ID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Ketiga - Paceklik</a:t>
                      </a:r>
                      <a:endParaRPr lang="id-ID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 anchor="ctr">
                    <a:lnL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id-ID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 Ags – 24 Ags</a:t>
                      </a:r>
                      <a:br>
                        <a:rPr lang="id-ID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id-ID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(23 hari)</a:t>
                      </a:r>
                      <a:endParaRPr lang="id-ID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 anchor="ctr">
                    <a:lnL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id-ID" sz="900" i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Bantålå rengkå</a:t>
                      </a:r>
                      <a:r>
                        <a:rPr lang="id-ID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("bumi merekah")</a:t>
                      </a:r>
                      <a:endParaRPr lang="id-ID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 anchor="ctr">
                    <a:lnL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id-ID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Tanah mengering dan retak-retak, pohon randu dan mangga mulai berbunga</a:t>
                      </a:r>
                      <a:endParaRPr lang="id-ID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 anchor="ctr">
                    <a:lnL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id-ID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0480" marR="30480" marT="30480" marB="30480" anchor="ctr">
                    <a:lnL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</a:tr>
              <a:tr h="142338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id-ID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id-ID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 anchor="ctr">
                    <a:lnL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id-ID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Katelu</a:t>
                      </a:r>
                      <a:br>
                        <a:rPr lang="id-ID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id-ID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(Manggasri)</a:t>
                      </a:r>
                      <a:endParaRPr lang="id-ID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 anchor="ctr">
                    <a:lnL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id-ID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Ketiga - Semplah</a:t>
                      </a:r>
                      <a:endParaRPr lang="id-ID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 anchor="ctr">
                    <a:lnL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id-ID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25 Ags – 18 Sept</a:t>
                      </a:r>
                      <a:br>
                        <a:rPr lang="id-ID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id-ID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(24 hari)</a:t>
                      </a:r>
                      <a:endParaRPr lang="id-ID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 anchor="ctr">
                    <a:lnL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id-ID" sz="900" i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Sutå manut ing båpå</a:t>
                      </a:r>
                      <a:r>
                        <a:rPr lang="id-ID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("anak menurut bapaknya")</a:t>
                      </a:r>
                      <a:endParaRPr lang="id-ID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 anchor="ctr">
                    <a:lnL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id-ID" sz="900" u="sng">
                          <a:solidFill>
                            <a:srgbClr val="0B0080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5" tooltip="Tumbuhan merambat"/>
                        </a:rPr>
                        <a:t>Tanaman merambat</a:t>
                      </a:r>
                      <a:r>
                        <a:rPr lang="id-ID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menaiki </a:t>
                      </a:r>
                      <a:r>
                        <a:rPr lang="id-ID" sz="900" u="sng">
                          <a:solidFill>
                            <a:srgbClr val="A55858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6" tooltip="Lanjaran (halaman belum tersedia)"/>
                        </a:rPr>
                        <a:t>lanjaran</a:t>
                      </a:r>
                      <a:r>
                        <a:rPr lang="id-ID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,</a:t>
                      </a:r>
                      <a:r>
                        <a:rPr lang="id-ID" sz="900" u="sng">
                          <a:solidFill>
                            <a:srgbClr val="0B0080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7" tooltip="Rebung"/>
                        </a:rPr>
                        <a:t>rebung</a:t>
                      </a:r>
                      <a:r>
                        <a:rPr lang="id-ID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id-ID" sz="900" u="sng">
                          <a:solidFill>
                            <a:srgbClr val="0B0080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8" tooltip="Bambu"/>
                        </a:rPr>
                        <a:t>bambu</a:t>
                      </a:r>
                      <a:r>
                        <a:rPr lang="id-ID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bermunculan</a:t>
                      </a:r>
                      <a:endParaRPr lang="id-ID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 anchor="ctr">
                    <a:lnL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id-ID" sz="9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Palawija mulai dipanen</a:t>
                      </a:r>
                      <a:endParaRPr lang="id-ID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 anchor="ctr">
                    <a:lnL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500034" y="714356"/>
          <a:ext cx="7858179" cy="5429288"/>
        </p:xfrm>
        <a:graphic>
          <a:graphicData uri="http://schemas.openxmlformats.org/drawingml/2006/table">
            <a:tbl>
              <a:tblPr/>
              <a:tblGrid>
                <a:gridCol w="1122597"/>
                <a:gridCol w="1122597"/>
                <a:gridCol w="1122597"/>
                <a:gridCol w="1122597"/>
                <a:gridCol w="1122597"/>
                <a:gridCol w="1122597"/>
                <a:gridCol w="1122597"/>
              </a:tblGrid>
              <a:tr h="1415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id-ID" sz="7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id-ID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419" marR="24419" marT="24419" marB="24419" anchor="ctr">
                    <a:lnL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id-ID" sz="7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Kapat</a:t>
                      </a:r>
                      <a:br>
                        <a:rPr lang="id-ID" sz="7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id-ID" sz="7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(Sitra)</a:t>
                      </a:r>
                      <a:endParaRPr lang="id-ID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419" marR="24419" marT="24419" marB="24419" anchor="ctr">
                    <a:lnL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id-ID" sz="7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Labuh - Semplah</a:t>
                      </a:r>
                      <a:endParaRPr lang="id-ID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419" marR="24419" marT="24419" marB="24419" anchor="ctr">
                    <a:lnL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id-ID" sz="7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19 Sept – 13 Okt</a:t>
                      </a:r>
                      <a:br>
                        <a:rPr lang="id-ID" sz="7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id-ID" sz="7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(25 hari)</a:t>
                      </a:r>
                      <a:endParaRPr lang="id-ID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419" marR="24419" marT="24419" marB="24419" anchor="ctr">
                    <a:lnL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id-ID" sz="700" i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Waspå kumembeng jroning kalbu</a:t>
                      </a:r>
                      <a:r>
                        <a:rPr lang="id-ID" sz="7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("Air mata menggenang dalam kalbu" &gt; mata air mulai menggenang)</a:t>
                      </a:r>
                      <a:endParaRPr lang="id-ID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419" marR="24419" marT="24419" marB="24419" anchor="ctr">
                    <a:lnL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id-ID" sz="7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Mata air mulai terisi; kapuk randu mulai berbuah, burung-burung kecil mulai bersarang dan bertelur</a:t>
                      </a:r>
                      <a:endParaRPr lang="id-ID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419" marR="24419" marT="24419" marB="24419" anchor="ctr">
                    <a:lnL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id-ID" sz="7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Panen palawija; saat menggarap lahan untuk padi gaga</a:t>
                      </a:r>
                      <a:endParaRPr lang="id-ID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419" marR="24419" marT="24419" marB="24419" anchor="ctr">
                    <a:lnL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</a:tr>
              <a:tr h="225996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id-ID" sz="7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id-ID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419" marR="24419" marT="24419" marB="24419" anchor="ctr">
                    <a:lnL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id-ID" sz="7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Kalima</a:t>
                      </a:r>
                      <a:br>
                        <a:rPr lang="id-ID" sz="7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id-ID" sz="7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(Manggakala)</a:t>
                      </a:r>
                      <a:endParaRPr lang="id-ID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419" marR="24419" marT="24419" marB="24419" anchor="ctr">
                    <a:lnL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id-ID" sz="7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Labuh - Semplah</a:t>
                      </a:r>
                      <a:endParaRPr lang="id-ID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419" marR="24419" marT="24419" marB="24419" anchor="ctr">
                    <a:lnL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id-ID" sz="7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14 Okt – 9 Nov</a:t>
                      </a:r>
                      <a:br>
                        <a:rPr lang="id-ID" sz="7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id-ID" sz="7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(27 hari)</a:t>
                      </a:r>
                      <a:endParaRPr lang="id-ID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419" marR="24419" marT="24419" marB="24419" anchor="ctr">
                    <a:lnL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id-ID" sz="700" i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Pancuran mas sumawur ing jagad</a:t>
                      </a:r>
                      <a:r>
                        <a:rPr lang="id-ID" sz="7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("Pancuran emas menyirami dunia")</a:t>
                      </a:r>
                      <a:endParaRPr lang="id-ID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419" marR="24419" marT="24419" marB="24419" anchor="ctr">
                    <a:lnL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id-ID" sz="7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Mulai ada hujan besar, pohon </a:t>
                      </a:r>
                      <a:r>
                        <a:rPr lang="id-ID" sz="700" u="sng">
                          <a:solidFill>
                            <a:srgbClr val="0B0080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2" tooltip="Asam jawa"/>
                        </a:rPr>
                        <a:t>asam jawa</a:t>
                      </a:r>
                      <a:r>
                        <a:rPr lang="id-ID" sz="7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mulai menumbuhkan daun muda, </a:t>
                      </a:r>
                      <a:r>
                        <a:rPr lang="id-ID" sz="700" u="sng">
                          <a:solidFill>
                            <a:srgbClr val="0B0080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3" tooltip="Ulat"/>
                        </a:rPr>
                        <a:t>ulat</a:t>
                      </a:r>
                      <a:r>
                        <a:rPr lang="id-ID" sz="7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mulai bermunculan, </a:t>
                      </a:r>
                      <a:r>
                        <a:rPr lang="id-ID" sz="700" u="sng">
                          <a:solidFill>
                            <a:srgbClr val="0B0080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4" tooltip="Laron"/>
                        </a:rPr>
                        <a:t>laron</a:t>
                      </a:r>
                      <a:r>
                        <a:rPr lang="id-ID" sz="7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keluar dari liang, </a:t>
                      </a:r>
                      <a:r>
                        <a:rPr lang="id-ID" sz="700" u="sng">
                          <a:solidFill>
                            <a:srgbClr val="0B0080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5" tooltip="Lempuyang"/>
                        </a:rPr>
                        <a:t>lempuyang</a:t>
                      </a:r>
                      <a:r>
                        <a:rPr lang="id-ID" sz="7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dan</a:t>
                      </a:r>
                      <a:r>
                        <a:rPr lang="id-ID" sz="700" u="sng">
                          <a:solidFill>
                            <a:srgbClr val="0B0080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6" tooltip="Temu kunci"/>
                        </a:rPr>
                        <a:t>temu kunci</a:t>
                      </a:r>
                      <a:r>
                        <a:rPr lang="id-ID" sz="7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mulai bertunas</a:t>
                      </a:r>
                      <a:endParaRPr lang="id-ID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419" marR="24419" marT="24419" marB="24419" anchor="ctr">
                    <a:lnL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id-ID" sz="7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Selokan sawah diperbaiki dan membuat tempat mengalir air di pinggir sawah, mulai menyebar padi gaga</a:t>
                      </a:r>
                      <a:endParaRPr lang="id-ID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419" marR="24419" marT="24419" marB="24419" anchor="ctr">
                    <a:lnL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</a:tr>
              <a:tr h="17534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id-ID" sz="7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  <a:endParaRPr lang="id-ID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419" marR="24419" marT="24419" marB="24419" anchor="ctr">
                    <a:lnL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id-ID" sz="7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Kanem</a:t>
                      </a:r>
                      <a:br>
                        <a:rPr lang="id-ID" sz="7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id-ID" sz="7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(Naya)</a:t>
                      </a:r>
                      <a:endParaRPr lang="id-ID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419" marR="24419" marT="24419" marB="24419" anchor="ctr">
                    <a:lnL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id-ID" sz="7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Labuh - Udan</a:t>
                      </a:r>
                      <a:endParaRPr lang="id-ID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419" marR="24419" marT="24419" marB="24419" anchor="ctr">
                    <a:lnL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id-ID" sz="7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 Nov – 22 Des</a:t>
                      </a:r>
                      <a:br>
                        <a:rPr lang="id-ID" sz="7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id-ID" sz="7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(43 hari)</a:t>
                      </a:r>
                      <a:endParaRPr lang="id-ID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419" marR="24419" marT="24419" marB="24419" anchor="ctr">
                    <a:lnL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id-ID" sz="700" i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Råså mulyå kasuciyan</a:t>
                      </a:r>
                      <a:endParaRPr lang="id-ID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419" marR="24419" marT="24419" marB="24419" anchor="ctr">
                    <a:lnL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id-ID" sz="7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Buah-buahan (</a:t>
                      </a:r>
                      <a:r>
                        <a:rPr lang="id-ID" sz="700" u="sng">
                          <a:solidFill>
                            <a:srgbClr val="0B0080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7" tooltip="Durian"/>
                        </a:rPr>
                        <a:t>durian</a:t>
                      </a:r>
                      <a:r>
                        <a:rPr lang="id-ID" sz="7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, </a:t>
                      </a:r>
                      <a:r>
                        <a:rPr lang="id-ID" sz="700" u="sng">
                          <a:solidFill>
                            <a:srgbClr val="0B0080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8" tooltip="Rambutan"/>
                        </a:rPr>
                        <a:t>rambutan</a:t>
                      </a:r>
                      <a:r>
                        <a:rPr lang="id-ID" sz="7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,</a:t>
                      </a:r>
                      <a:r>
                        <a:rPr lang="id-ID" sz="700" u="sng">
                          <a:solidFill>
                            <a:srgbClr val="0B0080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9" tooltip="Manggis"/>
                        </a:rPr>
                        <a:t>manggis</a:t>
                      </a:r>
                      <a:r>
                        <a:rPr lang="id-ID" sz="7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, dan lain-lainnya) mulai bermunculan, </a:t>
                      </a:r>
                      <a:r>
                        <a:rPr lang="id-ID" sz="700" u="sng">
                          <a:solidFill>
                            <a:srgbClr val="0B0080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10" tooltip="Belibis"/>
                        </a:rPr>
                        <a:t>belibis</a:t>
                      </a:r>
                      <a:r>
                        <a:rPr lang="id-ID" sz="7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mulai kelihatan di tempat-tempat berair</a:t>
                      </a:r>
                      <a:endParaRPr lang="id-ID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419" marR="24419" marT="24419" marB="24419" anchor="ctr">
                    <a:lnL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id-ID" sz="7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Para petani menyebar benih padi di pembenihan</a:t>
                      </a:r>
                      <a:endParaRPr lang="id-ID" sz="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4419" marR="24419" marT="24419" marB="24419" anchor="ctr">
                    <a:lnL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928664" y="928670"/>
          <a:ext cx="7358113" cy="5214973"/>
        </p:xfrm>
        <a:graphic>
          <a:graphicData uri="http://schemas.openxmlformats.org/drawingml/2006/table">
            <a:tbl>
              <a:tblPr/>
              <a:tblGrid>
                <a:gridCol w="1051159"/>
                <a:gridCol w="1051159"/>
                <a:gridCol w="1051159"/>
                <a:gridCol w="1051159"/>
                <a:gridCol w="1051159"/>
                <a:gridCol w="1051159"/>
                <a:gridCol w="1051159"/>
              </a:tblGrid>
              <a:tr h="13934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id-ID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</a:t>
                      </a:r>
                      <a:endParaRPr lang="id-ID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 anchor="ctr">
                    <a:lnL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id-ID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Kapitu</a:t>
                      </a:r>
                      <a:br>
                        <a:rPr lang="id-ID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id-ID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(Palguna)</a:t>
                      </a:r>
                      <a:endParaRPr lang="id-ID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 anchor="ctr">
                    <a:lnL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id-ID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Rendheng - Udan</a:t>
                      </a:r>
                      <a:endParaRPr lang="id-ID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 anchor="ctr">
                    <a:lnL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id-ID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23 Des – 3 Feb</a:t>
                      </a:r>
                      <a:br>
                        <a:rPr lang="id-ID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id-ID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(43 hari)</a:t>
                      </a:r>
                      <a:endParaRPr lang="id-ID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 anchor="ctr">
                    <a:lnL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id-ID" sz="900" i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Wiså kéntir ing marutå</a:t>
                      </a:r>
                      <a:r>
                        <a:rPr lang="id-ID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("Racun hanyut bersama angin" &gt; banyak penyakit)</a:t>
                      </a:r>
                      <a:endParaRPr lang="id-ID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 anchor="ctr">
                    <a:lnL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id-ID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Banyak hujan, banyak sungai yang banjir</a:t>
                      </a:r>
                      <a:endParaRPr lang="id-ID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 anchor="ctr">
                    <a:lnL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id-ID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Saat memindahkan bibit padi ke sawah</a:t>
                      </a:r>
                      <a:endParaRPr lang="id-ID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 anchor="ctr">
                    <a:lnL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</a:tr>
              <a:tr h="13934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id-ID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</a:t>
                      </a:r>
                      <a:endParaRPr lang="id-ID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 anchor="ctr">
                    <a:lnL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id-ID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Kawolu</a:t>
                      </a:r>
                      <a:br>
                        <a:rPr lang="id-ID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id-ID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(Wisaka)</a:t>
                      </a:r>
                      <a:endParaRPr lang="id-ID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 anchor="ctr">
                    <a:lnL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id-ID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Rendheng - Pangarep-arep</a:t>
                      </a:r>
                      <a:endParaRPr lang="id-ID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 anchor="ctr">
                    <a:lnL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id-ID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 Feb – 28/29 Feb</a:t>
                      </a:r>
                      <a:br>
                        <a:rPr lang="id-ID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id-ID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(26/27 hari)</a:t>
                      </a:r>
                      <a:endParaRPr lang="id-ID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 anchor="ctr">
                    <a:lnL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id-ID" sz="900" i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Anjrah jroning kayun</a:t>
                      </a:r>
                      <a:r>
                        <a:rPr lang="id-ID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("Keluarnya isi hati" &gt; musim kucing kawin)</a:t>
                      </a:r>
                      <a:endParaRPr lang="id-ID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 anchor="ctr">
                    <a:lnL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id-ID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Musim </a:t>
                      </a:r>
                      <a:r>
                        <a:rPr lang="id-ID" sz="900" u="sng">
                          <a:solidFill>
                            <a:srgbClr val="0B0080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2" tooltip="Kucing"/>
                        </a:rPr>
                        <a:t>kucing</a:t>
                      </a:r>
                      <a:r>
                        <a:rPr lang="id-ID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kawin; padi menghijau;</a:t>
                      </a:r>
                      <a:r>
                        <a:rPr lang="id-ID" sz="900" u="sng">
                          <a:solidFill>
                            <a:srgbClr val="0B0080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3" tooltip="Uret"/>
                        </a:rPr>
                        <a:t>uret</a:t>
                      </a:r>
                      <a:r>
                        <a:rPr lang="id-ID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mulai bermunculan di permukaan</a:t>
                      </a:r>
                      <a:endParaRPr lang="id-ID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 anchor="ctr">
                    <a:lnL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id-ID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0480" marR="30480" marT="30480" marB="30480" anchor="ctr">
                    <a:lnL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</a:tr>
              <a:tr h="242815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id-ID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</a:t>
                      </a:r>
                      <a:endParaRPr lang="id-ID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 anchor="ctr">
                    <a:lnL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id-ID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Kasanga</a:t>
                      </a:r>
                      <a:br>
                        <a:rPr lang="id-ID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id-ID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(Jita)</a:t>
                      </a:r>
                      <a:endParaRPr lang="id-ID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 anchor="ctr">
                    <a:lnL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id-ID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Rendheng - Pangarep-arep</a:t>
                      </a:r>
                      <a:endParaRPr lang="id-ID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 anchor="ctr">
                    <a:lnL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id-ID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Mar – 25 Mar</a:t>
                      </a:r>
                      <a:br>
                        <a:rPr lang="id-ID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id-ID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(25 hari)</a:t>
                      </a:r>
                      <a:endParaRPr lang="id-ID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 anchor="ctr">
                    <a:lnL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id-ID" sz="900" i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Wedharing wacånå mulyå</a:t>
                      </a:r>
                      <a:r>
                        <a:rPr lang="id-ID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("Munculnya suara-suara mulia" &gt; Beberapa hewan mulai bersuara untuk memikat lawan jenis)</a:t>
                      </a:r>
                      <a:endParaRPr lang="id-ID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 anchor="ctr">
                    <a:lnL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id-ID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Padi berbunga; jangkrik mulai muncul; </a:t>
                      </a:r>
                      <a:r>
                        <a:rPr lang="id-ID" sz="900" u="sng">
                          <a:solidFill>
                            <a:srgbClr val="0B0080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4" tooltip="Tonggeret"/>
                        </a:rPr>
                        <a:t>tonggeret</a:t>
                      </a:r>
                      <a:r>
                        <a:rPr lang="id-ID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dan </a:t>
                      </a:r>
                      <a:r>
                        <a:rPr lang="id-ID" sz="900" u="sng">
                          <a:solidFill>
                            <a:srgbClr val="A55858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5" tooltip="Gangsir (halaman belum tersedia)"/>
                        </a:rPr>
                        <a:t>gangsir</a:t>
                      </a:r>
                      <a:r>
                        <a:rPr lang="id-ID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mulai bersuara, banjir sisa masih mungkin muncul, bunga glagah berguguran</a:t>
                      </a:r>
                      <a:endParaRPr lang="id-ID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 anchor="ctr">
                    <a:lnL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id-ID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0480" marR="30480" marT="30480" marB="30480" anchor="ctr">
                    <a:lnL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1000098" y="785794"/>
          <a:ext cx="7500990" cy="5357850"/>
        </p:xfrm>
        <a:graphic>
          <a:graphicData uri="http://schemas.openxmlformats.org/drawingml/2006/table">
            <a:tbl>
              <a:tblPr/>
              <a:tblGrid>
                <a:gridCol w="1071570"/>
                <a:gridCol w="1071570"/>
                <a:gridCol w="1071570"/>
                <a:gridCol w="1071570"/>
                <a:gridCol w="1071570"/>
                <a:gridCol w="1071570"/>
                <a:gridCol w="1071570"/>
              </a:tblGrid>
              <a:tr h="17859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id-ID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id-ID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 anchor="ctr">
                    <a:lnL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id-ID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Kasepuluh</a:t>
                      </a:r>
                      <a:br>
                        <a:rPr lang="id-ID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id-ID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(Srawana)</a:t>
                      </a:r>
                      <a:endParaRPr lang="id-ID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 anchor="ctr">
                    <a:lnL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id-ID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Marèng - Pangarep-arep</a:t>
                      </a:r>
                      <a:endParaRPr lang="id-ID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 anchor="ctr">
                    <a:lnL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id-ID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26 Mar – 18 Apr</a:t>
                      </a:r>
                      <a:br>
                        <a:rPr lang="id-ID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id-ID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(24 hari)</a:t>
                      </a:r>
                      <a:endParaRPr lang="id-ID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 anchor="ctr">
                    <a:lnL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id-ID" sz="900" i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Gedhong mineb jroning kalbu</a:t>
                      </a:r>
                      <a:r>
                        <a:rPr lang="id-ID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("Gedung terperangkap dalam kalbu" &gt; Masanya banyak hewan bunting)</a:t>
                      </a:r>
                      <a:endParaRPr lang="id-ID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 anchor="ctr">
                    <a:lnL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id-ID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Padi mulai menguning, banyak hewan bunting, burung-burung kecil mulai menetas telurnya</a:t>
                      </a:r>
                      <a:endParaRPr lang="id-ID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 anchor="ctr">
                    <a:lnL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id-ID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0480" marR="30480" marT="30480" marB="30480" anchor="ctr">
                    <a:lnL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</a:tr>
              <a:tr h="130237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id-ID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</a:t>
                      </a:r>
                      <a:endParaRPr lang="id-ID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 anchor="ctr">
                    <a:lnL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id-ID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Desta</a:t>
                      </a:r>
                      <a:br>
                        <a:rPr lang="id-ID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id-ID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(Padrawana)</a:t>
                      </a:r>
                      <a:endParaRPr lang="id-ID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 anchor="ctr">
                    <a:lnL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id-ID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Marèng - Panèn</a:t>
                      </a:r>
                      <a:endParaRPr lang="id-ID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 anchor="ctr">
                    <a:lnL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id-ID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19 Apr – 11 Mei</a:t>
                      </a:r>
                      <a:br>
                        <a:rPr lang="id-ID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id-ID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(23 hari)</a:t>
                      </a:r>
                      <a:endParaRPr lang="id-ID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 anchor="ctr">
                    <a:lnL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id-ID" sz="900" i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Sesotyå sinåråwèdi</a:t>
                      </a:r>
                      <a:r>
                        <a:rPr lang="id-ID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("Intan yang bersinar mulia")</a:t>
                      </a:r>
                      <a:endParaRPr lang="id-ID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 anchor="ctr">
                    <a:lnL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id-ID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Burung-burung memberi makan anaknya, buah </a:t>
                      </a:r>
                      <a:r>
                        <a:rPr lang="id-ID" sz="900" u="sng">
                          <a:solidFill>
                            <a:srgbClr val="0B0080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2" tooltip="Kapuk randu"/>
                        </a:rPr>
                        <a:t>kapuk randu</a:t>
                      </a:r>
                      <a:r>
                        <a:rPr lang="id-ID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merekah</a:t>
                      </a:r>
                      <a:endParaRPr lang="id-ID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 anchor="ctr">
                    <a:lnL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id-ID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Saat panen raya génjah (panen untuk tanaman berumur pendek)</a:t>
                      </a:r>
                      <a:endParaRPr lang="id-ID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 anchor="ctr">
                    <a:lnL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</a:tr>
              <a:tr h="226952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id-ID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</a:t>
                      </a:r>
                      <a:endParaRPr lang="id-ID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 anchor="ctr">
                    <a:lnL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id-ID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Sada</a:t>
                      </a:r>
                      <a:br>
                        <a:rPr lang="id-ID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id-ID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(Asuji)</a:t>
                      </a:r>
                      <a:endParaRPr lang="id-ID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 anchor="ctr">
                    <a:lnL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id-ID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Marèng - Terang</a:t>
                      </a:r>
                      <a:endParaRPr lang="id-ID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 anchor="ctr">
                    <a:lnL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id-ID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 Mei – 21 Juni</a:t>
                      </a:r>
                      <a:br>
                        <a:rPr lang="id-ID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id-ID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(41 hari)</a:t>
                      </a:r>
                      <a:endParaRPr lang="id-ID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 anchor="ctr">
                    <a:lnL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id-ID" sz="900" i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Tirtå sah saking sasånå</a:t>
                      </a:r>
                      <a:r>
                        <a:rPr lang="id-ID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("Air meninggalkan rumahnya" &gt; jarang berkeringat karena udara dingin dan kering)</a:t>
                      </a:r>
                      <a:endParaRPr lang="id-ID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 anchor="ctr">
                    <a:lnL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id-ID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Suhu menurun dan terasa dingin (</a:t>
                      </a:r>
                      <a:r>
                        <a:rPr lang="id-ID" sz="900" i="1" u="sng">
                          <a:solidFill>
                            <a:srgbClr val="0B0080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3" tooltip="Bediding"/>
                        </a:rPr>
                        <a:t>bediding</a:t>
                      </a:r>
                      <a:r>
                        <a:rPr lang="id-ID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)</a:t>
                      </a:r>
                      <a:endParaRPr lang="id-ID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 anchor="ctr">
                    <a:lnL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id-ID" sz="9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Saatnya menanam palawija: </a:t>
                      </a:r>
                      <a:r>
                        <a:rPr lang="id-ID" sz="900" u="sng" dirty="0">
                          <a:solidFill>
                            <a:srgbClr val="0B0080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4" tooltip="Kedelai"/>
                        </a:rPr>
                        <a:t>kedelai</a:t>
                      </a:r>
                      <a:r>
                        <a:rPr lang="id-ID" sz="9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, </a:t>
                      </a:r>
                      <a:r>
                        <a:rPr lang="id-ID" sz="900" u="sng" dirty="0">
                          <a:solidFill>
                            <a:srgbClr val="0B0080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5" tooltip="Nila"/>
                        </a:rPr>
                        <a:t>nila</a:t>
                      </a:r>
                      <a:r>
                        <a:rPr lang="id-ID" sz="9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,</a:t>
                      </a:r>
                      <a:r>
                        <a:rPr lang="id-ID" sz="900" u="sng" dirty="0">
                          <a:solidFill>
                            <a:srgbClr val="0B0080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6" tooltip="Kapas"/>
                        </a:rPr>
                        <a:t>kapas</a:t>
                      </a:r>
                      <a:r>
                        <a:rPr lang="id-ID" sz="9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, dan saatnya menggarap </a:t>
                      </a:r>
                      <a:r>
                        <a:rPr lang="id-ID" sz="900" u="sng" dirty="0">
                          <a:solidFill>
                            <a:srgbClr val="0B0080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7" tooltip="Tegalan"/>
                        </a:rPr>
                        <a:t>tegalan</a:t>
                      </a:r>
                      <a:r>
                        <a:rPr lang="id-ID" sz="9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untuk menanam </a:t>
                      </a:r>
                      <a:r>
                        <a:rPr lang="id-ID" sz="900" u="sng" dirty="0">
                          <a:solidFill>
                            <a:srgbClr val="0B0080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8" tooltip="Jagung"/>
                        </a:rPr>
                        <a:t>jagung</a:t>
                      </a:r>
                      <a:endParaRPr lang="id-ID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80" marR="30480" marT="30480" marB="30480" anchor="ctr">
                    <a:lnL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539</Words>
  <Application>Microsoft Office PowerPoint</Application>
  <PresentationFormat>On-screen Show (4:3)</PresentationFormat>
  <Paragraphs>104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Pranata Mangsa</vt:lpstr>
      <vt:lpstr>Slide 2</vt:lpstr>
      <vt:lpstr>Slide 3</vt:lpstr>
      <vt:lpstr>Pranatamangsa selain di Jawa 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Pranata Mangsa</dc:title>
  <dc:creator>hp</dc:creator>
  <cp:lastModifiedBy>hp</cp:lastModifiedBy>
  <cp:revision>2</cp:revision>
  <dcterms:created xsi:type="dcterms:W3CDTF">2020-03-24T03:17:18Z</dcterms:created>
  <dcterms:modified xsi:type="dcterms:W3CDTF">2020-03-24T03:28:12Z</dcterms:modified>
</cp:coreProperties>
</file>