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5476" y="974293"/>
            <a:ext cx="9401047" cy="4832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BD00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91664" y="4688840"/>
            <a:ext cx="8408670" cy="863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86475" y="0"/>
            <a:ext cx="6105524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95999" y="0"/>
            <a:ext cx="6096000" cy="6858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284732" y="1941576"/>
            <a:ext cx="73660" cy="935990"/>
          </a:xfrm>
          <a:custGeom>
            <a:avLst/>
            <a:gdLst/>
            <a:ahLst/>
            <a:cxnLst/>
            <a:rect l="l" t="t" r="r" b="b"/>
            <a:pathLst>
              <a:path w="73659" h="935989">
                <a:moveTo>
                  <a:pt x="73152" y="0"/>
                </a:moveTo>
                <a:lnTo>
                  <a:pt x="0" y="0"/>
                </a:lnTo>
                <a:lnTo>
                  <a:pt x="0" y="935736"/>
                </a:lnTo>
                <a:lnTo>
                  <a:pt x="73152" y="935736"/>
                </a:lnTo>
                <a:lnTo>
                  <a:pt x="73152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68017" y="3140201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0936" y="0"/>
                </a:lnTo>
              </a:path>
            </a:pathLst>
          </a:custGeom>
          <a:ln w="19050">
            <a:solidFill>
              <a:srgbClr val="BD00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90731" y="801623"/>
            <a:ext cx="1001394" cy="0"/>
          </a:xfrm>
          <a:custGeom>
            <a:avLst/>
            <a:gdLst/>
            <a:ahLst/>
            <a:cxnLst/>
            <a:rect l="l" t="t" r="r" b="b"/>
            <a:pathLst>
              <a:path w="1001395">
                <a:moveTo>
                  <a:pt x="0" y="0"/>
                </a:moveTo>
                <a:lnTo>
                  <a:pt x="1001268" y="0"/>
                </a:lnTo>
              </a:path>
            </a:pathLst>
          </a:custGeom>
          <a:ln w="6350">
            <a:solidFill>
              <a:srgbClr val="FFCD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61" y="6168390"/>
            <a:ext cx="1765300" cy="0"/>
          </a:xfrm>
          <a:custGeom>
            <a:avLst/>
            <a:gdLst/>
            <a:ahLst/>
            <a:cxnLst/>
            <a:rect l="l" t="t" r="r" b="b"/>
            <a:pathLst>
              <a:path w="1765300">
                <a:moveTo>
                  <a:pt x="0" y="0"/>
                </a:moveTo>
                <a:lnTo>
                  <a:pt x="1764792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663933" y="6300978"/>
            <a:ext cx="0" cy="558165"/>
          </a:xfrm>
          <a:custGeom>
            <a:avLst/>
            <a:gdLst/>
            <a:ahLst/>
            <a:cxnLst/>
            <a:rect l="l" t="t" r="r" b="b"/>
            <a:pathLst>
              <a:path h="558165">
                <a:moveTo>
                  <a:pt x="0" y="557783"/>
                </a:moveTo>
                <a:lnTo>
                  <a:pt x="0" y="0"/>
                </a:lnTo>
              </a:path>
            </a:pathLst>
          </a:custGeom>
          <a:ln w="19050">
            <a:solidFill>
              <a:srgbClr val="FFCD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78243" y="2582417"/>
            <a:ext cx="4618990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21044" y="2819413"/>
            <a:ext cx="5385434" cy="2501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93826" y="6274810"/>
            <a:ext cx="1090930" cy="20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80393" y="6274810"/>
            <a:ext cx="259079" cy="20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1">
                <a:solidFill>
                  <a:srgbClr val="FFCD6B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‹#›</a:t>
            </a:fld>
            <a:endParaRPr spc="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g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250435"/>
            <a:ext cx="12192000" cy="2607945"/>
            <a:chOff x="0" y="4250435"/>
            <a:chExt cx="12192000" cy="26079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50435"/>
              <a:ext cx="12192000" cy="26075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79219" y="4878323"/>
              <a:ext cx="144780" cy="1979930"/>
            </a:xfrm>
            <a:custGeom>
              <a:avLst/>
              <a:gdLst/>
              <a:ahLst/>
              <a:cxnLst/>
              <a:rect l="l" t="t" r="r" b="b"/>
              <a:pathLst>
                <a:path w="144780" h="1979929">
                  <a:moveTo>
                    <a:pt x="144780" y="0"/>
                  </a:moveTo>
                  <a:lnTo>
                    <a:pt x="0" y="0"/>
                  </a:lnTo>
                  <a:lnTo>
                    <a:pt x="0" y="1979676"/>
                  </a:lnTo>
                  <a:lnTo>
                    <a:pt x="144780" y="1979676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57577" y="5795009"/>
              <a:ext cx="930910" cy="0"/>
            </a:xfrm>
            <a:custGeom>
              <a:avLst/>
              <a:gdLst/>
              <a:ahLst/>
              <a:cxnLst/>
              <a:rect l="l" t="t" r="r" b="b"/>
              <a:pathLst>
                <a:path w="930910">
                  <a:moveTo>
                    <a:pt x="0" y="0"/>
                  </a:moveTo>
                  <a:lnTo>
                    <a:pt x="930402" y="0"/>
                  </a:lnTo>
                </a:path>
              </a:pathLst>
            </a:custGeom>
            <a:ln w="2540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1064493" y="761"/>
            <a:ext cx="25400" cy="1371600"/>
          </a:xfrm>
          <a:custGeom>
            <a:avLst/>
            <a:gdLst/>
            <a:ahLst/>
            <a:cxnLst/>
            <a:rect l="l" t="t" r="r" b="b"/>
            <a:pathLst>
              <a:path w="25400" h="1371600">
                <a:moveTo>
                  <a:pt x="25400" y="0"/>
                </a:moveTo>
                <a:lnTo>
                  <a:pt x="0" y="0"/>
                </a:lnTo>
                <a:lnTo>
                  <a:pt x="0" y="1371600"/>
                </a:lnTo>
                <a:lnTo>
                  <a:pt x="25400" y="1371600"/>
                </a:lnTo>
                <a:lnTo>
                  <a:pt x="25400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91664" y="4688535"/>
            <a:ext cx="6565900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0" b="1" spc="110" dirty="0">
                <a:solidFill>
                  <a:srgbClr val="FFFFFF"/>
                </a:solidFill>
                <a:latin typeface="Tahoma"/>
                <a:cs typeface="Tahoma"/>
              </a:rPr>
              <a:t>OBJE</a:t>
            </a:r>
            <a:r>
              <a:rPr sz="5500" b="1" spc="8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5500" b="1" spc="-17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5500" b="1" spc="-48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500" b="1" spc="-100" dirty="0">
                <a:solidFill>
                  <a:srgbClr val="FFFFFF"/>
                </a:solidFill>
                <a:latin typeface="Tahoma"/>
                <a:cs typeface="Tahoma"/>
              </a:rPr>
              <a:t>TR</a:t>
            </a:r>
            <a:r>
              <a:rPr sz="5500" b="1" spc="-19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5500" b="1" spc="-90" dirty="0">
                <a:solidFill>
                  <a:srgbClr val="FFFFFF"/>
                </a:solidFill>
                <a:latin typeface="Tahoma"/>
                <a:cs typeface="Tahoma"/>
              </a:rPr>
              <a:t>CKING</a:t>
            </a:r>
            <a:endParaRPr sz="55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91664" y="5918098"/>
            <a:ext cx="25781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430" dirty="0">
                <a:solidFill>
                  <a:srgbClr val="FFCD6B"/>
                </a:solidFill>
                <a:latin typeface="Arial"/>
                <a:cs typeface="Arial"/>
              </a:rPr>
              <a:t>C</a:t>
            </a:r>
            <a:r>
              <a:rPr sz="3000" b="1" spc="-380" dirty="0">
                <a:solidFill>
                  <a:srgbClr val="FFCD6B"/>
                </a:solidFill>
                <a:latin typeface="Arial"/>
                <a:cs typeface="Arial"/>
              </a:rPr>
              <a:t>omp</a:t>
            </a:r>
            <a:r>
              <a:rPr sz="3000" b="1" spc="-335" dirty="0">
                <a:solidFill>
                  <a:srgbClr val="FFCD6B"/>
                </a:solidFill>
                <a:latin typeface="Arial"/>
                <a:cs typeface="Arial"/>
              </a:rPr>
              <a:t>u</a:t>
            </a:r>
            <a:r>
              <a:rPr sz="3000" b="1" spc="-105" dirty="0">
                <a:solidFill>
                  <a:srgbClr val="FFCD6B"/>
                </a:solidFill>
                <a:latin typeface="Arial"/>
                <a:cs typeface="Arial"/>
              </a:rPr>
              <a:t>ter</a:t>
            </a:r>
            <a:r>
              <a:rPr sz="3000" b="1" spc="95" dirty="0">
                <a:solidFill>
                  <a:srgbClr val="FFCD6B"/>
                </a:solidFill>
                <a:latin typeface="Arial"/>
                <a:cs typeface="Arial"/>
              </a:rPr>
              <a:t> </a:t>
            </a:r>
            <a:r>
              <a:rPr sz="3000" b="1" spc="-305" dirty="0">
                <a:solidFill>
                  <a:srgbClr val="FFCD6B"/>
                </a:solidFill>
                <a:latin typeface="Arial"/>
                <a:cs typeface="Arial"/>
              </a:rPr>
              <a:t>Vision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244078" y="194310"/>
            <a:ext cx="2036445" cy="2078989"/>
          </a:xfrm>
          <a:custGeom>
            <a:avLst/>
            <a:gdLst/>
            <a:ahLst/>
            <a:cxnLst/>
            <a:rect l="l" t="t" r="r" b="b"/>
            <a:pathLst>
              <a:path w="2036445" h="2078989">
                <a:moveTo>
                  <a:pt x="0" y="2078736"/>
                </a:moveTo>
                <a:lnTo>
                  <a:pt x="2036064" y="2078736"/>
                </a:lnTo>
                <a:lnTo>
                  <a:pt x="2036064" y="0"/>
                </a:lnTo>
                <a:lnTo>
                  <a:pt x="0" y="0"/>
                </a:lnTo>
                <a:lnTo>
                  <a:pt x="0" y="2078736"/>
                </a:lnTo>
                <a:close/>
              </a:path>
            </a:pathLst>
          </a:custGeom>
          <a:ln w="28575">
            <a:solidFill>
              <a:srgbClr val="16FF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03341" y="2439161"/>
            <a:ext cx="1234440" cy="1440180"/>
          </a:xfrm>
          <a:custGeom>
            <a:avLst/>
            <a:gdLst/>
            <a:ahLst/>
            <a:cxnLst/>
            <a:rect l="l" t="t" r="r" b="b"/>
            <a:pathLst>
              <a:path w="1234440" h="1440179">
                <a:moveTo>
                  <a:pt x="0" y="1440180"/>
                </a:moveTo>
                <a:lnTo>
                  <a:pt x="1234439" y="1440180"/>
                </a:lnTo>
                <a:lnTo>
                  <a:pt x="1234439" y="0"/>
                </a:lnTo>
                <a:lnTo>
                  <a:pt x="0" y="0"/>
                </a:lnTo>
                <a:lnTo>
                  <a:pt x="0" y="1440180"/>
                </a:lnTo>
                <a:close/>
              </a:path>
            </a:pathLst>
          </a:custGeom>
          <a:ln w="19050">
            <a:solidFill>
              <a:srgbClr val="16FF1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37429" y="5622796"/>
            <a:ext cx="7354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2258695"/>
            <a:ext cx="3863848" cy="36893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66459" y="1430528"/>
            <a:ext cx="514286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0" spc="20" dirty="0">
                <a:latin typeface="Tahoma"/>
                <a:cs typeface="Tahoma"/>
              </a:rPr>
              <a:t>Pelacakan</a:t>
            </a:r>
            <a:r>
              <a:rPr sz="1800" i="0" spc="-114" dirty="0">
                <a:latin typeface="Tahoma"/>
                <a:cs typeface="Tahoma"/>
              </a:rPr>
              <a:t> </a:t>
            </a:r>
            <a:r>
              <a:rPr sz="1800" i="0" spc="65" dirty="0">
                <a:latin typeface="Tahoma"/>
                <a:cs typeface="Tahoma"/>
              </a:rPr>
              <a:t>objek</a:t>
            </a:r>
            <a:r>
              <a:rPr sz="1800" i="0" spc="-140" dirty="0">
                <a:latin typeface="Tahoma"/>
                <a:cs typeface="Tahoma"/>
              </a:rPr>
              <a:t> </a:t>
            </a:r>
            <a:r>
              <a:rPr sz="1800" i="0" spc="50" dirty="0">
                <a:latin typeface="Tahoma"/>
                <a:cs typeface="Tahoma"/>
              </a:rPr>
              <a:t>memiliki</a:t>
            </a:r>
            <a:r>
              <a:rPr sz="1800" i="0" spc="-130" dirty="0">
                <a:latin typeface="Tahoma"/>
                <a:cs typeface="Tahoma"/>
              </a:rPr>
              <a:t> </a:t>
            </a:r>
            <a:r>
              <a:rPr sz="1800" i="0" spc="40" dirty="0">
                <a:latin typeface="Tahoma"/>
                <a:cs typeface="Tahoma"/>
              </a:rPr>
              <a:t>peranan</a:t>
            </a:r>
            <a:r>
              <a:rPr sz="1800" i="0" spc="-114" dirty="0">
                <a:latin typeface="Tahoma"/>
                <a:cs typeface="Tahoma"/>
              </a:rPr>
              <a:t> </a:t>
            </a:r>
            <a:r>
              <a:rPr sz="1800" i="0" spc="65" dirty="0">
                <a:latin typeface="Tahoma"/>
                <a:cs typeface="Tahoma"/>
              </a:rPr>
              <a:t>penting</a:t>
            </a:r>
            <a:r>
              <a:rPr sz="1800" i="0" spc="-125" dirty="0">
                <a:latin typeface="Tahoma"/>
                <a:cs typeface="Tahoma"/>
              </a:rPr>
              <a:t> </a:t>
            </a:r>
            <a:r>
              <a:rPr sz="1800" i="0" spc="55" dirty="0">
                <a:latin typeface="Tahoma"/>
                <a:cs typeface="Tahoma"/>
              </a:rPr>
              <a:t>dalam </a:t>
            </a:r>
            <a:r>
              <a:rPr sz="1800" i="0" spc="-550" dirty="0">
                <a:latin typeface="Tahoma"/>
                <a:cs typeface="Tahoma"/>
              </a:rPr>
              <a:t> </a:t>
            </a:r>
            <a:r>
              <a:rPr sz="1800" i="0" spc="60" dirty="0">
                <a:latin typeface="Tahoma"/>
                <a:cs typeface="Tahoma"/>
              </a:rPr>
              <a:t>teknologi computer </a:t>
            </a:r>
            <a:r>
              <a:rPr sz="1800" i="0" spc="20" dirty="0">
                <a:latin typeface="Tahoma"/>
                <a:cs typeface="Tahoma"/>
              </a:rPr>
              <a:t>vision. Banyak </a:t>
            </a:r>
            <a:r>
              <a:rPr sz="1800" i="0" spc="45" dirty="0">
                <a:latin typeface="Tahoma"/>
                <a:cs typeface="Tahoma"/>
              </a:rPr>
              <a:t>persoalan </a:t>
            </a:r>
            <a:r>
              <a:rPr sz="1800" i="0" spc="50" dirty="0">
                <a:latin typeface="Tahoma"/>
                <a:cs typeface="Tahoma"/>
              </a:rPr>
              <a:t> </a:t>
            </a:r>
            <a:r>
              <a:rPr sz="1800" i="0" spc="40" dirty="0">
                <a:latin typeface="Tahoma"/>
                <a:cs typeface="Tahoma"/>
              </a:rPr>
              <a:t>yang </a:t>
            </a:r>
            <a:r>
              <a:rPr sz="1800" i="0" spc="50" dirty="0">
                <a:latin typeface="Tahoma"/>
                <a:cs typeface="Tahoma"/>
              </a:rPr>
              <a:t>dapat </a:t>
            </a:r>
            <a:r>
              <a:rPr sz="1800" i="0" spc="40" dirty="0">
                <a:latin typeface="Tahoma"/>
                <a:cs typeface="Tahoma"/>
              </a:rPr>
              <a:t>diselesaikan </a:t>
            </a:r>
            <a:r>
              <a:rPr sz="1800" i="0" spc="75" dirty="0">
                <a:latin typeface="Tahoma"/>
                <a:cs typeface="Tahoma"/>
              </a:rPr>
              <a:t>dengan </a:t>
            </a:r>
            <a:r>
              <a:rPr sz="1800" i="0" spc="45" dirty="0">
                <a:latin typeface="Tahoma"/>
                <a:cs typeface="Tahoma"/>
              </a:rPr>
              <a:t>pelacakan </a:t>
            </a:r>
            <a:r>
              <a:rPr sz="1800" i="0" spc="50" dirty="0">
                <a:latin typeface="Tahoma"/>
                <a:cs typeface="Tahoma"/>
              </a:rPr>
              <a:t> </a:t>
            </a:r>
            <a:r>
              <a:rPr sz="1800" i="0" spc="135" dirty="0">
                <a:latin typeface="Tahoma"/>
                <a:cs typeface="Tahoma"/>
              </a:rPr>
              <a:t>o</a:t>
            </a:r>
            <a:r>
              <a:rPr sz="1800" i="0" spc="140" dirty="0">
                <a:latin typeface="Tahoma"/>
                <a:cs typeface="Tahoma"/>
              </a:rPr>
              <a:t>b</a:t>
            </a:r>
            <a:r>
              <a:rPr sz="1800" i="0" spc="15" dirty="0">
                <a:latin typeface="Tahoma"/>
                <a:cs typeface="Tahoma"/>
              </a:rPr>
              <a:t>jek</a:t>
            </a:r>
            <a:r>
              <a:rPr sz="1800" i="0" spc="-80" dirty="0">
                <a:latin typeface="Tahoma"/>
                <a:cs typeface="Tahoma"/>
              </a:rPr>
              <a:t>,</a:t>
            </a:r>
            <a:r>
              <a:rPr sz="1800" i="0" spc="-195" dirty="0">
                <a:latin typeface="Tahoma"/>
                <a:cs typeface="Tahoma"/>
              </a:rPr>
              <a:t> </a:t>
            </a:r>
            <a:r>
              <a:rPr sz="1800" i="0" spc="130" dirty="0">
                <a:latin typeface="Tahoma"/>
                <a:cs typeface="Tahoma"/>
              </a:rPr>
              <a:t>d</a:t>
            </a:r>
            <a:r>
              <a:rPr sz="1800" i="0" spc="60" dirty="0">
                <a:latin typeface="Tahoma"/>
                <a:cs typeface="Tahoma"/>
              </a:rPr>
              <a:t>i</a:t>
            </a:r>
            <a:r>
              <a:rPr sz="1800" i="0" spc="20" dirty="0">
                <a:latin typeface="Tahoma"/>
                <a:cs typeface="Tahoma"/>
              </a:rPr>
              <a:t>an</a:t>
            </a:r>
            <a:r>
              <a:rPr sz="1800" i="0" spc="-5" dirty="0">
                <a:latin typeface="Tahoma"/>
                <a:cs typeface="Tahoma"/>
              </a:rPr>
              <a:t>ta</a:t>
            </a:r>
            <a:r>
              <a:rPr sz="1800" i="0" spc="-30" dirty="0">
                <a:latin typeface="Tahoma"/>
                <a:cs typeface="Tahoma"/>
              </a:rPr>
              <a:t>r</a:t>
            </a:r>
            <a:r>
              <a:rPr sz="1800" i="0" spc="20" dirty="0">
                <a:latin typeface="Tahoma"/>
                <a:cs typeface="Tahoma"/>
              </a:rPr>
              <a:t>an</a:t>
            </a:r>
            <a:r>
              <a:rPr sz="1800" i="0" dirty="0">
                <a:latin typeface="Tahoma"/>
                <a:cs typeface="Tahoma"/>
              </a:rPr>
              <a:t>ya</a:t>
            </a:r>
            <a:r>
              <a:rPr sz="1800" i="0" spc="-100" dirty="0">
                <a:latin typeface="Tahoma"/>
                <a:cs typeface="Tahoma"/>
              </a:rPr>
              <a:t> 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2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66459" y="2604261"/>
            <a:ext cx="5092065" cy="2251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36703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14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uni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ome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elaca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sperma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mengukur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motilitas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sperma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Robotic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pelacakan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bola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robot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soccer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Militer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3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pelacakan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target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peluru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cerdas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Game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pelaca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ge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tur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uh</a:t>
            </a:r>
            <a:endParaRPr sz="1800">
              <a:latin typeface="Tahoma"/>
              <a:cs typeface="Tahoma"/>
            </a:endParaRPr>
          </a:p>
          <a:p>
            <a:pPr marL="354965" marR="32385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Perfilman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pelacakan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gerakan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tubuh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actor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effect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visual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atau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animasi.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3681" y="844677"/>
            <a:ext cx="358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85" dirty="0">
                <a:solidFill>
                  <a:srgbClr val="FFCD6B"/>
                </a:solidFill>
                <a:latin typeface="Arial"/>
                <a:cs typeface="Arial"/>
              </a:rPr>
              <a:t>20XX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75230"/>
            <a:ext cx="3644265" cy="3775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21044" y="1510360"/>
            <a:ext cx="5346065" cy="10636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1700" spc="-2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700" spc="-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7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700" spc="21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700" spc="16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700" spc="15" dirty="0">
                <a:solidFill>
                  <a:srgbClr val="FFFFFF"/>
                </a:solidFill>
                <a:latin typeface="Tahoma"/>
                <a:cs typeface="Tahoma"/>
              </a:rPr>
              <a:t>jek</a:t>
            </a:r>
            <a:r>
              <a:rPr sz="17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13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7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700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700" spc="10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700" spc="10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700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700" spc="20" dirty="0">
                <a:solidFill>
                  <a:srgbClr val="FFFFFF"/>
                </a:solidFill>
                <a:latin typeface="Tahoma"/>
                <a:cs typeface="Tahoma"/>
              </a:rPr>
              <a:t>entasi</a:t>
            </a:r>
            <a:r>
              <a:rPr sz="1700" spc="1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700" spc="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7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700" spc="13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700" spc="55" dirty="0">
                <a:solidFill>
                  <a:srgbClr val="FFFFFF"/>
                </a:solidFill>
                <a:latin typeface="Tahoma"/>
                <a:cs typeface="Tahoma"/>
              </a:rPr>
              <a:t>aga</a:t>
            </a:r>
            <a:r>
              <a:rPr sz="17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7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700" spc="-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700" spc="90" dirty="0">
                <a:solidFill>
                  <a:srgbClr val="FFFFFF"/>
                </a:solidFill>
                <a:latin typeface="Tahoma"/>
                <a:cs typeface="Tahoma"/>
              </a:rPr>
              <a:t>um</a:t>
            </a:r>
            <a:r>
              <a:rPr sz="1700" spc="6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700" spc="5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700" spc="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7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titi</a:t>
            </a:r>
            <a:r>
              <a:rPr sz="1700" spc="-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700" spc="-70" dirty="0">
                <a:solidFill>
                  <a:srgbClr val="FFFFFF"/>
                </a:solidFill>
                <a:latin typeface="Tahoma"/>
                <a:cs typeface="Tahoma"/>
              </a:rPr>
              <a:t>-  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titik 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penting. </a:t>
            </a:r>
            <a:r>
              <a:rPr sz="1700" spc="-10" dirty="0">
                <a:solidFill>
                  <a:srgbClr val="FFFFFF"/>
                </a:solidFill>
                <a:latin typeface="Tahoma"/>
                <a:cs typeface="Tahoma"/>
              </a:rPr>
              <a:t>Titik-titik </a:t>
            </a:r>
            <a:r>
              <a:rPr sz="1700" spc="15" dirty="0">
                <a:solidFill>
                  <a:srgbClr val="FFFFFF"/>
                </a:solidFill>
                <a:latin typeface="Tahoma"/>
                <a:cs typeface="Tahoma"/>
              </a:rPr>
              <a:t>itu </a:t>
            </a:r>
            <a:r>
              <a:rPr sz="1700" spc="50" dirty="0">
                <a:solidFill>
                  <a:srgbClr val="FFFFFF"/>
                </a:solidFill>
                <a:latin typeface="Tahoma"/>
                <a:cs typeface="Tahoma"/>
              </a:rPr>
              <a:t>memiliki 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karakteristik </a:t>
            </a:r>
            <a:r>
              <a:rPr sz="1700" spc="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25" dirty="0">
                <a:solidFill>
                  <a:srgbClr val="FFFFFF"/>
                </a:solidFill>
                <a:latin typeface="Tahoma"/>
                <a:cs typeface="Tahoma"/>
              </a:rPr>
              <a:t>khus</a:t>
            </a:r>
            <a:r>
              <a:rPr sz="1700" spc="3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700" spc="-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7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7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700" dirty="0">
                <a:solidFill>
                  <a:srgbClr val="FFFFFF"/>
                </a:solidFill>
                <a:latin typeface="Tahoma"/>
                <a:cs typeface="Tahoma"/>
              </a:rPr>
              <a:t>ti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ve</a:t>
            </a:r>
            <a:r>
              <a:rPr sz="17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Tahoma"/>
                <a:cs typeface="Tahoma"/>
              </a:rPr>
              <a:t>tetap</a:t>
            </a:r>
            <a:r>
              <a:rPr sz="17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13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700" spc="15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700" spc="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7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700" spc="-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7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700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700" spc="55" dirty="0">
                <a:solidFill>
                  <a:srgbClr val="FFFFFF"/>
                </a:solidFill>
                <a:latin typeface="Tahoma"/>
                <a:cs typeface="Tahoma"/>
              </a:rPr>
              <a:t>am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7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700" spc="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7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-2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700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ame  </a:t>
            </a:r>
            <a:r>
              <a:rPr sz="1700" spc="13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eri</a:t>
            </a:r>
            <a:r>
              <a:rPr sz="1700" spc="1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700" spc="5" dirty="0">
                <a:solidFill>
                  <a:srgbClr val="FFFFFF"/>
                </a:solidFill>
                <a:latin typeface="Tahoma"/>
                <a:cs typeface="Tahoma"/>
              </a:rPr>
              <a:t>tn</a:t>
            </a:r>
            <a:r>
              <a:rPr sz="170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700" spc="-7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7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17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700" spc="7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700" spc="8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700" spc="40" dirty="0">
                <a:solidFill>
                  <a:srgbClr val="FFFFFF"/>
                </a:solidFill>
                <a:latin typeface="Tahoma"/>
                <a:cs typeface="Tahoma"/>
              </a:rPr>
              <a:t>toh</a:t>
            </a:r>
            <a:r>
              <a:rPr sz="17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9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700" spc="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700" spc="75" dirty="0">
                <a:solidFill>
                  <a:srgbClr val="FFFFFF"/>
                </a:solidFill>
                <a:latin typeface="Tahoma"/>
                <a:cs typeface="Tahoma"/>
              </a:rPr>
              <a:t>tode</a:t>
            </a:r>
            <a:r>
              <a:rPr sz="17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-95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3</a:t>
            </a:fld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spc="-155" dirty="0"/>
              <a:t>1.	</a:t>
            </a:r>
            <a:r>
              <a:rPr spc="-135" dirty="0"/>
              <a:t>Sc</a:t>
            </a:r>
            <a:r>
              <a:rPr spc="-145" dirty="0"/>
              <a:t>a</a:t>
            </a:r>
            <a:r>
              <a:rPr spc="-55" dirty="0"/>
              <a:t>le</a:t>
            </a:r>
            <a:r>
              <a:rPr spc="-185" dirty="0"/>
              <a:t> </a:t>
            </a:r>
            <a:r>
              <a:rPr spc="-155" dirty="0"/>
              <a:t>Invariant</a:t>
            </a:r>
            <a:r>
              <a:rPr spc="-175" dirty="0"/>
              <a:t> </a:t>
            </a:r>
            <a:r>
              <a:rPr spc="-145" dirty="0"/>
              <a:t>F</a:t>
            </a:r>
            <a:r>
              <a:rPr spc="-80" dirty="0"/>
              <a:t>e</a:t>
            </a:r>
            <a:r>
              <a:rPr spc="-160" dirty="0"/>
              <a:t>a</a:t>
            </a:r>
            <a:r>
              <a:rPr spc="-170" dirty="0"/>
              <a:t>t</a:t>
            </a:r>
            <a:r>
              <a:rPr spc="-160" dirty="0"/>
              <a:t>u</a:t>
            </a:r>
            <a:r>
              <a:rPr spc="-135" dirty="0"/>
              <a:t>r</a:t>
            </a:r>
            <a:r>
              <a:rPr spc="-60" dirty="0"/>
              <a:t>e</a:t>
            </a:r>
            <a:r>
              <a:rPr spc="-195" dirty="0"/>
              <a:t> </a:t>
            </a:r>
            <a:r>
              <a:rPr spc="-310" dirty="0"/>
              <a:t>T</a:t>
            </a:r>
            <a:r>
              <a:rPr spc="-180" dirty="0"/>
              <a:t>r</a:t>
            </a:r>
            <a:r>
              <a:rPr spc="-125" dirty="0"/>
              <a:t>a</a:t>
            </a:r>
            <a:r>
              <a:rPr spc="-135" dirty="0"/>
              <a:t>n</a:t>
            </a:r>
            <a:r>
              <a:rPr spc="-125" dirty="0"/>
              <a:t>sform</a:t>
            </a:r>
            <a:r>
              <a:rPr spc="-165" dirty="0"/>
              <a:t> </a:t>
            </a:r>
            <a:r>
              <a:rPr spc="-210" dirty="0"/>
              <a:t>(</a:t>
            </a:r>
            <a:r>
              <a:rPr spc="-325" dirty="0"/>
              <a:t>S</a:t>
            </a:r>
            <a:r>
              <a:rPr spc="-200" dirty="0"/>
              <a:t>IFT)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770"/>
              </a:spcBef>
              <a:tabLst>
                <a:tab pos="812165" algn="l"/>
              </a:tabLst>
            </a:pPr>
            <a:r>
              <a:rPr spc="-155" dirty="0"/>
              <a:t>2.	</a:t>
            </a:r>
            <a:r>
              <a:rPr spc="-120" dirty="0"/>
              <a:t>S</a:t>
            </a:r>
            <a:r>
              <a:rPr spc="-114" dirty="0"/>
              <a:t>p</a:t>
            </a:r>
            <a:r>
              <a:rPr spc="-70" dirty="0"/>
              <a:t>ee</a:t>
            </a:r>
            <a:r>
              <a:rPr spc="-5" dirty="0"/>
              <a:t>d</a:t>
            </a:r>
            <a:r>
              <a:rPr spc="-170" dirty="0"/>
              <a:t> </a:t>
            </a:r>
            <a:r>
              <a:rPr spc="-55" dirty="0"/>
              <a:t>u</a:t>
            </a:r>
            <a:r>
              <a:rPr spc="-50" dirty="0"/>
              <a:t>p</a:t>
            </a:r>
            <a:r>
              <a:rPr spc="-195" dirty="0"/>
              <a:t> </a:t>
            </a:r>
            <a:r>
              <a:rPr spc="-175" dirty="0"/>
              <a:t>r</a:t>
            </a:r>
            <a:r>
              <a:rPr spc="-15" dirty="0"/>
              <a:t>o</a:t>
            </a:r>
            <a:r>
              <a:rPr spc="-20" dirty="0"/>
              <a:t>b</a:t>
            </a:r>
            <a:r>
              <a:rPr spc="-145" dirty="0"/>
              <a:t>u</a:t>
            </a:r>
            <a:r>
              <a:rPr spc="-125" dirty="0"/>
              <a:t>s</a:t>
            </a:r>
            <a:r>
              <a:rPr spc="-170" dirty="0"/>
              <a:t>t</a:t>
            </a:r>
            <a:r>
              <a:rPr spc="-160" dirty="0"/>
              <a:t> </a:t>
            </a:r>
            <a:r>
              <a:rPr spc="-65" dirty="0"/>
              <a:t>f</a:t>
            </a:r>
            <a:r>
              <a:rPr spc="-120" dirty="0"/>
              <a:t>e</a:t>
            </a:r>
            <a:r>
              <a:rPr spc="-165" dirty="0"/>
              <a:t>a</a:t>
            </a:r>
            <a:r>
              <a:rPr spc="-155" dirty="0"/>
              <a:t>tu</a:t>
            </a:r>
            <a:r>
              <a:rPr spc="-150" dirty="0"/>
              <a:t>r</a:t>
            </a:r>
            <a:r>
              <a:rPr spc="-60" dirty="0"/>
              <a:t>e</a:t>
            </a:r>
            <a:r>
              <a:rPr spc="-170" dirty="0"/>
              <a:t> </a:t>
            </a:r>
            <a:r>
              <a:rPr spc="-210" dirty="0"/>
              <a:t>(</a:t>
            </a:r>
            <a:r>
              <a:rPr spc="-325" dirty="0"/>
              <a:t>S</a:t>
            </a:r>
            <a:r>
              <a:rPr spc="-145" dirty="0"/>
              <a:t>URF)</a:t>
            </a:r>
          </a:p>
          <a:p>
            <a:pPr marL="355600" marR="5080" indent="-342900">
              <a:lnSpc>
                <a:spcPct val="100000"/>
              </a:lnSpc>
              <a:spcBef>
                <a:spcPts val="610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sz="1700" i="0" spc="80" dirty="0">
                <a:latin typeface="Tahoma"/>
                <a:cs typeface="Tahoma"/>
              </a:rPr>
              <a:t>Obje</a:t>
            </a:r>
            <a:r>
              <a:rPr sz="1700" i="0" spc="85" dirty="0">
                <a:latin typeface="Tahoma"/>
                <a:cs typeface="Tahoma"/>
              </a:rPr>
              <a:t>k</a:t>
            </a:r>
            <a:r>
              <a:rPr sz="1700" i="0" spc="-120" dirty="0">
                <a:latin typeface="Tahoma"/>
                <a:cs typeface="Tahoma"/>
              </a:rPr>
              <a:t> </a:t>
            </a:r>
            <a:r>
              <a:rPr sz="1700" i="0" spc="135" dirty="0">
                <a:latin typeface="Tahoma"/>
                <a:cs typeface="Tahoma"/>
              </a:rPr>
              <a:t>d</a:t>
            </a:r>
            <a:r>
              <a:rPr sz="1700" i="0" spc="40" dirty="0">
                <a:latin typeface="Tahoma"/>
                <a:cs typeface="Tahoma"/>
              </a:rPr>
              <a:t>i</a:t>
            </a:r>
            <a:r>
              <a:rPr sz="1700" i="0" spc="-40" dirty="0">
                <a:latin typeface="Tahoma"/>
                <a:cs typeface="Tahoma"/>
              </a:rPr>
              <a:t>r</a:t>
            </a:r>
            <a:r>
              <a:rPr sz="1700" i="0" spc="80" dirty="0">
                <a:latin typeface="Tahoma"/>
                <a:cs typeface="Tahoma"/>
              </a:rPr>
              <a:t>ep</a:t>
            </a:r>
            <a:r>
              <a:rPr sz="1700" i="0" spc="10" dirty="0">
                <a:latin typeface="Tahoma"/>
                <a:cs typeface="Tahoma"/>
              </a:rPr>
              <a:t>r</a:t>
            </a:r>
            <a:r>
              <a:rPr sz="1700" i="0" spc="50" dirty="0">
                <a:latin typeface="Tahoma"/>
                <a:cs typeface="Tahoma"/>
              </a:rPr>
              <a:t>ese</a:t>
            </a:r>
            <a:r>
              <a:rPr sz="1700" i="0" spc="45" dirty="0">
                <a:latin typeface="Tahoma"/>
                <a:cs typeface="Tahoma"/>
              </a:rPr>
              <a:t>n</a:t>
            </a:r>
            <a:r>
              <a:rPr sz="1700" i="0" spc="5" dirty="0">
                <a:latin typeface="Tahoma"/>
                <a:cs typeface="Tahoma"/>
              </a:rPr>
              <a:t>tasi</a:t>
            </a:r>
            <a:r>
              <a:rPr sz="1700" i="0" dirty="0">
                <a:latin typeface="Tahoma"/>
                <a:cs typeface="Tahoma"/>
              </a:rPr>
              <a:t>k</a:t>
            </a:r>
            <a:r>
              <a:rPr sz="1700" i="0" spc="20" dirty="0">
                <a:latin typeface="Tahoma"/>
                <a:cs typeface="Tahoma"/>
              </a:rPr>
              <a:t>a</a:t>
            </a:r>
            <a:r>
              <a:rPr sz="1700" i="0" spc="30" dirty="0">
                <a:latin typeface="Tahoma"/>
                <a:cs typeface="Tahoma"/>
              </a:rPr>
              <a:t>n</a:t>
            </a:r>
            <a:r>
              <a:rPr sz="1700" i="0" spc="-114" dirty="0">
                <a:latin typeface="Tahoma"/>
                <a:cs typeface="Tahoma"/>
              </a:rPr>
              <a:t> </a:t>
            </a:r>
            <a:r>
              <a:rPr sz="1700" i="0" spc="135" dirty="0">
                <a:latin typeface="Tahoma"/>
                <a:cs typeface="Tahoma"/>
              </a:rPr>
              <a:t>d</a:t>
            </a:r>
            <a:r>
              <a:rPr sz="1700" i="0" spc="15" dirty="0">
                <a:latin typeface="Tahoma"/>
                <a:cs typeface="Tahoma"/>
              </a:rPr>
              <a:t>al</a:t>
            </a:r>
            <a:r>
              <a:rPr sz="1700" i="0" spc="30" dirty="0">
                <a:latin typeface="Tahoma"/>
                <a:cs typeface="Tahoma"/>
              </a:rPr>
              <a:t>a</a:t>
            </a:r>
            <a:r>
              <a:rPr sz="1700" i="0" spc="75" dirty="0">
                <a:latin typeface="Tahoma"/>
                <a:cs typeface="Tahoma"/>
              </a:rPr>
              <a:t>m</a:t>
            </a:r>
            <a:r>
              <a:rPr sz="1700" i="0" spc="-105" dirty="0">
                <a:latin typeface="Tahoma"/>
                <a:cs typeface="Tahoma"/>
              </a:rPr>
              <a:t> </a:t>
            </a:r>
            <a:r>
              <a:rPr sz="1700" i="0" spc="55" dirty="0">
                <a:latin typeface="Tahoma"/>
                <a:cs typeface="Tahoma"/>
              </a:rPr>
              <a:t>h</a:t>
            </a:r>
            <a:r>
              <a:rPr sz="1700" i="0" spc="25" dirty="0">
                <a:latin typeface="Tahoma"/>
                <a:cs typeface="Tahoma"/>
              </a:rPr>
              <a:t>i</a:t>
            </a:r>
            <a:r>
              <a:rPr sz="1700" i="0" spc="55" dirty="0">
                <a:latin typeface="Tahoma"/>
                <a:cs typeface="Tahoma"/>
              </a:rPr>
              <a:t>stog</a:t>
            </a:r>
            <a:r>
              <a:rPr sz="1700" i="0" spc="-30" dirty="0">
                <a:latin typeface="Tahoma"/>
                <a:cs typeface="Tahoma"/>
              </a:rPr>
              <a:t>r</a:t>
            </a:r>
            <a:r>
              <a:rPr sz="1700" i="0" spc="30" dirty="0">
                <a:latin typeface="Tahoma"/>
                <a:cs typeface="Tahoma"/>
              </a:rPr>
              <a:t>a</a:t>
            </a:r>
            <a:r>
              <a:rPr sz="1700" i="0" spc="55" dirty="0">
                <a:latin typeface="Tahoma"/>
                <a:cs typeface="Tahoma"/>
              </a:rPr>
              <a:t>m</a:t>
            </a:r>
            <a:r>
              <a:rPr sz="1700" i="0" spc="-155" dirty="0">
                <a:latin typeface="Tahoma"/>
                <a:cs typeface="Tahoma"/>
              </a:rPr>
              <a:t> </a:t>
            </a:r>
            <a:r>
              <a:rPr sz="1700" i="0" spc="35" dirty="0">
                <a:latin typeface="Tahoma"/>
                <a:cs typeface="Tahoma"/>
              </a:rPr>
              <a:t>yang  </a:t>
            </a:r>
            <a:r>
              <a:rPr sz="1700" i="0" spc="45" dirty="0">
                <a:latin typeface="Tahoma"/>
                <a:cs typeface="Tahoma"/>
              </a:rPr>
              <a:t>merupakan</a:t>
            </a:r>
            <a:r>
              <a:rPr sz="1700" i="0" spc="-114" dirty="0">
                <a:latin typeface="Tahoma"/>
                <a:cs typeface="Tahoma"/>
              </a:rPr>
              <a:t> </a:t>
            </a:r>
            <a:r>
              <a:rPr sz="1700" spc="-70" dirty="0"/>
              <a:t>probability</a:t>
            </a:r>
            <a:r>
              <a:rPr sz="1700" spc="-204" dirty="0"/>
              <a:t> </a:t>
            </a:r>
            <a:r>
              <a:rPr sz="1700" spc="-100" dirty="0"/>
              <a:t>density</a:t>
            </a:r>
            <a:r>
              <a:rPr sz="1700" spc="-175" dirty="0"/>
              <a:t> </a:t>
            </a:r>
            <a:r>
              <a:rPr sz="1700" spc="-90" dirty="0"/>
              <a:t>functionnya</a:t>
            </a:r>
            <a:r>
              <a:rPr sz="1700" i="0" spc="-90" dirty="0">
                <a:latin typeface="Tahoma"/>
                <a:cs typeface="Tahoma"/>
              </a:rPr>
              <a:t>.</a:t>
            </a:r>
            <a:r>
              <a:rPr sz="1700" i="0" spc="-190" dirty="0">
                <a:latin typeface="Tahoma"/>
                <a:cs typeface="Tahoma"/>
              </a:rPr>
              <a:t> </a:t>
            </a:r>
            <a:r>
              <a:rPr sz="1700" i="0" spc="75" dirty="0">
                <a:latin typeface="Tahoma"/>
                <a:cs typeface="Tahoma"/>
              </a:rPr>
              <a:t>Contoh </a:t>
            </a:r>
            <a:r>
              <a:rPr sz="1700" i="0" spc="-520" dirty="0">
                <a:latin typeface="Tahoma"/>
                <a:cs typeface="Tahoma"/>
              </a:rPr>
              <a:t> </a:t>
            </a:r>
            <a:r>
              <a:rPr sz="1700" i="0" spc="75" dirty="0">
                <a:latin typeface="Tahoma"/>
                <a:cs typeface="Tahoma"/>
              </a:rPr>
              <a:t>metode</a:t>
            </a:r>
            <a:r>
              <a:rPr sz="1700" i="0" spc="-114" dirty="0">
                <a:latin typeface="Tahoma"/>
                <a:cs typeface="Tahoma"/>
              </a:rPr>
              <a:t> </a:t>
            </a:r>
            <a:r>
              <a:rPr sz="1700" i="0" spc="-95" dirty="0">
                <a:latin typeface="Tahoma"/>
                <a:cs typeface="Tahoma"/>
              </a:rPr>
              <a:t>:</a:t>
            </a:r>
            <a:endParaRPr sz="1700">
              <a:latin typeface="Tahoma"/>
              <a:cs typeface="Tahoma"/>
            </a:endParaRPr>
          </a:p>
          <a:p>
            <a:pPr marL="812800" lvl="1" indent="-342900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812165" algn="l"/>
                <a:tab pos="812800" algn="l"/>
              </a:tabLst>
            </a:pPr>
            <a:r>
              <a:rPr sz="1900" i="1" spc="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900" i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900" i="1" spc="-125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1900" i="1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i="1" spc="-135" dirty="0">
                <a:solidFill>
                  <a:srgbClr val="FFFFFF"/>
                </a:solidFill>
                <a:latin typeface="Verdana"/>
                <a:cs typeface="Verdana"/>
              </a:rPr>
              <a:t>Shi</a:t>
            </a:r>
            <a:r>
              <a:rPr sz="1900" i="1" spc="-1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900" i="1" spc="-17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900">
              <a:latin typeface="Verdana"/>
              <a:cs typeface="Verdana"/>
            </a:endParaRPr>
          </a:p>
          <a:p>
            <a:pPr marL="812800" lvl="1" indent="-342900">
              <a:lnSpc>
                <a:spcPts val="2165"/>
              </a:lnSpc>
              <a:spcBef>
                <a:spcPts val="275"/>
              </a:spcBef>
              <a:buAutoNum type="arabicPeriod"/>
              <a:tabLst>
                <a:tab pos="812165" algn="l"/>
                <a:tab pos="812800" algn="l"/>
              </a:tabLst>
            </a:pPr>
            <a:r>
              <a:rPr sz="1900" i="1" spc="1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900" i="1" spc="-7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900" i="1" spc="-8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900" i="1" spc="-1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900" i="1" spc="-8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900" i="1" spc="-75" dirty="0">
                <a:solidFill>
                  <a:srgbClr val="FFFFFF"/>
                </a:solidFill>
                <a:latin typeface="Verdana"/>
                <a:cs typeface="Verdana"/>
              </a:rPr>
              <a:t>no</a:t>
            </a:r>
            <a:r>
              <a:rPr sz="1900" i="1" spc="-14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900" i="1" spc="-125" dirty="0">
                <a:solidFill>
                  <a:srgbClr val="FFFFFF"/>
                </a:solidFill>
                <a:latin typeface="Verdana"/>
                <a:cs typeface="Verdana"/>
              </a:rPr>
              <a:t>sly</a:t>
            </a:r>
            <a:r>
              <a:rPr sz="19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i="1" spc="-4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900" i="1" spc="-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900" i="1" spc="-70" dirty="0">
                <a:solidFill>
                  <a:srgbClr val="FFFFFF"/>
                </a:solidFill>
                <a:latin typeface="Verdana"/>
                <a:cs typeface="Verdana"/>
              </a:rPr>
              <a:t>pti</a:t>
            </a:r>
            <a:r>
              <a:rPr sz="1900" i="1" spc="-145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900" i="1" spc="-14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900" i="1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i="1" spc="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900" i="1" spc="-2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900" i="1" spc="-14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900" i="1" spc="-1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900" i="1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900" i="1" spc="-175" dirty="0">
                <a:solidFill>
                  <a:srgbClr val="FFFFFF"/>
                </a:solidFill>
                <a:latin typeface="Verdana"/>
                <a:cs typeface="Verdana"/>
              </a:rPr>
              <a:t>Sh</a:t>
            </a:r>
            <a:r>
              <a:rPr sz="1900" i="1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900" i="1" spc="-1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900" i="1" spc="-17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endParaRPr sz="1900">
              <a:latin typeface="Verdana"/>
              <a:cs typeface="Verdana"/>
            </a:endParaRPr>
          </a:p>
          <a:p>
            <a:pPr marL="812800">
              <a:lnSpc>
                <a:spcPts val="2165"/>
              </a:lnSpc>
            </a:pPr>
            <a:r>
              <a:rPr spc="-130" dirty="0"/>
              <a:t>(CAMSHIFT)</a:t>
            </a:r>
          </a:p>
          <a:p>
            <a:pPr marL="355600" lvl="1" indent="-342900">
              <a:lnSpc>
                <a:spcPct val="100000"/>
              </a:lnSpc>
              <a:spcBef>
                <a:spcPts val="61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Kontur</a:t>
            </a:r>
            <a:r>
              <a:rPr sz="17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Tahoma"/>
                <a:cs typeface="Tahoma"/>
              </a:rPr>
              <a:t>bisa</a:t>
            </a:r>
            <a:r>
              <a:rPr sz="17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50" dirty="0">
                <a:solidFill>
                  <a:srgbClr val="FFFFFF"/>
                </a:solidFill>
                <a:latin typeface="Tahoma"/>
                <a:cs typeface="Tahoma"/>
              </a:rPr>
              <a:t>digunakan</a:t>
            </a:r>
            <a:r>
              <a:rPr sz="17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55" dirty="0">
                <a:solidFill>
                  <a:srgbClr val="FFFFFF"/>
                </a:solidFill>
                <a:latin typeface="Tahoma"/>
                <a:cs typeface="Tahoma"/>
              </a:rPr>
              <a:t>sebagai</a:t>
            </a:r>
            <a:r>
              <a:rPr sz="17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30" dirty="0">
                <a:solidFill>
                  <a:srgbClr val="FFFFFF"/>
                </a:solidFill>
                <a:latin typeface="Tahoma"/>
                <a:cs typeface="Tahoma"/>
              </a:rPr>
              <a:t>representasi</a:t>
            </a:r>
            <a:r>
              <a:rPr sz="17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700" spc="60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84375"/>
            <a:ext cx="2525395" cy="3592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21044" y="2405888"/>
            <a:ext cx="5182870" cy="182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07975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tan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g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erupa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rs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bu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entuk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jek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dasar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ben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sal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ct val="100000"/>
              </a:lnSpc>
            </a:pP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ps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pers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gi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anjang,</a:t>
            </a:r>
            <a:r>
              <a:rPr sz="1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ds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 marL="355600" marR="172085" indent="-3429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65" dirty="0">
                <a:solidFill>
                  <a:srgbClr val="FFFFFF"/>
                </a:solidFill>
                <a:latin typeface="Tahoma"/>
                <a:cs typeface="Tahoma"/>
              </a:rPr>
              <a:t>–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das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ur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tersebut.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4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2249042"/>
            <a:ext cx="3265043" cy="3785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48729" y="1902333"/>
            <a:ext cx="5508625" cy="374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</a:tabLst>
            </a:pPr>
            <a:r>
              <a:rPr sz="1800" b="1" spc="-70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b="1" spc="-55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;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fi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pent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elaca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dapat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dilakukan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warna.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Kelemahan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fitur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ini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yaitu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saat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latar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belakang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memiliki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warna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sam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ri</a:t>
            </a:r>
            <a:r>
              <a:rPr sz="1800" spc="14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in 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yaitu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mendapatkan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cahaya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warna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tertentu.</a:t>
            </a:r>
            <a:endParaRPr sz="1800">
              <a:latin typeface="Tahoma"/>
              <a:cs typeface="Tahoma"/>
            </a:endParaRPr>
          </a:p>
          <a:p>
            <a:pPr marL="355600" marR="87630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5600" algn="l"/>
              </a:tabLst>
            </a:pPr>
            <a:r>
              <a:rPr sz="1800" b="1" spc="-229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-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stu</a:t>
            </a:r>
            <a:r>
              <a:rPr sz="1800" b="1" spc="-1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dap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skrip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fi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ur 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tekstur.</a:t>
            </a:r>
            <a:endParaRPr sz="1800">
              <a:latin typeface="Tahoma"/>
              <a:cs typeface="Tahoma"/>
            </a:endParaRPr>
          </a:p>
          <a:p>
            <a:pPr marL="355600" marR="13335" indent="-3429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55600" algn="l"/>
              </a:tabLst>
            </a:pP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Bentuk;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representasi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bentuk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bisa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berupa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kontur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tau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pla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nt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ele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ihan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ben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uk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dibandingkan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warna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adalah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bentuk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tidak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bergantung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perubahan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warna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pencahayaan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0452" y="3236976"/>
            <a:ext cx="3893820" cy="25908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5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2249042"/>
            <a:ext cx="3265043" cy="3785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48729" y="1902333"/>
            <a:ext cx="541528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39395" indent="-3429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4.</a:t>
            </a:r>
            <a:r>
              <a:rPr sz="1800" b="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45" dirty="0">
                <a:solidFill>
                  <a:srgbClr val="FFFFFF"/>
                </a:solidFill>
                <a:latin typeface="Tahoma"/>
                <a:cs typeface="Tahoma"/>
              </a:rPr>
              <a:t>Titik Penting </a:t>
            </a:r>
            <a:r>
              <a:rPr sz="1800" b="1" i="1" spc="-190" dirty="0">
                <a:solidFill>
                  <a:srgbClr val="FFFFFF"/>
                </a:solidFill>
                <a:latin typeface="Verdana"/>
                <a:cs typeface="Verdana"/>
              </a:rPr>
              <a:t>(interest </a:t>
            </a:r>
            <a:r>
              <a:rPr sz="1800" b="1" i="1" spc="-160" dirty="0">
                <a:solidFill>
                  <a:srgbClr val="FFFFFF"/>
                </a:solidFill>
                <a:latin typeface="Verdana"/>
                <a:cs typeface="Verdana"/>
              </a:rPr>
              <a:t>point</a:t>
            </a:r>
            <a:r>
              <a:rPr sz="1800" b="1" spc="-16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800" i="1" spc="-160" dirty="0">
                <a:solidFill>
                  <a:srgbClr val="FFFFFF"/>
                </a:solidFill>
                <a:latin typeface="Verdana"/>
                <a:cs typeface="Verdana"/>
              </a:rPr>
              <a:t>;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titik-titik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ini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memiliki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karakter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khas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relative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tetap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satu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ke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berikutnya.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Misalnya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ri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emil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isi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gas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bah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memiliki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banyak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sudut.</a:t>
            </a:r>
            <a:endParaRPr sz="1800">
              <a:latin typeface="Tahoma"/>
              <a:cs typeface="Tahoma"/>
            </a:endParaRPr>
          </a:p>
          <a:p>
            <a:pPr marL="355600" marR="5080">
              <a:lnSpc>
                <a:spcPct val="100000"/>
              </a:lnSpc>
            </a:pP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Fitur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ini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uga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baik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citra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berputar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berubah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ukuran,</a:t>
            </a:r>
            <a:r>
              <a:rPr sz="18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namun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tidak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cocok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berubah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bentuk.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3208" y="3058667"/>
            <a:ext cx="3593591" cy="289102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6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84375"/>
            <a:ext cx="2790952" cy="3592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235442" y="5359019"/>
            <a:ext cx="497205" cy="212090"/>
          </a:xfrm>
          <a:custGeom>
            <a:avLst/>
            <a:gdLst/>
            <a:ahLst/>
            <a:cxnLst/>
            <a:rect l="l" t="t" r="r" b="b"/>
            <a:pathLst>
              <a:path w="497204" h="212089">
                <a:moveTo>
                  <a:pt x="429132" y="0"/>
                </a:moveTo>
                <a:lnTo>
                  <a:pt x="426084" y="8508"/>
                </a:lnTo>
                <a:lnTo>
                  <a:pt x="438352" y="13819"/>
                </a:lnTo>
                <a:lnTo>
                  <a:pt x="448881" y="21177"/>
                </a:lnTo>
                <a:lnTo>
                  <a:pt x="470300" y="55322"/>
                </a:lnTo>
                <a:lnTo>
                  <a:pt x="477265" y="104774"/>
                </a:lnTo>
                <a:lnTo>
                  <a:pt x="476482" y="123443"/>
                </a:lnTo>
                <a:lnTo>
                  <a:pt x="464819" y="169163"/>
                </a:lnTo>
                <a:lnTo>
                  <a:pt x="438513" y="197738"/>
                </a:lnTo>
                <a:lnTo>
                  <a:pt x="426465" y="203072"/>
                </a:lnTo>
                <a:lnTo>
                  <a:pt x="429132" y="211708"/>
                </a:lnTo>
                <a:lnTo>
                  <a:pt x="469530" y="187652"/>
                </a:lnTo>
                <a:lnTo>
                  <a:pt x="492315" y="143271"/>
                </a:lnTo>
                <a:lnTo>
                  <a:pt x="496697" y="105917"/>
                </a:lnTo>
                <a:lnTo>
                  <a:pt x="495601" y="86465"/>
                </a:lnTo>
                <a:lnTo>
                  <a:pt x="479171" y="37083"/>
                </a:lnTo>
                <a:lnTo>
                  <a:pt x="444470" y="5526"/>
                </a:lnTo>
                <a:lnTo>
                  <a:pt x="429132" y="0"/>
                </a:lnTo>
                <a:close/>
              </a:path>
              <a:path w="497204" h="212089">
                <a:moveTo>
                  <a:pt x="67563" y="0"/>
                </a:moveTo>
                <a:lnTo>
                  <a:pt x="27094" y="24056"/>
                </a:lnTo>
                <a:lnTo>
                  <a:pt x="4365" y="68500"/>
                </a:lnTo>
                <a:lnTo>
                  <a:pt x="0" y="105917"/>
                </a:lnTo>
                <a:lnTo>
                  <a:pt x="1093" y="125350"/>
                </a:lnTo>
                <a:lnTo>
                  <a:pt x="17399" y="174624"/>
                </a:lnTo>
                <a:lnTo>
                  <a:pt x="52135" y="206182"/>
                </a:lnTo>
                <a:lnTo>
                  <a:pt x="67563" y="211708"/>
                </a:lnTo>
                <a:lnTo>
                  <a:pt x="70230" y="203072"/>
                </a:lnTo>
                <a:lnTo>
                  <a:pt x="58130" y="197738"/>
                </a:lnTo>
                <a:lnTo>
                  <a:pt x="47720" y="190309"/>
                </a:lnTo>
                <a:lnTo>
                  <a:pt x="26376" y="155638"/>
                </a:lnTo>
                <a:lnTo>
                  <a:pt x="19303" y="104774"/>
                </a:lnTo>
                <a:lnTo>
                  <a:pt x="20089" y="86703"/>
                </a:lnTo>
                <a:lnTo>
                  <a:pt x="31876" y="42036"/>
                </a:lnTo>
                <a:lnTo>
                  <a:pt x="58291" y="13819"/>
                </a:lnTo>
                <a:lnTo>
                  <a:pt x="70484" y="8508"/>
                </a:lnTo>
                <a:lnTo>
                  <a:pt x="675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31121" y="5302377"/>
            <a:ext cx="925830" cy="285115"/>
          </a:xfrm>
          <a:custGeom>
            <a:avLst/>
            <a:gdLst/>
            <a:ahLst/>
            <a:cxnLst/>
            <a:rect l="l" t="t" r="r" b="b"/>
            <a:pathLst>
              <a:path w="925829" h="285114">
                <a:moveTo>
                  <a:pt x="925829" y="0"/>
                </a:moveTo>
                <a:lnTo>
                  <a:pt x="165353" y="0"/>
                </a:lnTo>
                <a:lnTo>
                  <a:pt x="165353" y="635"/>
                </a:lnTo>
                <a:lnTo>
                  <a:pt x="143001" y="635"/>
                </a:lnTo>
                <a:lnTo>
                  <a:pt x="75310" y="254635"/>
                </a:lnTo>
                <a:lnTo>
                  <a:pt x="36702" y="168402"/>
                </a:lnTo>
                <a:lnTo>
                  <a:pt x="0" y="185166"/>
                </a:lnTo>
                <a:lnTo>
                  <a:pt x="3555" y="193548"/>
                </a:lnTo>
                <a:lnTo>
                  <a:pt x="22351" y="185166"/>
                </a:lnTo>
                <a:lnTo>
                  <a:pt x="68579" y="284607"/>
                </a:lnTo>
                <a:lnTo>
                  <a:pt x="79375" y="284607"/>
                </a:lnTo>
                <a:lnTo>
                  <a:pt x="152019" y="15494"/>
                </a:lnTo>
                <a:lnTo>
                  <a:pt x="174244" y="15494"/>
                </a:lnTo>
                <a:lnTo>
                  <a:pt x="174244" y="15240"/>
                </a:lnTo>
                <a:lnTo>
                  <a:pt x="925829" y="15240"/>
                </a:lnTo>
                <a:lnTo>
                  <a:pt x="9258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23329" y="1826133"/>
            <a:ext cx="5574030" cy="376301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84"/>
              </a:spcBef>
            </a:pP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emil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381000" marR="78740" indent="-342900">
              <a:lnSpc>
                <a:spcPct val="90000"/>
              </a:lnSpc>
              <a:spcBef>
                <a:spcPts val="600"/>
              </a:spcBef>
              <a:buAutoNum type="arabicPeriod"/>
              <a:tabLst>
                <a:tab pos="381000" algn="l"/>
              </a:tabLst>
            </a:pPr>
            <a:r>
              <a:rPr sz="1800" b="1" spc="-12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b="1" spc="-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b="1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seg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b="1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ng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up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Int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nya 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digambarkan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kotak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persegi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melingkup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luruh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ad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ba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i="1" spc="-80" dirty="0">
                <a:solidFill>
                  <a:srgbClr val="FFFFFF"/>
                </a:solidFill>
                <a:latin typeface="Verdana"/>
                <a:cs typeface="Verdana"/>
              </a:rPr>
              <a:t>background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masuk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dalam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representasi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dikarenakan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kemiripan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objek.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Digunakan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metode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mean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shift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CAMSHIFT</a:t>
            </a:r>
            <a:endParaRPr sz="1800">
              <a:latin typeface="Tahoma"/>
              <a:cs typeface="Tahoma"/>
            </a:endParaRPr>
          </a:p>
          <a:p>
            <a:pPr marL="381000" marR="30480" indent="-342900">
              <a:lnSpc>
                <a:spcPct val="90000"/>
              </a:lnSpc>
              <a:spcBef>
                <a:spcPts val="595"/>
              </a:spcBef>
              <a:buAutoNum type="arabicPeriod"/>
              <a:tabLst>
                <a:tab pos="381000" algn="l"/>
              </a:tabLst>
            </a:pPr>
            <a:r>
              <a:rPr sz="1800" b="1" spc="-100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eg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ound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 Ext</a:t>
            </a:r>
            <a:r>
              <a:rPr sz="1800" b="1" spc="-7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b="1" spc="-55" dirty="0">
                <a:solidFill>
                  <a:srgbClr val="FFFFFF"/>
                </a:solidFill>
                <a:latin typeface="Tahoma"/>
                <a:cs typeface="Tahoma"/>
              </a:rPr>
              <a:t>act</a:t>
            </a:r>
            <a:r>
              <a:rPr sz="1800" b="1" spc="-4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;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ni 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menggunakan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formula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tertentu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mengambil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depan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objek.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Bobot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positif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tinggi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diberikan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pusat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bobot </a:t>
            </a:r>
            <a:r>
              <a:rPr sz="1800" spc="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negative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diberikan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luar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objek.</a:t>
            </a:r>
            <a:endParaRPr sz="1800">
              <a:latin typeface="Tahoma"/>
              <a:cs typeface="Tahoma"/>
            </a:endParaRPr>
          </a:p>
          <a:p>
            <a:pPr marR="330835" algn="ctr">
              <a:lnSpc>
                <a:spcPct val="100000"/>
              </a:lnSpc>
              <a:spcBef>
                <a:spcPts val="195"/>
              </a:spcBef>
              <a:tabLst>
                <a:tab pos="166433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𝐹𝐸𝑀</a:t>
            </a:r>
            <a:r>
              <a:rPr sz="1800" spc="39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sz="1800" spc="4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Cambria Math"/>
                <a:cs typeface="Cambria Math"/>
              </a:rPr>
              <a:t>ℎ</a:t>
            </a:r>
            <a:r>
              <a:rPr sz="1950" spc="30" baseline="-14957" dirty="0">
                <a:solidFill>
                  <a:srgbClr val="FFFFFF"/>
                </a:solidFill>
                <a:latin typeface="Cambria Math"/>
                <a:cs typeface="Cambria Math"/>
              </a:rPr>
              <a:t>𝑖</a:t>
            </a:r>
            <a:r>
              <a:rPr sz="1950" spc="352" baseline="-1495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	</a:t>
            </a:r>
            <a:r>
              <a:rPr sz="1800" spc="75" dirty="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sz="1950" spc="112" baseline="23504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r>
              <a:rPr sz="1950" spc="217" baseline="2350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1800" spc="-1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sz="1950" spc="97" baseline="23504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endParaRPr sz="1950" baseline="23504">
              <a:latin typeface="Cambria Math"/>
              <a:cs typeface="Cambria Math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0808" y="3236976"/>
            <a:ext cx="4539996" cy="254203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7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84375"/>
            <a:ext cx="2790952" cy="3592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48729" y="1902333"/>
            <a:ext cx="551624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Tahoma"/>
                <a:cs typeface="Tahoma"/>
              </a:rPr>
              <a:t>3. </a:t>
            </a:r>
            <a:r>
              <a:rPr sz="180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800" b="1" spc="-10" dirty="0">
                <a:solidFill>
                  <a:srgbClr val="FFFFFF"/>
                </a:solidFill>
                <a:latin typeface="Tahoma"/>
                <a:cs typeface="Tahoma"/>
              </a:rPr>
              <a:t>bi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asi</a:t>
            </a:r>
            <a:r>
              <a:rPr sz="18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Seg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800" b="1" spc="-5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-80" dirty="0">
                <a:solidFill>
                  <a:srgbClr val="FFFFFF"/>
                </a:solidFill>
                <a:latin typeface="Tahoma"/>
                <a:cs typeface="Tahoma"/>
              </a:rPr>
              <a:t>ta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800" b="1" spc="-2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b="1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b="1" i="1" spc="-26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b="1" i="1" spc="-11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b="1" i="1" spc="-125" dirty="0">
                <a:solidFill>
                  <a:srgbClr val="FFFFFF"/>
                </a:solidFill>
                <a:latin typeface="Verdana"/>
                <a:cs typeface="Verdana"/>
              </a:rPr>
              <a:t>gion</a:t>
            </a:r>
            <a:r>
              <a:rPr sz="1800" b="1" i="1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b="1" i="1" spc="-17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800" b="1" i="1" spc="-150" dirty="0">
                <a:solidFill>
                  <a:srgbClr val="FFFFFF"/>
                </a:solidFill>
                <a:latin typeface="Verdana"/>
                <a:cs typeface="Verdana"/>
              </a:rPr>
              <a:t>rowi</a:t>
            </a:r>
            <a:r>
              <a:rPr sz="1800" b="1" i="1" spc="-16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b="1" i="1" spc="-8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1800" i="1" spc="-240" dirty="0">
                <a:solidFill>
                  <a:srgbClr val="FFFFFF"/>
                </a:solidFill>
                <a:latin typeface="Verdana"/>
                <a:cs typeface="Verdana"/>
              </a:rPr>
              <a:t>; 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Pemilihan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menandai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salah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satu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ba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i="1" spc="-10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800" i="1" spc="-114" dirty="0">
                <a:solidFill>
                  <a:srgbClr val="FFFFFF"/>
                </a:solidFill>
                <a:latin typeface="Verdana"/>
                <a:cs typeface="Verdana"/>
              </a:rPr>
              <a:t>ed)</a:t>
            </a:r>
            <a:r>
              <a:rPr sz="1800" i="1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ca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om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luruh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terpilih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tanpa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memasukan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background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sehingga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model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histogramnya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lebih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baik.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proses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berhenti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Ketika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menemukan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boundary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objek.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42488" y="3467100"/>
            <a:ext cx="1781556" cy="17312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8155" y="3429000"/>
            <a:ext cx="1831848" cy="176936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FFCD6B"/>
                </a:solidFill>
                <a:latin typeface="Arial"/>
                <a:cs typeface="Arial"/>
              </a:rPr>
              <a:t>8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4581525"/>
            <a:chOff x="0" y="0"/>
            <a:chExt cx="12192000" cy="4581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45815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44455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190731" y="801623"/>
              <a:ext cx="1001394" cy="0"/>
            </a:xfrm>
            <a:custGeom>
              <a:avLst/>
              <a:gdLst/>
              <a:ahLst/>
              <a:cxnLst/>
              <a:rect l="l" t="t" r="r" b="b"/>
              <a:pathLst>
                <a:path w="1001395">
                  <a:moveTo>
                    <a:pt x="0" y="0"/>
                  </a:moveTo>
                  <a:lnTo>
                    <a:pt x="1001268" y="0"/>
                  </a:lnTo>
                </a:path>
              </a:pathLst>
            </a:custGeom>
            <a:ln w="635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663933" y="6300978"/>
            <a:ext cx="0" cy="558165"/>
          </a:xfrm>
          <a:custGeom>
            <a:avLst/>
            <a:gdLst/>
            <a:ahLst/>
            <a:cxnLst/>
            <a:rect l="l" t="t" r="r" b="b"/>
            <a:pathLst>
              <a:path h="558165">
                <a:moveTo>
                  <a:pt x="0" y="557783"/>
                </a:moveTo>
                <a:lnTo>
                  <a:pt x="0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3208" y="4913376"/>
            <a:ext cx="71755" cy="1945005"/>
          </a:xfrm>
          <a:custGeom>
            <a:avLst/>
            <a:gdLst/>
            <a:ahLst/>
            <a:cxnLst/>
            <a:rect l="l" t="t" r="r" b="b"/>
            <a:pathLst>
              <a:path w="71755" h="1945004">
                <a:moveTo>
                  <a:pt x="71628" y="0"/>
                </a:moveTo>
                <a:lnTo>
                  <a:pt x="0" y="0"/>
                </a:lnTo>
                <a:lnTo>
                  <a:pt x="0" y="1944624"/>
                </a:lnTo>
                <a:lnTo>
                  <a:pt x="71628" y="1944624"/>
                </a:lnTo>
                <a:lnTo>
                  <a:pt x="71628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40229" y="5561838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0936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7402" y="4913503"/>
            <a:ext cx="3932555" cy="37871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63681" y="844677"/>
            <a:ext cx="358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85" dirty="0">
                <a:solidFill>
                  <a:srgbClr val="FFCD6B"/>
                </a:solidFill>
                <a:latin typeface="Arial"/>
                <a:cs typeface="Arial"/>
              </a:rPr>
              <a:t>20XX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7745" y="6256218"/>
            <a:ext cx="1090930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i="1" spc="-70" dirty="0">
                <a:solidFill>
                  <a:srgbClr val="3A2CAC"/>
                </a:solidFill>
                <a:latin typeface="Arial"/>
                <a:cs typeface="Arial"/>
              </a:rPr>
              <a:t>Presentation</a:t>
            </a:r>
            <a:r>
              <a:rPr sz="1200" i="1" spc="25" dirty="0">
                <a:solidFill>
                  <a:srgbClr val="3A2CAC"/>
                </a:solidFill>
                <a:latin typeface="Arial"/>
                <a:cs typeface="Arial"/>
              </a:rPr>
              <a:t> </a:t>
            </a:r>
            <a:r>
              <a:rPr sz="1200" i="1" spc="-55" dirty="0">
                <a:solidFill>
                  <a:srgbClr val="3A2CAC"/>
                </a:solidFill>
                <a:latin typeface="Arial"/>
                <a:cs typeface="Arial"/>
              </a:rPr>
              <a:t>Title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371833" y="6274810"/>
            <a:ext cx="16827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z="1200" i="1" spc="50" dirty="0">
                <a:solidFill>
                  <a:srgbClr val="3A2CAC"/>
                </a:solidFill>
                <a:latin typeface="Arial"/>
                <a:cs typeface="Arial"/>
              </a:rPr>
              <a:t>9</a:t>
            </a:fld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75230"/>
            <a:ext cx="2051684" cy="3775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48729" y="1874901"/>
            <a:ext cx="5383530" cy="389127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36195">
              <a:lnSpc>
                <a:spcPts val="1939"/>
              </a:lnSpc>
              <a:spcBef>
                <a:spcPts val="345"/>
              </a:spcBef>
            </a:pP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Pelacakan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intinya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adalah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pendeteksian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diikuti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pemetaan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hasil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pendeteksian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suatu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hasil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pendeteksian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berikutnya.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ri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pende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2050"/>
              </a:lnSpc>
              <a:spcBef>
                <a:spcPts val="38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end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ts val="2050"/>
              </a:lnSpc>
            </a:pP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Harr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ct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SIF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avec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ct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2050"/>
              </a:lnSpc>
              <a:spcBef>
                <a:spcPts val="385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Segmentasi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ts val="2050"/>
              </a:lnSpc>
            </a:pP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mean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shift,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CAMSHIFT,</a:t>
            </a:r>
            <a:r>
              <a:rPr sz="18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graph-cut,</a:t>
            </a:r>
            <a:r>
              <a:rPr sz="1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active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contour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2050"/>
              </a:lnSpc>
              <a:spcBef>
                <a:spcPts val="385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Pemodelan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background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ts val="1945"/>
              </a:lnSpc>
            </a:pP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x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gauss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ian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s,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genbac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ound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wall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ts val="2055"/>
              </a:lnSpc>
            </a:pP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flower,</a:t>
            </a:r>
            <a:r>
              <a:rPr sz="18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dynamic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texture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background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ts val="2050"/>
              </a:lnSpc>
              <a:spcBef>
                <a:spcPts val="384"/>
              </a:spcBef>
              <a:buAutoNum type="arabicPeriod" startAt="4"/>
              <a:tabLst>
                <a:tab pos="354965" algn="l"/>
                <a:tab pos="355600" algn="l"/>
              </a:tabLst>
            </a:pP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Supervi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clas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ifier</a:t>
            </a:r>
            <a:endParaRPr sz="1800">
              <a:latin typeface="Tahoma"/>
              <a:cs typeface="Tahoma"/>
            </a:endParaRPr>
          </a:p>
          <a:p>
            <a:pPr marL="355600">
              <a:lnSpc>
                <a:spcPts val="2050"/>
              </a:lnSpc>
            </a:pP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SVM,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Neural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Networks,</a:t>
            </a:r>
            <a:r>
              <a:rPr sz="1800" spc="-2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Adaptive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Boosting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10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75230"/>
            <a:ext cx="2051684" cy="3775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48729" y="1823973"/>
            <a:ext cx="5553710" cy="3394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Jika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sudah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dipilih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fitur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digunakan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merepresentasikan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objek,</a:t>
            </a:r>
            <a:r>
              <a:rPr sz="1800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maka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proses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pendeteksian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adalah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memilih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memiliki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kemiripan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representasi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tersebut.</a:t>
            </a:r>
            <a:endParaRPr sz="1800">
              <a:latin typeface="Tahoma"/>
              <a:cs typeface="Tahoma"/>
            </a:endParaRPr>
          </a:p>
          <a:p>
            <a:pPr marL="355600" marR="15875" indent="-342900">
              <a:lnSpc>
                <a:spcPct val="100000"/>
              </a:lnSpc>
              <a:spcBef>
                <a:spcPts val="600"/>
              </a:spcBef>
              <a:tabLst>
                <a:tab pos="354965" algn="l"/>
              </a:tabLst>
            </a:pP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1.	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Jika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direpresentasikan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sebagai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sekumpulan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pent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encari 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semua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penting objek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tersebut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berikutnya.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Akhir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proses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tersebut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adalah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sebuah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daftar titik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penting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erupa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peta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pent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sal 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enggu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et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SIFT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RF  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Speed</a:t>
            </a:r>
            <a:r>
              <a:rPr sz="18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5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i="1" spc="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20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i="1" spc="-2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800" i="1" spc="-1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i="1" spc="-16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13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800" i="1" spc="-7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i="1" spc="-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i="1" spc="-150" dirty="0">
                <a:solidFill>
                  <a:srgbClr val="FFFFFF"/>
                </a:solidFill>
                <a:latin typeface="Verdana"/>
                <a:cs typeface="Verdana"/>
              </a:rPr>
              <a:t>tu</a:t>
            </a:r>
            <a:r>
              <a:rPr sz="1800" i="1" spc="-14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i="1" spc="-8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6422" y="3258692"/>
            <a:ext cx="17532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470" dirty="0">
                <a:solidFill>
                  <a:srgbClr val="BD005A"/>
                </a:solidFill>
                <a:latin typeface="Arial"/>
                <a:cs typeface="Arial"/>
              </a:rPr>
              <a:t>P</a:t>
            </a:r>
            <a:r>
              <a:rPr sz="2500" b="1" spc="-320" dirty="0">
                <a:solidFill>
                  <a:srgbClr val="BD005A"/>
                </a:solidFill>
                <a:latin typeface="Arial"/>
                <a:cs typeface="Arial"/>
              </a:rPr>
              <a:t>o</a:t>
            </a:r>
            <a:r>
              <a:rPr sz="2500" b="1" spc="-140" dirty="0">
                <a:solidFill>
                  <a:srgbClr val="BD005A"/>
                </a:solidFill>
                <a:latin typeface="Arial"/>
                <a:cs typeface="Arial"/>
              </a:rPr>
              <a:t>i</a:t>
            </a:r>
            <a:r>
              <a:rPr sz="2500" b="1" spc="-160" dirty="0">
                <a:solidFill>
                  <a:srgbClr val="BD005A"/>
                </a:solidFill>
                <a:latin typeface="Arial"/>
                <a:cs typeface="Arial"/>
              </a:rPr>
              <a:t>n</a:t>
            </a:r>
            <a:r>
              <a:rPr sz="2500" b="1" spc="-85" dirty="0">
                <a:solidFill>
                  <a:srgbClr val="BD005A"/>
                </a:solidFill>
                <a:latin typeface="Arial"/>
                <a:cs typeface="Arial"/>
              </a:rPr>
              <a:t>t</a:t>
            </a:r>
            <a:r>
              <a:rPr sz="2500" b="1" spc="9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500" b="1" spc="-150" dirty="0">
                <a:solidFill>
                  <a:srgbClr val="BD005A"/>
                </a:solidFill>
                <a:latin typeface="Arial"/>
                <a:cs typeface="Arial"/>
              </a:rPr>
              <a:t>inte</a:t>
            </a:r>
            <a:r>
              <a:rPr sz="2500" b="1" spc="-204" dirty="0">
                <a:solidFill>
                  <a:srgbClr val="BD005A"/>
                </a:solidFill>
                <a:latin typeface="Arial"/>
                <a:cs typeface="Arial"/>
              </a:rPr>
              <a:t>r</a:t>
            </a:r>
            <a:r>
              <a:rPr sz="2500" b="1" spc="-180" dirty="0">
                <a:solidFill>
                  <a:srgbClr val="BD005A"/>
                </a:solidFill>
                <a:latin typeface="Arial"/>
                <a:cs typeface="Arial"/>
              </a:rPr>
              <a:t>est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004" y="3854196"/>
            <a:ext cx="5509260" cy="275844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11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75230"/>
            <a:ext cx="2051684" cy="3775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993763" y="2161794"/>
            <a:ext cx="419798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tu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warna 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tertentu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kemudian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direpresentasikan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ke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dala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ra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image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backprojection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antara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histogram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eny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8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sal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engg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9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AM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HIF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bu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hi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i="1" spc="-11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i="1" spc="-10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i="1" spc="-5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i="1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rpil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 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Setelah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itu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histogram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hue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di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backprojection terhadap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hue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 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f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ri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utny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lnya 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menunjukan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deteksi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objeknya.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6422" y="3258692"/>
            <a:ext cx="161925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195" dirty="0">
                <a:solidFill>
                  <a:srgbClr val="BD005A"/>
                </a:solidFill>
                <a:latin typeface="Arial"/>
                <a:cs typeface="Arial"/>
              </a:rPr>
              <a:t>Object</a:t>
            </a:r>
            <a:r>
              <a:rPr sz="2500" b="1" spc="4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500" b="1" spc="-204" dirty="0">
                <a:solidFill>
                  <a:srgbClr val="BD005A"/>
                </a:solidFill>
                <a:latin typeface="Arial"/>
                <a:cs typeface="Arial"/>
              </a:rPr>
              <a:t>color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4172" y="3860291"/>
            <a:ext cx="2438400" cy="24384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54679" y="3860291"/>
            <a:ext cx="2426208" cy="24384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12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6079" y="1975230"/>
            <a:ext cx="2051684" cy="3775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397244" y="1161415"/>
            <a:ext cx="522160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5080" indent="-342900">
              <a:lnSpc>
                <a:spcPts val="1939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800" i="0" spc="-15" dirty="0">
                <a:latin typeface="Tahoma"/>
                <a:cs typeface="Tahoma"/>
              </a:rPr>
              <a:t>1.	</a:t>
            </a:r>
            <a:r>
              <a:rPr sz="1800" i="0" spc="80" dirty="0">
                <a:latin typeface="Tahoma"/>
                <a:cs typeface="Tahoma"/>
              </a:rPr>
              <a:t>Memodelkan</a:t>
            </a:r>
            <a:r>
              <a:rPr sz="1800" i="0" spc="-125" dirty="0">
                <a:latin typeface="Tahoma"/>
                <a:cs typeface="Tahoma"/>
              </a:rPr>
              <a:t> </a:t>
            </a:r>
            <a:r>
              <a:rPr sz="1800" i="0" spc="65" dirty="0">
                <a:latin typeface="Tahoma"/>
                <a:cs typeface="Tahoma"/>
              </a:rPr>
              <a:t>background</a:t>
            </a:r>
            <a:r>
              <a:rPr sz="1800" i="0" spc="-100" dirty="0">
                <a:latin typeface="Tahoma"/>
                <a:cs typeface="Tahoma"/>
              </a:rPr>
              <a:t> </a:t>
            </a:r>
            <a:r>
              <a:rPr sz="1800" i="0" spc="15" dirty="0">
                <a:latin typeface="Tahoma"/>
                <a:cs typeface="Tahoma"/>
              </a:rPr>
              <a:t>untuk</a:t>
            </a:r>
            <a:r>
              <a:rPr sz="1800" i="0" spc="-100" dirty="0">
                <a:latin typeface="Tahoma"/>
                <a:cs typeface="Tahoma"/>
              </a:rPr>
              <a:t> </a:t>
            </a:r>
            <a:r>
              <a:rPr sz="1800" i="0" spc="45" dirty="0">
                <a:latin typeface="Tahoma"/>
                <a:cs typeface="Tahoma"/>
              </a:rPr>
              <a:t>mendapatkan </a:t>
            </a:r>
            <a:r>
              <a:rPr sz="1800" i="0" spc="-545" dirty="0">
                <a:latin typeface="Tahoma"/>
                <a:cs typeface="Tahoma"/>
              </a:rPr>
              <a:t> </a:t>
            </a:r>
            <a:r>
              <a:rPr sz="1800" i="0" spc="15" dirty="0">
                <a:latin typeface="Tahoma"/>
                <a:cs typeface="Tahoma"/>
              </a:rPr>
              <a:t>frame</a:t>
            </a:r>
            <a:r>
              <a:rPr sz="1800" i="0" spc="-120" dirty="0">
                <a:latin typeface="Tahoma"/>
                <a:cs typeface="Tahoma"/>
              </a:rPr>
              <a:t> </a:t>
            </a:r>
            <a:r>
              <a:rPr sz="1800" i="0" spc="75" dirty="0">
                <a:latin typeface="Tahoma"/>
                <a:cs typeface="Tahoma"/>
              </a:rPr>
              <a:t>dengan</a:t>
            </a:r>
            <a:r>
              <a:rPr sz="1800" i="0" spc="-105" dirty="0">
                <a:latin typeface="Tahoma"/>
                <a:cs typeface="Tahoma"/>
              </a:rPr>
              <a:t> </a:t>
            </a:r>
            <a:r>
              <a:rPr sz="1800" i="0" spc="50" dirty="0">
                <a:latin typeface="Tahoma"/>
                <a:cs typeface="Tahoma"/>
              </a:rPr>
              <a:t>kondisi</a:t>
            </a:r>
            <a:r>
              <a:rPr sz="1800" i="0" spc="-105" dirty="0">
                <a:latin typeface="Tahoma"/>
                <a:cs typeface="Tahoma"/>
              </a:rPr>
              <a:t> </a:t>
            </a:r>
            <a:r>
              <a:rPr sz="1800" i="0" spc="35" dirty="0">
                <a:latin typeface="Tahoma"/>
                <a:cs typeface="Tahoma"/>
              </a:rPr>
              <a:t>tidak</a:t>
            </a:r>
            <a:r>
              <a:rPr sz="1800" i="0" spc="-120" dirty="0">
                <a:latin typeface="Tahoma"/>
                <a:cs typeface="Tahoma"/>
              </a:rPr>
              <a:t> </a:t>
            </a:r>
            <a:r>
              <a:rPr sz="1800" i="0" spc="55" dirty="0">
                <a:latin typeface="Tahoma"/>
                <a:cs typeface="Tahoma"/>
              </a:rPr>
              <a:t>ada</a:t>
            </a:r>
            <a:r>
              <a:rPr sz="1800" i="0" spc="-105" dirty="0">
                <a:latin typeface="Tahoma"/>
                <a:cs typeface="Tahoma"/>
              </a:rPr>
              <a:t> </a:t>
            </a:r>
            <a:r>
              <a:rPr sz="1800" i="0" spc="40" dirty="0">
                <a:latin typeface="Tahoma"/>
                <a:cs typeface="Tahoma"/>
              </a:rPr>
              <a:t>objek.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97244" y="1731645"/>
            <a:ext cx="5177155" cy="79375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5080" indent="-342900">
              <a:lnSpc>
                <a:spcPts val="1939"/>
              </a:lnSpc>
              <a:spcBef>
                <a:spcPts val="345"/>
              </a:spcBef>
              <a:tabLst>
                <a:tab pos="354965" algn="l"/>
              </a:tabLst>
            </a:pP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Me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i="1" spc="-1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i="1" spc="-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i="1" spc="-114" dirty="0">
                <a:solidFill>
                  <a:srgbClr val="FFFFFF"/>
                </a:solidFill>
                <a:latin typeface="Verdana"/>
                <a:cs typeface="Verdana"/>
              </a:rPr>
              <a:t>bst</a:t>
            </a:r>
            <a:r>
              <a:rPr sz="1800" i="1" spc="-1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85" dirty="0">
                <a:solidFill>
                  <a:srgbClr val="FFFFFF"/>
                </a:solidFill>
                <a:latin typeface="Verdana"/>
                <a:cs typeface="Verdana"/>
              </a:rPr>
              <a:t>actio</a:t>
            </a:r>
            <a:r>
              <a:rPr sz="1800" i="1" spc="-10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i="1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pengu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angan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) 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antara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berikutnya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backg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ound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18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lnya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40" dirty="0">
                <a:solidFill>
                  <a:srgbClr val="FFFFFF"/>
                </a:solidFill>
                <a:latin typeface="Tahoma"/>
                <a:cs typeface="Tahoma"/>
              </a:rPr>
              <a:t>b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j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ek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it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nd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ri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6422" y="3258692"/>
            <a:ext cx="31984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300" dirty="0">
                <a:solidFill>
                  <a:srgbClr val="BD005A"/>
                </a:solidFill>
                <a:latin typeface="Arial"/>
                <a:cs typeface="Arial"/>
              </a:rPr>
              <a:t>Backg</a:t>
            </a:r>
            <a:r>
              <a:rPr sz="2500" b="1" spc="-260" dirty="0">
                <a:solidFill>
                  <a:srgbClr val="BD005A"/>
                </a:solidFill>
                <a:latin typeface="Arial"/>
                <a:cs typeface="Arial"/>
              </a:rPr>
              <a:t>r</a:t>
            </a:r>
            <a:r>
              <a:rPr sz="2500" b="1" spc="-295" dirty="0">
                <a:solidFill>
                  <a:srgbClr val="BD005A"/>
                </a:solidFill>
                <a:latin typeface="Arial"/>
                <a:cs typeface="Arial"/>
              </a:rPr>
              <a:t>oun</a:t>
            </a:r>
            <a:r>
              <a:rPr sz="2500" b="1" spc="-290" dirty="0">
                <a:solidFill>
                  <a:srgbClr val="BD005A"/>
                </a:solidFill>
                <a:latin typeface="Arial"/>
                <a:cs typeface="Arial"/>
              </a:rPr>
              <a:t>d</a:t>
            </a:r>
            <a:r>
              <a:rPr sz="2500" b="1" spc="10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500" b="1" spc="-240" dirty="0">
                <a:solidFill>
                  <a:srgbClr val="BD005A"/>
                </a:solidFill>
                <a:latin typeface="Arial"/>
                <a:cs typeface="Arial"/>
              </a:rPr>
              <a:t>substr</a:t>
            </a:r>
            <a:r>
              <a:rPr sz="2500" b="1" spc="-170" dirty="0">
                <a:solidFill>
                  <a:srgbClr val="BD005A"/>
                </a:solidFill>
                <a:latin typeface="Arial"/>
                <a:cs typeface="Arial"/>
              </a:rPr>
              <a:t>ac</a:t>
            </a:r>
            <a:r>
              <a:rPr sz="2500" b="1" spc="-95" dirty="0">
                <a:solidFill>
                  <a:srgbClr val="BD005A"/>
                </a:solidFill>
                <a:latin typeface="Arial"/>
                <a:cs typeface="Arial"/>
              </a:rPr>
              <a:t>t</a:t>
            </a:r>
            <a:r>
              <a:rPr sz="2500" b="1" spc="-145" dirty="0">
                <a:solidFill>
                  <a:srgbClr val="BD005A"/>
                </a:solidFill>
                <a:latin typeface="Arial"/>
                <a:cs typeface="Arial"/>
              </a:rPr>
              <a:t>i</a:t>
            </a:r>
            <a:r>
              <a:rPr sz="2500" b="1" spc="-305" dirty="0">
                <a:solidFill>
                  <a:srgbClr val="BD005A"/>
                </a:solidFill>
                <a:latin typeface="Arial"/>
                <a:cs typeface="Arial"/>
              </a:rPr>
              <a:t>o</a:t>
            </a:r>
            <a:r>
              <a:rPr sz="2500" b="1" spc="-290" dirty="0">
                <a:solidFill>
                  <a:srgbClr val="BD005A"/>
                </a:solidFill>
                <a:latin typeface="Arial"/>
                <a:cs typeface="Arial"/>
              </a:rPr>
              <a:t>n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36435" y="2599944"/>
            <a:ext cx="5173979" cy="358749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13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6475" y="0"/>
            <a:ext cx="6105525" cy="6858000"/>
            <a:chOff x="6086475" y="0"/>
            <a:chExt cx="610552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6475" y="0"/>
              <a:ext cx="6105524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5999" y="0"/>
              <a:ext cx="6096000" cy="685800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284732" y="1941576"/>
            <a:ext cx="73660" cy="935990"/>
          </a:xfrm>
          <a:custGeom>
            <a:avLst/>
            <a:gdLst/>
            <a:ahLst/>
            <a:cxnLst/>
            <a:rect l="l" t="t" r="r" b="b"/>
            <a:pathLst>
              <a:path w="73659" h="935989">
                <a:moveTo>
                  <a:pt x="73152" y="0"/>
                </a:moveTo>
                <a:lnTo>
                  <a:pt x="0" y="0"/>
                </a:lnTo>
                <a:lnTo>
                  <a:pt x="0" y="935736"/>
                </a:lnTo>
                <a:lnTo>
                  <a:pt x="73152" y="935736"/>
                </a:lnTo>
                <a:lnTo>
                  <a:pt x="73152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8017" y="3140201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0936" y="0"/>
                </a:lnTo>
              </a:path>
            </a:pathLst>
          </a:custGeom>
          <a:ln w="19050">
            <a:solidFill>
              <a:srgbClr val="BD005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90731" y="801623"/>
            <a:ext cx="1001394" cy="0"/>
          </a:xfrm>
          <a:custGeom>
            <a:avLst/>
            <a:gdLst/>
            <a:ahLst/>
            <a:cxnLst/>
            <a:rect l="l" t="t" r="r" b="b"/>
            <a:pathLst>
              <a:path w="1001395">
                <a:moveTo>
                  <a:pt x="0" y="0"/>
                </a:moveTo>
                <a:lnTo>
                  <a:pt x="1001268" y="0"/>
                </a:lnTo>
              </a:path>
            </a:pathLst>
          </a:custGeom>
          <a:ln w="6350">
            <a:solidFill>
              <a:srgbClr val="FFCD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61" y="6168390"/>
            <a:ext cx="1765300" cy="0"/>
          </a:xfrm>
          <a:custGeom>
            <a:avLst/>
            <a:gdLst/>
            <a:ahLst/>
            <a:cxnLst/>
            <a:rect l="l" t="t" r="r" b="b"/>
            <a:pathLst>
              <a:path w="1765300">
                <a:moveTo>
                  <a:pt x="0" y="0"/>
                </a:moveTo>
                <a:lnTo>
                  <a:pt x="1764792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663933" y="6300978"/>
            <a:ext cx="0" cy="558165"/>
          </a:xfrm>
          <a:custGeom>
            <a:avLst/>
            <a:gdLst/>
            <a:ahLst/>
            <a:cxnLst/>
            <a:rect l="l" t="t" r="r" b="b"/>
            <a:pathLst>
              <a:path h="558165">
                <a:moveTo>
                  <a:pt x="0" y="557783"/>
                </a:moveTo>
                <a:lnTo>
                  <a:pt x="0" y="0"/>
                </a:lnTo>
              </a:path>
            </a:pathLst>
          </a:custGeom>
          <a:ln w="19050">
            <a:solidFill>
              <a:srgbClr val="FFCD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56079" y="1975230"/>
            <a:ext cx="2051684" cy="37757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39316" y="2523363"/>
            <a:ext cx="1693798" cy="3785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328917" y="1547240"/>
            <a:ext cx="53257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metode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ini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dilakukan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kombinasi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antara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image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processing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pattern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recognition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sehingga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bisa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diklasifikasikan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mana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dan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mana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bukan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6422" y="3258692"/>
            <a:ext cx="12807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229" dirty="0">
                <a:solidFill>
                  <a:srgbClr val="BD005A"/>
                </a:solidFill>
                <a:latin typeface="Arial"/>
                <a:cs typeface="Arial"/>
              </a:rPr>
              <a:t>Klasifikasi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9923" y="2976372"/>
            <a:ext cx="5734812" cy="2593847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>
                <a:solidFill>
                  <a:srgbClr val="3A2CAC"/>
                </a:solidFill>
              </a:rPr>
              <a:t>Presentation</a:t>
            </a:r>
            <a:r>
              <a:rPr spc="25" dirty="0">
                <a:solidFill>
                  <a:srgbClr val="3A2CAC"/>
                </a:solidFill>
              </a:rPr>
              <a:t> </a:t>
            </a:r>
            <a:r>
              <a:rPr spc="-55" dirty="0">
                <a:solidFill>
                  <a:srgbClr val="3A2CAC"/>
                </a:solidFill>
              </a:rPr>
              <a:t>Title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14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4581525"/>
            <a:chOff x="0" y="0"/>
            <a:chExt cx="12192000" cy="45815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45815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44455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190731" y="801623"/>
              <a:ext cx="1001394" cy="0"/>
            </a:xfrm>
            <a:custGeom>
              <a:avLst/>
              <a:gdLst/>
              <a:ahLst/>
              <a:cxnLst/>
              <a:rect l="l" t="t" r="r" b="b"/>
              <a:pathLst>
                <a:path w="1001395">
                  <a:moveTo>
                    <a:pt x="0" y="0"/>
                  </a:moveTo>
                  <a:lnTo>
                    <a:pt x="1001268" y="0"/>
                  </a:lnTo>
                </a:path>
              </a:pathLst>
            </a:custGeom>
            <a:ln w="635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1663933" y="6300978"/>
            <a:ext cx="0" cy="558165"/>
          </a:xfrm>
          <a:custGeom>
            <a:avLst/>
            <a:gdLst/>
            <a:ahLst/>
            <a:cxnLst/>
            <a:rect l="l" t="t" r="r" b="b"/>
            <a:pathLst>
              <a:path h="558165">
                <a:moveTo>
                  <a:pt x="0" y="557783"/>
                </a:moveTo>
                <a:lnTo>
                  <a:pt x="0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83208" y="4913376"/>
            <a:ext cx="71755" cy="1945005"/>
          </a:xfrm>
          <a:custGeom>
            <a:avLst/>
            <a:gdLst/>
            <a:ahLst/>
            <a:cxnLst/>
            <a:rect l="l" t="t" r="r" b="b"/>
            <a:pathLst>
              <a:path w="71755" h="1945004">
                <a:moveTo>
                  <a:pt x="71628" y="0"/>
                </a:moveTo>
                <a:lnTo>
                  <a:pt x="0" y="0"/>
                </a:lnTo>
                <a:lnTo>
                  <a:pt x="0" y="1944624"/>
                </a:lnTo>
                <a:lnTo>
                  <a:pt x="71628" y="1944624"/>
                </a:lnTo>
                <a:lnTo>
                  <a:pt x="71628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40229" y="5561838"/>
            <a:ext cx="631190" cy="0"/>
          </a:xfrm>
          <a:custGeom>
            <a:avLst/>
            <a:gdLst/>
            <a:ahLst/>
            <a:cxnLst/>
            <a:rect l="l" t="t" r="r" b="b"/>
            <a:pathLst>
              <a:path w="631189">
                <a:moveTo>
                  <a:pt x="0" y="0"/>
                </a:moveTo>
                <a:lnTo>
                  <a:pt x="630936" y="0"/>
                </a:lnTo>
              </a:path>
            </a:pathLst>
          </a:custGeom>
          <a:ln w="19050">
            <a:solidFill>
              <a:srgbClr val="3A2C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27402" y="4913503"/>
            <a:ext cx="6267323" cy="37871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163681" y="844677"/>
            <a:ext cx="3581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85" dirty="0">
                <a:solidFill>
                  <a:srgbClr val="FFCD6B"/>
                </a:solidFill>
                <a:latin typeface="Arial"/>
                <a:cs typeface="Arial"/>
              </a:rPr>
              <a:t>20XX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7745" y="6256218"/>
            <a:ext cx="1090930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z="1200" i="1" spc="-70" dirty="0">
                <a:solidFill>
                  <a:srgbClr val="3A2CAC"/>
                </a:solidFill>
                <a:latin typeface="Arial"/>
                <a:cs typeface="Arial"/>
              </a:rPr>
              <a:t>Presentation</a:t>
            </a:r>
            <a:r>
              <a:rPr sz="1200" i="1" spc="25" dirty="0">
                <a:solidFill>
                  <a:srgbClr val="3A2CAC"/>
                </a:solidFill>
                <a:latin typeface="Arial"/>
                <a:cs typeface="Arial"/>
              </a:rPr>
              <a:t> </a:t>
            </a:r>
            <a:r>
              <a:rPr sz="1200" i="1" spc="-55" dirty="0">
                <a:solidFill>
                  <a:srgbClr val="3A2CAC"/>
                </a:solidFill>
                <a:latin typeface="Arial"/>
                <a:cs typeface="Arial"/>
              </a:rPr>
              <a:t>Title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>
                <a:solidFill>
                  <a:srgbClr val="3A2CAC"/>
                </a:solidFill>
              </a:rPr>
              <a:t>15</a:t>
            </a:fld>
            <a:endParaRPr spc="50" dirty="0">
              <a:solidFill>
                <a:srgbClr val="3A2CA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9316" y="2249042"/>
            <a:ext cx="2615946" cy="3785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606422" y="3261740"/>
            <a:ext cx="377761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335" dirty="0">
                <a:solidFill>
                  <a:srgbClr val="BD005A"/>
                </a:solidFill>
                <a:latin typeface="Arial"/>
                <a:cs typeface="Arial"/>
              </a:rPr>
              <a:t>C</a:t>
            </a:r>
            <a:r>
              <a:rPr sz="2300" b="1" spc="-175" dirty="0">
                <a:solidFill>
                  <a:srgbClr val="BD005A"/>
                </a:solidFill>
                <a:latin typeface="Arial"/>
                <a:cs typeface="Arial"/>
              </a:rPr>
              <a:t>onti</a:t>
            </a:r>
            <a:r>
              <a:rPr sz="2300" b="1" spc="-235" dirty="0">
                <a:solidFill>
                  <a:srgbClr val="BD005A"/>
                </a:solidFill>
                <a:latin typeface="Arial"/>
                <a:cs typeface="Arial"/>
              </a:rPr>
              <a:t>n</a:t>
            </a:r>
            <a:r>
              <a:rPr sz="2300" b="1" spc="-254" dirty="0">
                <a:solidFill>
                  <a:srgbClr val="BD005A"/>
                </a:solidFill>
                <a:latin typeface="Arial"/>
                <a:cs typeface="Arial"/>
              </a:rPr>
              <a:t>ousl</a:t>
            </a:r>
            <a:r>
              <a:rPr sz="2300" b="1" spc="-270" dirty="0">
                <a:solidFill>
                  <a:srgbClr val="BD005A"/>
                </a:solidFill>
                <a:latin typeface="Arial"/>
                <a:cs typeface="Arial"/>
              </a:rPr>
              <a:t>y</a:t>
            </a:r>
            <a:r>
              <a:rPr sz="2300" b="1" spc="8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340" dirty="0">
                <a:solidFill>
                  <a:srgbClr val="BD005A"/>
                </a:solidFill>
                <a:latin typeface="Arial"/>
                <a:cs typeface="Arial"/>
              </a:rPr>
              <a:t>A</a:t>
            </a:r>
            <a:r>
              <a:rPr sz="2300" b="1" spc="-295" dirty="0">
                <a:solidFill>
                  <a:srgbClr val="BD005A"/>
                </a:solidFill>
                <a:latin typeface="Arial"/>
                <a:cs typeface="Arial"/>
              </a:rPr>
              <a:t>d</a:t>
            </a:r>
            <a:r>
              <a:rPr sz="2300" b="1" spc="-180" dirty="0">
                <a:solidFill>
                  <a:srgbClr val="BD005A"/>
                </a:solidFill>
                <a:latin typeface="Arial"/>
                <a:cs typeface="Arial"/>
              </a:rPr>
              <a:t>aptiv</a:t>
            </a:r>
            <a:r>
              <a:rPr sz="2300" b="1" spc="-204" dirty="0">
                <a:solidFill>
                  <a:srgbClr val="BD005A"/>
                </a:solidFill>
                <a:latin typeface="Arial"/>
                <a:cs typeface="Arial"/>
              </a:rPr>
              <a:t>e</a:t>
            </a:r>
            <a:r>
              <a:rPr sz="2300" b="1" spc="7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204" dirty="0">
                <a:solidFill>
                  <a:srgbClr val="BD005A"/>
                </a:solidFill>
                <a:latin typeface="Arial"/>
                <a:cs typeface="Arial"/>
              </a:rPr>
              <a:t>Meanshi</a:t>
            </a:r>
            <a:r>
              <a:rPr sz="2300" b="1" spc="-130" dirty="0">
                <a:solidFill>
                  <a:srgbClr val="BD005A"/>
                </a:solidFill>
                <a:latin typeface="Arial"/>
                <a:cs typeface="Arial"/>
              </a:rPr>
              <a:t>f</a:t>
            </a:r>
            <a:r>
              <a:rPr sz="2300" b="1" spc="45" dirty="0">
                <a:solidFill>
                  <a:srgbClr val="BD005A"/>
                </a:solidFill>
                <a:latin typeface="Arial"/>
                <a:cs typeface="Arial"/>
              </a:rPr>
              <a:t>t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16</a:t>
            </a:fld>
            <a:endParaRPr spc="50" dirty="0"/>
          </a:p>
        </p:txBody>
      </p:sp>
      <p:sp>
        <p:nvSpPr>
          <p:cNvPr id="4" name="object 4"/>
          <p:cNvSpPr txBox="1"/>
          <p:nvPr/>
        </p:nvSpPr>
        <p:spPr>
          <a:xfrm>
            <a:off x="6397244" y="1188846"/>
            <a:ext cx="4771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1.	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Memilih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bagian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dideteksi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397244" y="1539062"/>
            <a:ext cx="31730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i="0" spc="-10" dirty="0">
                <a:latin typeface="Tahoma"/>
                <a:cs typeface="Tahoma"/>
              </a:rPr>
              <a:t>2.	</a:t>
            </a:r>
            <a:r>
              <a:rPr sz="1800" i="0" spc="70" dirty="0">
                <a:latin typeface="Tahoma"/>
                <a:cs typeface="Tahoma"/>
              </a:rPr>
              <a:t>Membuat</a:t>
            </a:r>
            <a:r>
              <a:rPr sz="1800" i="0" spc="-120" dirty="0">
                <a:latin typeface="Tahoma"/>
                <a:cs typeface="Tahoma"/>
              </a:rPr>
              <a:t> </a:t>
            </a:r>
            <a:r>
              <a:rPr sz="1800" i="0" spc="40" dirty="0">
                <a:latin typeface="Tahoma"/>
                <a:cs typeface="Tahoma"/>
              </a:rPr>
              <a:t>histogram</a:t>
            </a:r>
            <a:r>
              <a:rPr sz="1800" i="0" spc="-140" dirty="0">
                <a:latin typeface="Tahoma"/>
                <a:cs typeface="Tahoma"/>
              </a:rPr>
              <a:t> </a:t>
            </a:r>
            <a:r>
              <a:rPr sz="1800" i="0" spc="10" dirty="0">
                <a:latin typeface="Tahoma"/>
                <a:cs typeface="Tahoma"/>
              </a:rPr>
              <a:t>warna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97244" y="1890140"/>
            <a:ext cx="5301615" cy="299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90805" indent="-342900" algn="just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355600" algn="l"/>
              </a:tabLst>
            </a:pP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Membuat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distribusi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probabilitas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hi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warn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i="1" spc="-11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i="1" spc="-4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i="1" spc="-95" dirty="0">
                <a:solidFill>
                  <a:srgbClr val="FFFFFF"/>
                </a:solidFill>
                <a:latin typeface="Verdana"/>
                <a:cs typeface="Verdana"/>
              </a:rPr>
              <a:t>stog</a:t>
            </a: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1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i="1" spc="-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back</a:t>
            </a:r>
            <a:r>
              <a:rPr sz="1800" i="1" spc="-8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i="1" spc="-17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95" dirty="0">
                <a:solidFill>
                  <a:srgbClr val="FFFFFF"/>
                </a:solidFill>
                <a:latin typeface="Verdana"/>
                <a:cs typeface="Verdana"/>
              </a:rPr>
              <a:t>oject</a:t>
            </a:r>
            <a:r>
              <a:rPr sz="1800" i="1" spc="-5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i="1" spc="-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endParaRPr sz="1800">
              <a:latin typeface="Tahoma"/>
              <a:cs typeface="Tahoma"/>
            </a:endParaRPr>
          </a:p>
          <a:p>
            <a:pPr marL="355600" marR="277495" indent="-342900" algn="just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5600" algn="l"/>
              </a:tabLst>
            </a:pP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Menemu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pus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cen</a:t>
            </a:r>
            <a:r>
              <a:rPr sz="1800" i="1" spc="-130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1800" i="1" spc="-1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2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155" dirty="0">
                <a:solidFill>
                  <a:srgbClr val="FFFFFF"/>
                </a:solidFill>
                <a:latin typeface="Verdana"/>
                <a:cs typeface="Verdana"/>
              </a:rPr>
              <a:t>mas</a:t>
            </a: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150" dirty="0">
                <a:solidFill>
                  <a:srgbClr val="FFFFFF"/>
                </a:solidFill>
                <a:latin typeface="Tahoma"/>
                <a:cs typeface="Tahoma"/>
              </a:rPr>
              <a:t>)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pada  </a:t>
            </a:r>
            <a:r>
              <a:rPr sz="1800" i="1" spc="-9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i="1" spc="-114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i="1" spc="-16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i="1" spc="-14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i="1" spc="-70" dirty="0">
                <a:solidFill>
                  <a:srgbClr val="FFFFFF"/>
                </a:solidFill>
                <a:latin typeface="Verdana"/>
                <a:cs typeface="Verdana"/>
              </a:rPr>
              <a:t>ch</a:t>
            </a:r>
            <a:r>
              <a:rPr sz="1800" i="1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100" dirty="0">
                <a:solidFill>
                  <a:srgbClr val="FFFFFF"/>
                </a:solidFill>
                <a:latin typeface="Verdana"/>
                <a:cs typeface="Verdana"/>
              </a:rPr>
              <a:t>wi</a:t>
            </a:r>
            <a:r>
              <a:rPr sz="1800" i="1" spc="-70" dirty="0">
                <a:solidFill>
                  <a:srgbClr val="FFFFFF"/>
                </a:solidFill>
                <a:latin typeface="Verdana"/>
                <a:cs typeface="Verdana"/>
              </a:rPr>
              <a:t>ndo</a:t>
            </a:r>
            <a:r>
              <a:rPr sz="1800" i="1" spc="-85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800" i="1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engg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met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an 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shift</a:t>
            </a:r>
            <a:endParaRPr sz="18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Menemp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ch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nd</a:t>
            </a:r>
            <a:r>
              <a:rPr sz="1800" spc="10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w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titik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ya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g  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dap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dar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ang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as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ang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ah 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sampai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terpusat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di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satu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tempat</a:t>
            </a:r>
            <a:endParaRPr sz="1800">
              <a:latin typeface="Tahoma"/>
              <a:cs typeface="Tahoma"/>
            </a:endParaRPr>
          </a:p>
          <a:p>
            <a:pPr marL="355600" marR="184785" indent="-3429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Proses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frame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berikutnya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posisi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search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window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Langkah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5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11757" y="1974723"/>
            <a:ext cx="3104642" cy="3785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316" y="2523363"/>
            <a:ext cx="2615946" cy="378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06422" y="3261740"/>
            <a:ext cx="3777615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335" dirty="0">
                <a:solidFill>
                  <a:srgbClr val="BD005A"/>
                </a:solidFill>
                <a:latin typeface="Arial"/>
                <a:cs typeface="Arial"/>
              </a:rPr>
              <a:t>C</a:t>
            </a:r>
            <a:r>
              <a:rPr sz="2300" b="1" spc="-175" dirty="0">
                <a:solidFill>
                  <a:srgbClr val="BD005A"/>
                </a:solidFill>
                <a:latin typeface="Arial"/>
                <a:cs typeface="Arial"/>
              </a:rPr>
              <a:t>onti</a:t>
            </a:r>
            <a:r>
              <a:rPr sz="2300" b="1" spc="-235" dirty="0">
                <a:solidFill>
                  <a:srgbClr val="BD005A"/>
                </a:solidFill>
                <a:latin typeface="Arial"/>
                <a:cs typeface="Arial"/>
              </a:rPr>
              <a:t>n</a:t>
            </a:r>
            <a:r>
              <a:rPr sz="2300" b="1" spc="-254" dirty="0">
                <a:solidFill>
                  <a:srgbClr val="BD005A"/>
                </a:solidFill>
                <a:latin typeface="Arial"/>
                <a:cs typeface="Arial"/>
              </a:rPr>
              <a:t>ousl</a:t>
            </a:r>
            <a:r>
              <a:rPr sz="2300" b="1" spc="-270" dirty="0">
                <a:solidFill>
                  <a:srgbClr val="BD005A"/>
                </a:solidFill>
                <a:latin typeface="Arial"/>
                <a:cs typeface="Arial"/>
              </a:rPr>
              <a:t>y</a:t>
            </a:r>
            <a:r>
              <a:rPr sz="2300" b="1" spc="8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340" dirty="0">
                <a:solidFill>
                  <a:srgbClr val="BD005A"/>
                </a:solidFill>
                <a:latin typeface="Arial"/>
                <a:cs typeface="Arial"/>
              </a:rPr>
              <a:t>A</a:t>
            </a:r>
            <a:r>
              <a:rPr sz="2300" b="1" spc="-295" dirty="0">
                <a:solidFill>
                  <a:srgbClr val="BD005A"/>
                </a:solidFill>
                <a:latin typeface="Arial"/>
                <a:cs typeface="Arial"/>
              </a:rPr>
              <a:t>d</a:t>
            </a:r>
            <a:r>
              <a:rPr sz="2300" b="1" spc="-180" dirty="0">
                <a:solidFill>
                  <a:srgbClr val="BD005A"/>
                </a:solidFill>
                <a:latin typeface="Arial"/>
                <a:cs typeface="Arial"/>
              </a:rPr>
              <a:t>aptiv</a:t>
            </a:r>
            <a:r>
              <a:rPr sz="2300" b="1" spc="-204" dirty="0">
                <a:solidFill>
                  <a:srgbClr val="BD005A"/>
                </a:solidFill>
                <a:latin typeface="Arial"/>
                <a:cs typeface="Arial"/>
              </a:rPr>
              <a:t>e</a:t>
            </a:r>
            <a:r>
              <a:rPr sz="2300" b="1" spc="7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204" dirty="0">
                <a:solidFill>
                  <a:srgbClr val="BD005A"/>
                </a:solidFill>
                <a:latin typeface="Arial"/>
                <a:cs typeface="Arial"/>
              </a:rPr>
              <a:t>Meanshi</a:t>
            </a:r>
            <a:r>
              <a:rPr sz="2300" b="1" spc="-130" dirty="0">
                <a:solidFill>
                  <a:srgbClr val="BD005A"/>
                </a:solidFill>
                <a:latin typeface="Arial"/>
                <a:cs typeface="Arial"/>
              </a:rPr>
              <a:t>f</a:t>
            </a:r>
            <a:r>
              <a:rPr sz="2300" b="1" spc="45" dirty="0">
                <a:solidFill>
                  <a:srgbClr val="BD005A"/>
                </a:solidFill>
                <a:latin typeface="Arial"/>
                <a:cs typeface="Arial"/>
              </a:rPr>
              <a:t>t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0" y="1924812"/>
            <a:ext cx="6096000" cy="35935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684" y="836675"/>
            <a:ext cx="5859780" cy="5888736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17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6079" y="2249042"/>
            <a:ext cx="1137920" cy="379095"/>
            <a:chOff x="1656079" y="2249042"/>
            <a:chExt cx="1137920" cy="379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6079" y="2249042"/>
              <a:ext cx="761619" cy="3785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7703" y="2249042"/>
              <a:ext cx="335914" cy="3780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06422" y="3261740"/>
            <a:ext cx="38989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Histogram</a:t>
            </a:r>
            <a:r>
              <a:rPr sz="2300" b="1" spc="7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50" dirty="0">
                <a:solidFill>
                  <a:srgbClr val="BD005A"/>
                </a:solidFill>
                <a:latin typeface="Arial"/>
                <a:cs typeface="Arial"/>
              </a:rPr>
              <a:t>of</a:t>
            </a:r>
            <a:r>
              <a:rPr sz="2300" b="1" spc="9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75" dirty="0">
                <a:solidFill>
                  <a:srgbClr val="BD005A"/>
                </a:solidFill>
                <a:latin typeface="Arial"/>
                <a:cs typeface="Arial"/>
              </a:rPr>
              <a:t>Oriented</a:t>
            </a:r>
            <a:r>
              <a:rPr sz="2300" b="1" spc="5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Gradients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10959" y="1723135"/>
            <a:ext cx="5450205" cy="366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Histogram 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800" i="1" spc="-60" dirty="0">
                <a:solidFill>
                  <a:srgbClr val="FFFFFF"/>
                </a:solidFill>
                <a:latin typeface="Verdana"/>
                <a:cs typeface="Verdana"/>
              </a:rPr>
              <a:t>Oriented </a:t>
            </a:r>
            <a:r>
              <a:rPr sz="1800" i="1" spc="-95" dirty="0">
                <a:solidFill>
                  <a:srgbClr val="FFFFFF"/>
                </a:solidFill>
                <a:latin typeface="Verdana"/>
                <a:cs typeface="Verdana"/>
              </a:rPr>
              <a:t>Gradients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(HOG)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adalah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salah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satu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metode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ekstraksi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ciri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digunakan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 dalam </a:t>
            </a:r>
            <a:r>
              <a:rPr sz="1800" i="1" spc="-85" dirty="0">
                <a:solidFill>
                  <a:srgbClr val="FFFFFF"/>
                </a:solidFill>
                <a:latin typeface="Verdana"/>
                <a:cs typeface="Verdana"/>
              </a:rPr>
              <a:t>image </a:t>
            </a:r>
            <a:r>
              <a:rPr sz="1800" i="1" spc="-75" dirty="0">
                <a:solidFill>
                  <a:srgbClr val="FFFFFF"/>
                </a:solidFill>
                <a:latin typeface="Verdana"/>
                <a:cs typeface="Verdana"/>
              </a:rPr>
              <a:t>processing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mendeteksi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suatu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objek. </a:t>
            </a:r>
            <a:r>
              <a:rPr sz="1800" spc="175" dirty="0">
                <a:solidFill>
                  <a:srgbClr val="FFFFFF"/>
                </a:solidFill>
                <a:latin typeface="Tahoma"/>
                <a:cs typeface="Tahoma"/>
              </a:rPr>
              <a:t>HOG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berasal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dari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sebuah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asumsi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menyatakan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bahwa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suatu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objek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dapat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direpresentasikan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baik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berdasarkan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bentuk.</a:t>
            </a:r>
            <a:endParaRPr sz="1800">
              <a:latin typeface="Tahoma"/>
              <a:cs typeface="Tahoma"/>
            </a:endParaRPr>
          </a:p>
          <a:p>
            <a:pPr marL="12700" marR="270510">
              <a:lnSpc>
                <a:spcPct val="100000"/>
              </a:lnSpc>
              <a:spcBef>
                <a:spcPts val="600"/>
              </a:spcBef>
            </a:pP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memperoleh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informasi 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pembeda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maka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gambar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dibagi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menjadi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cell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setiap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cell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akan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dihitung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sebagai </a:t>
            </a:r>
            <a:r>
              <a:rPr sz="1800" i="1" spc="-105" dirty="0">
                <a:solidFill>
                  <a:srgbClr val="FFFFFF"/>
                </a:solidFill>
                <a:latin typeface="Verdana"/>
                <a:cs typeface="Verdana"/>
              </a:rPr>
              <a:t>histogram </a:t>
            </a:r>
            <a:r>
              <a:rPr sz="1800" i="1" spc="-65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1800" i="1" spc="-80" dirty="0">
                <a:solidFill>
                  <a:srgbClr val="FFFFFF"/>
                </a:solidFill>
                <a:latin typeface="Verdana"/>
                <a:cs typeface="Verdana"/>
              </a:rPr>
              <a:t>oriented </a:t>
            </a:r>
            <a:r>
              <a:rPr sz="1800" i="1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90" dirty="0">
                <a:solidFill>
                  <a:srgbClr val="FFFFFF"/>
                </a:solidFill>
                <a:latin typeface="Verdana"/>
                <a:cs typeface="Verdana"/>
              </a:rPr>
              <a:t>gradients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.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Setiap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piksel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dalam cell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berkontribusi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saat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dilakukan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voting </a:t>
            </a:r>
            <a:r>
              <a:rPr sz="1800" spc="100" dirty="0">
                <a:solidFill>
                  <a:srgbClr val="FFFFFF"/>
                </a:solidFill>
                <a:latin typeface="Tahoma"/>
                <a:cs typeface="Tahoma"/>
              </a:rPr>
              <a:t>bobot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membangun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sebuah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histogram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berorientasi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nilai-nilai</a:t>
            </a:r>
            <a:r>
              <a:rPr sz="18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gradien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dihitung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3669791"/>
            <a:ext cx="4765547" cy="3188205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18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6079" y="2249042"/>
            <a:ext cx="1137920" cy="379095"/>
            <a:chOff x="1656079" y="2249042"/>
            <a:chExt cx="1137920" cy="379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6079" y="2249042"/>
              <a:ext cx="761619" cy="3785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7703" y="2249042"/>
              <a:ext cx="335914" cy="3780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06422" y="3261740"/>
            <a:ext cx="38989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Histogram</a:t>
            </a:r>
            <a:r>
              <a:rPr sz="2300" b="1" spc="7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50" dirty="0">
                <a:solidFill>
                  <a:srgbClr val="BD005A"/>
                </a:solidFill>
                <a:latin typeface="Arial"/>
                <a:cs typeface="Arial"/>
              </a:rPr>
              <a:t>of</a:t>
            </a:r>
            <a:r>
              <a:rPr sz="2300" b="1" spc="9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75" dirty="0">
                <a:solidFill>
                  <a:srgbClr val="BD005A"/>
                </a:solidFill>
                <a:latin typeface="Arial"/>
                <a:cs typeface="Arial"/>
              </a:rPr>
              <a:t>Oriented</a:t>
            </a:r>
            <a:r>
              <a:rPr sz="2300" b="1" spc="5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Gradients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49843" y="1429766"/>
            <a:ext cx="897890" cy="212090"/>
          </a:xfrm>
          <a:custGeom>
            <a:avLst/>
            <a:gdLst/>
            <a:ahLst/>
            <a:cxnLst/>
            <a:rect l="l" t="t" r="r" b="b"/>
            <a:pathLst>
              <a:path w="897890" h="212089">
                <a:moveTo>
                  <a:pt x="829945" y="0"/>
                </a:moveTo>
                <a:lnTo>
                  <a:pt x="826897" y="8636"/>
                </a:lnTo>
                <a:lnTo>
                  <a:pt x="839164" y="13946"/>
                </a:lnTo>
                <a:lnTo>
                  <a:pt x="849693" y="21304"/>
                </a:lnTo>
                <a:lnTo>
                  <a:pt x="871112" y="55449"/>
                </a:lnTo>
                <a:lnTo>
                  <a:pt x="878077" y="104901"/>
                </a:lnTo>
                <a:lnTo>
                  <a:pt x="877292" y="123571"/>
                </a:lnTo>
                <a:lnTo>
                  <a:pt x="865504" y="169291"/>
                </a:lnTo>
                <a:lnTo>
                  <a:pt x="839323" y="197865"/>
                </a:lnTo>
                <a:lnTo>
                  <a:pt x="827277" y="203200"/>
                </a:lnTo>
                <a:lnTo>
                  <a:pt x="829945" y="211836"/>
                </a:lnTo>
                <a:lnTo>
                  <a:pt x="870342" y="187725"/>
                </a:lnTo>
                <a:lnTo>
                  <a:pt x="893063" y="143398"/>
                </a:lnTo>
                <a:lnTo>
                  <a:pt x="897381" y="106045"/>
                </a:lnTo>
                <a:lnTo>
                  <a:pt x="896306" y="86592"/>
                </a:lnTo>
                <a:lnTo>
                  <a:pt x="879982" y="37211"/>
                </a:lnTo>
                <a:lnTo>
                  <a:pt x="845282" y="5599"/>
                </a:lnTo>
                <a:lnTo>
                  <a:pt x="829945" y="0"/>
                </a:lnTo>
                <a:close/>
              </a:path>
              <a:path w="897890" h="212089">
                <a:moveTo>
                  <a:pt x="67436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5"/>
                </a:lnTo>
                <a:lnTo>
                  <a:pt x="1075" y="125477"/>
                </a:lnTo>
                <a:lnTo>
                  <a:pt x="17399" y="174751"/>
                </a:lnTo>
                <a:lnTo>
                  <a:pt x="52081" y="206291"/>
                </a:lnTo>
                <a:lnTo>
                  <a:pt x="67436" y="211836"/>
                </a:lnTo>
                <a:lnTo>
                  <a:pt x="70230" y="203200"/>
                </a:lnTo>
                <a:lnTo>
                  <a:pt x="58130" y="197865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6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54388" y="1429766"/>
            <a:ext cx="897890" cy="212090"/>
          </a:xfrm>
          <a:custGeom>
            <a:avLst/>
            <a:gdLst/>
            <a:ahLst/>
            <a:cxnLst/>
            <a:rect l="l" t="t" r="r" b="b"/>
            <a:pathLst>
              <a:path w="897890" h="212089">
                <a:moveTo>
                  <a:pt x="829944" y="0"/>
                </a:moveTo>
                <a:lnTo>
                  <a:pt x="826896" y="8636"/>
                </a:lnTo>
                <a:lnTo>
                  <a:pt x="839164" y="13946"/>
                </a:lnTo>
                <a:lnTo>
                  <a:pt x="849693" y="21304"/>
                </a:lnTo>
                <a:lnTo>
                  <a:pt x="871112" y="55449"/>
                </a:lnTo>
                <a:lnTo>
                  <a:pt x="878077" y="104901"/>
                </a:lnTo>
                <a:lnTo>
                  <a:pt x="877292" y="123571"/>
                </a:lnTo>
                <a:lnTo>
                  <a:pt x="865504" y="169291"/>
                </a:lnTo>
                <a:lnTo>
                  <a:pt x="839323" y="197865"/>
                </a:lnTo>
                <a:lnTo>
                  <a:pt x="827277" y="203200"/>
                </a:lnTo>
                <a:lnTo>
                  <a:pt x="829944" y="211836"/>
                </a:lnTo>
                <a:lnTo>
                  <a:pt x="870342" y="187725"/>
                </a:lnTo>
                <a:lnTo>
                  <a:pt x="893063" y="143398"/>
                </a:lnTo>
                <a:lnTo>
                  <a:pt x="897381" y="106045"/>
                </a:lnTo>
                <a:lnTo>
                  <a:pt x="896306" y="86592"/>
                </a:lnTo>
                <a:lnTo>
                  <a:pt x="879982" y="37211"/>
                </a:lnTo>
                <a:lnTo>
                  <a:pt x="845282" y="5599"/>
                </a:lnTo>
                <a:lnTo>
                  <a:pt x="829944" y="0"/>
                </a:lnTo>
                <a:close/>
              </a:path>
              <a:path w="897890" h="212089">
                <a:moveTo>
                  <a:pt x="67436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5"/>
                </a:lnTo>
                <a:lnTo>
                  <a:pt x="1075" y="125477"/>
                </a:lnTo>
                <a:lnTo>
                  <a:pt x="17398" y="174751"/>
                </a:lnTo>
                <a:lnTo>
                  <a:pt x="52081" y="206291"/>
                </a:lnTo>
                <a:lnTo>
                  <a:pt x="67436" y="211836"/>
                </a:lnTo>
                <a:lnTo>
                  <a:pt x="70230" y="203200"/>
                </a:lnTo>
                <a:lnTo>
                  <a:pt x="58130" y="197865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6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52892" y="1704085"/>
            <a:ext cx="895985" cy="212090"/>
          </a:xfrm>
          <a:custGeom>
            <a:avLst/>
            <a:gdLst/>
            <a:ahLst/>
            <a:cxnLst/>
            <a:rect l="l" t="t" r="r" b="b"/>
            <a:pathLst>
              <a:path w="895984" h="212089">
                <a:moveTo>
                  <a:pt x="828421" y="0"/>
                </a:moveTo>
                <a:lnTo>
                  <a:pt x="825373" y="8636"/>
                </a:lnTo>
                <a:lnTo>
                  <a:pt x="837640" y="13946"/>
                </a:lnTo>
                <a:lnTo>
                  <a:pt x="848169" y="21304"/>
                </a:lnTo>
                <a:lnTo>
                  <a:pt x="869588" y="55449"/>
                </a:lnTo>
                <a:lnTo>
                  <a:pt x="876553" y="104901"/>
                </a:lnTo>
                <a:lnTo>
                  <a:pt x="875768" y="123571"/>
                </a:lnTo>
                <a:lnTo>
                  <a:pt x="863980" y="169290"/>
                </a:lnTo>
                <a:lnTo>
                  <a:pt x="837799" y="197865"/>
                </a:lnTo>
                <a:lnTo>
                  <a:pt x="825753" y="203200"/>
                </a:lnTo>
                <a:lnTo>
                  <a:pt x="828421" y="211836"/>
                </a:lnTo>
                <a:lnTo>
                  <a:pt x="868818" y="187725"/>
                </a:lnTo>
                <a:lnTo>
                  <a:pt x="891539" y="143398"/>
                </a:lnTo>
                <a:lnTo>
                  <a:pt x="895857" y="106044"/>
                </a:lnTo>
                <a:lnTo>
                  <a:pt x="894782" y="86592"/>
                </a:lnTo>
                <a:lnTo>
                  <a:pt x="878458" y="37211"/>
                </a:lnTo>
                <a:lnTo>
                  <a:pt x="843758" y="5599"/>
                </a:lnTo>
                <a:lnTo>
                  <a:pt x="828421" y="0"/>
                </a:lnTo>
                <a:close/>
              </a:path>
              <a:path w="895984" h="212089">
                <a:moveTo>
                  <a:pt x="67436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4"/>
                </a:lnTo>
                <a:lnTo>
                  <a:pt x="1075" y="125477"/>
                </a:lnTo>
                <a:lnTo>
                  <a:pt x="17399" y="174751"/>
                </a:lnTo>
                <a:lnTo>
                  <a:pt x="52081" y="206291"/>
                </a:lnTo>
                <a:lnTo>
                  <a:pt x="67436" y="211836"/>
                </a:lnTo>
                <a:lnTo>
                  <a:pt x="70230" y="203200"/>
                </a:lnTo>
                <a:lnTo>
                  <a:pt x="58130" y="197866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6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62976" y="2386838"/>
            <a:ext cx="496570" cy="212090"/>
          </a:xfrm>
          <a:custGeom>
            <a:avLst/>
            <a:gdLst/>
            <a:ahLst/>
            <a:cxnLst/>
            <a:rect l="l" t="t" r="r" b="b"/>
            <a:pathLst>
              <a:path w="496570" h="212089">
                <a:moveTo>
                  <a:pt x="429132" y="0"/>
                </a:moveTo>
                <a:lnTo>
                  <a:pt x="426084" y="8636"/>
                </a:lnTo>
                <a:lnTo>
                  <a:pt x="438352" y="13946"/>
                </a:lnTo>
                <a:lnTo>
                  <a:pt x="448881" y="21304"/>
                </a:lnTo>
                <a:lnTo>
                  <a:pt x="470300" y="55449"/>
                </a:lnTo>
                <a:lnTo>
                  <a:pt x="477266" y="104901"/>
                </a:lnTo>
                <a:lnTo>
                  <a:pt x="476480" y="123571"/>
                </a:lnTo>
                <a:lnTo>
                  <a:pt x="464693" y="169290"/>
                </a:lnTo>
                <a:lnTo>
                  <a:pt x="438511" y="197865"/>
                </a:lnTo>
                <a:lnTo>
                  <a:pt x="426466" y="203200"/>
                </a:lnTo>
                <a:lnTo>
                  <a:pt x="429132" y="211836"/>
                </a:lnTo>
                <a:lnTo>
                  <a:pt x="469530" y="187725"/>
                </a:lnTo>
                <a:lnTo>
                  <a:pt x="492251" y="143398"/>
                </a:lnTo>
                <a:lnTo>
                  <a:pt x="496570" y="106045"/>
                </a:lnTo>
                <a:lnTo>
                  <a:pt x="495494" y="86592"/>
                </a:lnTo>
                <a:lnTo>
                  <a:pt x="479171" y="37211"/>
                </a:lnTo>
                <a:lnTo>
                  <a:pt x="444470" y="5599"/>
                </a:lnTo>
                <a:lnTo>
                  <a:pt x="429132" y="0"/>
                </a:lnTo>
                <a:close/>
              </a:path>
              <a:path w="496570" h="212089">
                <a:moveTo>
                  <a:pt x="67437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5"/>
                </a:lnTo>
                <a:lnTo>
                  <a:pt x="1075" y="125477"/>
                </a:lnTo>
                <a:lnTo>
                  <a:pt x="17399" y="174751"/>
                </a:lnTo>
                <a:lnTo>
                  <a:pt x="52081" y="206291"/>
                </a:lnTo>
                <a:lnTo>
                  <a:pt x="67437" y="211836"/>
                </a:lnTo>
                <a:lnTo>
                  <a:pt x="70230" y="203200"/>
                </a:lnTo>
                <a:lnTo>
                  <a:pt x="58130" y="197865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6"/>
                </a:lnTo>
                <a:lnTo>
                  <a:pt x="6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881872" y="2330195"/>
            <a:ext cx="1203325" cy="899794"/>
          </a:xfrm>
          <a:custGeom>
            <a:avLst/>
            <a:gdLst/>
            <a:ahLst/>
            <a:cxnLst/>
            <a:rect l="l" t="t" r="r" b="b"/>
            <a:pathLst>
              <a:path w="1203325" h="899794">
                <a:moveTo>
                  <a:pt x="715772" y="325247"/>
                </a:moveTo>
                <a:lnTo>
                  <a:pt x="669391" y="365747"/>
                </a:lnTo>
                <a:lnTo>
                  <a:pt x="637667" y="433959"/>
                </a:lnTo>
                <a:lnTo>
                  <a:pt x="625894" y="474065"/>
                </a:lnTo>
                <a:lnTo>
                  <a:pt x="617486" y="516432"/>
                </a:lnTo>
                <a:lnTo>
                  <a:pt x="612419" y="561073"/>
                </a:lnTo>
                <a:lnTo>
                  <a:pt x="610743" y="608076"/>
                </a:lnTo>
                <a:lnTo>
                  <a:pt x="612419" y="654240"/>
                </a:lnTo>
                <a:lnTo>
                  <a:pt x="617486" y="698614"/>
                </a:lnTo>
                <a:lnTo>
                  <a:pt x="625894" y="741057"/>
                </a:lnTo>
                <a:lnTo>
                  <a:pt x="637667" y="781558"/>
                </a:lnTo>
                <a:lnTo>
                  <a:pt x="652360" y="818591"/>
                </a:lnTo>
                <a:lnTo>
                  <a:pt x="688797" y="877646"/>
                </a:lnTo>
                <a:lnTo>
                  <a:pt x="710565" y="899668"/>
                </a:lnTo>
                <a:lnTo>
                  <a:pt x="715772" y="891413"/>
                </a:lnTo>
                <a:lnTo>
                  <a:pt x="697090" y="869061"/>
                </a:lnTo>
                <a:lnTo>
                  <a:pt x="680694" y="842175"/>
                </a:lnTo>
                <a:lnTo>
                  <a:pt x="654685" y="774827"/>
                </a:lnTo>
                <a:lnTo>
                  <a:pt x="645350" y="735761"/>
                </a:lnTo>
                <a:lnTo>
                  <a:pt x="638683" y="694931"/>
                </a:lnTo>
                <a:lnTo>
                  <a:pt x="634682" y="652373"/>
                </a:lnTo>
                <a:lnTo>
                  <a:pt x="633349" y="607949"/>
                </a:lnTo>
                <a:lnTo>
                  <a:pt x="634682" y="562889"/>
                </a:lnTo>
                <a:lnTo>
                  <a:pt x="638695" y="519874"/>
                </a:lnTo>
                <a:lnTo>
                  <a:pt x="645401" y="479069"/>
                </a:lnTo>
                <a:lnTo>
                  <a:pt x="654812" y="440436"/>
                </a:lnTo>
                <a:lnTo>
                  <a:pt x="680808" y="374180"/>
                </a:lnTo>
                <a:lnTo>
                  <a:pt x="697166" y="347535"/>
                </a:lnTo>
                <a:lnTo>
                  <a:pt x="715772" y="325247"/>
                </a:lnTo>
                <a:close/>
              </a:path>
              <a:path w="1203325" h="899794">
                <a:moveTo>
                  <a:pt x="986663" y="600456"/>
                </a:moveTo>
                <a:lnTo>
                  <a:pt x="723011" y="600456"/>
                </a:lnTo>
                <a:lnTo>
                  <a:pt x="723011" y="615696"/>
                </a:lnTo>
                <a:lnTo>
                  <a:pt x="986663" y="615696"/>
                </a:lnTo>
                <a:lnTo>
                  <a:pt x="986663" y="600456"/>
                </a:lnTo>
                <a:close/>
              </a:path>
              <a:path w="1203325" h="899794">
                <a:moveTo>
                  <a:pt x="1100709" y="607949"/>
                </a:moveTo>
                <a:lnTo>
                  <a:pt x="1099007" y="561073"/>
                </a:lnTo>
                <a:lnTo>
                  <a:pt x="1093939" y="516432"/>
                </a:lnTo>
                <a:lnTo>
                  <a:pt x="1085481" y="474065"/>
                </a:lnTo>
                <a:lnTo>
                  <a:pt x="1073658" y="433959"/>
                </a:lnTo>
                <a:lnTo>
                  <a:pt x="1059027" y="397433"/>
                </a:lnTo>
                <a:lnTo>
                  <a:pt x="1022642" y="338899"/>
                </a:lnTo>
                <a:lnTo>
                  <a:pt x="1000887" y="316865"/>
                </a:lnTo>
                <a:lnTo>
                  <a:pt x="995680" y="325247"/>
                </a:lnTo>
                <a:lnTo>
                  <a:pt x="1014196" y="347535"/>
                </a:lnTo>
                <a:lnTo>
                  <a:pt x="1030516" y="374180"/>
                </a:lnTo>
                <a:lnTo>
                  <a:pt x="1056513" y="440436"/>
                </a:lnTo>
                <a:lnTo>
                  <a:pt x="1065936" y="479069"/>
                </a:lnTo>
                <a:lnTo>
                  <a:pt x="1072680" y="519874"/>
                </a:lnTo>
                <a:lnTo>
                  <a:pt x="1076744" y="562889"/>
                </a:lnTo>
                <a:lnTo>
                  <a:pt x="1078103" y="608076"/>
                </a:lnTo>
                <a:lnTo>
                  <a:pt x="1076756" y="652373"/>
                </a:lnTo>
                <a:lnTo>
                  <a:pt x="1072743" y="694931"/>
                </a:lnTo>
                <a:lnTo>
                  <a:pt x="1066038" y="735761"/>
                </a:lnTo>
                <a:lnTo>
                  <a:pt x="1056640" y="774827"/>
                </a:lnTo>
                <a:lnTo>
                  <a:pt x="1030732" y="842175"/>
                </a:lnTo>
                <a:lnTo>
                  <a:pt x="995680" y="891413"/>
                </a:lnTo>
                <a:lnTo>
                  <a:pt x="1000887" y="899668"/>
                </a:lnTo>
                <a:lnTo>
                  <a:pt x="1042035" y="850620"/>
                </a:lnTo>
                <a:lnTo>
                  <a:pt x="1073658" y="781558"/>
                </a:lnTo>
                <a:lnTo>
                  <a:pt x="1085481" y="741057"/>
                </a:lnTo>
                <a:lnTo>
                  <a:pt x="1093939" y="698614"/>
                </a:lnTo>
                <a:lnTo>
                  <a:pt x="1099007" y="654240"/>
                </a:lnTo>
                <a:lnTo>
                  <a:pt x="1100709" y="607949"/>
                </a:lnTo>
                <a:close/>
              </a:path>
              <a:path w="1203325" h="899794">
                <a:moveTo>
                  <a:pt x="1203071" y="0"/>
                </a:moveTo>
                <a:lnTo>
                  <a:pt x="165354" y="0"/>
                </a:lnTo>
                <a:lnTo>
                  <a:pt x="165354" y="762"/>
                </a:lnTo>
                <a:lnTo>
                  <a:pt x="143002" y="762"/>
                </a:lnTo>
                <a:lnTo>
                  <a:pt x="75311" y="254762"/>
                </a:lnTo>
                <a:lnTo>
                  <a:pt x="36703" y="168529"/>
                </a:lnTo>
                <a:lnTo>
                  <a:pt x="0" y="185293"/>
                </a:lnTo>
                <a:lnTo>
                  <a:pt x="3556" y="193675"/>
                </a:lnTo>
                <a:lnTo>
                  <a:pt x="22352" y="185293"/>
                </a:lnTo>
                <a:lnTo>
                  <a:pt x="68580" y="284607"/>
                </a:lnTo>
                <a:lnTo>
                  <a:pt x="79375" y="284607"/>
                </a:lnTo>
                <a:lnTo>
                  <a:pt x="151892" y="15621"/>
                </a:lnTo>
                <a:lnTo>
                  <a:pt x="174244" y="15621"/>
                </a:lnTo>
                <a:lnTo>
                  <a:pt x="174244" y="15240"/>
                </a:lnTo>
                <a:lnTo>
                  <a:pt x="1203071" y="15240"/>
                </a:lnTo>
                <a:lnTo>
                  <a:pt x="12030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02016" y="2833370"/>
            <a:ext cx="496570" cy="212090"/>
          </a:xfrm>
          <a:custGeom>
            <a:avLst/>
            <a:gdLst/>
            <a:ahLst/>
            <a:cxnLst/>
            <a:rect l="l" t="t" r="r" b="b"/>
            <a:pathLst>
              <a:path w="496570" h="212089">
                <a:moveTo>
                  <a:pt x="429132" y="0"/>
                </a:moveTo>
                <a:lnTo>
                  <a:pt x="426084" y="8635"/>
                </a:lnTo>
                <a:lnTo>
                  <a:pt x="438352" y="13946"/>
                </a:lnTo>
                <a:lnTo>
                  <a:pt x="448881" y="21304"/>
                </a:lnTo>
                <a:lnTo>
                  <a:pt x="470300" y="55449"/>
                </a:lnTo>
                <a:lnTo>
                  <a:pt x="477265" y="104901"/>
                </a:lnTo>
                <a:lnTo>
                  <a:pt x="476480" y="123571"/>
                </a:lnTo>
                <a:lnTo>
                  <a:pt x="464692" y="169290"/>
                </a:lnTo>
                <a:lnTo>
                  <a:pt x="438511" y="197865"/>
                </a:lnTo>
                <a:lnTo>
                  <a:pt x="426465" y="203200"/>
                </a:lnTo>
                <a:lnTo>
                  <a:pt x="429132" y="211835"/>
                </a:lnTo>
                <a:lnTo>
                  <a:pt x="469530" y="187725"/>
                </a:lnTo>
                <a:lnTo>
                  <a:pt x="492251" y="143398"/>
                </a:lnTo>
                <a:lnTo>
                  <a:pt x="496569" y="106044"/>
                </a:lnTo>
                <a:lnTo>
                  <a:pt x="495494" y="86592"/>
                </a:lnTo>
                <a:lnTo>
                  <a:pt x="479170" y="37210"/>
                </a:lnTo>
                <a:lnTo>
                  <a:pt x="444470" y="5599"/>
                </a:lnTo>
                <a:lnTo>
                  <a:pt x="429132" y="0"/>
                </a:lnTo>
                <a:close/>
              </a:path>
              <a:path w="496570" h="212089">
                <a:moveTo>
                  <a:pt x="67436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4"/>
                </a:lnTo>
                <a:lnTo>
                  <a:pt x="1075" y="125477"/>
                </a:lnTo>
                <a:lnTo>
                  <a:pt x="17399" y="174751"/>
                </a:lnTo>
                <a:lnTo>
                  <a:pt x="52081" y="206291"/>
                </a:lnTo>
                <a:lnTo>
                  <a:pt x="67436" y="211835"/>
                </a:lnTo>
                <a:lnTo>
                  <a:pt x="70230" y="203200"/>
                </a:lnTo>
                <a:lnTo>
                  <a:pt x="58130" y="197865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5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834630" y="2763139"/>
            <a:ext cx="161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866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𝜃</a:t>
            </a:r>
            <a:r>
              <a:rPr sz="1800" spc="4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=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mbria Math"/>
                <a:cs typeface="Cambria Math"/>
              </a:rPr>
              <a:t>arctan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45935" y="810514"/>
            <a:ext cx="4839335" cy="2078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3048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80365" algn="l"/>
                <a:tab pos="381000" algn="l"/>
              </a:tabLst>
            </a:pP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Hitung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nilai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gradien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horizontal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vertikal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menggunakan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deteksi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tepi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sobel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1-D</a:t>
            </a:r>
            <a:endParaRPr sz="1800">
              <a:latin typeface="Tahoma"/>
              <a:cs typeface="Tahoma"/>
            </a:endParaRPr>
          </a:p>
          <a:p>
            <a:pPr marL="1130300">
              <a:lnSpc>
                <a:spcPct val="100000"/>
              </a:lnSpc>
              <a:tabLst>
                <a:tab pos="277177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𝑑𝑥</a:t>
            </a:r>
            <a:r>
              <a:rPr sz="1800" spc="15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𝐼 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sz="1800" spc="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,</a:t>
            </a:r>
            <a:r>
              <a:rPr sz="1800" spc="-8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−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𝐼 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sz="1800" spc="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1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endParaRPr sz="1800">
              <a:latin typeface="Cambria Math"/>
              <a:cs typeface="Cambria Math"/>
            </a:endParaRPr>
          </a:p>
          <a:p>
            <a:pPr marL="1130300">
              <a:lnSpc>
                <a:spcPct val="100000"/>
              </a:lnSpc>
              <a:tabLst>
                <a:tab pos="2774950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𝑑𝑦</a:t>
            </a:r>
            <a:r>
              <a:rPr sz="1800" spc="13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𝐼</a:t>
            </a:r>
            <a:r>
              <a:rPr sz="1800" spc="4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sz="18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1	−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Cambria Math"/>
                <a:cs typeface="Cambria Math"/>
              </a:rPr>
              <a:t>𝐼(𝑥,</a:t>
            </a:r>
            <a:r>
              <a:rPr sz="1800" spc="-1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r>
              <a:rPr sz="1800" spc="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 1)</a:t>
            </a:r>
            <a:endParaRPr sz="1800">
              <a:latin typeface="Cambria Math"/>
              <a:cs typeface="Cambria Math"/>
            </a:endParaRPr>
          </a:p>
          <a:p>
            <a:pPr marL="381000" indent="-342900">
              <a:lnSpc>
                <a:spcPct val="100000"/>
              </a:lnSpc>
              <a:spcBef>
                <a:spcPts val="600"/>
              </a:spcBef>
              <a:buAutoNum type="arabicPeriod" startAt="2"/>
              <a:tabLst>
                <a:tab pos="380365" algn="l"/>
                <a:tab pos="381000" algn="l"/>
              </a:tabLst>
            </a:pP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Kalkulasikan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magnitude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dan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orientasinya</a:t>
            </a:r>
            <a:endParaRPr sz="1800">
              <a:latin typeface="Tahoma"/>
              <a:cs typeface="Tahoma"/>
            </a:endParaRPr>
          </a:p>
          <a:p>
            <a:pPr marL="394335" algn="ctr">
              <a:lnSpc>
                <a:spcPts val="2155"/>
              </a:lnSpc>
              <a:spcBef>
                <a:spcPts val="455"/>
              </a:spcBef>
              <a:tabLst>
                <a:tab pos="1191260" algn="l"/>
                <a:tab pos="1595120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1800" spc="38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=	</a:t>
            </a:r>
            <a:r>
              <a:rPr sz="1800" spc="70" dirty="0">
                <a:solidFill>
                  <a:srgbClr val="FFFFFF"/>
                </a:solidFill>
                <a:latin typeface="Cambria Math"/>
                <a:cs typeface="Cambria Math"/>
              </a:rPr>
              <a:t>𝑑𝑥</a:t>
            </a:r>
            <a:r>
              <a:rPr sz="1950" spc="104" baseline="23504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r>
              <a:rPr sz="1950" spc="209" baseline="2350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1800" spc="-1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Cambria Math"/>
                <a:cs typeface="Cambria Math"/>
              </a:rPr>
              <a:t>𝑑𝑦</a:t>
            </a:r>
            <a:r>
              <a:rPr sz="1950" spc="89" baseline="23504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endParaRPr sz="1950" baseline="23504">
              <a:latin typeface="Cambria Math"/>
              <a:cs typeface="Cambria Math"/>
            </a:endParaRPr>
          </a:p>
          <a:p>
            <a:pPr marL="1941830" algn="ctr">
              <a:lnSpc>
                <a:spcPts val="2155"/>
              </a:lnSpc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𝑑𝑦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94850" y="2915234"/>
            <a:ext cx="2800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𝑑𝑥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71335" y="3283077"/>
            <a:ext cx="5283835" cy="229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V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ti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hi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pe</a:t>
            </a:r>
            <a:r>
              <a:rPr sz="1800" spc="12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95" dirty="0">
                <a:solidFill>
                  <a:srgbClr val="FFFFFF"/>
                </a:solidFill>
                <a:latin typeface="Tahoma"/>
                <a:cs typeface="Tahoma"/>
              </a:rPr>
              <a:t>ba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i="1" spc="-50" dirty="0">
                <a:solidFill>
                  <a:srgbClr val="FFFFFF"/>
                </a:solidFill>
                <a:latin typeface="Verdana"/>
                <a:cs typeface="Verdana"/>
              </a:rPr>
              <a:t>bin</a:t>
            </a:r>
            <a:r>
              <a:rPr sz="18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i="1" spc="-425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nya 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dalam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rentang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0-180</a:t>
            </a:r>
            <a:r>
              <a:rPr sz="18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derajat.</a:t>
            </a:r>
            <a:r>
              <a:rPr sz="18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Jika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nilai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bin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=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9,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0" dirty="0">
                <a:solidFill>
                  <a:srgbClr val="FFFFFF"/>
                </a:solidFill>
                <a:latin typeface="Tahoma"/>
                <a:cs typeface="Tahoma"/>
              </a:rPr>
              <a:t>maka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terdapat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9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daerah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pembagian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 </a:t>
            </a: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hi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13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1800" spc="135" dirty="0">
                <a:solidFill>
                  <a:srgbClr val="FFFFFF"/>
                </a:solidFill>
                <a:latin typeface="Tahoma"/>
                <a:cs typeface="Tahoma"/>
              </a:rPr>
              <a:t>g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5" dirty="0">
                <a:solidFill>
                  <a:srgbClr val="FFFFFF"/>
                </a:solidFill>
                <a:latin typeface="Tahoma"/>
                <a:cs typeface="Tahoma"/>
              </a:rPr>
              <a:t>ny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aj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9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80" dirty="0">
                <a:solidFill>
                  <a:srgbClr val="FFFFFF"/>
                </a:solidFill>
                <a:latin typeface="Arial MT"/>
                <a:cs typeface="Arial MT"/>
              </a:rPr>
              <a:t>ajat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50 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16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50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7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16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70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9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9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16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75" dirty="0">
                <a:solidFill>
                  <a:srgbClr val="FFFFFF"/>
                </a:solidFill>
                <a:latin typeface="Arial MT"/>
                <a:cs typeface="Arial MT"/>
              </a:rPr>
              <a:t>j</a:t>
            </a:r>
            <a:r>
              <a:rPr sz="1800" spc="-5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800" spc="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90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110  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derajat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,110-130 </a:t>
            </a:r>
            <a:r>
              <a:rPr sz="1800" spc="-85" dirty="0">
                <a:solidFill>
                  <a:srgbClr val="FFFFFF"/>
                </a:solidFill>
                <a:latin typeface="Arial MT"/>
                <a:cs typeface="Arial MT"/>
              </a:rPr>
              <a:t>derajat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130-150 </a:t>
            </a:r>
            <a:r>
              <a:rPr sz="1800" spc="-85" dirty="0">
                <a:solidFill>
                  <a:srgbClr val="FFFFFF"/>
                </a:solidFill>
                <a:latin typeface="Arial MT"/>
                <a:cs typeface="Arial MT"/>
              </a:rPr>
              <a:t>derajat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,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150-170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9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1800" spc="-80" dirty="0">
                <a:solidFill>
                  <a:srgbClr val="FFFFFF"/>
                </a:solidFill>
                <a:latin typeface="Arial MT"/>
                <a:cs typeface="Arial MT"/>
              </a:rPr>
              <a:t>ajat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1800" spc="-18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da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17</a:t>
            </a:r>
            <a:r>
              <a:rPr sz="1800" spc="65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18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0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aj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endParaRPr sz="1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AutoNum type="arabicPeriod" startAt="3"/>
              <a:tabLst>
                <a:tab pos="354965" algn="l"/>
                <a:tab pos="355600" algn="l"/>
              </a:tabLst>
            </a:pPr>
            <a:r>
              <a:rPr sz="1800" spc="85" dirty="0">
                <a:solidFill>
                  <a:srgbClr val="FFFFFF"/>
                </a:solidFill>
                <a:latin typeface="Tahoma"/>
                <a:cs typeface="Tahoma"/>
              </a:rPr>
              <a:t>H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tung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ni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i="1" spc="-50" dirty="0">
                <a:solidFill>
                  <a:srgbClr val="FFFFFF"/>
                </a:solidFill>
                <a:latin typeface="Verdana"/>
                <a:cs typeface="Verdana"/>
              </a:rPr>
              <a:t>bin</a:t>
            </a:r>
            <a:r>
              <a:rPr sz="1800" i="1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10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1800" spc="114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nga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Tahoma"/>
                <a:cs typeface="Tahoma"/>
              </a:rPr>
              <a:t>ru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us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48576" y="5643676"/>
            <a:ext cx="417830" cy="212090"/>
          </a:xfrm>
          <a:custGeom>
            <a:avLst/>
            <a:gdLst/>
            <a:ahLst/>
            <a:cxnLst/>
            <a:rect l="l" t="t" r="r" b="b"/>
            <a:pathLst>
              <a:path w="417829" h="212089">
                <a:moveTo>
                  <a:pt x="349884" y="0"/>
                </a:moveTo>
                <a:lnTo>
                  <a:pt x="346837" y="8597"/>
                </a:lnTo>
                <a:lnTo>
                  <a:pt x="359104" y="13917"/>
                </a:lnTo>
                <a:lnTo>
                  <a:pt x="369633" y="21282"/>
                </a:lnTo>
                <a:lnTo>
                  <a:pt x="391052" y="55414"/>
                </a:lnTo>
                <a:lnTo>
                  <a:pt x="398018" y="104813"/>
                </a:lnTo>
                <a:lnTo>
                  <a:pt x="397232" y="123491"/>
                </a:lnTo>
                <a:lnTo>
                  <a:pt x="385445" y="169227"/>
                </a:lnTo>
                <a:lnTo>
                  <a:pt x="359263" y="197813"/>
                </a:lnTo>
                <a:lnTo>
                  <a:pt x="347218" y="203161"/>
                </a:lnTo>
                <a:lnTo>
                  <a:pt x="349884" y="211747"/>
                </a:lnTo>
                <a:lnTo>
                  <a:pt x="390282" y="187715"/>
                </a:lnTo>
                <a:lnTo>
                  <a:pt x="413003" y="143336"/>
                </a:lnTo>
                <a:lnTo>
                  <a:pt x="417322" y="105930"/>
                </a:lnTo>
                <a:lnTo>
                  <a:pt x="416246" y="86521"/>
                </a:lnTo>
                <a:lnTo>
                  <a:pt x="399923" y="37122"/>
                </a:lnTo>
                <a:lnTo>
                  <a:pt x="365222" y="5548"/>
                </a:lnTo>
                <a:lnTo>
                  <a:pt x="349884" y="0"/>
                </a:lnTo>
                <a:close/>
              </a:path>
              <a:path w="417829" h="212089">
                <a:moveTo>
                  <a:pt x="67437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3"/>
                </a:lnTo>
                <a:lnTo>
                  <a:pt x="17399" y="174751"/>
                </a:lnTo>
                <a:lnTo>
                  <a:pt x="52081" y="206213"/>
                </a:lnTo>
                <a:lnTo>
                  <a:pt x="67437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4" y="8597"/>
                </a:lnTo>
                <a:lnTo>
                  <a:pt x="6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08340" y="5643676"/>
            <a:ext cx="417830" cy="212090"/>
          </a:xfrm>
          <a:custGeom>
            <a:avLst/>
            <a:gdLst/>
            <a:ahLst/>
            <a:cxnLst/>
            <a:rect l="l" t="t" r="r" b="b"/>
            <a:pathLst>
              <a:path w="417829" h="212089">
                <a:moveTo>
                  <a:pt x="349884" y="0"/>
                </a:moveTo>
                <a:lnTo>
                  <a:pt x="346836" y="8597"/>
                </a:lnTo>
                <a:lnTo>
                  <a:pt x="359104" y="13917"/>
                </a:lnTo>
                <a:lnTo>
                  <a:pt x="369633" y="21282"/>
                </a:lnTo>
                <a:lnTo>
                  <a:pt x="391052" y="55414"/>
                </a:lnTo>
                <a:lnTo>
                  <a:pt x="398017" y="104813"/>
                </a:lnTo>
                <a:lnTo>
                  <a:pt x="397232" y="123491"/>
                </a:lnTo>
                <a:lnTo>
                  <a:pt x="385444" y="169227"/>
                </a:lnTo>
                <a:lnTo>
                  <a:pt x="359263" y="197813"/>
                </a:lnTo>
                <a:lnTo>
                  <a:pt x="347217" y="203161"/>
                </a:lnTo>
                <a:lnTo>
                  <a:pt x="349884" y="211747"/>
                </a:lnTo>
                <a:lnTo>
                  <a:pt x="390282" y="187715"/>
                </a:lnTo>
                <a:lnTo>
                  <a:pt x="413003" y="143336"/>
                </a:lnTo>
                <a:lnTo>
                  <a:pt x="417321" y="105930"/>
                </a:lnTo>
                <a:lnTo>
                  <a:pt x="416246" y="86521"/>
                </a:lnTo>
                <a:lnTo>
                  <a:pt x="399923" y="37122"/>
                </a:lnTo>
                <a:lnTo>
                  <a:pt x="365222" y="5548"/>
                </a:lnTo>
                <a:lnTo>
                  <a:pt x="349884" y="0"/>
                </a:lnTo>
                <a:close/>
              </a:path>
              <a:path w="417829" h="212089">
                <a:moveTo>
                  <a:pt x="67436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3"/>
                </a:lnTo>
                <a:lnTo>
                  <a:pt x="17399" y="174751"/>
                </a:lnTo>
                <a:lnTo>
                  <a:pt x="52081" y="206213"/>
                </a:lnTo>
                <a:lnTo>
                  <a:pt x="67436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4" y="8597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03156" y="5643676"/>
            <a:ext cx="496570" cy="212090"/>
          </a:xfrm>
          <a:custGeom>
            <a:avLst/>
            <a:gdLst/>
            <a:ahLst/>
            <a:cxnLst/>
            <a:rect l="l" t="t" r="r" b="b"/>
            <a:pathLst>
              <a:path w="496570" h="212089">
                <a:moveTo>
                  <a:pt x="429133" y="0"/>
                </a:moveTo>
                <a:lnTo>
                  <a:pt x="426085" y="8597"/>
                </a:lnTo>
                <a:lnTo>
                  <a:pt x="438352" y="13917"/>
                </a:lnTo>
                <a:lnTo>
                  <a:pt x="448881" y="21282"/>
                </a:lnTo>
                <a:lnTo>
                  <a:pt x="470300" y="55414"/>
                </a:lnTo>
                <a:lnTo>
                  <a:pt x="477266" y="104813"/>
                </a:lnTo>
                <a:lnTo>
                  <a:pt x="476480" y="123491"/>
                </a:lnTo>
                <a:lnTo>
                  <a:pt x="464693" y="169227"/>
                </a:lnTo>
                <a:lnTo>
                  <a:pt x="438511" y="197813"/>
                </a:lnTo>
                <a:lnTo>
                  <a:pt x="426466" y="203161"/>
                </a:lnTo>
                <a:lnTo>
                  <a:pt x="429133" y="211747"/>
                </a:lnTo>
                <a:lnTo>
                  <a:pt x="469530" y="187715"/>
                </a:lnTo>
                <a:lnTo>
                  <a:pt x="492251" y="143336"/>
                </a:lnTo>
                <a:lnTo>
                  <a:pt x="496570" y="105930"/>
                </a:lnTo>
                <a:lnTo>
                  <a:pt x="495494" y="86521"/>
                </a:lnTo>
                <a:lnTo>
                  <a:pt x="479171" y="37122"/>
                </a:lnTo>
                <a:lnTo>
                  <a:pt x="444470" y="5548"/>
                </a:lnTo>
                <a:lnTo>
                  <a:pt x="429133" y="0"/>
                </a:lnTo>
                <a:close/>
              </a:path>
              <a:path w="496570" h="212089">
                <a:moveTo>
                  <a:pt x="67437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3"/>
                </a:lnTo>
                <a:lnTo>
                  <a:pt x="17399" y="174751"/>
                </a:lnTo>
                <a:lnTo>
                  <a:pt x="52081" y="206213"/>
                </a:lnTo>
                <a:lnTo>
                  <a:pt x="67437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5" y="8597"/>
                </a:lnTo>
                <a:lnTo>
                  <a:pt x="6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355072" y="5610745"/>
            <a:ext cx="1268095" cy="276225"/>
          </a:xfrm>
          <a:custGeom>
            <a:avLst/>
            <a:gdLst/>
            <a:ahLst/>
            <a:cxnLst/>
            <a:rect l="l" t="t" r="r" b="b"/>
            <a:pathLst>
              <a:path w="1268095" h="276225">
                <a:moveTo>
                  <a:pt x="75311" y="9156"/>
                </a:moveTo>
                <a:lnTo>
                  <a:pt x="72517" y="0"/>
                </a:lnTo>
                <a:lnTo>
                  <a:pt x="56083" y="6400"/>
                </a:lnTo>
                <a:lnTo>
                  <a:pt x="41656" y="16446"/>
                </a:lnTo>
                <a:lnTo>
                  <a:pt x="18796" y="47434"/>
                </a:lnTo>
                <a:lnTo>
                  <a:pt x="4673" y="89242"/>
                </a:lnTo>
                <a:lnTo>
                  <a:pt x="0" y="138188"/>
                </a:lnTo>
                <a:lnTo>
                  <a:pt x="1168" y="163372"/>
                </a:lnTo>
                <a:lnTo>
                  <a:pt x="10553" y="208699"/>
                </a:lnTo>
                <a:lnTo>
                  <a:pt x="29222" y="246049"/>
                </a:lnTo>
                <a:lnTo>
                  <a:pt x="72517" y="276148"/>
                </a:lnTo>
                <a:lnTo>
                  <a:pt x="75311" y="266992"/>
                </a:lnTo>
                <a:lnTo>
                  <a:pt x="62611" y="260426"/>
                </a:lnTo>
                <a:lnTo>
                  <a:pt x="51574" y="250863"/>
                </a:lnTo>
                <a:lnTo>
                  <a:pt x="28321" y="204673"/>
                </a:lnTo>
                <a:lnTo>
                  <a:pt x="21323" y="162394"/>
                </a:lnTo>
                <a:lnTo>
                  <a:pt x="20447" y="138074"/>
                </a:lnTo>
                <a:lnTo>
                  <a:pt x="21323" y="113944"/>
                </a:lnTo>
                <a:lnTo>
                  <a:pt x="28321" y="71577"/>
                </a:lnTo>
                <a:lnTo>
                  <a:pt x="51574" y="25311"/>
                </a:lnTo>
                <a:lnTo>
                  <a:pt x="62611" y="15735"/>
                </a:lnTo>
                <a:lnTo>
                  <a:pt x="75311" y="9156"/>
                </a:lnTo>
                <a:close/>
              </a:path>
              <a:path w="1268095" h="276225">
                <a:moveTo>
                  <a:pt x="739521" y="41529"/>
                </a:moveTo>
                <a:lnTo>
                  <a:pt x="736473" y="32931"/>
                </a:lnTo>
                <a:lnTo>
                  <a:pt x="721131" y="38481"/>
                </a:lnTo>
                <a:lnTo>
                  <a:pt x="707682" y="46520"/>
                </a:lnTo>
                <a:lnTo>
                  <a:pt x="678840" y="85051"/>
                </a:lnTo>
                <a:lnTo>
                  <a:pt x="669036" y="138861"/>
                </a:lnTo>
                <a:lnTo>
                  <a:pt x="670102" y="158318"/>
                </a:lnTo>
                <a:lnTo>
                  <a:pt x="686435" y="207683"/>
                </a:lnTo>
                <a:lnTo>
                  <a:pt x="721106" y="239153"/>
                </a:lnTo>
                <a:lnTo>
                  <a:pt x="736473" y="244678"/>
                </a:lnTo>
                <a:lnTo>
                  <a:pt x="739267" y="236093"/>
                </a:lnTo>
                <a:lnTo>
                  <a:pt x="727163" y="230746"/>
                </a:lnTo>
                <a:lnTo>
                  <a:pt x="716749" y="223316"/>
                </a:lnTo>
                <a:lnTo>
                  <a:pt x="695401" y="188633"/>
                </a:lnTo>
                <a:lnTo>
                  <a:pt x="688340" y="137744"/>
                </a:lnTo>
                <a:lnTo>
                  <a:pt x="689114" y="119684"/>
                </a:lnTo>
                <a:lnTo>
                  <a:pt x="700913" y="75069"/>
                </a:lnTo>
                <a:lnTo>
                  <a:pt x="727316" y="46850"/>
                </a:lnTo>
                <a:lnTo>
                  <a:pt x="739521" y="41529"/>
                </a:lnTo>
                <a:close/>
              </a:path>
              <a:path w="1268095" h="276225">
                <a:moveTo>
                  <a:pt x="1165606" y="138861"/>
                </a:moveTo>
                <a:lnTo>
                  <a:pt x="1155852" y="85051"/>
                </a:lnTo>
                <a:lnTo>
                  <a:pt x="1126947" y="46520"/>
                </a:lnTo>
                <a:lnTo>
                  <a:pt x="1098169" y="32931"/>
                </a:lnTo>
                <a:lnTo>
                  <a:pt x="1095121" y="41529"/>
                </a:lnTo>
                <a:lnTo>
                  <a:pt x="1107376" y="46850"/>
                </a:lnTo>
                <a:lnTo>
                  <a:pt x="1117917" y="54216"/>
                </a:lnTo>
                <a:lnTo>
                  <a:pt x="1139329" y="88353"/>
                </a:lnTo>
                <a:lnTo>
                  <a:pt x="1146302" y="137744"/>
                </a:lnTo>
                <a:lnTo>
                  <a:pt x="1145514" y="156425"/>
                </a:lnTo>
                <a:lnTo>
                  <a:pt x="1133729" y="202158"/>
                </a:lnTo>
                <a:lnTo>
                  <a:pt x="1107541" y="230746"/>
                </a:lnTo>
                <a:lnTo>
                  <a:pt x="1095502" y="236093"/>
                </a:lnTo>
                <a:lnTo>
                  <a:pt x="1098169" y="244678"/>
                </a:lnTo>
                <a:lnTo>
                  <a:pt x="1138555" y="220649"/>
                </a:lnTo>
                <a:lnTo>
                  <a:pt x="1161288" y="176276"/>
                </a:lnTo>
                <a:lnTo>
                  <a:pt x="1164526" y="158318"/>
                </a:lnTo>
                <a:lnTo>
                  <a:pt x="1165606" y="138861"/>
                </a:lnTo>
                <a:close/>
              </a:path>
              <a:path w="1268095" h="276225">
                <a:moveTo>
                  <a:pt x="1267968" y="138074"/>
                </a:moveTo>
                <a:lnTo>
                  <a:pt x="1263218" y="89242"/>
                </a:lnTo>
                <a:lnTo>
                  <a:pt x="1249045" y="47434"/>
                </a:lnTo>
                <a:lnTo>
                  <a:pt x="1226197" y="16446"/>
                </a:lnTo>
                <a:lnTo>
                  <a:pt x="1195451" y="0"/>
                </a:lnTo>
                <a:lnTo>
                  <a:pt x="1192657" y="9156"/>
                </a:lnTo>
                <a:lnTo>
                  <a:pt x="1205293" y="15735"/>
                </a:lnTo>
                <a:lnTo>
                  <a:pt x="1216342" y="25311"/>
                </a:lnTo>
                <a:lnTo>
                  <a:pt x="1239621" y="71577"/>
                </a:lnTo>
                <a:lnTo>
                  <a:pt x="1246530" y="113944"/>
                </a:lnTo>
                <a:lnTo>
                  <a:pt x="1247394" y="138188"/>
                </a:lnTo>
                <a:lnTo>
                  <a:pt x="1246530" y="162394"/>
                </a:lnTo>
                <a:lnTo>
                  <a:pt x="1239621" y="204673"/>
                </a:lnTo>
                <a:lnTo>
                  <a:pt x="1216342" y="250863"/>
                </a:lnTo>
                <a:lnTo>
                  <a:pt x="1192657" y="266992"/>
                </a:lnTo>
                <a:lnTo>
                  <a:pt x="1195451" y="276148"/>
                </a:lnTo>
                <a:lnTo>
                  <a:pt x="1238605" y="246049"/>
                </a:lnTo>
                <a:lnTo>
                  <a:pt x="1257300" y="208699"/>
                </a:lnTo>
                <a:lnTo>
                  <a:pt x="1266774" y="163372"/>
                </a:lnTo>
                <a:lnTo>
                  <a:pt x="1267968" y="138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48576" y="5933236"/>
            <a:ext cx="427990" cy="212090"/>
          </a:xfrm>
          <a:custGeom>
            <a:avLst/>
            <a:gdLst/>
            <a:ahLst/>
            <a:cxnLst/>
            <a:rect l="l" t="t" r="r" b="b"/>
            <a:pathLst>
              <a:path w="427990" h="212089">
                <a:moveTo>
                  <a:pt x="360552" y="0"/>
                </a:moveTo>
                <a:lnTo>
                  <a:pt x="357504" y="8597"/>
                </a:lnTo>
                <a:lnTo>
                  <a:pt x="369772" y="13917"/>
                </a:lnTo>
                <a:lnTo>
                  <a:pt x="380301" y="21282"/>
                </a:lnTo>
                <a:lnTo>
                  <a:pt x="401720" y="55414"/>
                </a:lnTo>
                <a:lnTo>
                  <a:pt x="408685" y="104813"/>
                </a:lnTo>
                <a:lnTo>
                  <a:pt x="407900" y="123491"/>
                </a:lnTo>
                <a:lnTo>
                  <a:pt x="396113" y="169227"/>
                </a:lnTo>
                <a:lnTo>
                  <a:pt x="369931" y="197813"/>
                </a:lnTo>
                <a:lnTo>
                  <a:pt x="357885" y="203161"/>
                </a:lnTo>
                <a:lnTo>
                  <a:pt x="360552" y="211747"/>
                </a:lnTo>
                <a:lnTo>
                  <a:pt x="400950" y="187715"/>
                </a:lnTo>
                <a:lnTo>
                  <a:pt x="423672" y="143341"/>
                </a:lnTo>
                <a:lnTo>
                  <a:pt x="427990" y="105930"/>
                </a:lnTo>
                <a:lnTo>
                  <a:pt x="426914" y="86521"/>
                </a:lnTo>
                <a:lnTo>
                  <a:pt x="410591" y="37122"/>
                </a:lnTo>
                <a:lnTo>
                  <a:pt x="375890" y="5548"/>
                </a:lnTo>
                <a:lnTo>
                  <a:pt x="360552" y="0"/>
                </a:lnTo>
                <a:close/>
              </a:path>
              <a:path w="427990" h="212089">
                <a:moveTo>
                  <a:pt x="67437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5"/>
                </a:lnTo>
                <a:lnTo>
                  <a:pt x="17399" y="174752"/>
                </a:lnTo>
                <a:lnTo>
                  <a:pt x="52081" y="206213"/>
                </a:lnTo>
                <a:lnTo>
                  <a:pt x="67437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4" y="8597"/>
                </a:lnTo>
                <a:lnTo>
                  <a:pt x="6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319007" y="5933236"/>
            <a:ext cx="426720" cy="212090"/>
          </a:xfrm>
          <a:custGeom>
            <a:avLst/>
            <a:gdLst/>
            <a:ahLst/>
            <a:cxnLst/>
            <a:rect l="l" t="t" r="r" b="b"/>
            <a:pathLst>
              <a:path w="426720" h="212089">
                <a:moveTo>
                  <a:pt x="359028" y="0"/>
                </a:moveTo>
                <a:lnTo>
                  <a:pt x="355981" y="8597"/>
                </a:lnTo>
                <a:lnTo>
                  <a:pt x="368248" y="13917"/>
                </a:lnTo>
                <a:lnTo>
                  <a:pt x="378777" y="21282"/>
                </a:lnTo>
                <a:lnTo>
                  <a:pt x="400196" y="55414"/>
                </a:lnTo>
                <a:lnTo>
                  <a:pt x="407162" y="104813"/>
                </a:lnTo>
                <a:lnTo>
                  <a:pt x="406376" y="123491"/>
                </a:lnTo>
                <a:lnTo>
                  <a:pt x="394589" y="169227"/>
                </a:lnTo>
                <a:lnTo>
                  <a:pt x="368407" y="197813"/>
                </a:lnTo>
                <a:lnTo>
                  <a:pt x="356362" y="203161"/>
                </a:lnTo>
                <a:lnTo>
                  <a:pt x="359028" y="211747"/>
                </a:lnTo>
                <a:lnTo>
                  <a:pt x="399426" y="187715"/>
                </a:lnTo>
                <a:lnTo>
                  <a:pt x="422148" y="143341"/>
                </a:lnTo>
                <a:lnTo>
                  <a:pt x="426466" y="105930"/>
                </a:lnTo>
                <a:lnTo>
                  <a:pt x="425390" y="86521"/>
                </a:lnTo>
                <a:lnTo>
                  <a:pt x="409067" y="37122"/>
                </a:lnTo>
                <a:lnTo>
                  <a:pt x="374366" y="5548"/>
                </a:lnTo>
                <a:lnTo>
                  <a:pt x="359028" y="0"/>
                </a:lnTo>
                <a:close/>
              </a:path>
              <a:path w="426720" h="212089">
                <a:moveTo>
                  <a:pt x="67437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5"/>
                </a:lnTo>
                <a:lnTo>
                  <a:pt x="17399" y="174752"/>
                </a:lnTo>
                <a:lnTo>
                  <a:pt x="52081" y="206213"/>
                </a:lnTo>
                <a:lnTo>
                  <a:pt x="67437" y="211747"/>
                </a:lnTo>
                <a:lnTo>
                  <a:pt x="70231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5" y="8597"/>
                </a:lnTo>
                <a:lnTo>
                  <a:pt x="674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22968" y="5933236"/>
            <a:ext cx="496570" cy="212090"/>
          </a:xfrm>
          <a:custGeom>
            <a:avLst/>
            <a:gdLst/>
            <a:ahLst/>
            <a:cxnLst/>
            <a:rect l="l" t="t" r="r" b="b"/>
            <a:pathLst>
              <a:path w="496570" h="212089">
                <a:moveTo>
                  <a:pt x="429132" y="0"/>
                </a:moveTo>
                <a:lnTo>
                  <a:pt x="426084" y="8597"/>
                </a:lnTo>
                <a:lnTo>
                  <a:pt x="438352" y="13917"/>
                </a:lnTo>
                <a:lnTo>
                  <a:pt x="448881" y="21282"/>
                </a:lnTo>
                <a:lnTo>
                  <a:pt x="470300" y="55414"/>
                </a:lnTo>
                <a:lnTo>
                  <a:pt x="477265" y="104813"/>
                </a:lnTo>
                <a:lnTo>
                  <a:pt x="476480" y="123491"/>
                </a:lnTo>
                <a:lnTo>
                  <a:pt x="464692" y="169227"/>
                </a:lnTo>
                <a:lnTo>
                  <a:pt x="438511" y="197813"/>
                </a:lnTo>
                <a:lnTo>
                  <a:pt x="426465" y="203161"/>
                </a:lnTo>
                <a:lnTo>
                  <a:pt x="429132" y="211747"/>
                </a:lnTo>
                <a:lnTo>
                  <a:pt x="469530" y="187715"/>
                </a:lnTo>
                <a:lnTo>
                  <a:pt x="492251" y="143341"/>
                </a:lnTo>
                <a:lnTo>
                  <a:pt x="496570" y="105930"/>
                </a:lnTo>
                <a:lnTo>
                  <a:pt x="495494" y="86521"/>
                </a:lnTo>
                <a:lnTo>
                  <a:pt x="479171" y="37122"/>
                </a:lnTo>
                <a:lnTo>
                  <a:pt x="444470" y="5548"/>
                </a:lnTo>
                <a:lnTo>
                  <a:pt x="429132" y="0"/>
                </a:lnTo>
                <a:close/>
              </a:path>
              <a:path w="496570" h="212089">
                <a:moveTo>
                  <a:pt x="67436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5"/>
                </a:lnTo>
                <a:lnTo>
                  <a:pt x="17399" y="174752"/>
                </a:lnTo>
                <a:lnTo>
                  <a:pt x="52081" y="206213"/>
                </a:lnTo>
                <a:lnTo>
                  <a:pt x="67436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4" y="8597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556240" y="5933236"/>
            <a:ext cx="496570" cy="212090"/>
          </a:xfrm>
          <a:custGeom>
            <a:avLst/>
            <a:gdLst/>
            <a:ahLst/>
            <a:cxnLst/>
            <a:rect l="l" t="t" r="r" b="b"/>
            <a:pathLst>
              <a:path w="496570" h="212089">
                <a:moveTo>
                  <a:pt x="429132" y="0"/>
                </a:moveTo>
                <a:lnTo>
                  <a:pt x="426084" y="8597"/>
                </a:lnTo>
                <a:lnTo>
                  <a:pt x="438352" y="13917"/>
                </a:lnTo>
                <a:lnTo>
                  <a:pt x="448881" y="21282"/>
                </a:lnTo>
                <a:lnTo>
                  <a:pt x="470300" y="55414"/>
                </a:lnTo>
                <a:lnTo>
                  <a:pt x="477265" y="104813"/>
                </a:lnTo>
                <a:lnTo>
                  <a:pt x="476480" y="123491"/>
                </a:lnTo>
                <a:lnTo>
                  <a:pt x="464692" y="169227"/>
                </a:lnTo>
                <a:lnTo>
                  <a:pt x="438511" y="197813"/>
                </a:lnTo>
                <a:lnTo>
                  <a:pt x="426465" y="203161"/>
                </a:lnTo>
                <a:lnTo>
                  <a:pt x="429132" y="211747"/>
                </a:lnTo>
                <a:lnTo>
                  <a:pt x="469530" y="187715"/>
                </a:lnTo>
                <a:lnTo>
                  <a:pt x="492251" y="143341"/>
                </a:lnTo>
                <a:lnTo>
                  <a:pt x="496569" y="105930"/>
                </a:lnTo>
                <a:lnTo>
                  <a:pt x="495494" y="86521"/>
                </a:lnTo>
                <a:lnTo>
                  <a:pt x="479170" y="37122"/>
                </a:lnTo>
                <a:lnTo>
                  <a:pt x="444470" y="5548"/>
                </a:lnTo>
                <a:lnTo>
                  <a:pt x="429132" y="0"/>
                </a:lnTo>
                <a:close/>
              </a:path>
              <a:path w="496570" h="212089">
                <a:moveTo>
                  <a:pt x="67436" y="0"/>
                </a:moveTo>
                <a:lnTo>
                  <a:pt x="27092" y="24108"/>
                </a:lnTo>
                <a:lnTo>
                  <a:pt x="4365" y="68583"/>
                </a:lnTo>
                <a:lnTo>
                  <a:pt x="0" y="105930"/>
                </a:lnTo>
                <a:lnTo>
                  <a:pt x="1075" y="125385"/>
                </a:lnTo>
                <a:lnTo>
                  <a:pt x="17399" y="174752"/>
                </a:lnTo>
                <a:lnTo>
                  <a:pt x="52081" y="206213"/>
                </a:lnTo>
                <a:lnTo>
                  <a:pt x="67436" y="211747"/>
                </a:lnTo>
                <a:lnTo>
                  <a:pt x="70230" y="203161"/>
                </a:lnTo>
                <a:lnTo>
                  <a:pt x="58130" y="197813"/>
                </a:lnTo>
                <a:lnTo>
                  <a:pt x="47720" y="190376"/>
                </a:lnTo>
                <a:lnTo>
                  <a:pt x="26376" y="155699"/>
                </a:lnTo>
                <a:lnTo>
                  <a:pt x="19303" y="104813"/>
                </a:lnTo>
                <a:lnTo>
                  <a:pt x="20089" y="86751"/>
                </a:lnTo>
                <a:lnTo>
                  <a:pt x="31876" y="42138"/>
                </a:lnTo>
                <a:lnTo>
                  <a:pt x="58291" y="13917"/>
                </a:lnTo>
                <a:lnTo>
                  <a:pt x="70484" y="8597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714235" y="5559064"/>
            <a:ext cx="4888230" cy="60452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  <a:tabLst>
                <a:tab pos="937894" algn="l"/>
                <a:tab pos="2083435" algn="l"/>
                <a:tab pos="3357879" algn="l"/>
                <a:tab pos="3723640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ℎ𝑖𝑠𝑡 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𝑥𝐴	=</a:t>
            </a:r>
            <a:r>
              <a:rPr sz="1800" spc="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ℎ𝑖𝑠𝑡 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𝑥𝐴	+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𝑎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𝑔 </a:t>
            </a:r>
            <a:r>
              <a:rPr sz="1800" spc="-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×	𝐵</a:t>
            </a:r>
            <a:r>
              <a:rPr sz="1800" spc="6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𝜃 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Cambria Math"/>
                <a:cs typeface="Cambria Math"/>
              </a:rPr>
              <a:t>𝑥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46785" algn="l"/>
                <a:tab pos="2105025" algn="l"/>
                <a:tab pos="3378200" algn="l"/>
                <a:tab pos="441134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ℎ𝑖𝑠𝑡</a:t>
            </a:r>
            <a:r>
              <a:rPr sz="1800" spc="3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𝑥𝐵	=</a:t>
            </a:r>
            <a:r>
              <a:rPr sz="1800" spc="1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ℎ𝑖𝑠𝑡</a:t>
            </a:r>
            <a:r>
              <a:rPr sz="1800" spc="40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𝑥𝐵	+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𝑚𝑎𝑔</a:t>
            </a:r>
            <a:r>
              <a:rPr sz="1800" spc="3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×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(𝜃</a:t>
            </a:r>
            <a:r>
              <a:rPr sz="1800" spc="4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FFFFFF"/>
                </a:solidFill>
                <a:latin typeface="Cambria Math"/>
                <a:cs typeface="Cambria Math"/>
              </a:rPr>
              <a:t>𝑥,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𝑦	−</a:t>
            </a:r>
            <a:r>
              <a:rPr sz="1800" spc="-7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𝐴)</a:t>
            </a:r>
            <a:endParaRPr sz="1800">
              <a:latin typeface="Cambria Math"/>
              <a:cs typeface="Cambria Math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788" y="0"/>
            <a:ext cx="5772912" cy="6857997"/>
          </a:xfrm>
          <a:prstGeom prst="rect">
            <a:avLst/>
          </a:prstGeom>
        </p:spPr>
      </p:pic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19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6079" y="2249042"/>
            <a:ext cx="1137920" cy="379095"/>
            <a:chOff x="1656079" y="2249042"/>
            <a:chExt cx="1137920" cy="379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56079" y="2249042"/>
              <a:ext cx="761619" cy="37858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7703" y="2249042"/>
              <a:ext cx="335914" cy="3780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606422" y="3261740"/>
            <a:ext cx="3898900" cy="3765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Histogram</a:t>
            </a:r>
            <a:r>
              <a:rPr sz="2300" b="1" spc="7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50" dirty="0">
                <a:solidFill>
                  <a:srgbClr val="BD005A"/>
                </a:solidFill>
                <a:latin typeface="Arial"/>
                <a:cs typeface="Arial"/>
              </a:rPr>
              <a:t>of</a:t>
            </a:r>
            <a:r>
              <a:rPr sz="2300" b="1" spc="90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175" dirty="0">
                <a:solidFill>
                  <a:srgbClr val="BD005A"/>
                </a:solidFill>
                <a:latin typeface="Arial"/>
                <a:cs typeface="Arial"/>
              </a:rPr>
              <a:t>Oriented</a:t>
            </a:r>
            <a:r>
              <a:rPr sz="2300" b="1" spc="55" dirty="0">
                <a:solidFill>
                  <a:srgbClr val="BD005A"/>
                </a:solidFill>
                <a:latin typeface="Arial"/>
                <a:cs typeface="Arial"/>
              </a:rPr>
              <a:t> </a:t>
            </a:r>
            <a:r>
              <a:rPr sz="2300" b="1" spc="-215" dirty="0">
                <a:solidFill>
                  <a:srgbClr val="BD005A"/>
                </a:solidFill>
                <a:latin typeface="Arial"/>
                <a:cs typeface="Arial"/>
              </a:rPr>
              <a:t>Gradients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71335" y="810514"/>
            <a:ext cx="46678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5.	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Lakukan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penggabungan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histogram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untuk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seluruh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cell dalam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satu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block.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Kemudian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dinormalisasi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25" dirty="0">
                <a:solidFill>
                  <a:srgbClr val="FFFFFF"/>
                </a:solidFill>
                <a:latin typeface="Tahoma"/>
                <a:cs typeface="Tahoma"/>
              </a:rPr>
              <a:t>rumus</a:t>
            </a:r>
            <a:r>
              <a:rPr sz="18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berikut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17511" y="1839594"/>
            <a:ext cx="12255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40" dirty="0">
                <a:solidFill>
                  <a:srgbClr val="FFFFFF"/>
                </a:solidFill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74764" y="1731390"/>
            <a:ext cx="16681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1051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𝐿	−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𝑛𝑜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𝑟</a:t>
            </a:r>
            <a:r>
              <a:rPr sz="18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:</a:t>
            </a:r>
            <a:r>
              <a:rPr sz="1800" spc="-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r>
              <a:rPr sz="1950" spc="195" baseline="27777" dirty="0">
                <a:solidFill>
                  <a:srgbClr val="FFFFFF"/>
                </a:solidFill>
                <a:latin typeface="Cambria Math"/>
                <a:cs typeface="Cambria Math"/>
              </a:rPr>
              <a:t>′</a:t>
            </a:r>
            <a:r>
              <a:rPr sz="1950" baseline="27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950" spc="-22" baseline="27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68690" y="1898916"/>
            <a:ext cx="1033780" cy="342900"/>
          </a:xfrm>
          <a:custGeom>
            <a:avLst/>
            <a:gdLst/>
            <a:ahLst/>
            <a:cxnLst/>
            <a:rect l="l" t="t" r="r" b="b"/>
            <a:pathLst>
              <a:path w="1033779" h="342900">
                <a:moveTo>
                  <a:pt x="213868" y="114668"/>
                </a:moveTo>
                <a:lnTo>
                  <a:pt x="196723" y="114668"/>
                </a:lnTo>
                <a:lnTo>
                  <a:pt x="196723" y="322313"/>
                </a:lnTo>
                <a:lnTo>
                  <a:pt x="213868" y="322313"/>
                </a:lnTo>
                <a:lnTo>
                  <a:pt x="213868" y="114668"/>
                </a:lnTo>
                <a:close/>
              </a:path>
              <a:path w="1033779" h="342900">
                <a:moveTo>
                  <a:pt x="262382" y="114668"/>
                </a:moveTo>
                <a:lnTo>
                  <a:pt x="245237" y="114668"/>
                </a:lnTo>
                <a:lnTo>
                  <a:pt x="245237" y="322313"/>
                </a:lnTo>
                <a:lnTo>
                  <a:pt x="262382" y="322313"/>
                </a:lnTo>
                <a:lnTo>
                  <a:pt x="262382" y="114668"/>
                </a:lnTo>
                <a:close/>
              </a:path>
              <a:path w="1033779" h="342900">
                <a:moveTo>
                  <a:pt x="465328" y="114668"/>
                </a:moveTo>
                <a:lnTo>
                  <a:pt x="448183" y="114668"/>
                </a:lnTo>
                <a:lnTo>
                  <a:pt x="448183" y="322313"/>
                </a:lnTo>
                <a:lnTo>
                  <a:pt x="465328" y="322313"/>
                </a:lnTo>
                <a:lnTo>
                  <a:pt x="465328" y="114668"/>
                </a:lnTo>
                <a:close/>
              </a:path>
              <a:path w="1033779" h="342900">
                <a:moveTo>
                  <a:pt x="513842" y="114668"/>
                </a:moveTo>
                <a:lnTo>
                  <a:pt x="496697" y="114668"/>
                </a:lnTo>
                <a:lnTo>
                  <a:pt x="496697" y="322313"/>
                </a:lnTo>
                <a:lnTo>
                  <a:pt x="513842" y="322313"/>
                </a:lnTo>
                <a:lnTo>
                  <a:pt x="513842" y="114668"/>
                </a:lnTo>
                <a:close/>
              </a:path>
              <a:path w="1033779" h="342900">
                <a:moveTo>
                  <a:pt x="1033145" y="57899"/>
                </a:moveTo>
                <a:lnTo>
                  <a:pt x="169164" y="57899"/>
                </a:lnTo>
                <a:lnTo>
                  <a:pt x="169164" y="58661"/>
                </a:lnTo>
                <a:lnTo>
                  <a:pt x="146812" y="58661"/>
                </a:lnTo>
                <a:lnTo>
                  <a:pt x="79121" y="312661"/>
                </a:lnTo>
                <a:lnTo>
                  <a:pt x="40513" y="226428"/>
                </a:lnTo>
                <a:lnTo>
                  <a:pt x="3810" y="243192"/>
                </a:lnTo>
                <a:lnTo>
                  <a:pt x="7366" y="251574"/>
                </a:lnTo>
                <a:lnTo>
                  <a:pt x="26162" y="243192"/>
                </a:lnTo>
                <a:lnTo>
                  <a:pt x="72390" y="342506"/>
                </a:lnTo>
                <a:lnTo>
                  <a:pt x="83185" y="342506"/>
                </a:lnTo>
                <a:lnTo>
                  <a:pt x="155702" y="73520"/>
                </a:lnTo>
                <a:lnTo>
                  <a:pt x="178054" y="73520"/>
                </a:lnTo>
                <a:lnTo>
                  <a:pt x="178054" y="73139"/>
                </a:lnTo>
                <a:lnTo>
                  <a:pt x="1033145" y="73139"/>
                </a:lnTo>
                <a:lnTo>
                  <a:pt x="1033145" y="57899"/>
                </a:lnTo>
                <a:close/>
              </a:path>
              <a:path w="1033779" h="342900">
                <a:moveTo>
                  <a:pt x="1033272" y="0"/>
                </a:moveTo>
                <a:lnTo>
                  <a:pt x="0" y="0"/>
                </a:lnTo>
                <a:lnTo>
                  <a:pt x="0" y="15227"/>
                </a:lnTo>
                <a:lnTo>
                  <a:pt x="1033272" y="15227"/>
                </a:lnTo>
                <a:lnTo>
                  <a:pt x="10332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008109" y="1556969"/>
            <a:ext cx="150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74764" y="2377566"/>
            <a:ext cx="1731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sz="1950" spc="60" baseline="-14957" dirty="0">
                <a:solidFill>
                  <a:srgbClr val="FFFFFF"/>
                </a:solidFill>
                <a:latin typeface="Cambria Math"/>
                <a:cs typeface="Cambria Math"/>
              </a:rPr>
              <a:t>2 </a:t>
            </a:r>
            <a:r>
              <a:rPr sz="1950" spc="-157" baseline="-1495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1800" spc="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𝑛𝑜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𝑟</a:t>
            </a:r>
            <a:r>
              <a:rPr sz="1800" spc="40" dirty="0">
                <a:solidFill>
                  <a:srgbClr val="FFFFFF"/>
                </a:solidFill>
                <a:latin typeface="Cambria Math"/>
                <a:cs typeface="Cambria Math"/>
              </a:rPr>
              <a:t>𝑚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:</a:t>
            </a:r>
            <a:r>
              <a:rPr sz="1800" spc="-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100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r>
              <a:rPr sz="1950" spc="187" baseline="27777" dirty="0">
                <a:solidFill>
                  <a:srgbClr val="FFFFFF"/>
                </a:solidFill>
                <a:latin typeface="Cambria Math"/>
                <a:cs typeface="Cambria Math"/>
              </a:rPr>
              <a:t>′</a:t>
            </a:r>
            <a:r>
              <a:rPr sz="1950" spc="195" baseline="27777" dirty="0">
                <a:solidFill>
                  <a:srgbClr val="FFFFFF"/>
                </a:solidFill>
                <a:latin typeface="Cambria Math"/>
                <a:cs typeface="Cambria Math"/>
              </a:rPr>
              <a:t>′</a:t>
            </a:r>
            <a:r>
              <a:rPr sz="1950" baseline="27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950" spc="-22" baseline="27777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632571" y="2545092"/>
            <a:ext cx="1221105" cy="342900"/>
          </a:xfrm>
          <a:custGeom>
            <a:avLst/>
            <a:gdLst/>
            <a:ahLst/>
            <a:cxnLst/>
            <a:rect l="l" t="t" r="r" b="b"/>
            <a:pathLst>
              <a:path w="1221104" h="342900">
                <a:moveTo>
                  <a:pt x="213995" y="114668"/>
                </a:moveTo>
                <a:lnTo>
                  <a:pt x="196850" y="114668"/>
                </a:lnTo>
                <a:lnTo>
                  <a:pt x="196850" y="322313"/>
                </a:lnTo>
                <a:lnTo>
                  <a:pt x="213995" y="322313"/>
                </a:lnTo>
                <a:lnTo>
                  <a:pt x="213995" y="114668"/>
                </a:lnTo>
                <a:close/>
              </a:path>
              <a:path w="1221104" h="342900">
                <a:moveTo>
                  <a:pt x="262509" y="114668"/>
                </a:moveTo>
                <a:lnTo>
                  <a:pt x="245364" y="114668"/>
                </a:lnTo>
                <a:lnTo>
                  <a:pt x="245364" y="322313"/>
                </a:lnTo>
                <a:lnTo>
                  <a:pt x="262509" y="322313"/>
                </a:lnTo>
                <a:lnTo>
                  <a:pt x="262509" y="114668"/>
                </a:lnTo>
                <a:close/>
              </a:path>
              <a:path w="1221104" h="342900">
                <a:moveTo>
                  <a:pt x="540131" y="114668"/>
                </a:moveTo>
                <a:lnTo>
                  <a:pt x="522986" y="114668"/>
                </a:lnTo>
                <a:lnTo>
                  <a:pt x="522986" y="322313"/>
                </a:lnTo>
                <a:lnTo>
                  <a:pt x="540131" y="322313"/>
                </a:lnTo>
                <a:lnTo>
                  <a:pt x="540131" y="114668"/>
                </a:lnTo>
                <a:close/>
              </a:path>
              <a:path w="1221104" h="342900">
                <a:moveTo>
                  <a:pt x="588645" y="114668"/>
                </a:moveTo>
                <a:lnTo>
                  <a:pt x="571500" y="114668"/>
                </a:lnTo>
                <a:lnTo>
                  <a:pt x="571500" y="322313"/>
                </a:lnTo>
                <a:lnTo>
                  <a:pt x="588645" y="322313"/>
                </a:lnTo>
                <a:lnTo>
                  <a:pt x="588645" y="114668"/>
                </a:lnTo>
                <a:close/>
              </a:path>
              <a:path w="1221104" h="342900">
                <a:moveTo>
                  <a:pt x="1219200" y="57899"/>
                </a:moveTo>
                <a:lnTo>
                  <a:pt x="169164" y="57899"/>
                </a:lnTo>
                <a:lnTo>
                  <a:pt x="169164" y="58661"/>
                </a:lnTo>
                <a:lnTo>
                  <a:pt x="146939" y="58661"/>
                </a:lnTo>
                <a:lnTo>
                  <a:pt x="79248" y="312661"/>
                </a:lnTo>
                <a:lnTo>
                  <a:pt x="40640" y="226428"/>
                </a:lnTo>
                <a:lnTo>
                  <a:pt x="3937" y="243192"/>
                </a:lnTo>
                <a:lnTo>
                  <a:pt x="7493" y="251574"/>
                </a:lnTo>
                <a:lnTo>
                  <a:pt x="26289" y="243192"/>
                </a:lnTo>
                <a:lnTo>
                  <a:pt x="72517" y="342506"/>
                </a:lnTo>
                <a:lnTo>
                  <a:pt x="83312" y="342506"/>
                </a:lnTo>
                <a:lnTo>
                  <a:pt x="155829" y="73520"/>
                </a:lnTo>
                <a:lnTo>
                  <a:pt x="178181" y="73520"/>
                </a:lnTo>
                <a:lnTo>
                  <a:pt x="178181" y="73139"/>
                </a:lnTo>
                <a:lnTo>
                  <a:pt x="1219200" y="73139"/>
                </a:lnTo>
                <a:lnTo>
                  <a:pt x="1219200" y="57899"/>
                </a:lnTo>
                <a:close/>
              </a:path>
              <a:path w="1221104" h="342900">
                <a:moveTo>
                  <a:pt x="1220724" y="0"/>
                </a:moveTo>
                <a:lnTo>
                  <a:pt x="0" y="0"/>
                </a:lnTo>
                <a:lnTo>
                  <a:pt x="0" y="15227"/>
                </a:lnTo>
                <a:lnTo>
                  <a:pt x="1220724" y="15227"/>
                </a:lnTo>
                <a:lnTo>
                  <a:pt x="12207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21166" y="1941703"/>
            <a:ext cx="824230" cy="478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ts val="1780"/>
              </a:lnSpc>
              <a:spcBef>
                <a:spcPts val="100"/>
              </a:spcBef>
              <a:tabLst>
                <a:tab pos="25082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𝑣	</a:t>
            </a:r>
            <a:r>
              <a:rPr sz="1950" spc="60" baseline="23504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r>
              <a:rPr sz="1950" spc="225" baseline="23504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1800" spc="-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𝜀</a:t>
            </a:r>
            <a:endParaRPr sz="1800">
              <a:latin typeface="Cambria Math"/>
              <a:cs typeface="Cambria Math"/>
            </a:endParaRPr>
          </a:p>
          <a:p>
            <a:pPr marL="12700" algn="ctr">
              <a:lnSpc>
                <a:spcPts val="1780"/>
              </a:lnSpc>
            </a:pPr>
            <a:r>
              <a:rPr sz="2700" spc="172" baseline="-20061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r>
              <a:rPr sz="1300" spc="114" dirty="0">
                <a:solidFill>
                  <a:srgbClr val="FFFFFF"/>
                </a:solidFill>
                <a:latin typeface="Cambria Math"/>
                <a:cs typeface="Cambria Math"/>
              </a:rPr>
              <a:t>′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72473" y="2519298"/>
            <a:ext cx="1021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  <a:tabLst>
                <a:tab pos="376555" algn="l"/>
              </a:tabLst>
            </a:pPr>
            <a:r>
              <a:rPr sz="2700" spc="172" baseline="-16975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r>
              <a:rPr sz="1300" spc="114" dirty="0">
                <a:solidFill>
                  <a:srgbClr val="FFFFFF"/>
                </a:solidFill>
                <a:latin typeface="Cambria Math"/>
                <a:cs typeface="Cambria Math"/>
              </a:rPr>
              <a:t>′	</a:t>
            </a:r>
            <a:r>
              <a:rPr sz="1300" spc="40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r>
              <a:rPr sz="1300" spc="1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700" baseline="-16975" dirty="0">
                <a:solidFill>
                  <a:srgbClr val="FFFFFF"/>
                </a:solidFill>
                <a:latin typeface="Cambria Math"/>
                <a:cs typeface="Cambria Math"/>
              </a:rPr>
              <a:t>+</a:t>
            </a:r>
            <a:r>
              <a:rPr sz="2700" spc="-30" baseline="-1697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2700" spc="104" baseline="-16975" dirty="0">
                <a:solidFill>
                  <a:srgbClr val="FFFFFF"/>
                </a:solidFill>
                <a:latin typeface="Cambria Math"/>
                <a:cs typeface="Cambria Math"/>
              </a:rPr>
              <a:t>𝜀</a:t>
            </a:r>
            <a:r>
              <a:rPr sz="1300" spc="70" dirty="0">
                <a:solidFill>
                  <a:srgbClr val="FFFFFF"/>
                </a:solidFill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694168" y="3209798"/>
            <a:ext cx="1208405" cy="212090"/>
          </a:xfrm>
          <a:custGeom>
            <a:avLst/>
            <a:gdLst/>
            <a:ahLst/>
            <a:cxnLst/>
            <a:rect l="l" t="t" r="r" b="b"/>
            <a:pathLst>
              <a:path w="1208404" h="212089">
                <a:moveTo>
                  <a:pt x="1140840" y="0"/>
                </a:moveTo>
                <a:lnTo>
                  <a:pt x="1137792" y="8636"/>
                </a:lnTo>
                <a:lnTo>
                  <a:pt x="1150060" y="13946"/>
                </a:lnTo>
                <a:lnTo>
                  <a:pt x="1160589" y="21304"/>
                </a:lnTo>
                <a:lnTo>
                  <a:pt x="1182008" y="55449"/>
                </a:lnTo>
                <a:lnTo>
                  <a:pt x="1188974" y="104901"/>
                </a:lnTo>
                <a:lnTo>
                  <a:pt x="1188188" y="123571"/>
                </a:lnTo>
                <a:lnTo>
                  <a:pt x="1176401" y="169290"/>
                </a:lnTo>
                <a:lnTo>
                  <a:pt x="1150219" y="197865"/>
                </a:lnTo>
                <a:lnTo>
                  <a:pt x="1138174" y="203200"/>
                </a:lnTo>
                <a:lnTo>
                  <a:pt x="1140840" y="211836"/>
                </a:lnTo>
                <a:lnTo>
                  <a:pt x="1181238" y="187725"/>
                </a:lnTo>
                <a:lnTo>
                  <a:pt x="1203959" y="143398"/>
                </a:lnTo>
                <a:lnTo>
                  <a:pt x="1208277" y="106044"/>
                </a:lnTo>
                <a:lnTo>
                  <a:pt x="1207202" y="86592"/>
                </a:lnTo>
                <a:lnTo>
                  <a:pt x="1190878" y="37211"/>
                </a:lnTo>
                <a:lnTo>
                  <a:pt x="1156178" y="5599"/>
                </a:lnTo>
                <a:lnTo>
                  <a:pt x="1140840" y="0"/>
                </a:lnTo>
                <a:close/>
              </a:path>
              <a:path w="1208404" h="212089">
                <a:moveTo>
                  <a:pt x="67436" y="0"/>
                </a:moveTo>
                <a:lnTo>
                  <a:pt x="27092" y="24181"/>
                </a:lnTo>
                <a:lnTo>
                  <a:pt x="4365" y="68627"/>
                </a:lnTo>
                <a:lnTo>
                  <a:pt x="0" y="106044"/>
                </a:lnTo>
                <a:lnTo>
                  <a:pt x="1075" y="125477"/>
                </a:lnTo>
                <a:lnTo>
                  <a:pt x="17399" y="174751"/>
                </a:lnTo>
                <a:lnTo>
                  <a:pt x="52081" y="206291"/>
                </a:lnTo>
                <a:lnTo>
                  <a:pt x="67436" y="211836"/>
                </a:lnTo>
                <a:lnTo>
                  <a:pt x="70230" y="203200"/>
                </a:lnTo>
                <a:lnTo>
                  <a:pt x="58130" y="197866"/>
                </a:lnTo>
                <a:lnTo>
                  <a:pt x="47720" y="190436"/>
                </a:lnTo>
                <a:lnTo>
                  <a:pt x="26376" y="155765"/>
                </a:lnTo>
                <a:lnTo>
                  <a:pt x="19303" y="104901"/>
                </a:lnTo>
                <a:lnTo>
                  <a:pt x="20089" y="86830"/>
                </a:lnTo>
                <a:lnTo>
                  <a:pt x="31876" y="42163"/>
                </a:lnTo>
                <a:lnTo>
                  <a:pt x="58291" y="13946"/>
                </a:lnTo>
                <a:lnTo>
                  <a:pt x="70484" y="8636"/>
                </a:lnTo>
                <a:lnTo>
                  <a:pt x="674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900164" y="2865246"/>
            <a:ext cx="404876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𝑣</a:t>
            </a:r>
            <a:r>
              <a:rPr sz="1800" spc="14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𝑓𝑖𝑡𝑢𝑟</a:t>
            </a:r>
            <a:r>
              <a:rPr sz="1800" spc="5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𝑏𝑙𝑜𝑘</a:t>
            </a:r>
            <a:r>
              <a:rPr sz="18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𝑚𝑒𝑛𝑔𝑎𝑛𝑑𝑢𝑛𝑔</a:t>
            </a:r>
            <a:r>
              <a:rPr sz="1800" spc="3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ℎ𝑖𝑠𝑡𝑜𝑔𝑟𝑎𝑚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tabLst>
                <a:tab pos="869315" algn="l"/>
              </a:tabLst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𝜀</a:t>
            </a:r>
            <a:r>
              <a:rPr sz="1800" spc="16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0,1	𝑘𝑜𝑛𝑠𝑡𝑎𝑛𝑡𝑎</a:t>
            </a:r>
            <a:endParaRPr sz="1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𝐿</a:t>
            </a:r>
            <a:r>
              <a:rPr sz="1800" spc="2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−</a:t>
            </a:r>
            <a:r>
              <a:rPr sz="1800" spc="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𝑛𝑜𝑟𝑚</a:t>
            </a:r>
            <a:r>
              <a:rPr sz="1800" spc="14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r>
              <a:rPr sz="1800" spc="9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mbria Math"/>
                <a:cs typeface="Cambria Math"/>
              </a:rPr>
              <a:t>𝑛𝑜𝑟𝑚𝑎𝑙𝑖𝑠𝑎𝑠𝑖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1335" y="4115180"/>
            <a:ext cx="534352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Setiap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block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saling </a:t>
            </a:r>
            <a:r>
              <a:rPr sz="1800" spc="50" dirty="0">
                <a:solidFill>
                  <a:srgbClr val="FFFFFF"/>
                </a:solidFill>
                <a:latin typeface="Tahoma"/>
                <a:cs typeface="Tahoma"/>
              </a:rPr>
              <a:t>bertetangga dapat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dijumlahkan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dalam </a:t>
            </a:r>
            <a:r>
              <a:rPr sz="1800" spc="70" dirty="0">
                <a:solidFill>
                  <a:srgbClr val="FFFFFF"/>
                </a:solidFill>
                <a:latin typeface="Tahoma"/>
                <a:cs typeface="Tahoma"/>
              </a:rPr>
              <a:t>berbagai </a:t>
            </a:r>
            <a:r>
              <a:rPr sz="1800" spc="15" dirty="0">
                <a:solidFill>
                  <a:srgbClr val="FFFFFF"/>
                </a:solidFill>
                <a:latin typeface="Tahoma"/>
                <a:cs typeface="Tahoma"/>
              </a:rPr>
              <a:t>cara 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1800" i="1" spc="-80" dirty="0">
                <a:solidFill>
                  <a:srgbClr val="FFFFFF"/>
                </a:solidFill>
                <a:latin typeface="Verdana"/>
                <a:cs typeface="Verdana"/>
              </a:rPr>
              <a:t>overlapping</a:t>
            </a:r>
            <a:r>
              <a:rPr sz="1800" spc="-80" dirty="0">
                <a:solidFill>
                  <a:srgbClr val="FFFFFF"/>
                </a:solidFill>
                <a:latin typeface="Tahoma"/>
                <a:cs typeface="Tahoma"/>
              </a:rPr>
              <a:t>) 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60" dirty="0">
                <a:solidFill>
                  <a:srgbClr val="FFFFFF"/>
                </a:solidFill>
                <a:latin typeface="Tahoma"/>
                <a:cs typeface="Tahoma"/>
              </a:rPr>
              <a:t>sehingga</a:t>
            </a:r>
            <a:r>
              <a:rPr sz="1800" spc="-1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35" dirty="0">
                <a:solidFill>
                  <a:srgbClr val="FFFFFF"/>
                </a:solidFill>
                <a:latin typeface="Tahoma"/>
                <a:cs typeface="Tahoma"/>
              </a:rPr>
              <a:t>tidak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menutup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kemungkinan</a:t>
            </a:r>
            <a:r>
              <a:rPr sz="18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bahwa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Tahoma"/>
                <a:cs typeface="Tahoma"/>
              </a:rPr>
              <a:t>akan </a:t>
            </a:r>
            <a:r>
              <a:rPr sz="1800" spc="-5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ada</a:t>
            </a:r>
            <a:r>
              <a:rPr sz="1800" spc="-1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55" dirty="0">
                <a:solidFill>
                  <a:srgbClr val="FFFFFF"/>
                </a:solidFill>
                <a:latin typeface="Tahoma"/>
                <a:cs typeface="Tahoma"/>
              </a:rPr>
              <a:t>cell</a:t>
            </a:r>
            <a:r>
              <a:rPr sz="1800" spc="-1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Tahoma"/>
                <a:cs typeface="Tahoma"/>
              </a:rPr>
              <a:t>muncul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pada</a:t>
            </a:r>
            <a:r>
              <a:rPr sz="1800" spc="-11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FFFFFF"/>
                </a:solidFill>
                <a:latin typeface="Tahoma"/>
                <a:cs typeface="Tahoma"/>
              </a:rPr>
              <a:t>block</a:t>
            </a:r>
            <a:r>
              <a:rPr sz="1800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90" dirty="0">
                <a:solidFill>
                  <a:srgbClr val="FFFFFF"/>
                </a:solidFill>
                <a:latin typeface="Tahoma"/>
                <a:cs typeface="Tahoma"/>
              </a:rPr>
              <a:t>berbeda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8788" y="0"/>
            <a:ext cx="5772912" cy="6857997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20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2000" cy="6859270"/>
            <a:chOff x="0" y="0"/>
            <a:chExt cx="12192000" cy="68592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87323" y="0"/>
              <a:ext cx="71755" cy="1289685"/>
            </a:xfrm>
            <a:custGeom>
              <a:avLst/>
              <a:gdLst/>
              <a:ahLst/>
              <a:cxnLst/>
              <a:rect l="l" t="t" r="r" b="b"/>
              <a:pathLst>
                <a:path w="71754" h="1289685">
                  <a:moveTo>
                    <a:pt x="71628" y="0"/>
                  </a:moveTo>
                  <a:lnTo>
                    <a:pt x="0" y="0"/>
                  </a:lnTo>
                  <a:lnTo>
                    <a:pt x="0" y="1289303"/>
                  </a:lnTo>
                  <a:lnTo>
                    <a:pt x="71628" y="1289303"/>
                  </a:lnTo>
                  <a:lnTo>
                    <a:pt x="716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90731" y="801623"/>
              <a:ext cx="1001394" cy="0"/>
            </a:xfrm>
            <a:custGeom>
              <a:avLst/>
              <a:gdLst/>
              <a:ahLst/>
              <a:cxnLst/>
              <a:rect l="l" t="t" r="r" b="b"/>
              <a:pathLst>
                <a:path w="1001395">
                  <a:moveTo>
                    <a:pt x="0" y="0"/>
                  </a:moveTo>
                  <a:lnTo>
                    <a:pt x="1001268" y="0"/>
                  </a:lnTo>
                </a:path>
              </a:pathLst>
            </a:custGeom>
            <a:ln w="635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63933" y="6300978"/>
              <a:ext cx="0" cy="558165"/>
            </a:xfrm>
            <a:custGeom>
              <a:avLst/>
              <a:gdLst/>
              <a:ahLst/>
              <a:cxnLst/>
              <a:rect l="l" t="t" r="r" b="b"/>
              <a:pathLst>
                <a:path h="558165">
                  <a:moveTo>
                    <a:pt x="0" y="557783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59636"/>
              <a:ext cx="12191999" cy="451713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0"/>
              </a:lnSpc>
            </a:pPr>
            <a:r>
              <a:rPr spc="-70" dirty="0"/>
              <a:t>Presentation</a:t>
            </a:r>
            <a:r>
              <a:rPr spc="25" dirty="0"/>
              <a:t> </a:t>
            </a:r>
            <a:r>
              <a:rPr spc="-55" dirty="0"/>
              <a:t>Title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20"/>
              </a:lnSpc>
            </a:pPr>
            <a:fld id="{81D60167-4931-47E6-BA6A-407CBD079E47}" type="slidenum">
              <a:rPr spc="50" dirty="0"/>
              <a:t>21</a:t>
            </a:fld>
            <a:endParaRPr spc="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4250435"/>
            <a:ext cx="12192000" cy="2607945"/>
            <a:chOff x="0" y="4250435"/>
            <a:chExt cx="12192000" cy="26079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50435"/>
              <a:ext cx="12192000" cy="26075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79219" y="4878323"/>
              <a:ext cx="144780" cy="1979930"/>
            </a:xfrm>
            <a:custGeom>
              <a:avLst/>
              <a:gdLst/>
              <a:ahLst/>
              <a:cxnLst/>
              <a:rect l="l" t="t" r="r" b="b"/>
              <a:pathLst>
                <a:path w="144780" h="1979929">
                  <a:moveTo>
                    <a:pt x="144780" y="0"/>
                  </a:moveTo>
                  <a:lnTo>
                    <a:pt x="0" y="0"/>
                  </a:lnTo>
                  <a:lnTo>
                    <a:pt x="0" y="1979676"/>
                  </a:lnTo>
                  <a:lnTo>
                    <a:pt x="144780" y="1979676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57577" y="5808725"/>
              <a:ext cx="930910" cy="0"/>
            </a:xfrm>
            <a:custGeom>
              <a:avLst/>
              <a:gdLst/>
              <a:ahLst/>
              <a:cxnLst/>
              <a:rect l="l" t="t" r="r" b="b"/>
              <a:pathLst>
                <a:path w="930910">
                  <a:moveTo>
                    <a:pt x="0" y="0"/>
                  </a:moveTo>
                  <a:lnTo>
                    <a:pt x="930402" y="0"/>
                  </a:lnTo>
                </a:path>
              </a:pathLst>
            </a:custGeom>
            <a:ln w="25400">
              <a:solidFill>
                <a:srgbClr val="FFCD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1064493" y="761"/>
            <a:ext cx="25400" cy="1371600"/>
          </a:xfrm>
          <a:custGeom>
            <a:avLst/>
            <a:gdLst/>
            <a:ahLst/>
            <a:cxnLst/>
            <a:rect l="l" t="t" r="r" b="b"/>
            <a:pathLst>
              <a:path w="25400" h="1371600">
                <a:moveTo>
                  <a:pt x="25400" y="0"/>
                </a:moveTo>
                <a:lnTo>
                  <a:pt x="0" y="0"/>
                </a:lnTo>
                <a:lnTo>
                  <a:pt x="0" y="1371600"/>
                </a:lnTo>
                <a:lnTo>
                  <a:pt x="25400" y="1371600"/>
                </a:lnTo>
                <a:lnTo>
                  <a:pt x="25400" y="0"/>
                </a:lnTo>
                <a:close/>
              </a:path>
            </a:pathLst>
          </a:custGeom>
          <a:solidFill>
            <a:srgbClr val="BD00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91664" y="4688840"/>
            <a:ext cx="4476115" cy="863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500" b="1" spc="40" dirty="0">
                <a:solidFill>
                  <a:srgbClr val="FFFFFF"/>
                </a:solidFill>
                <a:latin typeface="Tahoma"/>
                <a:cs typeface="Tahoma"/>
              </a:rPr>
              <a:t>THAN</a:t>
            </a:r>
            <a:r>
              <a:rPr sz="5500" b="1" spc="45" dirty="0">
                <a:solidFill>
                  <a:srgbClr val="FFFFFF"/>
                </a:solidFill>
                <a:latin typeface="Tahoma"/>
                <a:cs typeface="Tahoma"/>
              </a:rPr>
              <a:t>K</a:t>
            </a:r>
            <a:r>
              <a:rPr sz="5500" b="1" spc="-4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500" b="1" spc="-204" dirty="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sz="5500" b="1" spc="165" dirty="0">
                <a:solidFill>
                  <a:srgbClr val="FFFFFF"/>
                </a:solidFill>
                <a:latin typeface="Tahoma"/>
                <a:cs typeface="Tahoma"/>
              </a:rPr>
              <a:t>OU!</a:t>
            </a:r>
            <a:endParaRPr sz="5500">
              <a:latin typeface="Tahoma"/>
              <a:cs typeface="Tahoma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55990">
              <a:lnSpc>
                <a:spcPct val="100000"/>
              </a:lnSpc>
              <a:spcBef>
                <a:spcPts val="100"/>
              </a:spcBef>
            </a:pPr>
            <a:r>
              <a:rPr spc="-204" dirty="0"/>
              <a:t>20XX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918</Words>
  <Application>Microsoft Office PowerPoint</Application>
  <PresentationFormat>Widescreen</PresentationFormat>
  <Paragraphs>135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Algerian</vt:lpstr>
      <vt:lpstr>Arial</vt:lpstr>
      <vt:lpstr>Arial MT</vt:lpstr>
      <vt:lpstr>Calibri</vt:lpstr>
      <vt:lpstr>Cambria Math</vt:lpstr>
      <vt:lpstr>Tahoma</vt:lpstr>
      <vt:lpstr>Verdana</vt:lpstr>
      <vt:lpstr>Office Theme</vt:lpstr>
      <vt:lpstr>PowerPoint Presentation</vt:lpstr>
      <vt:lpstr>Pelacakan objek memiliki peranan penting dalam  teknologi computer vision. Banyak persoalan  yang dapat diselesaikan dengan pelacakan  objek, diantaranya :</vt:lpstr>
      <vt:lpstr>1. Scale Invariant Feature Transform (SIFT)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Memodelkan background untuk mendapatkan  frame dengan kondisi tidak ada objek.</vt:lpstr>
      <vt:lpstr>PowerPoint Presentation</vt:lpstr>
      <vt:lpstr>PowerPoint Presentation</vt:lpstr>
      <vt:lpstr>2. Membuat histogram warna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20XX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Irfan Maliki</dc:creator>
  <cp:lastModifiedBy>Robi</cp:lastModifiedBy>
  <cp:revision>1</cp:revision>
  <dcterms:created xsi:type="dcterms:W3CDTF">2021-09-04T07:27:28Z</dcterms:created>
  <dcterms:modified xsi:type="dcterms:W3CDTF">2021-09-04T07:29:30Z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2020-05-01T00:00:00Z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