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2"/>
  </p:sldMasterIdLst>
  <p:notesMasterIdLst>
    <p:notesMasterId r:id="rId32"/>
  </p:notesMasterIdLst>
  <p:sldIdLst>
    <p:sldId id="256" r:id="rId3"/>
    <p:sldId id="321" r:id="rId4"/>
    <p:sldId id="279" r:id="rId5"/>
    <p:sldId id="322" r:id="rId6"/>
    <p:sldId id="323" r:id="rId7"/>
    <p:sldId id="324" r:id="rId8"/>
    <p:sldId id="325" r:id="rId9"/>
    <p:sldId id="287" r:id="rId10"/>
    <p:sldId id="304" r:id="rId11"/>
    <p:sldId id="288" r:id="rId12"/>
    <p:sldId id="326" r:id="rId13"/>
    <p:sldId id="327" r:id="rId14"/>
    <p:sldId id="329" r:id="rId15"/>
    <p:sldId id="278" r:id="rId16"/>
    <p:sldId id="305" r:id="rId17"/>
    <p:sldId id="306" r:id="rId18"/>
    <p:sldId id="308" r:id="rId19"/>
    <p:sldId id="309" r:id="rId20"/>
    <p:sldId id="311" r:id="rId21"/>
    <p:sldId id="312" r:id="rId22"/>
    <p:sldId id="310" r:id="rId23"/>
    <p:sldId id="307" r:id="rId24"/>
    <p:sldId id="317" r:id="rId25"/>
    <p:sldId id="318" r:id="rId26"/>
    <p:sldId id="319" r:id="rId27"/>
    <p:sldId id="320" r:id="rId28"/>
    <p:sldId id="330" r:id="rId29"/>
    <p:sldId id="332" r:id="rId30"/>
    <p:sldId id="277" r:id="rId31"/>
  </p:sldIdLst>
  <p:sldSz cx="9144000" cy="6858000" type="screen4x3"/>
  <p:notesSz cx="6858000" cy="9144000"/>
  <p:defaultTextStyle>
    <a:defPPr>
      <a:defRPr lang="en-US"/>
    </a:defPPr>
    <a:lvl1pPr algn="l" rtl="0" fontAlgn="base">
      <a:lnSpc>
        <a:spcPct val="80000"/>
      </a:lnSpc>
      <a:spcBef>
        <a:spcPct val="2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lnSpc>
        <a:spcPct val="80000"/>
      </a:lnSpc>
      <a:spcBef>
        <a:spcPct val="2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lnSpc>
        <a:spcPct val="80000"/>
      </a:lnSpc>
      <a:spcBef>
        <a:spcPct val="2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lnSpc>
        <a:spcPct val="80000"/>
      </a:lnSpc>
      <a:spcBef>
        <a:spcPct val="2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lnSpc>
        <a:spcPct val="80000"/>
      </a:lnSpc>
      <a:spcBef>
        <a:spcPct val="2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5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6"/>
    <a:srgbClr val="0099FF"/>
    <a:srgbClr val="00FFCC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836" autoAdjust="0"/>
  </p:normalViewPr>
  <p:slideViewPr>
    <p:cSldViewPr snapToGrid="0">
      <p:cViewPr varScale="1">
        <p:scale>
          <a:sx n="72" d="100"/>
          <a:sy n="72" d="100"/>
        </p:scale>
        <p:origin x="1008" y="54"/>
      </p:cViewPr>
      <p:guideLst>
        <p:guide orient="horz" pos="2160"/>
        <p:guide pos="285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defRPr sz="1200"/>
            </a:lvl1pPr>
          </a:lstStyle>
          <a:p>
            <a:endParaRPr lang="en-U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sz="1200"/>
            </a:lvl1pPr>
          </a:lstStyle>
          <a:p>
            <a:endParaRPr lang="en-US"/>
          </a:p>
        </p:txBody>
      </p:sp>
      <p:sp>
        <p:nvSpPr>
          <p:cNvPr id="614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defRPr sz="1200"/>
            </a:lvl1pPr>
          </a:lstStyle>
          <a:p>
            <a:endParaRPr lang="en-US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sz="1200"/>
            </a:lvl1pPr>
          </a:lstStyle>
          <a:p>
            <a:fld id="{541191D7-EAA8-4D00-8B90-2FC6F2F3449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4725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50F11A-810D-459E-AB6B-3D5469F043E0}" type="slidenum">
              <a:rPr lang="en-US"/>
              <a:pPr/>
              <a:t>1</a:t>
            </a:fld>
            <a:endParaRPr lang="en-US"/>
          </a:p>
        </p:txBody>
      </p:sp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•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415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1295400"/>
            <a:ext cx="8229600" cy="1143000"/>
          </a:xfrm>
        </p:spPr>
        <p:txBody>
          <a:bodyPr/>
          <a:lstStyle>
            <a:lvl1pPr algn="r">
              <a:defRPr sz="3600"/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US" noProof="0" dirty="0" smtClean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11575" y="2819400"/>
            <a:ext cx="5051425" cy="1295400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53252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304800" y="6400800"/>
            <a:ext cx="1905000" cy="457200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5325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505200" y="6400800"/>
            <a:ext cx="2895600" cy="457200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934200" y="6400800"/>
            <a:ext cx="1905000" cy="457200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fld id="{80B0D17D-2647-4266-9487-0CA541A3FA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9DD91-C94B-4410-B8E2-C31341F4D57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71002"/>
      </p:ext>
    </p:extLst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5449" y="4406900"/>
            <a:ext cx="6799263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95449" y="2906713"/>
            <a:ext cx="6799263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9CDFB7-BA1E-400C-A6DB-42D5818B1DD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009286"/>
      </p:ext>
    </p:extLst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52600" y="1395413"/>
            <a:ext cx="3429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4000" y="1395413"/>
            <a:ext cx="3429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71D494-68BC-407F-AF65-AB0F97113BB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946766"/>
      </p:ext>
    </p:extLst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7324" y="274638"/>
            <a:ext cx="7229475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7324" y="1535113"/>
            <a:ext cx="345757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57324" y="2174875"/>
            <a:ext cx="346710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4925" y="1535113"/>
            <a:ext cx="35718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4925" y="2174875"/>
            <a:ext cx="35718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3E3192-E4CE-48D6-A6F2-6D2A272381B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559336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38FEF-6213-4598-919E-2C5D33C1699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975712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A107C3-E985-4DC2-8886-570CDD1DCD6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87172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75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0" y="273050"/>
            <a:ext cx="403859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6375" y="1444625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7DE84-1273-4261-A7F9-101789AABE1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297934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6418262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7" y="612775"/>
            <a:ext cx="6408737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641826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84E99E-F311-4DF1-948C-EE093CE6CFF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62114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8B10A-B675-4087-9034-9B2183FA19D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28508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10400" y="304800"/>
            <a:ext cx="1752600" cy="56626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52600" y="304800"/>
            <a:ext cx="5105400" cy="56626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BD3488-233A-4527-AB2B-86B08BC2E42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854234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04800"/>
            <a:ext cx="70104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52600" y="1395413"/>
            <a:ext cx="70104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 Second level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905000" y="6400800"/>
            <a:ext cx="137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316413" y="6400800"/>
            <a:ext cx="20843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ct val="0"/>
              </a:spcBef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391400" y="6400800"/>
            <a:ext cx="137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fld id="{DD1F01D4-9524-4813-B564-656FF752DF8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6666"/>
          </a:solidFill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6666"/>
          </a:solidFill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6666"/>
          </a:solidFill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6666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6666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6666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6666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6666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50000"/>
        </a:spcBef>
        <a:spcAft>
          <a:spcPct val="0"/>
        </a:spcAft>
        <a:buChar char="•"/>
        <a:defRPr sz="24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Ø"/>
        <a:defRPr sz="2200" i="1">
          <a:solidFill>
            <a:schemeClr val="tx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14388" y="1339850"/>
            <a:ext cx="7429500" cy="1143000"/>
          </a:xfrm>
        </p:spPr>
        <p:txBody>
          <a:bodyPr/>
          <a:lstStyle/>
          <a:p>
            <a:r>
              <a:rPr lang="en-US" dirty="0" smtClean="0"/>
              <a:t>POINTER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992438" y="2768600"/>
            <a:ext cx="5248275" cy="1109663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b="1" dirty="0" err="1" smtClean="0"/>
              <a:t>Struktur</a:t>
            </a:r>
            <a:r>
              <a:rPr lang="en-US" b="1" dirty="0" smtClean="0"/>
              <a:t> Data</a:t>
            </a:r>
          </a:p>
          <a:p>
            <a:pPr>
              <a:spcBef>
                <a:spcPct val="0"/>
              </a:spcBef>
            </a:pPr>
            <a:endParaRPr lang="en-US" b="1" dirty="0"/>
          </a:p>
          <a:p>
            <a:pPr>
              <a:spcBef>
                <a:spcPct val="0"/>
              </a:spcBef>
            </a:pPr>
            <a:endParaRPr lang="en-US" b="1" dirty="0" smtClean="0"/>
          </a:p>
          <a:p>
            <a:pPr>
              <a:spcBef>
                <a:spcPct val="0"/>
              </a:spcBef>
            </a:pPr>
            <a:r>
              <a:rPr lang="en-US" b="1" dirty="0" err="1" smtClean="0"/>
              <a:t>Khoiriya</a:t>
            </a:r>
            <a:r>
              <a:rPr lang="en-US" b="1" dirty="0" smtClean="0"/>
              <a:t> </a:t>
            </a:r>
            <a:r>
              <a:rPr lang="en-US" b="1" dirty="0" err="1" smtClean="0"/>
              <a:t>Latifa</a:t>
            </a:r>
            <a:r>
              <a:rPr lang="en-US" b="1" dirty="0" smtClean="0"/>
              <a:t>, </a:t>
            </a:r>
            <a:r>
              <a:rPr lang="en-US" b="1" dirty="0" err="1" smtClean="0"/>
              <a:t>M.Kom</a:t>
            </a:r>
            <a:r>
              <a:rPr lang="en-US" b="1" dirty="0" smtClean="0"/>
              <a:t>.</a:t>
            </a:r>
            <a:endParaRPr lang="en-US" b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POINTER  ………………….  (1)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Pointer (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penunjuk</a:t>
            </a:r>
            <a:r>
              <a:rPr lang="en-US" dirty="0"/>
              <a:t>)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yang </a:t>
            </a:r>
            <a:r>
              <a:rPr lang="en-US" dirty="0" err="1"/>
              <a:t>berisi</a:t>
            </a:r>
            <a:r>
              <a:rPr lang="en-US" dirty="0"/>
              <a:t> </a:t>
            </a:r>
            <a:r>
              <a:rPr lang="en-US" dirty="0" err="1"/>
              <a:t>alamat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lain</a:t>
            </a:r>
            <a:r>
              <a:rPr lang="en-US" dirty="0" smtClean="0"/>
              <a:t>.</a:t>
            </a:r>
          </a:p>
          <a:p>
            <a:r>
              <a:rPr lang="en-US" dirty="0"/>
              <a:t>Pointer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level </a:t>
            </a:r>
            <a:r>
              <a:rPr lang="en-US" dirty="0" err="1"/>
              <a:t>rendah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menunjuk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integer, character, float, double, </a:t>
            </a:r>
            <a:r>
              <a:rPr lang="en-US" dirty="0" err="1"/>
              <a:t>atau</a:t>
            </a:r>
            <a:r>
              <a:rPr lang="en-US" dirty="0"/>
              <a:t> single,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bahkan</a:t>
            </a:r>
            <a:r>
              <a:rPr lang="en-US" dirty="0"/>
              <a:t> </a:t>
            </a:r>
            <a:r>
              <a:rPr lang="en-US" dirty="0" err="1"/>
              <a:t>tipe-tipe</a:t>
            </a:r>
            <a:r>
              <a:rPr lang="en-US" dirty="0"/>
              <a:t> data lain yang </a:t>
            </a:r>
            <a:r>
              <a:rPr lang="en-US" dirty="0" err="1"/>
              <a:t>didukung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C</a:t>
            </a:r>
          </a:p>
        </p:txBody>
      </p:sp>
    </p:spTree>
    <p:extLst>
      <p:ext uri="{BB962C8B-B14F-4D97-AF65-F5344CB8AC3E}">
        <p14:creationId xmlns:p14="http://schemas.microsoft.com/office/powerpoint/2010/main" val="1745102969"/>
      </p:ext>
    </p:extLst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POINTER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395412"/>
            <a:ext cx="7010400" cy="5068887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mendeklarasikan</a:t>
            </a:r>
            <a:r>
              <a:rPr lang="en-US" dirty="0"/>
              <a:t> variable </a:t>
            </a:r>
            <a:r>
              <a:rPr lang="en-US" dirty="0" err="1"/>
              <a:t>artinya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memesan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didalam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memberinya</a:t>
            </a:r>
            <a:r>
              <a:rPr lang="en-US" dirty="0"/>
              <a:t> </a:t>
            </a:r>
            <a:r>
              <a:rPr lang="en-US" dirty="0" err="1"/>
              <a:t>nama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nama</a:t>
            </a:r>
            <a:r>
              <a:rPr lang="en-US" dirty="0"/>
              <a:t> variable yang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deklarasikan</a:t>
            </a:r>
            <a:r>
              <a:rPr lang="en-US" dirty="0"/>
              <a:t>. </a:t>
            </a:r>
            <a:r>
              <a:rPr lang="en-US" dirty="0" err="1"/>
              <a:t>Alamat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yang </a:t>
            </a:r>
            <a:r>
              <a:rPr lang="en-US" dirty="0" err="1"/>
              <a:t>disimpan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pointer. </a:t>
            </a:r>
            <a:endParaRPr lang="en-US" dirty="0" smtClean="0"/>
          </a:p>
          <a:p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mendeklarasikan</a:t>
            </a:r>
            <a:r>
              <a:rPr lang="en-US" dirty="0"/>
              <a:t> pointer : </a:t>
            </a:r>
            <a:endParaRPr lang="en-US" dirty="0" smtClean="0"/>
          </a:p>
          <a:p>
            <a:pPr marL="0" indent="0" algn="ctr">
              <a:buNone/>
            </a:pPr>
            <a:r>
              <a:rPr lang="en-US" dirty="0"/>
              <a:t> </a:t>
            </a:r>
            <a:r>
              <a:rPr lang="en-US" dirty="0" err="1" smtClean="0"/>
              <a:t>tipePointer</a:t>
            </a:r>
            <a:r>
              <a:rPr lang="en-US" dirty="0" smtClean="0"/>
              <a:t> *</a:t>
            </a:r>
            <a:r>
              <a:rPr lang="en-US" dirty="0" err="1" smtClean="0"/>
              <a:t>namaPointer</a:t>
            </a:r>
            <a:r>
              <a:rPr lang="en-US" dirty="0" smtClean="0"/>
              <a:t>;</a:t>
            </a:r>
            <a:endParaRPr lang="en-US" dirty="0"/>
          </a:p>
          <a:p>
            <a:pPr marL="0" indent="0" algn="just">
              <a:buNone/>
            </a:pPr>
            <a:r>
              <a:rPr lang="en-US" dirty="0" err="1"/>
              <a:t>Tipe</a:t>
            </a:r>
            <a:r>
              <a:rPr lang="en-US" dirty="0"/>
              <a:t> pointer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yang </a:t>
            </a:r>
            <a:r>
              <a:rPr lang="en-US" dirty="0" err="1"/>
              <a:t>alamatnya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disimpan</a:t>
            </a:r>
            <a:endParaRPr lang="en-US" dirty="0"/>
          </a:p>
          <a:p>
            <a:pPr algn="just"/>
            <a:r>
              <a:rPr lang="en-US" dirty="0" smtClean="0"/>
              <a:t>Pointer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yang </a:t>
            </a:r>
            <a:r>
              <a:rPr lang="en-US" dirty="0" err="1" smtClean="0"/>
              <a:t>menunjuk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menyatakan</a:t>
            </a:r>
            <a:r>
              <a:rPr lang="en-US" dirty="0" smtClean="0"/>
              <a:t> </a:t>
            </a:r>
            <a:r>
              <a:rPr lang="en-US" dirty="0" err="1" smtClean="0"/>
              <a:t>alamat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lokasi</a:t>
            </a:r>
            <a:r>
              <a:rPr lang="en-US" dirty="0" smtClean="0"/>
              <a:t> </a:t>
            </a:r>
            <a:r>
              <a:rPr lang="en-US" dirty="0" err="1" smtClean="0"/>
              <a:t>memori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239425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Deklarasi</a:t>
            </a:r>
            <a:r>
              <a:rPr lang="en-US" dirty="0"/>
              <a:t> Pointer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t-BR" dirty="0"/>
              <a:t>Bentuk Umum	 :  </a:t>
            </a:r>
            <a:r>
              <a:rPr lang="pt-BR" b="1" dirty="0"/>
              <a:t>tipe_data  *nama_pointer;</a:t>
            </a:r>
            <a:endParaRPr lang="en-US" dirty="0"/>
          </a:p>
          <a:p>
            <a:pPr marL="0" indent="0">
              <a:buNone/>
            </a:pPr>
            <a:r>
              <a:rPr lang="pt-BR" dirty="0"/>
              <a:t>Contoh		 : </a:t>
            </a:r>
            <a:r>
              <a:rPr lang="pt-BR" b="1" dirty="0"/>
              <a:t>int *nilai; 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                              </a:t>
            </a:r>
            <a:r>
              <a:rPr lang="pt-BR" b="1" dirty="0" smtClean="0"/>
              <a:t> </a:t>
            </a:r>
            <a:r>
              <a:rPr lang="pt-BR" b="1" dirty="0"/>
              <a:t>char *huruf;</a:t>
            </a:r>
            <a:endParaRPr lang="en-US" dirty="0"/>
          </a:p>
          <a:p>
            <a:pPr marL="0" indent="0">
              <a:buNone/>
            </a:pPr>
            <a:r>
              <a:rPr lang="pt-BR" dirty="0"/>
              <a:t>Pendeklarasian variabel pointer menggunakan tanda * sebelum nama </a:t>
            </a:r>
            <a:r>
              <a:rPr lang="pt-BR" dirty="0" smtClean="0"/>
              <a:t>variabelnya</a:t>
            </a:r>
          </a:p>
          <a:p>
            <a:pPr marL="0" indent="0">
              <a:buNone/>
            </a:pPr>
            <a:r>
              <a:rPr lang="pt-BR" dirty="0"/>
              <a:t>menampilkan nilai yang ditunjuk oleh suatu variabel pointer, juga digunakan operator * (tanda asterisk</a:t>
            </a:r>
            <a:r>
              <a:rPr lang="pt-BR" dirty="0" smtClean="0"/>
              <a:t>)</a:t>
            </a:r>
          </a:p>
          <a:p>
            <a:pPr marL="0" indent="0">
              <a:buNone/>
            </a:pPr>
            <a:r>
              <a:rPr lang="pt-BR" dirty="0"/>
              <a:t>menampilkan alamat tempat penyimpanan nilai yang ditunjuk oleh suatu variabel pointer, digunakan operator &amp; (tanda ampersand).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277134"/>
      </p:ext>
    </p:extLst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i="1" dirty="0"/>
              <a:t>Operasi pada Pointer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 err="1"/>
              <a:t>Operasi</a:t>
            </a:r>
            <a:r>
              <a:rPr lang="en-US" b="1" dirty="0"/>
              <a:t> </a:t>
            </a:r>
            <a:r>
              <a:rPr lang="en-US" b="1" dirty="0" err="1"/>
              <a:t>Penugasan</a:t>
            </a:r>
            <a:endParaRPr lang="en-US" dirty="0"/>
          </a:p>
          <a:p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variable pointer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disalin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variable pointer yang lain</a:t>
            </a:r>
          </a:p>
          <a:p>
            <a:r>
              <a:rPr lang="en-US" dirty="0"/>
              <a:t>Operator (&amp;)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kaitannya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pointer </a:t>
            </a:r>
            <a:r>
              <a:rPr lang="en-US" dirty="0" err="1"/>
              <a:t>adalah</a:t>
            </a:r>
            <a:r>
              <a:rPr lang="en-US" dirty="0"/>
              <a:t> operator yang </a:t>
            </a:r>
            <a:r>
              <a:rPr lang="en-US" dirty="0" err="1"/>
              <a:t>mengembalikan</a:t>
            </a:r>
            <a:r>
              <a:rPr lang="en-US" dirty="0"/>
              <a:t> </a:t>
            </a:r>
            <a:r>
              <a:rPr lang="en-US" dirty="0" err="1"/>
              <a:t>alamat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 smtClean="0"/>
              <a:t>operandnya</a:t>
            </a:r>
            <a:endParaRPr lang="en-US" dirty="0"/>
          </a:p>
          <a:p>
            <a:pPr marL="0" indent="0">
              <a:buNone/>
            </a:pPr>
            <a:r>
              <a:rPr lang="en-US" dirty="0" err="1" smtClean="0"/>
              <a:t>int</a:t>
            </a:r>
            <a:r>
              <a:rPr lang="en-US" dirty="0" smtClean="0"/>
              <a:t> </a:t>
            </a:r>
            <a:r>
              <a:rPr lang="en-US" dirty="0"/>
              <a:t>y = 5; /*</a:t>
            </a:r>
            <a:r>
              <a:rPr lang="en-US" dirty="0" err="1"/>
              <a:t>deklarasi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y*/</a:t>
            </a:r>
          </a:p>
          <a:p>
            <a:pPr marL="0" indent="0">
              <a:buNone/>
            </a:pPr>
            <a:r>
              <a:rPr lang="en-US" dirty="0" err="1"/>
              <a:t>int</a:t>
            </a:r>
            <a:r>
              <a:rPr lang="en-US" dirty="0"/>
              <a:t> *</a:t>
            </a:r>
            <a:r>
              <a:rPr lang="en-US" dirty="0" err="1"/>
              <a:t>yPtr</a:t>
            </a:r>
            <a:r>
              <a:rPr lang="en-US" dirty="0"/>
              <a:t>; /*</a:t>
            </a:r>
            <a:r>
              <a:rPr lang="en-US" dirty="0" err="1"/>
              <a:t>deklarasi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pointer </a:t>
            </a:r>
            <a:r>
              <a:rPr lang="en-US" dirty="0" err="1"/>
              <a:t>yPtr</a:t>
            </a:r>
            <a:r>
              <a:rPr lang="en-US" dirty="0"/>
              <a:t>*/</a:t>
            </a:r>
          </a:p>
          <a:p>
            <a:pPr marL="0" indent="0">
              <a:buNone/>
            </a:pPr>
            <a:r>
              <a:rPr lang="en-US" dirty="0" err="1"/>
              <a:t>yPtr</a:t>
            </a:r>
            <a:r>
              <a:rPr lang="en-US" dirty="0"/>
              <a:t> = &amp;y; /*</a:t>
            </a:r>
            <a:r>
              <a:rPr lang="en-US" dirty="0" err="1"/>
              <a:t>mengisi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pointer </a:t>
            </a:r>
            <a:r>
              <a:rPr lang="en-US" dirty="0" err="1"/>
              <a:t>yPtr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alamat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y*/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5856113"/>
      </p:ext>
    </p:extLst>
  </p:cSld>
  <p:clrMapOvr>
    <a:masterClrMapping/>
  </p:clrMapOvr>
  <p:transition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representasi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penugasan</a:t>
            </a:r>
            <a:r>
              <a:rPr lang="en-US" dirty="0"/>
              <a:t> di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adalah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5476" y="2639251"/>
            <a:ext cx="4129688" cy="208432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46964" y="4919434"/>
            <a:ext cx="6735036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Representasi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lain,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misalnya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asumsikan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bahwa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variabel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berada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pada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alokasi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memori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600000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variabel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pointer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yPtr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berada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pada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alokasi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memori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500000.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6621071"/>
      </p:ext>
    </p:extLst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2390828"/>
            <a:ext cx="7268808" cy="1215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705237"/>
      </p:ext>
    </p:extLst>
  </p:cSld>
  <p:clrMapOvr>
    <a:masterClrMapping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533400"/>
            <a:ext cx="7010400" cy="5434013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 err="1" smtClean="0"/>
              <a:t>Untuk</a:t>
            </a:r>
            <a:r>
              <a:rPr lang="en-US" sz="2000" dirty="0" smtClean="0"/>
              <a:t> </a:t>
            </a:r>
            <a:r>
              <a:rPr lang="en-US" sz="2000" dirty="0" err="1" smtClean="0"/>
              <a:t>mengambil</a:t>
            </a:r>
            <a:r>
              <a:rPr lang="en-US" sz="2000" dirty="0" smtClean="0"/>
              <a:t> </a:t>
            </a:r>
            <a:r>
              <a:rPr lang="en-US" sz="2000" dirty="0" err="1" smtClean="0"/>
              <a:t>alamat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suatu</a:t>
            </a:r>
            <a:r>
              <a:rPr lang="en-US" sz="2000" dirty="0" smtClean="0"/>
              <a:t> </a:t>
            </a:r>
            <a:r>
              <a:rPr lang="en-US" sz="2000" dirty="0" err="1" smtClean="0"/>
              <a:t>variabel</a:t>
            </a:r>
            <a:r>
              <a:rPr lang="en-US" sz="2000" dirty="0" smtClean="0"/>
              <a:t> </a:t>
            </a:r>
            <a:r>
              <a:rPr lang="en-US" sz="2000" dirty="0" err="1" smtClean="0"/>
              <a:t>kita</a:t>
            </a:r>
            <a:r>
              <a:rPr lang="en-US" sz="2000" dirty="0" smtClean="0"/>
              <a:t> </a:t>
            </a:r>
            <a:r>
              <a:rPr lang="en-US" sz="2000" dirty="0" err="1" smtClean="0"/>
              <a:t>hanya</a:t>
            </a:r>
            <a:r>
              <a:rPr lang="en-US" sz="2000" dirty="0" smtClean="0"/>
              <a:t> </a:t>
            </a:r>
            <a:r>
              <a:rPr lang="en-US" sz="2000" dirty="0" err="1" smtClean="0"/>
              <a:t>perlu</a:t>
            </a:r>
            <a:r>
              <a:rPr lang="en-US" sz="2000" dirty="0" smtClean="0"/>
              <a:t> </a:t>
            </a:r>
            <a:r>
              <a:rPr lang="en-US" sz="2000" dirty="0" err="1" smtClean="0"/>
              <a:t>menambahkan</a:t>
            </a:r>
            <a:r>
              <a:rPr lang="en-US" sz="2000" dirty="0" smtClean="0"/>
              <a:t> operator ( &amp; ) / address of / </a:t>
            </a:r>
            <a:r>
              <a:rPr lang="en-US" sz="2000" dirty="0" err="1" smtClean="0"/>
              <a:t>alamat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.. </a:t>
            </a:r>
            <a:r>
              <a:rPr lang="en-US" sz="2000" dirty="0" err="1" smtClean="0"/>
              <a:t>Didepan</a:t>
            </a:r>
            <a:r>
              <a:rPr lang="en-US" sz="2000" dirty="0" smtClean="0"/>
              <a:t> </a:t>
            </a:r>
            <a:r>
              <a:rPr lang="en-US" sz="2000" dirty="0" err="1" smtClean="0"/>
              <a:t>variabel</a:t>
            </a:r>
            <a:r>
              <a:rPr lang="en-US" sz="2000" dirty="0" smtClean="0"/>
              <a:t> </a:t>
            </a:r>
            <a:r>
              <a:rPr lang="en-US" sz="2000" dirty="0" err="1" smtClean="0"/>
              <a:t>tersebut</a:t>
            </a:r>
            <a:r>
              <a:rPr lang="en-US" sz="2000" dirty="0" smtClean="0"/>
              <a:t>. </a:t>
            </a:r>
          </a:p>
          <a:p>
            <a:pPr marL="0" indent="0">
              <a:buNone/>
            </a:pPr>
            <a:r>
              <a:rPr lang="en-US" sz="2000" dirty="0" err="1" smtClean="0"/>
              <a:t>Contoh</a:t>
            </a:r>
            <a:r>
              <a:rPr lang="en-US" sz="2000" dirty="0" smtClean="0"/>
              <a:t> :</a:t>
            </a:r>
          </a:p>
          <a:p>
            <a:pPr marL="0" indent="0">
              <a:buNone/>
            </a:pPr>
            <a:r>
              <a:rPr lang="en-US" sz="2000" dirty="0" smtClean="0"/>
              <a:t>#include &lt;</a:t>
            </a:r>
            <a:r>
              <a:rPr lang="en-US" sz="2000" dirty="0" err="1" smtClean="0"/>
              <a:t>stdio.h</a:t>
            </a:r>
            <a:r>
              <a:rPr lang="en-US" sz="2000" dirty="0" smtClean="0"/>
              <a:t>&gt;</a:t>
            </a:r>
          </a:p>
          <a:p>
            <a:pPr marL="0" indent="0">
              <a:buNone/>
            </a:pPr>
            <a:r>
              <a:rPr lang="en-US" sz="2000" dirty="0"/>
              <a:t>v</a:t>
            </a:r>
            <a:r>
              <a:rPr lang="en-US" sz="2000" dirty="0" smtClean="0"/>
              <a:t>oid main( )</a:t>
            </a:r>
          </a:p>
          <a:p>
            <a:pPr marL="0" indent="0">
              <a:buNone/>
            </a:pPr>
            <a:r>
              <a:rPr lang="en-US" sz="2000" dirty="0" smtClean="0"/>
              <a:t>{</a:t>
            </a:r>
          </a:p>
          <a:p>
            <a:pPr marL="0" indent="0">
              <a:buNone/>
            </a:pPr>
            <a:r>
              <a:rPr lang="en-US" sz="2000" dirty="0" err="1" smtClean="0"/>
              <a:t>int</a:t>
            </a:r>
            <a:r>
              <a:rPr lang="en-US" sz="2000" dirty="0" smtClean="0"/>
              <a:t> </a:t>
            </a:r>
            <a:r>
              <a:rPr lang="en-US" sz="2000" dirty="0" err="1" smtClean="0"/>
              <a:t>variabel_integer</a:t>
            </a:r>
            <a:r>
              <a:rPr lang="en-US" sz="2000" dirty="0" smtClean="0"/>
              <a:t>;</a:t>
            </a:r>
          </a:p>
          <a:p>
            <a:pPr marL="0" indent="0">
              <a:buNone/>
            </a:pPr>
            <a:r>
              <a:rPr lang="en-US" sz="2000" dirty="0" err="1" smtClean="0"/>
              <a:t>int</a:t>
            </a:r>
            <a:r>
              <a:rPr lang="en-US" sz="2000" dirty="0" smtClean="0"/>
              <a:t> *</a:t>
            </a:r>
            <a:r>
              <a:rPr lang="en-US" sz="2000" dirty="0" err="1" smtClean="0"/>
              <a:t>pointer_integer</a:t>
            </a:r>
            <a:r>
              <a:rPr lang="en-US" sz="2000" dirty="0" smtClean="0"/>
              <a:t>;</a:t>
            </a:r>
          </a:p>
          <a:p>
            <a:pPr marL="0" indent="0">
              <a:buNone/>
            </a:pPr>
            <a:r>
              <a:rPr lang="en-US" sz="2000" dirty="0" err="1" smtClean="0"/>
              <a:t>variabel_integer</a:t>
            </a:r>
            <a:r>
              <a:rPr lang="en-US" sz="2000" dirty="0" smtClean="0"/>
              <a:t> =17;</a:t>
            </a:r>
          </a:p>
          <a:p>
            <a:pPr marL="0" indent="0">
              <a:buNone/>
            </a:pPr>
            <a:r>
              <a:rPr lang="en-US" sz="2000" dirty="0" err="1" smtClean="0"/>
              <a:t>pointer_integer</a:t>
            </a:r>
            <a:r>
              <a:rPr lang="en-US" sz="2000" dirty="0" smtClean="0"/>
              <a:t>  = &amp;</a:t>
            </a:r>
            <a:r>
              <a:rPr lang="en-US" sz="2000" dirty="0" err="1" smtClean="0"/>
              <a:t>variabel_integer</a:t>
            </a:r>
            <a:r>
              <a:rPr lang="en-US" sz="2000" dirty="0" smtClean="0"/>
              <a:t>;</a:t>
            </a:r>
          </a:p>
          <a:p>
            <a:pPr marL="0" indent="0">
              <a:buNone/>
            </a:pPr>
            <a:r>
              <a:rPr lang="en-US" sz="2000" dirty="0" smtClean="0"/>
              <a:t>}</a:t>
            </a:r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97323774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Mencetak</a:t>
            </a:r>
            <a:r>
              <a:rPr lang="en-US" dirty="0" smtClean="0"/>
              <a:t> </a:t>
            </a:r>
            <a:r>
              <a:rPr lang="en-US" dirty="0" err="1" smtClean="0"/>
              <a:t>isi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int</a:t>
            </a:r>
            <a:r>
              <a:rPr lang="en-US" dirty="0" smtClean="0"/>
              <a:t> A = 25 </a:t>
            </a:r>
          </a:p>
          <a:p>
            <a:r>
              <a:rPr lang="en-US" dirty="0" err="1" smtClean="0"/>
              <a:t>int</a:t>
            </a:r>
            <a:r>
              <a:rPr lang="en-US" dirty="0" smtClean="0"/>
              <a:t> *P</a:t>
            </a:r>
          </a:p>
          <a:p>
            <a:r>
              <a:rPr lang="en-US" dirty="0" smtClean="0"/>
              <a:t>P = &amp;A</a:t>
            </a:r>
          </a:p>
          <a:p>
            <a:r>
              <a:rPr lang="en-US" dirty="0" err="1"/>
              <a:t>p</a:t>
            </a:r>
            <a:r>
              <a:rPr lang="en-US" dirty="0" err="1" smtClean="0"/>
              <a:t>rintf</a:t>
            </a:r>
            <a:r>
              <a:rPr lang="en-US" dirty="0" smtClean="0"/>
              <a:t>(“%</a:t>
            </a:r>
            <a:r>
              <a:rPr lang="en-US" dirty="0" err="1" smtClean="0"/>
              <a:t>i</a:t>
            </a:r>
            <a:r>
              <a:rPr lang="en-US" dirty="0" smtClean="0"/>
              <a:t>”, *P)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067771"/>
      </p:ext>
    </p:extLst>
  </p:cSld>
  <p:clrMapOvr>
    <a:masterClrMapping/>
  </p:clrMapOvr>
  <p:transition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660400"/>
            <a:ext cx="7010400" cy="530701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#include &lt;</a:t>
            </a:r>
            <a:r>
              <a:rPr lang="en-US" dirty="0" err="1"/>
              <a:t>stdio.h</a:t>
            </a:r>
            <a:r>
              <a:rPr lang="en-US" dirty="0"/>
              <a:t>&gt;</a:t>
            </a:r>
          </a:p>
          <a:p>
            <a:pPr marL="0" indent="0">
              <a:buNone/>
            </a:pPr>
            <a:r>
              <a:rPr lang="en-US" dirty="0"/>
              <a:t>void main( )</a:t>
            </a:r>
          </a:p>
          <a:p>
            <a:pPr marL="0" indent="0">
              <a:buNone/>
            </a:pPr>
            <a:r>
              <a:rPr lang="en-US" dirty="0"/>
              <a:t>{</a:t>
            </a:r>
          </a:p>
          <a:p>
            <a:pPr marL="0" indent="0">
              <a:buNone/>
            </a:pPr>
            <a:r>
              <a:rPr lang="en-US" dirty="0" err="1"/>
              <a:t>int</a:t>
            </a:r>
            <a:r>
              <a:rPr lang="en-US" dirty="0"/>
              <a:t> </a:t>
            </a:r>
            <a:r>
              <a:rPr lang="en-US" dirty="0" err="1"/>
              <a:t>variabel_integer</a:t>
            </a:r>
            <a:r>
              <a:rPr lang="en-US" dirty="0"/>
              <a:t>;</a:t>
            </a:r>
          </a:p>
          <a:p>
            <a:pPr marL="0" indent="0">
              <a:buNone/>
            </a:pPr>
            <a:r>
              <a:rPr lang="en-US" dirty="0" err="1"/>
              <a:t>int</a:t>
            </a:r>
            <a:r>
              <a:rPr lang="en-US" dirty="0"/>
              <a:t> *</a:t>
            </a:r>
            <a:r>
              <a:rPr lang="en-US" dirty="0" err="1"/>
              <a:t>pointer_integer</a:t>
            </a:r>
            <a:r>
              <a:rPr lang="en-US" dirty="0" smtClean="0"/>
              <a:t>;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 smtClean="0"/>
              <a:t>pointer_integer</a:t>
            </a:r>
            <a:r>
              <a:rPr lang="en-US" dirty="0" smtClean="0"/>
              <a:t>  </a:t>
            </a:r>
            <a:r>
              <a:rPr lang="en-US" dirty="0"/>
              <a:t>= &amp;</a:t>
            </a:r>
            <a:r>
              <a:rPr lang="en-US" dirty="0" err="1"/>
              <a:t>variabel_integer</a:t>
            </a:r>
            <a:r>
              <a:rPr lang="en-US" dirty="0" smtClean="0"/>
              <a:t>;</a:t>
            </a:r>
          </a:p>
          <a:p>
            <a:pPr marL="0" indent="0">
              <a:buNone/>
            </a:pPr>
            <a:r>
              <a:rPr lang="en-US" dirty="0" smtClean="0"/>
              <a:t>*</a:t>
            </a:r>
            <a:r>
              <a:rPr lang="en-US" dirty="0" err="1" smtClean="0"/>
              <a:t>pointer_integer</a:t>
            </a:r>
            <a:r>
              <a:rPr lang="en-US" dirty="0" smtClean="0"/>
              <a:t> </a:t>
            </a:r>
            <a:r>
              <a:rPr lang="en-US" dirty="0"/>
              <a:t>=17;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/>
              <a:t>}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705518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380" y="1700428"/>
            <a:ext cx="6457811" cy="4560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23930"/>
      </p:ext>
    </p:extLst>
  </p:cSld>
  <p:clrMapOvr>
    <a:masterClrMapping/>
  </p:clrMapOvr>
  <p:transition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04800"/>
            <a:ext cx="7010400" cy="660400"/>
          </a:xfrm>
        </p:spPr>
        <p:txBody>
          <a:bodyPr/>
          <a:lstStyle/>
          <a:p>
            <a:pPr lvl="0"/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Aritmatika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965200"/>
            <a:ext cx="7010400" cy="5002213"/>
          </a:xfrm>
        </p:spPr>
        <p:txBody>
          <a:bodyPr/>
          <a:lstStyle/>
          <a:p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variabel</a:t>
            </a:r>
            <a:r>
              <a:rPr lang="en-US" sz="2000" dirty="0"/>
              <a:t> pointer </a:t>
            </a:r>
            <a:r>
              <a:rPr lang="en-US" sz="2000" dirty="0" err="1"/>
              <a:t>hanya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dilakukan</a:t>
            </a:r>
            <a:r>
              <a:rPr lang="en-US" sz="2000" dirty="0"/>
              <a:t> </a:t>
            </a:r>
            <a:r>
              <a:rPr lang="en-US" sz="2000" dirty="0" err="1"/>
              <a:t>operasi</a:t>
            </a:r>
            <a:r>
              <a:rPr lang="en-US" sz="2000" dirty="0"/>
              <a:t> </a:t>
            </a:r>
            <a:r>
              <a:rPr lang="en-US" sz="2000" dirty="0" err="1"/>
              <a:t>aritmatika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nilai</a:t>
            </a:r>
            <a:r>
              <a:rPr lang="en-US" sz="2000" dirty="0"/>
              <a:t> </a:t>
            </a:r>
            <a:r>
              <a:rPr lang="en-US" sz="2000" dirty="0" smtClean="0"/>
              <a:t>integer </a:t>
            </a:r>
            <a:r>
              <a:rPr lang="en-US" sz="2000" dirty="0" err="1" smtClean="0"/>
              <a:t>saja</a:t>
            </a:r>
            <a:endParaRPr lang="en-US" sz="2000" dirty="0" smtClean="0"/>
          </a:p>
          <a:p>
            <a:r>
              <a:rPr lang="en-US" sz="2000" dirty="0" err="1"/>
              <a:t>Operasi</a:t>
            </a:r>
            <a:r>
              <a:rPr lang="en-US" sz="2000" dirty="0"/>
              <a:t> yang </a:t>
            </a:r>
            <a:r>
              <a:rPr lang="en-US" sz="2000" dirty="0" err="1"/>
              <a:t>biasa</a:t>
            </a:r>
            <a:r>
              <a:rPr lang="en-US" sz="2000" dirty="0"/>
              <a:t> </a:t>
            </a:r>
            <a:r>
              <a:rPr lang="en-US" sz="2000" dirty="0" err="1"/>
              <a:t>dilakukan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operasi</a:t>
            </a:r>
            <a:r>
              <a:rPr lang="en-US" sz="2000" dirty="0"/>
              <a:t> </a:t>
            </a:r>
            <a:r>
              <a:rPr lang="en-US" sz="2000" dirty="0" err="1"/>
              <a:t>penambahan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 smtClean="0"/>
              <a:t>pengurangan</a:t>
            </a:r>
            <a:endParaRPr lang="en-US" sz="2000" dirty="0" smtClean="0"/>
          </a:p>
          <a:p>
            <a:r>
              <a:rPr lang="en-US" sz="2000" dirty="0" err="1"/>
              <a:t>Operasi</a:t>
            </a:r>
            <a:r>
              <a:rPr lang="en-US" sz="2000" dirty="0"/>
              <a:t> </a:t>
            </a:r>
            <a:r>
              <a:rPr lang="en-US" sz="2000" dirty="0" err="1"/>
              <a:t>penambahan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nilai</a:t>
            </a:r>
            <a:r>
              <a:rPr lang="en-US" sz="2000" dirty="0"/>
              <a:t> </a:t>
            </a:r>
            <a:r>
              <a:rPr lang="en-US" sz="2000" dirty="0" err="1"/>
              <a:t>menunjukkan</a:t>
            </a:r>
            <a:r>
              <a:rPr lang="en-US" sz="2000" dirty="0"/>
              <a:t> </a:t>
            </a:r>
            <a:r>
              <a:rPr lang="en-US" sz="2000" dirty="0" err="1"/>
              <a:t>lokasi</a:t>
            </a:r>
            <a:r>
              <a:rPr lang="en-US" sz="2000" dirty="0"/>
              <a:t> data </a:t>
            </a:r>
            <a:r>
              <a:rPr lang="en-US" sz="2000" dirty="0" err="1"/>
              <a:t>berikutnya</a:t>
            </a:r>
            <a:r>
              <a:rPr lang="en-US" sz="2000" dirty="0"/>
              <a:t> (</a:t>
            </a:r>
            <a:r>
              <a:rPr lang="en-US" sz="2000" dirty="0" smtClean="0"/>
              <a:t>index </a:t>
            </a:r>
            <a:r>
              <a:rPr lang="en-US" sz="2000" dirty="0" err="1" smtClean="0"/>
              <a:t>selanjutnya</a:t>
            </a:r>
            <a:r>
              <a:rPr lang="en-US" sz="2000" dirty="0"/>
              <a:t>)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memori</a:t>
            </a:r>
            <a:r>
              <a:rPr lang="en-US" sz="2000" dirty="0" smtClean="0"/>
              <a:t>.</a:t>
            </a:r>
          </a:p>
          <a:p>
            <a:r>
              <a:rPr lang="en-US" sz="2000" dirty="0" err="1"/>
              <a:t>Asumsikan</a:t>
            </a:r>
            <a:r>
              <a:rPr lang="en-US" sz="2000" dirty="0"/>
              <a:t> </a:t>
            </a:r>
            <a:r>
              <a:rPr lang="en-US" sz="2000" dirty="0" err="1"/>
              <a:t>kita</a:t>
            </a:r>
            <a:r>
              <a:rPr lang="en-US" sz="2000" dirty="0"/>
              <a:t> </a:t>
            </a:r>
            <a:r>
              <a:rPr lang="en-US" sz="2000" dirty="0" err="1"/>
              <a:t>telah</a:t>
            </a:r>
            <a:r>
              <a:rPr lang="en-US" sz="2000" dirty="0"/>
              <a:t> </a:t>
            </a:r>
            <a:r>
              <a:rPr lang="en-US" sz="2000" dirty="0" err="1"/>
              <a:t>mendeklarasikan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array float v[5],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anggap</a:t>
            </a:r>
            <a:r>
              <a:rPr lang="en-US" sz="2000" dirty="0"/>
              <a:t> </a:t>
            </a:r>
            <a:r>
              <a:rPr lang="en-US" sz="2000" dirty="0" err="1"/>
              <a:t>elemen</a:t>
            </a:r>
            <a:r>
              <a:rPr lang="en-US" sz="2000" dirty="0"/>
              <a:t> </a:t>
            </a:r>
            <a:r>
              <a:rPr lang="en-US" sz="2000" dirty="0" err="1"/>
              <a:t>pertamanya</a:t>
            </a:r>
            <a:r>
              <a:rPr lang="en-US" sz="2000" dirty="0"/>
              <a:t> </a:t>
            </a:r>
            <a:r>
              <a:rPr lang="en-US" sz="2000" dirty="0" err="1"/>
              <a:t>berada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lokasi</a:t>
            </a:r>
            <a:r>
              <a:rPr lang="en-US" sz="2000" dirty="0"/>
              <a:t> 3000 di </a:t>
            </a:r>
            <a:r>
              <a:rPr lang="en-US" sz="2000" dirty="0" err="1"/>
              <a:t>memori</a:t>
            </a:r>
            <a:r>
              <a:rPr lang="en-US" sz="2000" dirty="0"/>
              <a:t>. </a:t>
            </a:r>
            <a:r>
              <a:rPr lang="en-US" sz="2000" dirty="0" err="1"/>
              <a:t>Lalu</a:t>
            </a:r>
            <a:r>
              <a:rPr lang="en-US" sz="2000" dirty="0"/>
              <a:t> </a:t>
            </a:r>
            <a:r>
              <a:rPr lang="en-US" sz="2000" dirty="0" err="1"/>
              <a:t>kita</a:t>
            </a:r>
            <a:r>
              <a:rPr lang="en-US" sz="2000" dirty="0"/>
              <a:t> </a:t>
            </a:r>
            <a:r>
              <a:rPr lang="en-US" sz="2000" dirty="0" err="1"/>
              <a:t>deklarasikan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dirty="0" err="1"/>
              <a:t>variabel</a:t>
            </a:r>
            <a:r>
              <a:rPr lang="en-US" sz="2000" dirty="0"/>
              <a:t> pointer *</a:t>
            </a:r>
            <a:r>
              <a:rPr lang="en-US" sz="2000" dirty="0" err="1"/>
              <a:t>vPtr</a:t>
            </a:r>
            <a:r>
              <a:rPr lang="en-US" sz="2000" dirty="0"/>
              <a:t>, </a:t>
            </a:r>
            <a:r>
              <a:rPr lang="en-US" sz="2000" dirty="0" err="1"/>
              <a:t>ada</a:t>
            </a:r>
            <a:r>
              <a:rPr lang="en-US" sz="2000" dirty="0"/>
              <a:t> </a:t>
            </a:r>
            <a:r>
              <a:rPr lang="en-US" sz="2000" dirty="0" err="1"/>
              <a:t>dua</a:t>
            </a:r>
            <a:r>
              <a:rPr lang="en-US" sz="2000" dirty="0"/>
              <a:t> </a:t>
            </a:r>
            <a:r>
              <a:rPr lang="en-US" sz="2000" dirty="0" err="1"/>
              <a:t>cara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mengisi</a:t>
            </a:r>
            <a:r>
              <a:rPr lang="en-US" sz="2000" dirty="0"/>
              <a:t> </a:t>
            </a:r>
            <a:r>
              <a:rPr lang="en-US" sz="2000" dirty="0" err="1"/>
              <a:t>variabel</a:t>
            </a:r>
            <a:r>
              <a:rPr lang="en-US" sz="2000" dirty="0"/>
              <a:t> pointer *</a:t>
            </a:r>
            <a:r>
              <a:rPr lang="en-US" sz="2000" dirty="0" err="1"/>
              <a:t>vPtr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alamat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elemen</a:t>
            </a:r>
            <a:r>
              <a:rPr lang="en-US" sz="2000" dirty="0"/>
              <a:t> </a:t>
            </a:r>
            <a:r>
              <a:rPr lang="en-US" sz="2000" dirty="0" err="1"/>
              <a:t>pertama</a:t>
            </a:r>
            <a:r>
              <a:rPr lang="en-US" sz="2000" dirty="0"/>
              <a:t> array v, </a:t>
            </a:r>
            <a:r>
              <a:rPr lang="en-US" sz="2000" dirty="0" err="1"/>
              <a:t>yaitu</a:t>
            </a:r>
            <a:r>
              <a:rPr lang="en-US" sz="2000" dirty="0"/>
              <a:t> :</a:t>
            </a:r>
          </a:p>
          <a:p>
            <a:pPr marL="0" indent="0">
              <a:buNone/>
            </a:pPr>
            <a:r>
              <a:rPr lang="en-US" sz="2000" dirty="0" smtClean="0"/>
              <a:t>	float </a:t>
            </a:r>
            <a:r>
              <a:rPr lang="en-US" sz="2000" dirty="0"/>
              <a:t>*</a:t>
            </a:r>
            <a:r>
              <a:rPr lang="en-US" sz="2000" dirty="0" err="1"/>
              <a:t>vPtr</a:t>
            </a:r>
            <a:r>
              <a:rPr lang="en-US" sz="2000" dirty="0"/>
              <a:t> = v;</a:t>
            </a:r>
          </a:p>
          <a:p>
            <a:pPr marL="0" indent="0">
              <a:buNone/>
            </a:pPr>
            <a:r>
              <a:rPr lang="en-US" sz="2000" dirty="0"/>
              <a:t>	</a:t>
            </a:r>
            <a:r>
              <a:rPr lang="en-US" sz="2000" dirty="0" smtClean="0"/>
              <a:t>float </a:t>
            </a:r>
            <a:r>
              <a:rPr lang="en-US" sz="2000" dirty="0"/>
              <a:t>*</a:t>
            </a:r>
            <a:r>
              <a:rPr lang="en-US" sz="2000" dirty="0" err="1"/>
              <a:t>vPtr</a:t>
            </a:r>
            <a:r>
              <a:rPr lang="en-US" sz="2000" dirty="0"/>
              <a:t> = &amp;v[0];</a:t>
            </a:r>
          </a:p>
          <a:p>
            <a:r>
              <a:rPr lang="en-US" sz="2000" dirty="0" smtClean="0"/>
              <a:t>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96096128"/>
      </p:ext>
    </p:extLst>
  </p:cSld>
  <p:clrMapOvr>
    <a:masterClrMapping/>
  </p:clrMapOvr>
  <p:transition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016" y="1244600"/>
            <a:ext cx="6860794" cy="3160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054719"/>
      </p:ext>
    </p:extLst>
  </p:cSld>
  <p:clrMapOvr>
    <a:masterClrMapping/>
  </p:clrMapOvr>
  <p:transition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65300" y="1135946"/>
            <a:ext cx="6985000" cy="3736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#include &lt;</a:t>
            </a:r>
            <a:r>
              <a:rPr lang="en-US" sz="1600" dirty="0" err="1"/>
              <a:t>stdio.h</a:t>
            </a:r>
            <a:r>
              <a:rPr lang="en-US" sz="1600" dirty="0"/>
              <a:t>&gt;</a:t>
            </a:r>
          </a:p>
          <a:p>
            <a:r>
              <a:rPr lang="en-US" sz="1600" dirty="0" err="1"/>
              <a:t>int</a:t>
            </a:r>
            <a:r>
              <a:rPr lang="en-US" sz="1600" dirty="0"/>
              <a:t> main(void)</a:t>
            </a:r>
          </a:p>
          <a:p>
            <a:r>
              <a:rPr lang="en-US" sz="1600" dirty="0"/>
              <a:t>{</a:t>
            </a:r>
          </a:p>
          <a:p>
            <a:r>
              <a:rPr lang="en-US" sz="1600" dirty="0"/>
              <a:t>  </a:t>
            </a:r>
            <a:r>
              <a:rPr lang="en-US" sz="1600" dirty="0" err="1"/>
              <a:t>int</a:t>
            </a:r>
            <a:r>
              <a:rPr lang="en-US" sz="1600" dirty="0"/>
              <a:t> number = 0;                 </a:t>
            </a:r>
          </a:p>
          <a:p>
            <a:r>
              <a:rPr lang="en-US" sz="1600" dirty="0"/>
              <a:t>  </a:t>
            </a:r>
            <a:r>
              <a:rPr lang="en-US" sz="1600" dirty="0" err="1"/>
              <a:t>int</a:t>
            </a:r>
            <a:r>
              <a:rPr lang="en-US" sz="1600" dirty="0"/>
              <a:t> *pointer = NULL;          </a:t>
            </a:r>
          </a:p>
          <a:p>
            <a:r>
              <a:rPr lang="en-US" sz="1600" dirty="0"/>
              <a:t>  number = 10;</a:t>
            </a:r>
          </a:p>
          <a:p>
            <a:r>
              <a:rPr lang="en-US" sz="1600" dirty="0"/>
              <a:t>  </a:t>
            </a:r>
            <a:r>
              <a:rPr lang="en-US" sz="1600" dirty="0" err="1"/>
              <a:t>printf</a:t>
            </a:r>
            <a:r>
              <a:rPr lang="en-US" sz="1600" dirty="0"/>
              <a:t>("\</a:t>
            </a:r>
            <a:r>
              <a:rPr lang="en-US" sz="1600" dirty="0" err="1"/>
              <a:t>nnumber's</a:t>
            </a:r>
            <a:r>
              <a:rPr lang="en-US" sz="1600" dirty="0"/>
              <a:t> address: %p", &amp;number);          </a:t>
            </a:r>
          </a:p>
          <a:p>
            <a:r>
              <a:rPr lang="en-US" sz="1600" dirty="0"/>
              <a:t>  </a:t>
            </a:r>
            <a:r>
              <a:rPr lang="en-US" sz="1600" dirty="0" err="1"/>
              <a:t>printf</a:t>
            </a:r>
            <a:r>
              <a:rPr lang="en-US" sz="1600" dirty="0"/>
              <a:t>("\</a:t>
            </a:r>
            <a:r>
              <a:rPr lang="en-US" sz="1600" dirty="0" err="1"/>
              <a:t>nnumber's</a:t>
            </a:r>
            <a:r>
              <a:rPr lang="en-US" sz="1600" dirty="0"/>
              <a:t> value: %d\n\n", number);           </a:t>
            </a:r>
          </a:p>
          <a:p>
            <a:r>
              <a:rPr lang="en-US" sz="1600" dirty="0"/>
              <a:t>  pointer = &amp;number;            </a:t>
            </a:r>
          </a:p>
          <a:p>
            <a:r>
              <a:rPr lang="en-US" sz="1600" dirty="0"/>
              <a:t>  </a:t>
            </a:r>
            <a:r>
              <a:rPr lang="en-US" sz="1600" dirty="0" err="1"/>
              <a:t>printf</a:t>
            </a:r>
            <a:r>
              <a:rPr lang="en-US" sz="1600" dirty="0"/>
              <a:t>("pointer's address: %p", &amp;pointer); </a:t>
            </a:r>
            <a:endParaRPr lang="en-US" sz="1600" dirty="0" smtClean="0"/>
          </a:p>
          <a:p>
            <a:r>
              <a:rPr lang="en-US" sz="1600" dirty="0" err="1" smtClean="0"/>
              <a:t>printf</a:t>
            </a:r>
            <a:r>
              <a:rPr lang="en-US" sz="1600" dirty="0"/>
              <a:t>("\</a:t>
            </a:r>
            <a:r>
              <a:rPr lang="en-US" sz="1600" dirty="0" err="1"/>
              <a:t>npointer's</a:t>
            </a:r>
            <a:r>
              <a:rPr lang="en-US" sz="1600" dirty="0"/>
              <a:t> size: %d bytes", </a:t>
            </a:r>
            <a:r>
              <a:rPr lang="en-US" sz="1600" dirty="0" err="1"/>
              <a:t>sizeof</a:t>
            </a:r>
            <a:r>
              <a:rPr lang="en-US" sz="1600" dirty="0"/>
              <a:t>(pointer)); </a:t>
            </a:r>
            <a:endParaRPr lang="en-US" sz="1600" dirty="0" smtClean="0"/>
          </a:p>
          <a:p>
            <a:r>
              <a:rPr lang="en-US" sz="1600" dirty="0" err="1" smtClean="0"/>
              <a:t>printf</a:t>
            </a:r>
            <a:r>
              <a:rPr lang="en-US" sz="1600" dirty="0"/>
              <a:t>("\</a:t>
            </a:r>
            <a:r>
              <a:rPr lang="en-US" sz="1600" dirty="0" err="1"/>
              <a:t>npointer's</a:t>
            </a:r>
            <a:r>
              <a:rPr lang="en-US" sz="1600" dirty="0"/>
              <a:t> value: %p", pointer); </a:t>
            </a:r>
            <a:endParaRPr lang="en-US" sz="1600" dirty="0" smtClean="0"/>
          </a:p>
          <a:p>
            <a:r>
              <a:rPr lang="en-US" sz="1600" dirty="0" err="1" smtClean="0"/>
              <a:t>printf</a:t>
            </a:r>
            <a:r>
              <a:rPr lang="en-US" sz="1600" dirty="0"/>
              <a:t>("\</a:t>
            </a:r>
            <a:r>
              <a:rPr lang="en-US" sz="1600" dirty="0" err="1"/>
              <a:t>nvalue</a:t>
            </a:r>
            <a:r>
              <a:rPr lang="en-US" sz="1600" dirty="0"/>
              <a:t> pointed to: %d\n", *pointer); </a:t>
            </a:r>
            <a:endParaRPr lang="en-US" sz="1600" dirty="0" smtClean="0"/>
          </a:p>
          <a:p>
            <a:r>
              <a:rPr lang="en-US" sz="1600" dirty="0" smtClean="0"/>
              <a:t>return </a:t>
            </a:r>
            <a:r>
              <a:rPr lang="en-US" sz="1600" dirty="0"/>
              <a:t>0;</a:t>
            </a:r>
          </a:p>
          <a:p>
            <a:r>
              <a:rPr lang="en-US" sz="16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83504748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600" dirty="0" err="1" smtClean="0"/>
              <a:t>Mencetak</a:t>
            </a:r>
            <a:r>
              <a:rPr lang="en-US" sz="1600" dirty="0" smtClean="0"/>
              <a:t> </a:t>
            </a:r>
            <a:r>
              <a:rPr lang="en-US" sz="1600" dirty="0" err="1" smtClean="0"/>
              <a:t>isi</a:t>
            </a:r>
            <a:r>
              <a:rPr lang="en-US" sz="1600" dirty="0" smtClean="0"/>
              <a:t> pointer P </a:t>
            </a:r>
            <a:r>
              <a:rPr lang="en-US" sz="1600" dirty="0" err="1" smtClean="0"/>
              <a:t>sebagai</a:t>
            </a:r>
            <a:r>
              <a:rPr lang="en-US" sz="1600" dirty="0" smtClean="0"/>
              <a:t> </a:t>
            </a:r>
            <a:r>
              <a:rPr lang="en-US" sz="1600" dirty="0" err="1" smtClean="0"/>
              <a:t>alamat</a:t>
            </a:r>
            <a:r>
              <a:rPr lang="en-US" sz="1600" dirty="0" smtClean="0"/>
              <a:t> A</a:t>
            </a:r>
            <a:endParaRPr lang="en-US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int</a:t>
            </a:r>
            <a:r>
              <a:rPr lang="en-US" dirty="0"/>
              <a:t> A = 25 </a:t>
            </a:r>
          </a:p>
          <a:p>
            <a:r>
              <a:rPr lang="en-US" dirty="0" err="1"/>
              <a:t>int</a:t>
            </a:r>
            <a:r>
              <a:rPr lang="en-US" dirty="0"/>
              <a:t> *P</a:t>
            </a:r>
          </a:p>
          <a:p>
            <a:r>
              <a:rPr lang="en-US" dirty="0"/>
              <a:t>P = &amp;A</a:t>
            </a:r>
          </a:p>
          <a:p>
            <a:r>
              <a:rPr lang="en-US" dirty="0" err="1"/>
              <a:t>printf</a:t>
            </a:r>
            <a:r>
              <a:rPr lang="en-US" dirty="0" smtClean="0"/>
              <a:t>(“%</a:t>
            </a:r>
            <a:r>
              <a:rPr lang="en-US" dirty="0" err="1"/>
              <a:t>i</a:t>
            </a:r>
            <a:r>
              <a:rPr lang="en-US" dirty="0" smtClean="0"/>
              <a:t>”, P</a:t>
            </a:r>
            <a:r>
              <a:rPr lang="en-US" dirty="0"/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5352608"/>
      </p:ext>
    </p:extLst>
  </p:cSld>
  <p:clrMapOvr>
    <a:masterClrMapping/>
  </p:clrMapOvr>
  <p:transition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Int</a:t>
            </a:r>
            <a:r>
              <a:rPr lang="en-US" dirty="0" smtClean="0"/>
              <a:t> *P</a:t>
            </a:r>
          </a:p>
          <a:p>
            <a:r>
              <a:rPr lang="en-US" dirty="0" err="1" smtClean="0"/>
              <a:t>Int</a:t>
            </a:r>
            <a:r>
              <a:rPr lang="en-US" dirty="0" smtClean="0"/>
              <a:t> A, B;</a:t>
            </a:r>
          </a:p>
          <a:p>
            <a:r>
              <a:rPr lang="en-US" dirty="0" smtClean="0"/>
              <a:t>A=25 </a:t>
            </a:r>
          </a:p>
          <a:p>
            <a:r>
              <a:rPr lang="en-US" dirty="0" smtClean="0"/>
              <a:t>P=&amp;A</a:t>
            </a:r>
          </a:p>
          <a:p>
            <a:r>
              <a:rPr lang="en-US" dirty="0" smtClean="0"/>
              <a:t>B=*P</a:t>
            </a:r>
          </a:p>
          <a:p>
            <a:endParaRPr lang="en-US" dirty="0"/>
          </a:p>
          <a:p>
            <a:r>
              <a:rPr lang="en-US" dirty="0" smtClean="0"/>
              <a:t>?????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074440"/>
      </p:ext>
    </p:extLst>
  </p:cSld>
  <p:clrMapOvr>
    <a:masterClrMapping/>
  </p:clrMapOvr>
  <p:transition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Int</a:t>
            </a:r>
            <a:r>
              <a:rPr lang="en-US" dirty="0" smtClean="0"/>
              <a:t> A=25, B=12;</a:t>
            </a:r>
          </a:p>
          <a:p>
            <a:r>
              <a:rPr lang="en-US" dirty="0" err="1" smtClean="0"/>
              <a:t>Int</a:t>
            </a:r>
            <a:r>
              <a:rPr lang="en-US" dirty="0" smtClean="0"/>
              <a:t> *P, *Q;</a:t>
            </a:r>
          </a:p>
          <a:p>
            <a:r>
              <a:rPr lang="en-US" dirty="0" smtClean="0"/>
              <a:t>P=&amp;A;</a:t>
            </a:r>
          </a:p>
          <a:p>
            <a:r>
              <a:rPr lang="en-US" dirty="0" smtClean="0"/>
              <a:t>Q=P;</a:t>
            </a:r>
          </a:p>
          <a:p>
            <a:r>
              <a:rPr lang="en-US" dirty="0" err="1" smtClean="0"/>
              <a:t>Printf</a:t>
            </a:r>
            <a:r>
              <a:rPr lang="en-US" dirty="0" smtClean="0"/>
              <a:t>(“%</a:t>
            </a:r>
            <a:r>
              <a:rPr lang="en-US" dirty="0" err="1" smtClean="0"/>
              <a:t>i</a:t>
            </a:r>
            <a:r>
              <a:rPr lang="en-US" dirty="0" smtClean="0"/>
              <a:t>\n”, *P);</a:t>
            </a:r>
          </a:p>
          <a:p>
            <a:r>
              <a:rPr lang="en-US" dirty="0" err="1" smtClean="0"/>
              <a:t>Printf</a:t>
            </a:r>
            <a:r>
              <a:rPr lang="en-US" dirty="0" smtClean="0"/>
              <a:t>(“%</a:t>
            </a:r>
            <a:r>
              <a:rPr lang="en-US" dirty="0" err="1" smtClean="0"/>
              <a:t>i</a:t>
            </a:r>
            <a:r>
              <a:rPr lang="en-US" dirty="0" smtClean="0"/>
              <a:t>\n”, *Q);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4054611"/>
      </p:ext>
    </p:extLst>
  </p:cSld>
  <p:clrMapOvr>
    <a:masterClrMapping/>
  </p:clrMapOvr>
  <p:transition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int</a:t>
            </a:r>
            <a:r>
              <a:rPr lang="en-US" dirty="0" smtClean="0"/>
              <a:t> A=25, B=12;</a:t>
            </a:r>
          </a:p>
          <a:p>
            <a:r>
              <a:rPr lang="en-US" dirty="0" err="1" smtClean="0"/>
              <a:t>int</a:t>
            </a:r>
            <a:r>
              <a:rPr lang="en-US" dirty="0" smtClean="0"/>
              <a:t> *P, *Q;</a:t>
            </a:r>
          </a:p>
          <a:p>
            <a:r>
              <a:rPr lang="en-US" dirty="0" smtClean="0"/>
              <a:t>P= &amp;A; Q= &amp;B;</a:t>
            </a:r>
          </a:p>
          <a:p>
            <a:r>
              <a:rPr lang="en-US" dirty="0" smtClean="0"/>
              <a:t>*Q =*P;</a:t>
            </a:r>
          </a:p>
          <a:p>
            <a:r>
              <a:rPr lang="en-US" dirty="0" err="1" smtClean="0"/>
              <a:t>printf</a:t>
            </a:r>
            <a:r>
              <a:rPr lang="en-US" dirty="0" smtClean="0"/>
              <a:t>(“%</a:t>
            </a:r>
            <a:r>
              <a:rPr lang="en-US" dirty="0" err="1" smtClean="0"/>
              <a:t>i</a:t>
            </a:r>
            <a:r>
              <a:rPr lang="en-US" dirty="0" smtClean="0"/>
              <a:t>\n”, A);</a:t>
            </a:r>
          </a:p>
          <a:p>
            <a:r>
              <a:rPr lang="en-US" dirty="0" err="1" smtClean="0"/>
              <a:t>printf</a:t>
            </a:r>
            <a:r>
              <a:rPr lang="en-US" dirty="0" smtClean="0"/>
              <a:t>(“%</a:t>
            </a:r>
            <a:r>
              <a:rPr lang="en-US" dirty="0" err="1" smtClean="0"/>
              <a:t>i</a:t>
            </a:r>
            <a:r>
              <a:rPr lang="en-US" dirty="0" smtClean="0"/>
              <a:t>\n”, B);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8212180"/>
      </p:ext>
    </p:extLst>
  </p:cSld>
  <p:clrMapOvr>
    <a:masterClrMapping/>
  </p:clrMapOvr>
  <p:transition>
    <p:fade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04800"/>
            <a:ext cx="7010400" cy="609600"/>
          </a:xfrm>
        </p:spPr>
        <p:txBody>
          <a:bodyPr/>
          <a:lstStyle/>
          <a:p>
            <a:r>
              <a:rPr lang="en-US" sz="1800" dirty="0" smtClean="0"/>
              <a:t>Pointer </a:t>
            </a:r>
            <a:r>
              <a:rPr lang="en-US" sz="1800" dirty="0" err="1" smtClean="0"/>
              <a:t>pada</a:t>
            </a:r>
            <a:r>
              <a:rPr lang="en-US" sz="1800" dirty="0" smtClean="0"/>
              <a:t> </a:t>
            </a:r>
            <a:r>
              <a:rPr lang="en-US" sz="1800" dirty="0" err="1" smtClean="0"/>
              <a:t>elemen</a:t>
            </a:r>
            <a:r>
              <a:rPr lang="en-US" sz="1800" dirty="0" smtClean="0"/>
              <a:t> array </a:t>
            </a:r>
            <a:r>
              <a:rPr lang="en-US" sz="1800" dirty="0" err="1" smtClean="0"/>
              <a:t>satu</a:t>
            </a:r>
            <a:r>
              <a:rPr lang="en-US" sz="1800" dirty="0" smtClean="0"/>
              <a:t> </a:t>
            </a:r>
            <a:r>
              <a:rPr lang="en-US" sz="1800" dirty="0" err="1" smtClean="0"/>
              <a:t>dimensi</a:t>
            </a:r>
            <a:r>
              <a:rPr lang="en-US" sz="1800" dirty="0" smtClean="0"/>
              <a:t> :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104900"/>
            <a:ext cx="7010400" cy="5511800"/>
          </a:xfrm>
        </p:spPr>
        <p:txBody>
          <a:bodyPr/>
          <a:lstStyle/>
          <a:p>
            <a:r>
              <a:rPr lang="en-US" dirty="0" err="1"/>
              <a:t>i</a:t>
            </a:r>
            <a:r>
              <a:rPr lang="en-US" dirty="0" err="1" smtClean="0"/>
              <a:t>nt</a:t>
            </a:r>
            <a:r>
              <a:rPr lang="en-US" dirty="0" smtClean="0"/>
              <a:t> A[5] = [25, 12, 17, 10, 15];</a:t>
            </a:r>
          </a:p>
          <a:p>
            <a:r>
              <a:rPr lang="en-US" dirty="0" err="1" smtClean="0"/>
              <a:t>Int</a:t>
            </a:r>
            <a:r>
              <a:rPr lang="en-US" dirty="0" smtClean="0"/>
              <a:t> *P;</a:t>
            </a:r>
          </a:p>
          <a:p>
            <a:r>
              <a:rPr lang="en-US" dirty="0" smtClean="0"/>
              <a:t>P=A;</a:t>
            </a:r>
          </a:p>
          <a:p>
            <a:r>
              <a:rPr lang="en-US" dirty="0" err="1" smtClean="0"/>
              <a:t>Printf</a:t>
            </a:r>
            <a:r>
              <a:rPr lang="en-US" dirty="0" smtClean="0"/>
              <a:t>(“%d\n”, *P)</a:t>
            </a:r>
          </a:p>
          <a:p>
            <a:endParaRPr lang="en-US" dirty="0" smtClean="0"/>
          </a:p>
          <a:p>
            <a:r>
              <a:rPr lang="en-US" dirty="0" smtClean="0"/>
              <a:t>P=A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ditulis</a:t>
            </a:r>
            <a:r>
              <a:rPr lang="en-US" dirty="0" smtClean="0"/>
              <a:t> P = &amp;A[0];</a:t>
            </a:r>
          </a:p>
          <a:p>
            <a:r>
              <a:rPr lang="en-US" dirty="0" smtClean="0"/>
              <a:t>P= &amp;A[3] / P = A+3;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458882"/>
      </p:ext>
    </p:extLst>
  </p:cSld>
  <p:clrMapOvr>
    <a:masterClrMapping/>
  </p:clrMapOvr>
  <p:transition>
    <p:fade thruBlk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err="1" smtClean="0"/>
              <a:t>Menggerakkan</a:t>
            </a:r>
            <a:r>
              <a:rPr lang="en-US" sz="2000" dirty="0" smtClean="0"/>
              <a:t> pointer yang </a:t>
            </a:r>
            <a:r>
              <a:rPr lang="en-US" sz="2000" dirty="0" err="1" smtClean="0"/>
              <a:t>menunjuk</a:t>
            </a:r>
            <a:r>
              <a:rPr lang="en-US" sz="2000" dirty="0" smtClean="0"/>
              <a:t> array 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Int</a:t>
            </a:r>
            <a:r>
              <a:rPr lang="en-US" dirty="0" smtClean="0"/>
              <a:t> A[7]=(25, 12, 1, 2, 5, 6, 7);</a:t>
            </a:r>
          </a:p>
          <a:p>
            <a:r>
              <a:rPr lang="en-US" dirty="0" err="1" smtClean="0"/>
              <a:t>Int</a:t>
            </a:r>
            <a:r>
              <a:rPr lang="en-US" dirty="0" smtClean="0"/>
              <a:t> *P</a:t>
            </a:r>
          </a:p>
          <a:p>
            <a:r>
              <a:rPr lang="en-US" dirty="0" smtClean="0"/>
              <a:t>P=A</a:t>
            </a:r>
          </a:p>
          <a:p>
            <a:r>
              <a:rPr lang="en-US" dirty="0" err="1" smtClean="0"/>
              <a:t>Printf</a:t>
            </a:r>
            <a:r>
              <a:rPr lang="en-US" dirty="0" smtClean="0"/>
              <a:t>(“%d\n”, *P);</a:t>
            </a:r>
          </a:p>
          <a:p>
            <a:r>
              <a:rPr lang="en-US" dirty="0" smtClean="0"/>
              <a:t>P++;</a:t>
            </a:r>
          </a:p>
          <a:p>
            <a:r>
              <a:rPr lang="en-US" dirty="0" err="1" smtClean="0"/>
              <a:t>Printf</a:t>
            </a:r>
            <a:r>
              <a:rPr lang="en-US" dirty="0" smtClean="0"/>
              <a:t>(“d\n”, *P);</a:t>
            </a:r>
          </a:p>
          <a:p>
            <a:r>
              <a:rPr lang="en-US" dirty="0" smtClean="0"/>
              <a:t>???? Akan </a:t>
            </a:r>
            <a:r>
              <a:rPr lang="en-US" dirty="0" err="1" smtClean="0"/>
              <a:t>tercetak</a:t>
            </a:r>
            <a:r>
              <a:rPr lang="en-US" dirty="0" smtClean="0"/>
              <a:t>  </a:t>
            </a:r>
          </a:p>
          <a:p>
            <a:r>
              <a:rPr lang="en-US" dirty="0" smtClean="0"/>
              <a:t>25</a:t>
            </a:r>
          </a:p>
          <a:p>
            <a:r>
              <a:rPr lang="en-US" dirty="0" smtClean="0"/>
              <a:t>12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574132"/>
      </p:ext>
    </p:extLst>
  </p:cSld>
  <p:clrMapOvr>
    <a:masterClrMapping/>
  </p:clrMapOvr>
  <p:transition>
    <p:fade thruBlk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Mencetak</a:t>
            </a:r>
            <a:r>
              <a:rPr lang="en-US" dirty="0" smtClean="0"/>
              <a:t> </a:t>
            </a:r>
            <a:r>
              <a:rPr lang="en-US" dirty="0" err="1" smtClean="0"/>
              <a:t>isi</a:t>
            </a:r>
            <a:r>
              <a:rPr lang="en-US" dirty="0" smtClean="0"/>
              <a:t> array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Int</a:t>
            </a:r>
            <a:r>
              <a:rPr lang="en-US" dirty="0" smtClean="0"/>
              <a:t> I, *P, A[5]=(25, 12, 17, 10, 15)</a:t>
            </a:r>
          </a:p>
          <a:p>
            <a:r>
              <a:rPr lang="en-US" dirty="0" smtClean="0"/>
              <a:t>P=A;</a:t>
            </a:r>
          </a:p>
          <a:p>
            <a:r>
              <a:rPr lang="en-US" dirty="0" smtClean="0"/>
              <a:t>For(I=1; I&lt;=5; I++)</a:t>
            </a:r>
          </a:p>
          <a:p>
            <a:r>
              <a:rPr lang="en-US" dirty="0" smtClean="0"/>
              <a:t>{ </a:t>
            </a:r>
            <a:r>
              <a:rPr lang="en-US" dirty="0" err="1" smtClean="0"/>
              <a:t>printf</a:t>
            </a:r>
            <a:r>
              <a:rPr lang="en-US" dirty="0" smtClean="0"/>
              <a:t>(“%</a:t>
            </a:r>
            <a:r>
              <a:rPr lang="en-US" dirty="0" err="1" smtClean="0"/>
              <a:t>i</a:t>
            </a:r>
            <a:r>
              <a:rPr lang="en-US" dirty="0" smtClean="0"/>
              <a:t>\n”, *P);</a:t>
            </a:r>
          </a:p>
          <a:p>
            <a:r>
              <a:rPr lang="en-US" dirty="0" smtClean="0"/>
              <a:t>P++;</a:t>
            </a:r>
          </a:p>
          <a:p>
            <a:r>
              <a:rPr lang="en-US" dirty="0" smtClean="0"/>
              <a:t>}</a:t>
            </a:r>
          </a:p>
          <a:p>
            <a:endParaRPr lang="en-US" dirty="0"/>
          </a:p>
          <a:p>
            <a:r>
              <a:rPr lang="en-US" dirty="0" err="1" smtClean="0"/>
              <a:t>Tercetak</a:t>
            </a:r>
            <a:r>
              <a:rPr lang="en-US" dirty="0" smtClean="0"/>
              <a:t> ???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917930"/>
      </p:ext>
    </p:extLst>
  </p:cSld>
  <p:clrMapOvr>
    <a:masterClrMapping/>
  </p:clrMapOvr>
  <p:transition>
    <p:fade thruBlk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Int</a:t>
            </a:r>
            <a:r>
              <a:rPr lang="en-US" dirty="0" smtClean="0"/>
              <a:t>  I, *P, A[5]={25, 12, 17, 10, 15};</a:t>
            </a:r>
          </a:p>
          <a:p>
            <a:r>
              <a:rPr lang="en-US" dirty="0" smtClean="0"/>
              <a:t>P=A</a:t>
            </a:r>
          </a:p>
          <a:p>
            <a:r>
              <a:rPr lang="en-US" dirty="0" smtClean="0"/>
              <a:t>For(I=1; I&lt;=4; I++)</a:t>
            </a:r>
          </a:p>
          <a:p>
            <a:r>
              <a:rPr lang="en-US" dirty="0" err="1" smtClean="0"/>
              <a:t>Printf</a:t>
            </a:r>
            <a:r>
              <a:rPr lang="en-US" dirty="0" smtClean="0"/>
              <a:t>(‘%</a:t>
            </a:r>
            <a:r>
              <a:rPr lang="en-US" dirty="0" err="1" smtClean="0"/>
              <a:t>i</a:t>
            </a:r>
            <a:r>
              <a:rPr lang="en-US" dirty="0" smtClean="0"/>
              <a:t>\n”, *++P);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245917"/>
      </p:ext>
    </p:extLst>
  </p:cSld>
  <p:clrMapOvr>
    <a:masterClrMapping/>
  </p:clrMapOvr>
  <p:transition>
    <p:fade thruBlk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Char A[3] [5] = {“ABCDE”, “FGHIJ”, “KLMNO”};</a:t>
            </a:r>
          </a:p>
          <a:p>
            <a:r>
              <a:rPr lang="en-US" dirty="0" smtClean="0"/>
              <a:t>Char *P:</a:t>
            </a:r>
          </a:p>
          <a:p>
            <a:r>
              <a:rPr lang="en-US" dirty="0" smtClean="0"/>
              <a:t>P= &amp;A[0][0];</a:t>
            </a:r>
          </a:p>
          <a:p>
            <a:r>
              <a:rPr lang="en-US" dirty="0" err="1" smtClean="0"/>
              <a:t>Printf</a:t>
            </a:r>
            <a:r>
              <a:rPr lang="en-US" dirty="0" smtClean="0"/>
              <a:t>(“\</a:t>
            </a:r>
            <a:r>
              <a:rPr lang="en-US" dirty="0" err="1" smtClean="0"/>
              <a:t>n%c</a:t>
            </a:r>
            <a:r>
              <a:rPr lang="en-US" dirty="0" smtClean="0"/>
              <a:t>”, *P)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284314"/>
      </p:ext>
    </p:extLst>
  </p:cSld>
  <p:clrMapOvr>
    <a:masterClrMapping/>
  </p:clrMapOvr>
  <p:transition>
    <p:fade thruBlk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Char A[3] [5] = {“ABCDE”, “FGHIJ”, “KLMNO”};</a:t>
            </a:r>
          </a:p>
          <a:p>
            <a:r>
              <a:rPr lang="en-US" dirty="0"/>
              <a:t>Char *</a:t>
            </a:r>
            <a:r>
              <a:rPr lang="en-US" dirty="0" smtClean="0"/>
              <a:t>P;</a:t>
            </a:r>
          </a:p>
          <a:p>
            <a:r>
              <a:rPr lang="en-US" dirty="0" err="1" smtClean="0"/>
              <a:t>Int</a:t>
            </a:r>
            <a:r>
              <a:rPr lang="en-US" dirty="0" smtClean="0"/>
              <a:t> I;</a:t>
            </a:r>
            <a:endParaRPr lang="en-US" dirty="0"/>
          </a:p>
          <a:p>
            <a:r>
              <a:rPr lang="en-US" dirty="0"/>
              <a:t>P= &amp;A[0][0</a:t>
            </a:r>
            <a:r>
              <a:rPr lang="en-US" dirty="0" smtClean="0"/>
              <a:t>];</a:t>
            </a:r>
          </a:p>
          <a:p>
            <a:r>
              <a:rPr lang="en-US" dirty="0" smtClean="0"/>
              <a:t>For (</a:t>
            </a:r>
            <a:r>
              <a:rPr lang="en-US" dirty="0" err="1" smtClean="0"/>
              <a:t>i</a:t>
            </a:r>
            <a:r>
              <a:rPr lang="en-US" dirty="0" smtClean="0"/>
              <a:t>=1; </a:t>
            </a:r>
            <a:r>
              <a:rPr lang="en-US" dirty="0" err="1" smtClean="0"/>
              <a:t>i</a:t>
            </a:r>
            <a:r>
              <a:rPr lang="en-US" dirty="0" smtClean="0"/>
              <a:t>&lt;=15; </a:t>
            </a:r>
            <a:r>
              <a:rPr lang="en-US" dirty="0" err="1" smtClean="0"/>
              <a:t>i</a:t>
            </a:r>
            <a:r>
              <a:rPr lang="en-US" dirty="0" smtClean="0"/>
              <a:t>++)</a:t>
            </a:r>
          </a:p>
          <a:p>
            <a:r>
              <a:rPr lang="en-US" dirty="0" smtClean="0"/>
              <a:t>{</a:t>
            </a:r>
          </a:p>
          <a:p>
            <a:r>
              <a:rPr lang="en-US" dirty="0" err="1" smtClean="0"/>
              <a:t>pintf</a:t>
            </a:r>
            <a:r>
              <a:rPr lang="en-US" dirty="0"/>
              <a:t>(“\</a:t>
            </a:r>
            <a:r>
              <a:rPr lang="en-US" dirty="0" err="1"/>
              <a:t>n%c</a:t>
            </a:r>
            <a:r>
              <a:rPr lang="en-US" dirty="0"/>
              <a:t>”, *P</a:t>
            </a:r>
            <a:r>
              <a:rPr lang="en-US" dirty="0" smtClean="0"/>
              <a:t>);</a:t>
            </a:r>
          </a:p>
          <a:p>
            <a:r>
              <a:rPr lang="en-US" dirty="0" smtClean="0"/>
              <a:t>P++</a:t>
            </a:r>
          </a:p>
          <a:p>
            <a:r>
              <a:rPr lang="en-US" dirty="0"/>
              <a:t>}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051773"/>
      </p:ext>
    </p:extLst>
  </p:cSld>
  <p:clrMapOvr>
    <a:masterClrMapping/>
  </p:clrMapOvr>
  <p:transition>
    <p:fade thruBlk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8000" y="582612"/>
            <a:ext cx="7010400" cy="6275387"/>
          </a:xfrm>
        </p:spPr>
        <p:txBody>
          <a:bodyPr/>
          <a:lstStyle/>
          <a:p>
            <a:r>
              <a:rPr lang="en-US" sz="1800" dirty="0"/>
              <a:t>Char A[3] [5] = {“ABCDE”, “FGHIJ”, “KLMNO”};</a:t>
            </a:r>
          </a:p>
          <a:p>
            <a:r>
              <a:rPr lang="en-US" sz="1800" dirty="0"/>
              <a:t>Char *P;</a:t>
            </a:r>
          </a:p>
          <a:p>
            <a:r>
              <a:rPr lang="en-US" sz="1800" dirty="0" err="1"/>
              <a:t>Int</a:t>
            </a:r>
            <a:r>
              <a:rPr lang="en-US" sz="1800" dirty="0"/>
              <a:t> </a:t>
            </a:r>
            <a:r>
              <a:rPr lang="en-US" sz="1800" dirty="0" smtClean="0"/>
              <a:t>I, j;</a:t>
            </a:r>
            <a:endParaRPr lang="en-US" sz="1800" dirty="0"/>
          </a:p>
          <a:p>
            <a:r>
              <a:rPr lang="en-US" sz="1800" dirty="0"/>
              <a:t>P= &amp;A[0][0];</a:t>
            </a:r>
          </a:p>
          <a:p>
            <a:r>
              <a:rPr lang="en-US" sz="1800" dirty="0"/>
              <a:t>For (</a:t>
            </a:r>
            <a:r>
              <a:rPr lang="en-US" sz="1800" dirty="0" err="1"/>
              <a:t>i</a:t>
            </a:r>
            <a:r>
              <a:rPr lang="en-US" sz="1800" dirty="0"/>
              <a:t>=1; </a:t>
            </a:r>
            <a:r>
              <a:rPr lang="en-US" sz="1800" dirty="0" err="1"/>
              <a:t>i</a:t>
            </a:r>
            <a:r>
              <a:rPr lang="en-US" sz="1800" dirty="0" smtClean="0"/>
              <a:t>&lt;=3; </a:t>
            </a:r>
            <a:r>
              <a:rPr lang="en-US" sz="1800" dirty="0" err="1"/>
              <a:t>i</a:t>
            </a:r>
            <a:r>
              <a:rPr lang="en-US" sz="1800" dirty="0"/>
              <a:t>++)</a:t>
            </a:r>
          </a:p>
          <a:p>
            <a:r>
              <a:rPr lang="en-US" sz="1800" dirty="0" smtClean="0"/>
              <a:t>{</a:t>
            </a:r>
          </a:p>
          <a:p>
            <a:r>
              <a:rPr lang="en-US" sz="1800" dirty="0" smtClean="0"/>
              <a:t>P= &amp;A[0][0]</a:t>
            </a:r>
          </a:p>
          <a:p>
            <a:r>
              <a:rPr lang="en-US" sz="1800" dirty="0" smtClean="0"/>
              <a:t>For (j=1; J&lt;=5; J++)</a:t>
            </a:r>
          </a:p>
          <a:p>
            <a:r>
              <a:rPr lang="en-US" sz="1800" dirty="0"/>
              <a:t>{</a:t>
            </a:r>
          </a:p>
          <a:p>
            <a:r>
              <a:rPr lang="en-US" sz="1800" dirty="0" err="1"/>
              <a:t>pintf</a:t>
            </a:r>
            <a:r>
              <a:rPr lang="en-US" sz="1800" dirty="0" smtClean="0"/>
              <a:t>(“%c</a:t>
            </a:r>
            <a:r>
              <a:rPr lang="en-US" sz="1800" dirty="0"/>
              <a:t>”, *P);</a:t>
            </a:r>
          </a:p>
          <a:p>
            <a:r>
              <a:rPr lang="en-US" sz="1800" dirty="0"/>
              <a:t>P++</a:t>
            </a:r>
          </a:p>
          <a:p>
            <a:r>
              <a:rPr lang="en-US" sz="1800" dirty="0" smtClean="0"/>
              <a:t>}</a:t>
            </a:r>
          </a:p>
          <a:p>
            <a:r>
              <a:rPr lang="en-US" sz="1800" dirty="0" err="1" smtClean="0"/>
              <a:t>Printf</a:t>
            </a:r>
            <a:r>
              <a:rPr lang="en-US" sz="1800" dirty="0" smtClean="0"/>
              <a:t>(“\n”);</a:t>
            </a:r>
          </a:p>
          <a:p>
            <a:r>
              <a:rPr lang="en-US" sz="1800" dirty="0"/>
              <a:t>}</a:t>
            </a:r>
            <a:endParaRPr lang="en-US" sz="1800" dirty="0" smtClean="0"/>
          </a:p>
          <a:p>
            <a:endParaRPr lang="en-US" sz="1800" dirty="0"/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543538333"/>
      </p:ext>
    </p:extLst>
  </p:cSld>
  <p:clrMapOvr>
    <a:masterClrMapping/>
  </p:clrMapOvr>
  <p:transition>
    <p:fade thruBlk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Mengisi</a:t>
            </a:r>
            <a:r>
              <a:rPr lang="en-US" dirty="0" smtClean="0"/>
              <a:t> array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Int</a:t>
            </a:r>
            <a:r>
              <a:rPr lang="en-US" dirty="0" smtClean="0"/>
              <a:t> I, *P, N, A[5];</a:t>
            </a:r>
          </a:p>
          <a:p>
            <a:r>
              <a:rPr lang="en-US" dirty="0" smtClean="0"/>
              <a:t>P = A; N=1;</a:t>
            </a:r>
          </a:p>
          <a:p>
            <a:r>
              <a:rPr lang="en-US" dirty="0" smtClean="0"/>
              <a:t>For (</a:t>
            </a:r>
            <a:r>
              <a:rPr lang="en-US" dirty="0" err="1" smtClean="0"/>
              <a:t>i</a:t>
            </a:r>
            <a:r>
              <a:rPr lang="en-US" dirty="0" smtClean="0"/>
              <a:t>=1; </a:t>
            </a:r>
            <a:r>
              <a:rPr lang="en-US" dirty="0" err="1" smtClean="0"/>
              <a:t>i</a:t>
            </a:r>
            <a:r>
              <a:rPr lang="en-US" dirty="0" smtClean="0"/>
              <a:t>&lt;=5; I++)</a:t>
            </a:r>
          </a:p>
          <a:p>
            <a:r>
              <a:rPr lang="en-US" dirty="0" smtClean="0"/>
              <a:t>{ *P=N;</a:t>
            </a:r>
          </a:p>
          <a:p>
            <a:r>
              <a:rPr lang="en-US" dirty="0" smtClean="0"/>
              <a:t>P++;</a:t>
            </a:r>
          </a:p>
          <a:p>
            <a:r>
              <a:rPr lang="en-US" dirty="0" smtClean="0"/>
              <a:t>N++;</a:t>
            </a:r>
          </a:p>
          <a:p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370485228"/>
      </p:ext>
    </p:extLst>
  </p:cSld>
  <p:clrMapOvr>
    <a:masterClrMapping/>
  </p:clrMapOvr>
  <p:transition>
    <p:fade thruBlk="1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Pointer </a:t>
            </a:r>
            <a:r>
              <a:rPr lang="en-US" i="1" dirty="0" err="1"/>
              <a:t>pada</a:t>
            </a:r>
            <a:r>
              <a:rPr lang="en-US" i="1" dirty="0"/>
              <a:t> </a:t>
            </a:r>
            <a:r>
              <a:rPr lang="en-US" i="1" dirty="0" err="1"/>
              <a:t>Struct</a:t>
            </a:r>
            <a:r>
              <a:rPr lang="en-US" i="1" dirty="0"/>
              <a:t/>
            </a:r>
            <a:br>
              <a:rPr lang="en-US" i="1" dirty="0"/>
            </a:b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5333" y="1043285"/>
            <a:ext cx="4128867" cy="5575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179290"/>
      </p:ext>
    </p:extLst>
  </p:cSld>
  <p:clrMapOvr>
    <a:masterClrMapping/>
  </p:clrMapOvr>
  <p:transition>
    <p:fade thruBlk="1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i="1" dirty="0"/>
              <a:t>Pointer pada Fungsi</a:t>
            </a:r>
            <a:r>
              <a:rPr lang="en-US" i="1" dirty="0"/>
              <a:t/>
            </a:r>
            <a:br>
              <a:rPr lang="en-US" i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395413"/>
            <a:ext cx="7010400" cy="1169987"/>
          </a:xfrm>
        </p:spPr>
        <p:txBody>
          <a:bodyPr/>
          <a:lstStyle/>
          <a:p>
            <a:r>
              <a:rPr lang="id-ID" dirty="0"/>
              <a:t>Pointer dapat juga digunakan sebagai parameter pada sebuah </a:t>
            </a:r>
            <a:r>
              <a:rPr lang="id-ID" dirty="0" smtClean="0"/>
              <a:t>fungsi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4828" y="2565400"/>
            <a:ext cx="5000372" cy="3744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521184"/>
      </p:ext>
    </p:extLst>
  </p:cSld>
  <p:clrMapOvr>
    <a:masterClrMapping/>
  </p:clrMapOvr>
  <p:transition>
    <p:fade thruBlk="1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Manfaat</a:t>
            </a:r>
            <a:r>
              <a:rPr lang="en-US" dirty="0" smtClean="0"/>
              <a:t> pointer :</a:t>
            </a:r>
          </a:p>
          <a:p>
            <a:pPr marL="0" indent="0">
              <a:buNone/>
            </a:pP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mengakses</a:t>
            </a:r>
            <a:r>
              <a:rPr lang="en-US" dirty="0" smtClean="0"/>
              <a:t> </a:t>
            </a:r>
            <a:r>
              <a:rPr lang="en-US" dirty="0" err="1" smtClean="0"/>
              <a:t>memori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. 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623119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1158951">
  <a:themeElements>
    <a:clrScheme name="1844_Classroom Expectations_Copyedited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844_Classroom Expectations_Copyedited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844_Classroom Expectations_Copyedite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844_Classroom Expectations_Copyedite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844_Classroom Expectations_Copyedite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844_Classroom Expectations_Copyedite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844_Classroom Expectations_Copyedite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844_Classroom Expectations_Copyedite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844_Classroom Expectations_Copyedite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844_Classroom Expectations_Copyedite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844_Classroom Expectations_Copyedite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844_Classroom Expectations_Copyedite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844_Classroom Expectations_Copyedite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844_Classroom Expectations_Copyedite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844_Classroom Expectations_Copyedited 1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68A5906-F268-4F87-9765-7B21AABD07A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Classroom expectations presentation</Template>
  <TotalTime>2335</TotalTime>
  <Words>1007</Words>
  <Application>Microsoft Office PowerPoint</Application>
  <PresentationFormat>On-screen Show (4:3)</PresentationFormat>
  <Paragraphs>174</Paragraphs>
  <Slides>29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</vt:lpstr>
      <vt:lpstr>Calibri</vt:lpstr>
      <vt:lpstr>Tahoma</vt:lpstr>
      <vt:lpstr>Times New Roman</vt:lpstr>
      <vt:lpstr>Wingdings</vt:lpstr>
      <vt:lpstr>01158951</vt:lpstr>
      <vt:lpstr>POINTER </vt:lpstr>
      <vt:lpstr>POINTER  ………………….  (1)</vt:lpstr>
      <vt:lpstr>POINTER </vt:lpstr>
      <vt:lpstr>Deklarasi Pointer</vt:lpstr>
      <vt:lpstr>Operasi pada Pointer</vt:lpstr>
      <vt:lpstr>PowerPoint Presentation</vt:lpstr>
      <vt:lpstr>PowerPoint Presentation</vt:lpstr>
      <vt:lpstr>PowerPoint Presentation</vt:lpstr>
      <vt:lpstr>Mencetak isi variabel A</vt:lpstr>
      <vt:lpstr>PowerPoint Presentation</vt:lpstr>
      <vt:lpstr>PowerPoint Presentation</vt:lpstr>
      <vt:lpstr>Operasi Aritmatika </vt:lpstr>
      <vt:lpstr>PowerPoint Presentation</vt:lpstr>
      <vt:lpstr>PowerPoint Presentation</vt:lpstr>
      <vt:lpstr>Mencetak isi pointer P sebagai alamat A</vt:lpstr>
      <vt:lpstr>PowerPoint Presentation</vt:lpstr>
      <vt:lpstr>PowerPoint Presentation</vt:lpstr>
      <vt:lpstr>PowerPoint Presentation</vt:lpstr>
      <vt:lpstr>Pointer pada elemen array satu dimensi :</vt:lpstr>
      <vt:lpstr>Menggerakkan pointer yang menunjuk array </vt:lpstr>
      <vt:lpstr>Mencetak isi array </vt:lpstr>
      <vt:lpstr>PowerPoint Presentation</vt:lpstr>
      <vt:lpstr>PowerPoint Presentation</vt:lpstr>
      <vt:lpstr>PowerPoint Presentation</vt:lpstr>
      <vt:lpstr>PowerPoint Presentation</vt:lpstr>
      <vt:lpstr>Mengisi array </vt:lpstr>
      <vt:lpstr>Pointer pada Struct </vt:lpstr>
      <vt:lpstr>Pointer pada Fungsi 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ARRAY</dc:title>
  <dc:creator>gue</dc:creator>
  <cp:keywords/>
  <cp:lastModifiedBy>gue</cp:lastModifiedBy>
  <cp:revision>49</cp:revision>
  <dcterms:created xsi:type="dcterms:W3CDTF">2015-04-01T02:47:29Z</dcterms:created>
  <dcterms:modified xsi:type="dcterms:W3CDTF">2017-02-20T04:34:14Z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TC011589511033</vt:lpwstr>
  </property>
</Properties>
</file>