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076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34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965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836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82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984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82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12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153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11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472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09969-BD3B-4827-BC9B-1833DDA5229B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22EC4-27F2-492F-A935-EA60488EC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901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81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926842" y="3454985"/>
            <a:ext cx="6971665" cy="24077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lang="en-US" sz="4000" b="1" i="1" spc="-15" dirty="0" smtClean="0">
                <a:latin typeface="Calibri"/>
                <a:cs typeface="Calibri"/>
              </a:rPr>
              <a:t>KOLOM </a:t>
            </a:r>
          </a:p>
          <a:p>
            <a:pPr marL="12700" algn="ctr">
              <a:spcBef>
                <a:spcPts val="95"/>
              </a:spcBef>
            </a:pPr>
            <a:endParaRPr lang="en-US" sz="4000" b="1" i="1" spc="-15" dirty="0" smtClean="0">
              <a:latin typeface="Calibri"/>
              <a:cs typeface="Calibri"/>
            </a:endParaRPr>
          </a:p>
          <a:p>
            <a:pPr marL="12700" algn="ctr">
              <a:spcBef>
                <a:spcPts val="95"/>
              </a:spcBef>
            </a:pPr>
            <a:r>
              <a:rPr sz="4000" i="1" spc="-15" dirty="0" err="1" smtClean="0">
                <a:latin typeface="Calibri"/>
                <a:cs typeface="Calibri"/>
              </a:rPr>
              <a:t>Kombinasi</a:t>
            </a:r>
            <a:r>
              <a:rPr sz="4000" i="1" dirty="0" smtClean="0">
                <a:latin typeface="Calibri"/>
                <a:cs typeface="Calibri"/>
              </a:rPr>
              <a:t> </a:t>
            </a:r>
            <a:r>
              <a:rPr sz="4000" i="1" spc="-5" dirty="0">
                <a:latin typeface="Calibri"/>
                <a:cs typeface="Calibri"/>
              </a:rPr>
              <a:t>Gaya</a:t>
            </a:r>
            <a:r>
              <a:rPr sz="4000" i="1" spc="-10" dirty="0">
                <a:latin typeface="Calibri"/>
                <a:cs typeface="Calibri"/>
              </a:rPr>
              <a:t> </a:t>
            </a:r>
            <a:r>
              <a:rPr sz="4000" i="1" spc="-100" dirty="0">
                <a:latin typeface="Calibri"/>
                <a:cs typeface="Calibri"/>
              </a:rPr>
              <a:t>Tekan</a:t>
            </a:r>
            <a:r>
              <a:rPr sz="4000" i="1" spc="5" dirty="0">
                <a:latin typeface="Calibri"/>
                <a:cs typeface="Calibri"/>
              </a:rPr>
              <a:t> </a:t>
            </a:r>
            <a:r>
              <a:rPr sz="4000" i="1" spc="-5" dirty="0">
                <a:latin typeface="Calibri"/>
                <a:cs typeface="Calibri"/>
              </a:rPr>
              <a:t>dan</a:t>
            </a:r>
            <a:r>
              <a:rPr sz="4000" i="1" spc="-15" dirty="0">
                <a:latin typeface="Calibri"/>
                <a:cs typeface="Calibri"/>
              </a:rPr>
              <a:t> </a:t>
            </a:r>
            <a:r>
              <a:rPr sz="4000" i="1" spc="-10" dirty="0">
                <a:latin typeface="Calibri"/>
                <a:cs typeface="Calibri"/>
              </a:rPr>
              <a:t>Lentur</a:t>
            </a:r>
            <a:endParaRPr sz="4000" dirty="0">
              <a:latin typeface="Calibri"/>
              <a:cs typeface="Calibri"/>
            </a:endParaRPr>
          </a:p>
          <a:p>
            <a:pPr algn="ctr">
              <a:spcBef>
                <a:spcPts val="5"/>
              </a:spcBef>
            </a:pPr>
            <a:endParaRPr sz="3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0783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0303" y="1481226"/>
            <a:ext cx="5618480" cy="105029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355600" indent="-342900">
              <a:spcBef>
                <a:spcPts val="77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10" dirty="0">
                <a:solidFill>
                  <a:srgbClr val="E36C09"/>
                </a:solidFill>
                <a:latin typeface="Calibri"/>
                <a:cs typeface="Calibri"/>
              </a:rPr>
              <a:t>Sub</a:t>
            </a:r>
            <a:r>
              <a:rPr sz="2800" spc="1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800" spc="-40" dirty="0">
                <a:solidFill>
                  <a:srgbClr val="E36C09"/>
                </a:solidFill>
                <a:latin typeface="Calibri"/>
                <a:cs typeface="Calibri"/>
              </a:rPr>
              <a:t>Pokok</a:t>
            </a:r>
            <a:r>
              <a:rPr sz="2800" spc="2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E36C09"/>
                </a:solidFill>
                <a:latin typeface="Calibri"/>
                <a:cs typeface="Calibri"/>
              </a:rPr>
              <a:t>Bahasan :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670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z="2800" spc="-5" dirty="0">
                <a:latin typeface="Calibri"/>
                <a:cs typeface="Calibri"/>
              </a:rPr>
              <a:t>Analisis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Desain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Kolom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Pendek</a:t>
            </a:r>
            <a:endParaRPr sz="2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384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5977" y="1412747"/>
            <a:ext cx="5472683" cy="496824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439414" y="5994909"/>
            <a:ext cx="420751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89710" marR="5080" indent="-1477645"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Gambar</a:t>
            </a:r>
            <a:r>
              <a:rPr sz="2400" b="1" spc="-7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1.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Elemen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struktur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beton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bertulang.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37724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0304" y="1524761"/>
            <a:ext cx="7870825" cy="446405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355600" marR="5080" indent="-342900" algn="just">
              <a:lnSpc>
                <a:spcPct val="90000"/>
              </a:lnSpc>
              <a:spcBef>
                <a:spcPts val="43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20" dirty="0">
                <a:latin typeface="Calibri"/>
                <a:cs typeface="Calibri"/>
              </a:rPr>
              <a:t>Kolom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adalah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salah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satu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komponen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struktur</a:t>
            </a:r>
            <a:r>
              <a:rPr sz="2800" spc="5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vertikal </a:t>
            </a:r>
            <a:r>
              <a:rPr sz="2800" spc="-61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yang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secara</a:t>
            </a:r>
            <a:r>
              <a:rPr sz="2800" spc="-5" dirty="0">
                <a:latin typeface="Calibri"/>
                <a:cs typeface="Calibri"/>
              </a:rPr>
              <a:t> khusus</a:t>
            </a:r>
            <a:r>
              <a:rPr sz="2800" spc="6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difungsikan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untuk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memikul 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beban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aksial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tekan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(dengan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atau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tanpa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adanya 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momen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lentur)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dan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memiliki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rasio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tinggi/panjang 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terhadap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dimensi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terkecilnya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sebesar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3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atau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lebih</a:t>
            </a:r>
            <a:r>
              <a:rPr sz="2800" spc="-5" dirty="0">
                <a:latin typeface="Calibri"/>
                <a:cs typeface="Calibri"/>
              </a:rPr>
              <a:t>.</a:t>
            </a:r>
            <a:endParaRPr sz="2800" dirty="0">
              <a:latin typeface="Calibri"/>
              <a:cs typeface="Calibri"/>
            </a:endParaRPr>
          </a:p>
          <a:p>
            <a:pPr marL="355600" marR="401955" indent="-342900" algn="just">
              <a:lnSpc>
                <a:spcPts val="3020"/>
              </a:lnSpc>
              <a:spcBef>
                <a:spcPts val="72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20" dirty="0">
                <a:latin typeface="Calibri"/>
                <a:cs typeface="Calibri"/>
              </a:rPr>
              <a:t>Pada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suatu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struktur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bangunan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beton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bertulang, 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sangat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jarang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dijumpai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elemen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kolom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yang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murni </a:t>
            </a:r>
            <a:r>
              <a:rPr sz="2800" spc="-6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memikul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beban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aksial </a:t>
            </a:r>
            <a:r>
              <a:rPr sz="2800" spc="-5" dirty="0">
                <a:latin typeface="Calibri"/>
                <a:cs typeface="Calibri"/>
              </a:rPr>
              <a:t>saja</a:t>
            </a:r>
            <a:r>
              <a:rPr sz="2800" spc="-5" dirty="0">
                <a:latin typeface="Calibri"/>
                <a:cs typeface="Calibri"/>
              </a:rPr>
              <a:t>.</a:t>
            </a:r>
            <a:endParaRPr sz="2800" dirty="0">
              <a:latin typeface="Calibri"/>
              <a:cs typeface="Calibri"/>
            </a:endParaRPr>
          </a:p>
          <a:p>
            <a:pPr marL="355600" marR="105410" indent="-342900" algn="just">
              <a:lnSpc>
                <a:spcPts val="3020"/>
              </a:lnSpc>
              <a:spcBef>
                <a:spcPts val="69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Calibri"/>
                <a:cs typeface="Calibri"/>
              </a:rPr>
              <a:t>Namun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dapat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saja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diasumsikan</a:t>
            </a:r>
            <a:r>
              <a:rPr sz="2800" spc="5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bahwa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beban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aksial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bekerja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dengan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eksentrisitas,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i="1" spc="-5" dirty="0">
                <a:latin typeface="Calibri"/>
                <a:cs typeface="Calibri"/>
              </a:rPr>
              <a:t>e</a:t>
            </a:r>
            <a:r>
              <a:rPr sz="2800" spc="-5" dirty="0">
                <a:latin typeface="Calibri"/>
                <a:cs typeface="Calibri"/>
              </a:rPr>
              <a:t>,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yang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cukup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kecil 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sekitar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0,1</a:t>
            </a:r>
            <a:r>
              <a:rPr sz="2800" i="1" spc="-5" dirty="0">
                <a:latin typeface="Calibri"/>
                <a:cs typeface="Calibri"/>
              </a:rPr>
              <a:t>h</a:t>
            </a:r>
            <a:r>
              <a:rPr sz="2800" i="1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atau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kurang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diukur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dari </a:t>
            </a:r>
            <a:r>
              <a:rPr sz="2800" spc="-10" dirty="0">
                <a:latin typeface="Calibri"/>
                <a:cs typeface="Calibri"/>
              </a:rPr>
              <a:t>pusat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kolom</a:t>
            </a:r>
            <a:endParaRPr sz="2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724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70304" y="1567434"/>
            <a:ext cx="7477125" cy="452120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00AF50"/>
                </a:solidFill>
                <a:latin typeface="Calibri"/>
                <a:cs typeface="Calibri"/>
              </a:rPr>
              <a:t>Klasifikasi</a:t>
            </a:r>
            <a:r>
              <a:rPr sz="2800" spc="50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00AF50"/>
                </a:solidFill>
                <a:latin typeface="Calibri"/>
                <a:cs typeface="Calibri"/>
              </a:rPr>
              <a:t>Elemen</a:t>
            </a:r>
            <a:r>
              <a:rPr sz="2800" spc="20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00AF50"/>
                </a:solidFill>
                <a:latin typeface="Calibri"/>
                <a:cs typeface="Calibri"/>
              </a:rPr>
              <a:t>Struktur</a:t>
            </a:r>
            <a:r>
              <a:rPr sz="2800" spc="30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00AF50"/>
                </a:solidFill>
                <a:latin typeface="Calibri"/>
                <a:cs typeface="Calibri"/>
              </a:rPr>
              <a:t>Kolom</a:t>
            </a:r>
            <a:r>
              <a:rPr sz="2800" spc="25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00AF50"/>
                </a:solidFill>
                <a:latin typeface="Calibri"/>
                <a:cs typeface="Calibri"/>
              </a:rPr>
              <a:t>Beton</a:t>
            </a:r>
            <a:r>
              <a:rPr sz="2800" spc="25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00AF50"/>
                </a:solidFill>
                <a:latin typeface="Calibri"/>
                <a:cs typeface="Calibri"/>
              </a:rPr>
              <a:t>Bertulang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70303" y="1981746"/>
            <a:ext cx="5773420" cy="3411854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spcBef>
                <a:spcPts val="86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10" dirty="0">
                <a:latin typeface="Calibri"/>
                <a:cs typeface="Calibri"/>
              </a:rPr>
              <a:t>Berdasarkan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Beban </a:t>
            </a:r>
            <a:r>
              <a:rPr sz="2800" spc="-50" dirty="0">
                <a:latin typeface="Calibri"/>
                <a:cs typeface="Calibri"/>
              </a:rPr>
              <a:t>Yang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Bekerja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495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pc="-15" dirty="0">
                <a:latin typeface="Calibri"/>
                <a:cs typeface="Calibri"/>
              </a:rPr>
              <a:t>Kolom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aksial,</a:t>
            </a:r>
            <a:r>
              <a:rPr spc="-5" dirty="0">
                <a:latin typeface="Calibri"/>
                <a:cs typeface="Calibri"/>
              </a:rPr>
              <a:t> eksentris dan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biaksial</a:t>
            </a:r>
            <a:endParaRPr>
              <a:latin typeface="Calibri"/>
              <a:cs typeface="Calibri"/>
            </a:endParaRPr>
          </a:p>
          <a:p>
            <a:pPr marL="355600" indent="-342900">
              <a:spcBef>
                <a:spcPts val="61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10" dirty="0">
                <a:latin typeface="Calibri"/>
                <a:cs typeface="Calibri"/>
              </a:rPr>
              <a:t>Berdasarkan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Panjangnya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500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pc="-15" dirty="0">
                <a:latin typeface="Calibri"/>
                <a:cs typeface="Calibri"/>
              </a:rPr>
              <a:t>Kolom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panjang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pendek</a:t>
            </a:r>
            <a:endParaRPr>
              <a:latin typeface="Calibri"/>
              <a:cs typeface="Calibri"/>
            </a:endParaRPr>
          </a:p>
          <a:p>
            <a:pPr marL="355600" indent="-342900">
              <a:spcBef>
                <a:spcPts val="6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10" dirty="0">
                <a:latin typeface="Calibri"/>
                <a:cs typeface="Calibri"/>
              </a:rPr>
              <a:t>Berdasarkan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Bentuk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Penampang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495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pc="-20" dirty="0">
                <a:latin typeface="Calibri"/>
                <a:cs typeface="Calibri"/>
              </a:rPr>
              <a:t>Bujursangkar, </a:t>
            </a:r>
            <a:r>
              <a:rPr spc="-10" dirty="0">
                <a:latin typeface="Calibri"/>
                <a:cs typeface="Calibri"/>
              </a:rPr>
              <a:t>persegi, lingkaran,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L</a:t>
            </a:r>
            <a:endParaRPr>
              <a:latin typeface="Calibri"/>
              <a:cs typeface="Calibri"/>
            </a:endParaRPr>
          </a:p>
          <a:p>
            <a:pPr marL="355600" indent="-342900">
              <a:spcBef>
                <a:spcPts val="61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10" dirty="0">
                <a:latin typeface="Calibri"/>
                <a:cs typeface="Calibri"/>
              </a:rPr>
              <a:t>Berdasarkan </a:t>
            </a:r>
            <a:r>
              <a:rPr sz="2800" spc="-5" dirty="0">
                <a:latin typeface="Calibri"/>
                <a:cs typeface="Calibri"/>
              </a:rPr>
              <a:t>Jenis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Tulangan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Sengkang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495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pc="-10" dirty="0">
                <a:latin typeface="Calibri"/>
                <a:cs typeface="Calibri"/>
              </a:rPr>
              <a:t>Dengan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persegi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55093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7165" y="1964813"/>
            <a:ext cx="4429125" cy="370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958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0304" y="1575053"/>
            <a:ext cx="4879975" cy="469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264795" indent="-287020" algn="just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latin typeface="Calibri"/>
                <a:cs typeface="Calibri"/>
              </a:rPr>
              <a:t>Kolom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sengkang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persegi dan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sengkang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 </a:t>
            </a:r>
            <a:r>
              <a:rPr spc="-5" dirty="0">
                <a:latin typeface="Calibri"/>
                <a:cs typeface="Calibri"/>
              </a:rPr>
              <a:t>menunjukkan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perilaku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yang sedikit </a:t>
            </a:r>
            <a:r>
              <a:rPr dirty="0">
                <a:latin typeface="Calibri"/>
                <a:cs typeface="Calibri"/>
              </a:rPr>
              <a:t> berbeda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pada</a:t>
            </a:r>
            <a:r>
              <a:rPr spc="-5" dirty="0">
                <a:latin typeface="Calibri"/>
                <a:cs typeface="Calibri"/>
              </a:rPr>
              <a:t> saat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keruntuhan</a:t>
            </a:r>
            <a:r>
              <a:rPr spc="-10" dirty="0"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  <a:p>
            <a:pPr marL="299085" marR="73025" indent="-287020" algn="just">
              <a:buFont typeface="Arial MT"/>
              <a:buChar char="•"/>
              <a:tabLst>
                <a:tab pos="299720" algn="l"/>
              </a:tabLst>
            </a:pPr>
            <a:r>
              <a:rPr spc="-10" dirty="0">
                <a:latin typeface="Calibri"/>
                <a:cs typeface="Calibri"/>
              </a:rPr>
              <a:t>Pada </a:t>
            </a:r>
            <a:r>
              <a:rPr spc="-15" dirty="0">
                <a:latin typeface="Calibri"/>
                <a:cs typeface="Calibri"/>
              </a:rPr>
              <a:t>kolom </a:t>
            </a:r>
            <a:r>
              <a:rPr spc="-10" dirty="0">
                <a:latin typeface="Calibri"/>
                <a:cs typeface="Calibri"/>
              </a:rPr>
              <a:t>dengan </a:t>
            </a:r>
            <a:r>
              <a:rPr spc="-5" dirty="0">
                <a:latin typeface="Calibri"/>
                <a:cs typeface="Calibri"/>
              </a:rPr>
              <a:t>sengkang persegi, </a:t>
            </a:r>
            <a:r>
              <a:rPr dirty="0">
                <a:latin typeface="Calibri"/>
                <a:cs typeface="Calibri"/>
              </a:rPr>
              <a:t>pada </a:t>
            </a:r>
            <a:r>
              <a:rPr spc="-5" dirty="0">
                <a:latin typeface="Calibri"/>
                <a:cs typeface="Calibri"/>
              </a:rPr>
              <a:t>saat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beban </a:t>
            </a:r>
            <a:r>
              <a:rPr spc="-5" dirty="0">
                <a:latin typeface="Calibri"/>
                <a:cs typeface="Calibri"/>
              </a:rPr>
              <a:t>ultimit </a:t>
            </a:r>
            <a:r>
              <a:rPr spc="-10" dirty="0">
                <a:latin typeface="Calibri"/>
                <a:cs typeface="Calibri"/>
              </a:rPr>
              <a:t>tercapai </a:t>
            </a:r>
            <a:r>
              <a:rPr spc="-5" dirty="0">
                <a:latin typeface="Calibri"/>
                <a:cs typeface="Calibri"/>
              </a:rPr>
              <a:t>selimut beton </a:t>
            </a:r>
            <a:r>
              <a:rPr spc="-10" dirty="0">
                <a:latin typeface="Calibri"/>
                <a:cs typeface="Calibri"/>
              </a:rPr>
              <a:t>akan </a:t>
            </a:r>
            <a:r>
              <a:rPr spc="-5" dirty="0">
                <a:latin typeface="Calibri"/>
                <a:cs typeface="Calibri"/>
              </a:rPr>
              <a:t>pecah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mengelupas</a:t>
            </a:r>
            <a:r>
              <a:rPr spc="-5" dirty="0"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  <a:p>
            <a:pPr marL="299085" marR="5080" indent="-287020" algn="just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5" dirty="0">
                <a:latin typeface="Calibri"/>
                <a:cs typeface="Calibri"/>
              </a:rPr>
              <a:t>Peristiwa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ini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segera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diikuti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dengan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tertekuknya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35" dirty="0">
                <a:latin typeface="Calibri"/>
                <a:cs typeface="Calibri"/>
              </a:rPr>
              <a:t>ke</a:t>
            </a:r>
            <a:r>
              <a:rPr spc="-10" dirty="0">
                <a:latin typeface="Calibri"/>
                <a:cs typeface="Calibri"/>
              </a:rPr>
              <a:t> arah</a:t>
            </a:r>
            <a:r>
              <a:rPr dirty="0">
                <a:latin typeface="Calibri"/>
                <a:cs typeface="Calibri"/>
              </a:rPr>
              <a:t> luar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dari penampang </a:t>
            </a:r>
            <a:r>
              <a:rPr spc="-15" dirty="0">
                <a:latin typeface="Calibri"/>
                <a:cs typeface="Calibri"/>
              </a:rPr>
              <a:t>kolom, </a:t>
            </a:r>
            <a:r>
              <a:rPr dirty="0">
                <a:latin typeface="Calibri"/>
                <a:cs typeface="Calibri"/>
              </a:rPr>
              <a:t>apabila </a:t>
            </a:r>
            <a:r>
              <a:rPr spc="-5" dirty="0">
                <a:latin typeface="Calibri"/>
                <a:cs typeface="Calibri"/>
              </a:rPr>
              <a:t>tidak disediakan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sengkang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dalam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jarak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yang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cukup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rapat</a:t>
            </a:r>
            <a:r>
              <a:rPr spc="-10" dirty="0"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  <a:p>
            <a:pPr marL="299085" marR="33655" indent="-287020" algn="just"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>
                <a:latin typeface="Calibri"/>
                <a:cs typeface="Calibri"/>
              </a:rPr>
              <a:t>Gambar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menunjukkan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keruntuhan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pada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 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 </a:t>
            </a:r>
            <a:r>
              <a:rPr spc="-5" dirty="0">
                <a:latin typeface="Calibri"/>
                <a:cs typeface="Calibri"/>
              </a:rPr>
              <a:t>sengkang persegi. </a:t>
            </a:r>
            <a:r>
              <a:rPr dirty="0">
                <a:latin typeface="Calibri"/>
                <a:cs typeface="Calibri"/>
              </a:rPr>
              <a:t>Bagian </a:t>
            </a:r>
            <a:r>
              <a:rPr spc="-5" dirty="0">
                <a:latin typeface="Calibri"/>
                <a:cs typeface="Calibri"/>
              </a:rPr>
              <a:t>beton </a:t>
            </a:r>
            <a:r>
              <a:rPr dirty="0">
                <a:latin typeface="Calibri"/>
                <a:cs typeface="Calibri"/>
              </a:rPr>
              <a:t>pada </a:t>
            </a:r>
            <a:r>
              <a:rPr spc="-5" dirty="0">
                <a:latin typeface="Calibri"/>
                <a:cs typeface="Calibri"/>
              </a:rPr>
              <a:t>inti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hancur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setelah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beban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ultimit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tercapai</a:t>
            </a:r>
            <a:r>
              <a:rPr spc="-10" dirty="0"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  <a:p>
            <a:pPr marL="299085" marR="196215" indent="-287020" algn="just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" dirty="0">
                <a:latin typeface="Calibri"/>
                <a:cs typeface="Calibri"/>
              </a:rPr>
              <a:t>Keruntuhan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ini </a:t>
            </a:r>
            <a:r>
              <a:rPr spc="-15" dirty="0">
                <a:latin typeface="Calibri"/>
                <a:cs typeface="Calibri"/>
              </a:rPr>
              <a:t>bersifat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getas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terjadi</a:t>
            </a:r>
            <a:r>
              <a:rPr spc="-10" dirty="0">
                <a:latin typeface="Calibri"/>
                <a:cs typeface="Calibri"/>
              </a:rPr>
              <a:t> secara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tiba-tiba,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 </a:t>
            </a:r>
            <a:r>
              <a:rPr dirty="0">
                <a:latin typeface="Calibri"/>
                <a:cs typeface="Calibri"/>
              </a:rPr>
              <a:t>lebih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sering terjadi pada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struktur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menerima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beban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gempa,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tanpa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detailing </a:t>
            </a:r>
            <a:r>
              <a:rPr i="1" spc="-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yang </a:t>
            </a:r>
            <a:r>
              <a:rPr dirty="0">
                <a:latin typeface="Calibri"/>
                <a:cs typeface="Calibri"/>
              </a:rPr>
              <a:t>memadai</a:t>
            </a:r>
            <a:r>
              <a:rPr dirty="0">
                <a:latin typeface="Calibri"/>
                <a:cs typeface="Calibri"/>
              </a:rPr>
              <a:t>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3364" y="1629155"/>
            <a:ext cx="2880360" cy="424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231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0304" y="1575053"/>
            <a:ext cx="4996815" cy="4964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7785" indent="-287020" algn="just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5" dirty="0">
                <a:latin typeface="Calibri"/>
                <a:cs typeface="Calibri"/>
              </a:rPr>
              <a:t>Perilaku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daktail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ditunjukkan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oleh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-5" dirty="0">
                <a:latin typeface="Calibri"/>
                <a:cs typeface="Calibri"/>
              </a:rPr>
              <a:t> yang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diberi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sengkang</a:t>
            </a:r>
            <a:r>
              <a:rPr spc="-10" dirty="0">
                <a:latin typeface="Calibri"/>
                <a:cs typeface="Calibri"/>
              </a:rPr>
              <a:t> spiral.</a:t>
            </a:r>
            <a:endParaRPr dirty="0">
              <a:latin typeface="Calibri"/>
              <a:cs typeface="Calibri"/>
            </a:endParaRPr>
          </a:p>
          <a:p>
            <a:pPr marL="299085" marR="5080" indent="-287020" algn="just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latin typeface="Calibri"/>
                <a:cs typeface="Calibri"/>
              </a:rPr>
              <a:t>Pada </a:t>
            </a:r>
            <a:r>
              <a:rPr spc="-5" dirty="0">
                <a:latin typeface="Calibri"/>
                <a:cs typeface="Calibri"/>
              </a:rPr>
              <a:t>saat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beban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ultimit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tercapai,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seperti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halnya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pada </a:t>
            </a:r>
            <a:r>
              <a:rPr spc="-5" dirty="0">
                <a:latin typeface="Calibri"/>
                <a:cs typeface="Calibri"/>
              </a:rPr>
              <a:t>sengkang persegi, </a:t>
            </a:r>
            <a:r>
              <a:rPr spc="-10" dirty="0">
                <a:latin typeface="Calibri"/>
                <a:cs typeface="Calibri"/>
              </a:rPr>
              <a:t>maka </a:t>
            </a:r>
            <a:r>
              <a:rPr dirty="0">
                <a:latin typeface="Calibri"/>
                <a:cs typeface="Calibri"/>
              </a:rPr>
              <a:t>selimut </a:t>
            </a:r>
            <a:r>
              <a:rPr spc="-5" dirty="0">
                <a:latin typeface="Calibri"/>
                <a:cs typeface="Calibri"/>
              </a:rPr>
              <a:t>beton </a:t>
            </a:r>
            <a:r>
              <a:rPr dirty="0">
                <a:latin typeface="Calibri"/>
                <a:cs typeface="Calibri"/>
              </a:rPr>
              <a:t>pun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terkelupas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pecah,</a:t>
            </a:r>
            <a:r>
              <a:rPr dirty="0">
                <a:latin typeface="Calibri"/>
                <a:cs typeface="Calibri"/>
              </a:rPr>
              <a:t> namun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inti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beton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tetap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berdiri</a:t>
            </a:r>
            <a:r>
              <a:rPr spc="-10" dirty="0"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  <a:p>
            <a:pPr marL="299085" marR="139065" indent="-287020" algn="just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>
                <a:latin typeface="Calibri"/>
                <a:cs typeface="Calibri"/>
              </a:rPr>
              <a:t>Apabila </a:t>
            </a:r>
            <a:r>
              <a:rPr spc="-10" dirty="0">
                <a:latin typeface="Calibri"/>
                <a:cs typeface="Calibri"/>
              </a:rPr>
              <a:t>jarak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lilitan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sengkang dibuat</a:t>
            </a:r>
            <a:r>
              <a:rPr spc="-10" dirty="0">
                <a:latin typeface="Calibri"/>
                <a:cs typeface="Calibri"/>
              </a:rPr>
              <a:t> cukup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rapat,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maka </a:t>
            </a:r>
            <a:r>
              <a:rPr spc="-15" dirty="0">
                <a:latin typeface="Calibri"/>
                <a:cs typeface="Calibri"/>
              </a:rPr>
              <a:t>kolom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ini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masih</a:t>
            </a:r>
            <a:r>
              <a:rPr spc="-10" dirty="0">
                <a:latin typeface="Calibri"/>
                <a:cs typeface="Calibri"/>
              </a:rPr>
              <a:t> akan</a:t>
            </a:r>
            <a:r>
              <a:rPr dirty="0">
                <a:latin typeface="Calibri"/>
                <a:cs typeface="Calibri"/>
              </a:rPr>
              <a:t> mampu</a:t>
            </a:r>
            <a:r>
              <a:rPr spc="-5" dirty="0">
                <a:latin typeface="Calibri"/>
                <a:cs typeface="Calibri"/>
              </a:rPr>
              <a:t> memikul </a:t>
            </a:r>
            <a:r>
              <a:rPr dirty="0">
                <a:latin typeface="Calibri"/>
                <a:cs typeface="Calibri"/>
              </a:rPr>
              <a:t> beban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tambahan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yang cukup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besar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atas </a:t>
            </a:r>
            <a:r>
              <a:rPr dirty="0">
                <a:latin typeface="Calibri"/>
                <a:cs typeface="Calibri"/>
              </a:rPr>
              <a:t>beban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yang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menimbulkan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pecah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pada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selimut </a:t>
            </a:r>
            <a:r>
              <a:rPr spc="-5" dirty="0">
                <a:latin typeface="Calibri"/>
                <a:cs typeface="Calibri"/>
              </a:rPr>
              <a:t>beton</a:t>
            </a:r>
            <a:r>
              <a:rPr spc="-5" dirty="0"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  <a:p>
            <a:pPr marL="299085" marR="106680" indent="-287020" algn="just"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20" dirty="0">
                <a:latin typeface="Calibri"/>
                <a:cs typeface="Calibri"/>
              </a:rPr>
              <a:t>Tulangan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 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jarak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yang cukup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rapat,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bersama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membentuk </a:t>
            </a:r>
            <a:r>
              <a:rPr spc="-5" dirty="0">
                <a:latin typeface="Calibri"/>
                <a:cs typeface="Calibri"/>
              </a:rPr>
              <a:t>semacam </a:t>
            </a:r>
            <a:r>
              <a:rPr spc="-10" dirty="0">
                <a:latin typeface="Calibri"/>
                <a:cs typeface="Calibri"/>
              </a:rPr>
              <a:t>sangkar </a:t>
            </a:r>
            <a:r>
              <a:rPr spc="-5" dirty="0">
                <a:latin typeface="Calibri"/>
                <a:cs typeface="Calibri"/>
              </a:rPr>
              <a:t>yang cukup </a:t>
            </a:r>
            <a:r>
              <a:rPr spc="-15" dirty="0">
                <a:latin typeface="Calibri"/>
                <a:cs typeface="Calibri"/>
              </a:rPr>
              <a:t>efektif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membungkus inti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beton</a:t>
            </a:r>
            <a:r>
              <a:rPr spc="-5" dirty="0"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  <a:p>
            <a:pPr marL="299085" marR="235585" indent="-287020" algn="just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5" dirty="0">
                <a:latin typeface="Calibri"/>
                <a:cs typeface="Calibri"/>
              </a:rPr>
              <a:t>Pecahnya </a:t>
            </a:r>
            <a:r>
              <a:rPr dirty="0">
                <a:latin typeface="Calibri"/>
                <a:cs typeface="Calibri"/>
              </a:rPr>
              <a:t>selimut </a:t>
            </a:r>
            <a:r>
              <a:rPr spc="-5" dirty="0">
                <a:latin typeface="Calibri"/>
                <a:cs typeface="Calibri"/>
              </a:rPr>
              <a:t>beton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pada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kolom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 </a:t>
            </a:r>
            <a:r>
              <a:rPr spc="-5" dirty="0">
                <a:latin typeface="Calibri"/>
                <a:cs typeface="Calibri"/>
              </a:rPr>
              <a:t> sengkang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 </a:t>
            </a:r>
            <a:r>
              <a:rPr spc="-5" dirty="0">
                <a:latin typeface="Calibri"/>
                <a:cs typeface="Calibri"/>
              </a:rPr>
              <a:t>ini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</a:t>
            </a:r>
            <a:r>
              <a:rPr dirty="0">
                <a:latin typeface="Calibri"/>
                <a:cs typeface="Calibri"/>
              </a:rPr>
              <a:t> menjadi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tanda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awal </a:t>
            </a:r>
            <a:r>
              <a:rPr spc="-10" dirty="0">
                <a:latin typeface="Calibri"/>
                <a:cs typeface="Calibri"/>
              </a:rPr>
              <a:t> bahwa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keruntuhan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terjadi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bila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beban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terus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ditingkatkan</a:t>
            </a:r>
            <a:endParaRPr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10045" y="1845565"/>
            <a:ext cx="2807207" cy="403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771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53641" y="1594562"/>
            <a:ext cx="8169909" cy="457835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01600">
              <a:spcBef>
                <a:spcPts val="265"/>
              </a:spcBef>
            </a:pPr>
            <a:r>
              <a:rPr sz="2000" b="1" spc="-25" dirty="0">
                <a:latin typeface="Calibri"/>
                <a:cs typeface="Calibri"/>
              </a:rPr>
              <a:t>Persyaratan</a:t>
            </a:r>
            <a:r>
              <a:rPr sz="2000" b="1" spc="3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Peraturan</a:t>
            </a:r>
            <a:r>
              <a:rPr sz="2000" b="1" spc="1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ACI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318M-11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Untuk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Kolom</a:t>
            </a:r>
            <a:endParaRPr sz="2000">
              <a:latin typeface="Calibri"/>
              <a:cs typeface="Calibri"/>
            </a:endParaRPr>
          </a:p>
          <a:p>
            <a:pPr marL="443865" marR="107950" indent="-342900" algn="just">
              <a:lnSpc>
                <a:spcPts val="1939"/>
              </a:lnSpc>
              <a:spcBef>
                <a:spcPts val="495"/>
              </a:spcBef>
              <a:buFont typeface="Arial MT"/>
              <a:buChar char="•"/>
              <a:tabLst>
                <a:tab pos="444500" algn="l"/>
              </a:tabLst>
            </a:pPr>
            <a:r>
              <a:rPr b="1" spc="-10" dirty="0">
                <a:latin typeface="Calibri"/>
                <a:cs typeface="Calibri"/>
              </a:rPr>
              <a:t>Pasal</a:t>
            </a:r>
            <a:r>
              <a:rPr b="1" spc="-5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9.3.2.2</a:t>
            </a:r>
            <a:r>
              <a:rPr spc="-10" dirty="0">
                <a:latin typeface="Calibri"/>
                <a:cs typeface="Calibri"/>
              </a:rPr>
              <a:t>,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memberikan</a:t>
            </a:r>
            <a:r>
              <a:rPr spc="-5" dirty="0">
                <a:latin typeface="Calibri"/>
                <a:cs typeface="Calibri"/>
              </a:rPr>
              <a:t> batasan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faktor</a:t>
            </a:r>
            <a:r>
              <a:rPr spc="-10" dirty="0">
                <a:latin typeface="Calibri"/>
                <a:cs typeface="Calibri"/>
              </a:rPr>
              <a:t> reduksi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kekuatan,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z="1900" spc="-45" dirty="0">
                <a:latin typeface="Symbol"/>
                <a:cs typeface="Symbol"/>
              </a:rPr>
              <a:t></a:t>
            </a:r>
            <a:r>
              <a:rPr spc="-45" dirty="0">
                <a:latin typeface="Calibri"/>
                <a:cs typeface="Calibri"/>
              </a:rPr>
              <a:t>,</a:t>
            </a:r>
            <a:r>
              <a:rPr spc="67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yaitu </a:t>
            </a:r>
            <a:r>
              <a:rPr spc="-5" dirty="0">
                <a:latin typeface="Calibri"/>
                <a:cs typeface="Calibri"/>
              </a:rPr>
              <a:t> sebesar 0,65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persegi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z="1900" spc="-55" dirty="0">
                <a:latin typeface="Symbol"/>
                <a:cs typeface="Symbol"/>
              </a:rPr>
              <a:t></a:t>
            </a:r>
            <a:r>
              <a:rPr sz="1900" spc="-55" dirty="0">
                <a:latin typeface="Times New Roman"/>
                <a:cs typeface="Times New Roman"/>
              </a:rPr>
              <a:t> </a:t>
            </a:r>
            <a:r>
              <a:rPr dirty="0">
                <a:latin typeface="Calibri"/>
                <a:cs typeface="Calibri"/>
              </a:rPr>
              <a:t>= </a:t>
            </a:r>
            <a:r>
              <a:rPr spc="-5" dirty="0">
                <a:latin typeface="Calibri"/>
                <a:cs typeface="Calibri"/>
              </a:rPr>
              <a:t>0,75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spiral.</a:t>
            </a:r>
            <a:endParaRPr>
              <a:latin typeface="Calibri"/>
              <a:cs typeface="Calibri"/>
            </a:endParaRPr>
          </a:p>
          <a:p>
            <a:pPr marL="443865" marR="109220" indent="-342900" algn="just">
              <a:lnSpc>
                <a:spcPts val="1939"/>
              </a:lnSpc>
              <a:spcBef>
                <a:spcPts val="415"/>
              </a:spcBef>
              <a:buFont typeface="Arial MT"/>
              <a:buChar char="•"/>
              <a:tabLst>
                <a:tab pos="444500" algn="l"/>
              </a:tabLst>
            </a:pPr>
            <a:r>
              <a:rPr b="1" spc="-10" dirty="0">
                <a:latin typeface="Calibri"/>
                <a:cs typeface="Calibri"/>
              </a:rPr>
              <a:t>Pasal</a:t>
            </a:r>
            <a:r>
              <a:rPr b="1" spc="-5" dirty="0">
                <a:latin typeface="Calibri"/>
                <a:cs typeface="Calibri"/>
              </a:rPr>
              <a:t> 10.9.1</a:t>
            </a:r>
            <a:r>
              <a:rPr spc="-5" dirty="0">
                <a:latin typeface="Calibri"/>
                <a:cs typeface="Calibri"/>
              </a:rPr>
              <a:t>,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mensyaratkan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bahwa</a:t>
            </a:r>
            <a:r>
              <a:rPr spc="-10" dirty="0">
                <a:latin typeface="Calibri"/>
                <a:cs typeface="Calibri"/>
              </a:rPr>
              <a:t> persentase</a:t>
            </a:r>
            <a:r>
              <a:rPr spc="-5" dirty="0">
                <a:latin typeface="Calibri"/>
                <a:cs typeface="Calibri"/>
              </a:rPr>
              <a:t> minimum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dirty="0">
                <a:latin typeface="Calibri"/>
                <a:cs typeface="Calibri"/>
              </a:rPr>
              <a:t> memanjang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adalah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1%,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nilai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maksimum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8%,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luas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total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penampang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endParaRPr>
              <a:latin typeface="Calibri"/>
              <a:cs typeface="Calibri"/>
            </a:endParaRPr>
          </a:p>
          <a:p>
            <a:pPr marL="443865" marR="107950" indent="-342900" algn="just">
              <a:lnSpc>
                <a:spcPct val="90000"/>
              </a:lnSpc>
              <a:spcBef>
                <a:spcPts val="409"/>
              </a:spcBef>
              <a:buFont typeface="Arial MT"/>
              <a:buChar char="•"/>
              <a:tabLst>
                <a:tab pos="444500" algn="l"/>
              </a:tabLst>
            </a:pPr>
            <a:r>
              <a:rPr b="1" spc="-10" dirty="0">
                <a:latin typeface="Calibri"/>
                <a:cs typeface="Calibri"/>
              </a:rPr>
              <a:t>Pasal </a:t>
            </a:r>
            <a:r>
              <a:rPr b="1" spc="-5" dirty="0">
                <a:latin typeface="Calibri"/>
                <a:cs typeface="Calibri"/>
              </a:rPr>
              <a:t>10.9.2</a:t>
            </a:r>
            <a:r>
              <a:rPr spc="-5" dirty="0">
                <a:latin typeface="Calibri"/>
                <a:cs typeface="Calibri"/>
              </a:rPr>
              <a:t>, </a:t>
            </a:r>
            <a:r>
              <a:rPr spc="-15" dirty="0">
                <a:latin typeface="Calibri"/>
                <a:cs typeface="Calibri"/>
              </a:rPr>
              <a:t>menyatakan </a:t>
            </a:r>
            <a:r>
              <a:rPr spc="-10" dirty="0">
                <a:latin typeface="Calibri"/>
                <a:cs typeface="Calibri"/>
              </a:rPr>
              <a:t>bahwa </a:t>
            </a:r>
            <a:r>
              <a:rPr spc="-5" dirty="0">
                <a:latin typeface="Calibri"/>
                <a:cs typeface="Calibri"/>
              </a:rPr>
              <a:t>minimal harus dipasang </a:t>
            </a:r>
            <a:r>
              <a:rPr dirty="0">
                <a:latin typeface="Calibri"/>
                <a:cs typeface="Calibri"/>
              </a:rPr>
              <a:t>empat </a:t>
            </a:r>
            <a:r>
              <a:rPr spc="-5" dirty="0">
                <a:latin typeface="Calibri"/>
                <a:cs typeface="Calibri"/>
              </a:rPr>
              <a:t>buah tulangan </a:t>
            </a:r>
            <a:r>
              <a:rPr dirty="0">
                <a:latin typeface="Calibri"/>
                <a:cs typeface="Calibri"/>
              </a:rPr>
              <a:t> memanjang </a:t>
            </a:r>
            <a:r>
              <a:rPr spc="-10" dirty="0">
                <a:latin typeface="Calibri"/>
                <a:cs typeface="Calibri"/>
              </a:rPr>
              <a:t>untuk </a:t>
            </a:r>
            <a:r>
              <a:rPr spc="-20" dirty="0">
                <a:latin typeface="Calibri"/>
                <a:cs typeface="Calibri"/>
              </a:rPr>
              <a:t>kolom </a:t>
            </a:r>
            <a:r>
              <a:rPr spc="-10" dirty="0">
                <a:latin typeface="Calibri"/>
                <a:cs typeface="Calibri"/>
              </a:rPr>
              <a:t>dengan sengkang persegi </a:t>
            </a:r>
            <a:r>
              <a:rPr spc="-15" dirty="0">
                <a:latin typeface="Calibri"/>
                <a:cs typeface="Calibri"/>
              </a:rPr>
              <a:t>atau </a:t>
            </a:r>
            <a:r>
              <a:rPr spc="-10" dirty="0">
                <a:latin typeface="Calibri"/>
                <a:cs typeface="Calibri"/>
              </a:rPr>
              <a:t>lingkaran, </a:t>
            </a:r>
            <a:r>
              <a:rPr spc="-5" dirty="0">
                <a:latin typeface="Calibri"/>
                <a:cs typeface="Calibri"/>
              </a:rPr>
              <a:t>minimal </a:t>
            </a:r>
            <a:r>
              <a:rPr spc="-10" dirty="0">
                <a:latin typeface="Calibri"/>
                <a:cs typeface="Calibri"/>
              </a:rPr>
              <a:t>tiga </a:t>
            </a:r>
            <a:r>
              <a:rPr spc="-5" dirty="0">
                <a:latin typeface="Calibri"/>
                <a:cs typeface="Calibri"/>
              </a:rPr>
              <a:t> buah untuk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berbentuk </a:t>
            </a:r>
            <a:r>
              <a:rPr spc="-10" dirty="0">
                <a:latin typeface="Calibri"/>
                <a:cs typeface="Calibri"/>
              </a:rPr>
              <a:t>segitiga,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serta</a:t>
            </a:r>
            <a:r>
              <a:rPr spc="-5" dirty="0">
                <a:latin typeface="Calibri"/>
                <a:cs typeface="Calibri"/>
              </a:rPr>
              <a:t> minimal </a:t>
            </a:r>
            <a:r>
              <a:rPr dirty="0">
                <a:latin typeface="Calibri"/>
                <a:cs typeface="Calibri"/>
              </a:rPr>
              <a:t>enam buah </a:t>
            </a:r>
            <a:r>
              <a:rPr spc="-5" dirty="0">
                <a:latin typeface="Calibri"/>
                <a:cs typeface="Calibri"/>
              </a:rPr>
              <a:t>untuk </a:t>
            </a:r>
            <a:r>
              <a:rPr spc="-15" dirty="0">
                <a:latin typeface="Calibri"/>
                <a:cs typeface="Calibri"/>
              </a:rPr>
              <a:t>kolom </a:t>
            </a:r>
            <a:r>
              <a:rPr spc="-10" dirty="0">
                <a:latin typeface="Calibri"/>
                <a:cs typeface="Calibri"/>
              </a:rPr>
              <a:t> 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spiral.</a:t>
            </a:r>
            <a:endParaRPr>
              <a:latin typeface="Calibri"/>
              <a:cs typeface="Calibri"/>
            </a:endParaRPr>
          </a:p>
          <a:p>
            <a:pPr marL="443865" marR="107314" indent="-342900" algn="just">
              <a:lnSpc>
                <a:spcPts val="1939"/>
              </a:lnSpc>
              <a:spcBef>
                <a:spcPts val="465"/>
              </a:spcBef>
              <a:buFont typeface="Arial MT"/>
              <a:buChar char="•"/>
              <a:tabLst>
                <a:tab pos="444500" algn="l"/>
              </a:tabLst>
            </a:pPr>
            <a:r>
              <a:rPr spc="-10" dirty="0">
                <a:latin typeface="Calibri"/>
                <a:cs typeface="Calibri"/>
              </a:rPr>
              <a:t>Jarak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antar</a:t>
            </a:r>
            <a:r>
              <a:rPr spc="-5" dirty="0">
                <a:latin typeface="Calibri"/>
                <a:cs typeface="Calibri"/>
              </a:rPr>
              <a:t> tulangan</a:t>
            </a:r>
            <a:r>
              <a:rPr dirty="0">
                <a:latin typeface="Calibri"/>
                <a:cs typeface="Calibri"/>
              </a:rPr>
              <a:t> memanjang </a:t>
            </a:r>
            <a:r>
              <a:rPr spc="-5" dirty="0">
                <a:latin typeface="Calibri"/>
                <a:cs typeface="Calibri"/>
              </a:rPr>
              <a:t>tanpa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kekangan</a:t>
            </a:r>
            <a:r>
              <a:rPr spc="-15" dirty="0">
                <a:latin typeface="Calibri"/>
                <a:cs typeface="Calibri"/>
              </a:rPr>
              <a:t> lateral</a:t>
            </a:r>
            <a:r>
              <a:rPr spc="37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maksimal </a:t>
            </a:r>
            <a:r>
              <a:rPr dirty="0">
                <a:latin typeface="Calibri"/>
                <a:cs typeface="Calibri"/>
              </a:rPr>
              <a:t>adalah 150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mm, </a:t>
            </a:r>
            <a:r>
              <a:rPr spc="-5" dirty="0">
                <a:latin typeface="Calibri"/>
                <a:cs typeface="Calibri"/>
              </a:rPr>
              <a:t>apabila </a:t>
            </a:r>
            <a:r>
              <a:rPr dirty="0">
                <a:latin typeface="Calibri"/>
                <a:cs typeface="Calibri"/>
              </a:rPr>
              <a:t>lebih </a:t>
            </a:r>
            <a:r>
              <a:rPr spc="-10" dirty="0">
                <a:latin typeface="Calibri"/>
                <a:cs typeface="Calibri"/>
              </a:rPr>
              <a:t>maka </a:t>
            </a:r>
            <a:r>
              <a:rPr spc="-5" dirty="0">
                <a:latin typeface="Calibri"/>
                <a:cs typeface="Calibri"/>
              </a:rPr>
              <a:t>harus </a:t>
            </a:r>
            <a:r>
              <a:rPr spc="-10" dirty="0">
                <a:latin typeface="Calibri"/>
                <a:cs typeface="Calibri"/>
              </a:rPr>
              <a:t>diberikan sengkang </a:t>
            </a:r>
            <a:r>
              <a:rPr spc="-20" dirty="0">
                <a:latin typeface="Calibri"/>
                <a:cs typeface="Calibri"/>
              </a:rPr>
              <a:t>ikat </a:t>
            </a:r>
            <a:r>
              <a:rPr spc="-5" dirty="0">
                <a:latin typeface="Calibri"/>
                <a:cs typeface="Calibri"/>
              </a:rPr>
              <a:t>(</a:t>
            </a:r>
            <a:r>
              <a:rPr i="1" spc="-5" dirty="0">
                <a:latin typeface="Calibri"/>
                <a:cs typeface="Calibri"/>
              </a:rPr>
              <a:t>tie</a:t>
            </a:r>
            <a:r>
              <a:rPr spc="-5" dirty="0">
                <a:latin typeface="Calibri"/>
                <a:cs typeface="Calibri"/>
              </a:rPr>
              <a:t>), sehingga </a:t>
            </a:r>
            <a:r>
              <a:rPr spc="-10" dirty="0">
                <a:latin typeface="Calibri"/>
                <a:cs typeface="Calibri"/>
              </a:rPr>
              <a:t>jarak antar </a:t>
            </a:r>
            <a:r>
              <a:rPr spc="-5" dirty="0">
                <a:latin typeface="Calibri"/>
                <a:cs typeface="Calibri"/>
              </a:rPr>
              <a:t> tulangan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tak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terkekang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lateral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tidak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lebih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dari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150 </a:t>
            </a:r>
            <a:r>
              <a:rPr dirty="0">
                <a:latin typeface="Calibri"/>
                <a:cs typeface="Calibri"/>
              </a:rPr>
              <a:t>mm</a:t>
            </a:r>
            <a:endParaRPr>
              <a:latin typeface="Calibri"/>
              <a:cs typeface="Calibri"/>
            </a:endParaRPr>
          </a:p>
          <a:p>
            <a:pPr marL="443865" marR="106680" indent="-342900" algn="just">
              <a:lnSpc>
                <a:spcPct val="90000"/>
              </a:lnSpc>
              <a:spcBef>
                <a:spcPts val="414"/>
              </a:spcBef>
              <a:buFont typeface="Arial MT"/>
              <a:buChar char="•"/>
              <a:tabLst>
                <a:tab pos="444500" algn="l"/>
              </a:tabLst>
            </a:pPr>
            <a:r>
              <a:rPr b="1" spc="-10" dirty="0">
                <a:latin typeface="Calibri"/>
                <a:cs typeface="Calibri"/>
              </a:rPr>
              <a:t>Pasal </a:t>
            </a:r>
            <a:r>
              <a:rPr b="1" spc="-5" dirty="0">
                <a:latin typeface="Calibri"/>
                <a:cs typeface="Calibri"/>
              </a:rPr>
              <a:t>7.10.4</a:t>
            </a:r>
            <a:r>
              <a:rPr spc="-5" dirty="0">
                <a:latin typeface="Calibri"/>
                <a:cs typeface="Calibri"/>
              </a:rPr>
              <a:t>, </a:t>
            </a:r>
            <a:r>
              <a:rPr spc="-10" dirty="0">
                <a:latin typeface="Calibri"/>
                <a:cs typeface="Calibri"/>
              </a:rPr>
              <a:t>sengkang spiral </a:t>
            </a:r>
            <a:r>
              <a:rPr dirty="0">
                <a:latin typeface="Calibri"/>
                <a:cs typeface="Calibri"/>
              </a:rPr>
              <a:t>harus </a:t>
            </a:r>
            <a:r>
              <a:rPr spc="-5" dirty="0">
                <a:latin typeface="Calibri"/>
                <a:cs typeface="Calibri"/>
              </a:rPr>
              <a:t>memiliki diameter </a:t>
            </a:r>
            <a:r>
              <a:rPr dirty="0">
                <a:latin typeface="Calibri"/>
                <a:cs typeface="Calibri"/>
              </a:rPr>
              <a:t>minimum </a:t>
            </a:r>
            <a:r>
              <a:rPr spc="-5" dirty="0">
                <a:latin typeface="Calibri"/>
                <a:cs typeface="Calibri"/>
              </a:rPr>
              <a:t>10 </a:t>
            </a:r>
            <a:r>
              <a:rPr dirty="0">
                <a:latin typeface="Calibri"/>
                <a:cs typeface="Calibri"/>
              </a:rPr>
              <a:t>mm </a:t>
            </a:r>
            <a:r>
              <a:rPr spc="-5" dirty="0">
                <a:latin typeface="Calibri"/>
                <a:cs typeface="Calibri"/>
              </a:rPr>
              <a:t>dan </a:t>
            </a:r>
            <a:r>
              <a:rPr spc="-10" dirty="0">
                <a:latin typeface="Calibri"/>
                <a:cs typeface="Calibri"/>
              </a:rPr>
              <a:t>jarak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bersihnya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tidak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lebih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75</a:t>
            </a:r>
            <a:r>
              <a:rPr dirty="0">
                <a:latin typeface="Calibri"/>
                <a:cs typeface="Calibri"/>
              </a:rPr>
              <a:t> mm,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namun</a:t>
            </a:r>
            <a:r>
              <a:rPr dirty="0">
                <a:latin typeface="Calibri"/>
                <a:cs typeface="Calibri"/>
              </a:rPr>
              <a:t> tidak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kurang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dari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25</a:t>
            </a:r>
            <a:r>
              <a:rPr dirty="0">
                <a:latin typeface="Calibri"/>
                <a:cs typeface="Calibri"/>
              </a:rPr>
              <a:t> mm.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penyambungan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batang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</a:t>
            </a:r>
            <a:r>
              <a:rPr spc="-5" dirty="0">
                <a:latin typeface="Calibri"/>
                <a:cs typeface="Calibri"/>
              </a:rPr>
              <a:t> ulir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tanpa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lapisan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digunakan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sambungan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lewatan </a:t>
            </a:r>
            <a:r>
              <a:rPr spc="-5" dirty="0">
                <a:latin typeface="Calibri"/>
                <a:cs typeface="Calibri"/>
              </a:rPr>
              <a:t>sepanjang 48</a:t>
            </a:r>
            <a:r>
              <a:rPr i="1" spc="-5" dirty="0">
                <a:latin typeface="Calibri"/>
                <a:cs typeface="Calibri"/>
              </a:rPr>
              <a:t>d</a:t>
            </a:r>
            <a:r>
              <a:rPr i="1" spc="-7" baseline="-20833" dirty="0">
                <a:latin typeface="Calibri"/>
                <a:cs typeface="Calibri"/>
              </a:rPr>
              <a:t>b </a:t>
            </a:r>
            <a:r>
              <a:rPr spc="-15" dirty="0">
                <a:latin typeface="Calibri"/>
                <a:cs typeface="Calibri"/>
              </a:rPr>
              <a:t>atau </a:t>
            </a:r>
            <a:r>
              <a:rPr dirty="0">
                <a:latin typeface="Calibri"/>
                <a:cs typeface="Calibri"/>
              </a:rPr>
              <a:t>tidak </a:t>
            </a:r>
            <a:r>
              <a:rPr spc="-15" dirty="0">
                <a:latin typeface="Calibri"/>
                <a:cs typeface="Calibri"/>
              </a:rPr>
              <a:t>kurang </a:t>
            </a:r>
            <a:r>
              <a:rPr spc="-5" dirty="0">
                <a:latin typeface="Calibri"/>
                <a:cs typeface="Calibri"/>
              </a:rPr>
              <a:t>dari 300 </a:t>
            </a:r>
            <a:r>
              <a:rPr dirty="0">
                <a:latin typeface="Calibri"/>
                <a:cs typeface="Calibri"/>
              </a:rPr>
              <a:t>mm. </a:t>
            </a:r>
            <a:r>
              <a:rPr spc="-10" dirty="0">
                <a:latin typeface="Calibri"/>
                <a:cs typeface="Calibri"/>
              </a:rPr>
              <a:t>Sedangkan </a:t>
            </a:r>
            <a:r>
              <a:rPr spc="-5" dirty="0">
                <a:latin typeface="Calibri"/>
                <a:cs typeface="Calibri"/>
              </a:rPr>
              <a:t>untuk </a:t>
            </a:r>
            <a:r>
              <a:rPr spc="-10" dirty="0">
                <a:latin typeface="Calibri"/>
                <a:cs typeface="Calibri"/>
              </a:rPr>
              <a:t>batang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</a:t>
            </a:r>
            <a:r>
              <a:rPr spc="-5" dirty="0">
                <a:latin typeface="Calibri"/>
                <a:cs typeface="Calibri"/>
              </a:rPr>
              <a:t> polos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diambil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sepanjang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72</a:t>
            </a:r>
            <a:r>
              <a:rPr i="1" spc="-5" dirty="0">
                <a:latin typeface="Calibri"/>
                <a:cs typeface="Calibri"/>
              </a:rPr>
              <a:t>d</a:t>
            </a:r>
            <a:r>
              <a:rPr i="1" spc="-7" baseline="-20833" dirty="0">
                <a:latin typeface="Calibri"/>
                <a:cs typeface="Calibri"/>
              </a:rPr>
              <a:t>b</a:t>
            </a:r>
            <a:r>
              <a:rPr i="1" spc="195" baseline="-20833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300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mm.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8010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3801" y="1874135"/>
            <a:ext cx="5456753" cy="443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18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582719"/>
            <a:ext cx="7899400" cy="242506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algn="just">
              <a:spcBef>
                <a:spcPts val="595"/>
              </a:spcBef>
            </a:pPr>
            <a:r>
              <a:rPr sz="2000" b="1" spc="-25" dirty="0">
                <a:latin typeface="Calibri"/>
                <a:cs typeface="Calibri"/>
              </a:rPr>
              <a:t>Persyaratan</a:t>
            </a:r>
            <a:r>
              <a:rPr sz="2000" b="1" spc="3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Peraturan</a:t>
            </a:r>
            <a:r>
              <a:rPr sz="2000" b="1" spc="1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ACI</a:t>
            </a:r>
            <a:r>
              <a:rPr sz="2000" b="1" dirty="0">
                <a:latin typeface="Calibri"/>
                <a:cs typeface="Calibri"/>
              </a:rPr>
              <a:t> 318M-11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Untuk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Kolom</a:t>
            </a:r>
            <a:endParaRPr sz="2000" dirty="0">
              <a:latin typeface="Calibri"/>
              <a:cs typeface="Calibri"/>
            </a:endParaRPr>
          </a:p>
          <a:p>
            <a:pPr marL="354965" marR="349885" indent="-342900" algn="just">
              <a:spcBef>
                <a:spcPts val="44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b="1" spc="-10" dirty="0">
                <a:latin typeface="Calibri"/>
                <a:cs typeface="Calibri"/>
              </a:rPr>
              <a:t>Pasal</a:t>
            </a:r>
            <a:r>
              <a:rPr b="1" spc="-5" dirty="0">
                <a:latin typeface="Calibri"/>
                <a:cs typeface="Calibri"/>
              </a:rPr>
              <a:t> 7.10.5.1</a:t>
            </a:r>
            <a:r>
              <a:rPr spc="-5" dirty="0">
                <a:latin typeface="Calibri"/>
                <a:cs typeface="Calibri"/>
              </a:rPr>
              <a:t>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harus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memiliki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diameter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minimum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10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mm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 </a:t>
            </a:r>
            <a:r>
              <a:rPr spc="-10" dirty="0">
                <a:latin typeface="Calibri"/>
                <a:cs typeface="Calibri"/>
              </a:rPr>
              <a:t>mengikat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diameter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32 mm </a:t>
            </a:r>
            <a:r>
              <a:rPr spc="-10" dirty="0">
                <a:latin typeface="Calibri"/>
                <a:cs typeface="Calibri"/>
              </a:rPr>
              <a:t>atau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kurang. </a:t>
            </a:r>
            <a:r>
              <a:rPr spc="-5" dirty="0">
                <a:latin typeface="Calibri"/>
                <a:cs typeface="Calibri"/>
              </a:rPr>
              <a:t> Sedangkan untuk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</a:t>
            </a:r>
            <a:r>
              <a:rPr spc="-10" dirty="0">
                <a:latin typeface="Calibri"/>
                <a:cs typeface="Calibri"/>
              </a:rPr>
              <a:t> 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diameter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atas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32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mm harus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diikat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berdiameter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minimum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13 mm.</a:t>
            </a:r>
          </a:p>
          <a:p>
            <a:pPr marL="354965" marR="5080" indent="-342900" algn="just">
              <a:spcBef>
                <a:spcPts val="434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b="1" spc="-10" dirty="0">
                <a:latin typeface="Calibri"/>
                <a:cs typeface="Calibri"/>
              </a:rPr>
              <a:t>Pasal </a:t>
            </a:r>
            <a:r>
              <a:rPr b="1" spc="-5" dirty="0">
                <a:latin typeface="Calibri"/>
                <a:cs typeface="Calibri"/>
              </a:rPr>
              <a:t>7.10.5.2</a:t>
            </a:r>
            <a:r>
              <a:rPr spc="-5" dirty="0">
                <a:latin typeface="Calibri"/>
                <a:cs typeface="Calibri"/>
              </a:rPr>
              <a:t>,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jarak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vertikal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sengkang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atau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ikat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tidak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boleh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melebihi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16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kali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diameter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memanjang, 48 </a:t>
            </a:r>
            <a:r>
              <a:rPr spc="-10" dirty="0">
                <a:latin typeface="Calibri"/>
                <a:cs typeface="Calibri"/>
              </a:rPr>
              <a:t>kali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diameter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sengkang/sengkang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ikat, 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atau</a:t>
            </a:r>
            <a:r>
              <a:rPr spc="-5" dirty="0">
                <a:latin typeface="Calibri"/>
                <a:cs typeface="Calibri"/>
              </a:rPr>
              <a:t> dimensi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terkecil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penampang</a:t>
            </a:r>
            <a:r>
              <a:rPr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endParaRPr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5509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1" y="1519970"/>
            <a:ext cx="7714615" cy="969644"/>
          </a:xfrm>
          <a:prstGeom prst="rect">
            <a:avLst/>
          </a:prstGeom>
        </p:spPr>
        <p:txBody>
          <a:bodyPr vert="horz" wrap="square" lIns="0" tIns="129540" rIns="0" bIns="0" rtlCol="0">
            <a:spAutoFit/>
          </a:bodyPr>
          <a:lstStyle/>
          <a:p>
            <a:pPr marL="12700">
              <a:spcBef>
                <a:spcPts val="1020"/>
              </a:spcBef>
            </a:pPr>
            <a:r>
              <a:rPr sz="3200" spc="-35" dirty="0">
                <a:latin typeface="Calibri"/>
                <a:cs typeface="Calibri"/>
              </a:rPr>
              <a:t>Tulangan</a:t>
            </a:r>
            <a:r>
              <a:rPr sz="3200" spc="1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Sengkang</a:t>
            </a:r>
            <a:r>
              <a:rPr sz="3200" spc="-2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Spiral</a:t>
            </a:r>
            <a:endParaRPr sz="3200">
              <a:latin typeface="Calibri"/>
              <a:cs typeface="Calibri"/>
            </a:endParaRPr>
          </a:p>
          <a:p>
            <a:pPr marL="355600" indent="-342900">
              <a:spcBef>
                <a:spcPts val="509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latin typeface="Calibri"/>
                <a:cs typeface="Calibri"/>
              </a:rPr>
              <a:t>Dalam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ACI </a:t>
            </a:r>
            <a:r>
              <a:rPr dirty="0">
                <a:latin typeface="Calibri"/>
                <a:cs typeface="Calibri"/>
              </a:rPr>
              <a:t>318M-11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rasio</a:t>
            </a:r>
            <a:r>
              <a:rPr spc="-5" dirty="0">
                <a:latin typeface="Calibri"/>
                <a:cs typeface="Calibri"/>
              </a:rPr>
              <a:t> tulangan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disyaratkan</a:t>
            </a:r>
            <a:r>
              <a:rPr spc="-5" dirty="0">
                <a:latin typeface="Calibri"/>
                <a:cs typeface="Calibri"/>
              </a:rPr>
              <a:t> dalam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pasal </a:t>
            </a:r>
            <a:r>
              <a:rPr dirty="0">
                <a:latin typeface="Calibri"/>
                <a:cs typeface="Calibri"/>
              </a:rPr>
              <a:t>10.9.3,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yaitu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7141" y="3497536"/>
            <a:ext cx="7884159" cy="583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0" indent="-342900">
              <a:lnSpc>
                <a:spcPts val="2260"/>
              </a:lnSpc>
              <a:spcBef>
                <a:spcPts val="95"/>
              </a:spcBef>
              <a:buFont typeface="Arial MT"/>
              <a:buChar char="•"/>
              <a:tabLst>
                <a:tab pos="380365" algn="l"/>
                <a:tab pos="381000" algn="l"/>
              </a:tabLst>
            </a:pPr>
            <a:r>
              <a:rPr spc="-5" dirty="0">
                <a:latin typeface="Calibri"/>
                <a:cs typeface="Calibri"/>
              </a:rPr>
              <a:t>Nilai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baseline="-20833" dirty="0">
                <a:latin typeface="Calibri"/>
                <a:cs typeface="Calibri"/>
              </a:rPr>
              <a:t>yt</a:t>
            </a:r>
            <a:r>
              <a:rPr i="1" spc="217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tidak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boleh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diambil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lebih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700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MPa.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Hubungan</a:t>
            </a:r>
            <a:r>
              <a:rPr spc="65" dirty="0">
                <a:latin typeface="Calibri"/>
                <a:cs typeface="Calibri"/>
              </a:rPr>
              <a:t> </a:t>
            </a:r>
            <a:r>
              <a:rPr sz="1900" spc="-30" dirty="0">
                <a:latin typeface="Symbol"/>
                <a:cs typeface="Symbol"/>
              </a:rPr>
              <a:t></a:t>
            </a:r>
            <a:r>
              <a:rPr i="1" spc="-44" baseline="-20833" dirty="0">
                <a:latin typeface="Calibri"/>
                <a:cs typeface="Calibri"/>
              </a:rPr>
              <a:t>s</a:t>
            </a:r>
            <a:r>
              <a:rPr i="1" spc="217" baseline="-20833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jarak spiral,</a:t>
            </a:r>
            <a:endParaRPr>
              <a:latin typeface="Calibri"/>
              <a:cs typeface="Calibri"/>
            </a:endParaRPr>
          </a:p>
          <a:p>
            <a:pPr marL="380365">
              <a:lnSpc>
                <a:spcPts val="2140"/>
              </a:lnSpc>
            </a:pPr>
            <a:r>
              <a:rPr i="1" dirty="0">
                <a:latin typeface="Calibri"/>
                <a:cs typeface="Calibri"/>
              </a:rPr>
              <a:t>S</a:t>
            </a:r>
            <a:r>
              <a:rPr dirty="0">
                <a:latin typeface="Calibri"/>
                <a:cs typeface="Calibri"/>
              </a:rPr>
              <a:t>,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dituliskan</a:t>
            </a:r>
            <a:r>
              <a:rPr dirty="0">
                <a:latin typeface="Calibri"/>
                <a:cs typeface="Calibri"/>
              </a:rPr>
              <a:t> :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165348" y="2708148"/>
            <a:ext cx="2077720" cy="721360"/>
            <a:chOff x="1641348" y="2708148"/>
            <a:chExt cx="2077720" cy="721360"/>
          </a:xfrm>
        </p:grpSpPr>
        <p:sp>
          <p:nvSpPr>
            <p:cNvPr id="6" name="object 6"/>
            <p:cNvSpPr/>
            <p:nvPr/>
          </p:nvSpPr>
          <p:spPr>
            <a:xfrm>
              <a:off x="1641348" y="2708148"/>
              <a:ext cx="2077720" cy="721360"/>
            </a:xfrm>
            <a:custGeom>
              <a:avLst/>
              <a:gdLst/>
              <a:ahLst/>
              <a:cxnLst/>
              <a:rect l="l" t="t" r="r" b="b"/>
              <a:pathLst>
                <a:path w="2077720" h="721360">
                  <a:moveTo>
                    <a:pt x="2077212" y="0"/>
                  </a:moveTo>
                  <a:lnTo>
                    <a:pt x="0" y="0"/>
                  </a:lnTo>
                  <a:lnTo>
                    <a:pt x="0" y="720851"/>
                  </a:lnTo>
                  <a:lnTo>
                    <a:pt x="2077212" y="720851"/>
                  </a:lnTo>
                  <a:lnTo>
                    <a:pt x="2077212" y="0"/>
                  </a:lnTo>
                  <a:close/>
                </a:path>
              </a:pathLst>
            </a:custGeom>
            <a:solidFill>
              <a:srgbClr val="CCC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633584" y="3068670"/>
              <a:ext cx="296545" cy="0"/>
            </a:xfrm>
            <a:custGeom>
              <a:avLst/>
              <a:gdLst/>
              <a:ahLst/>
              <a:cxnLst/>
              <a:rect l="l" t="t" r="r" b="b"/>
              <a:pathLst>
                <a:path w="296544">
                  <a:moveTo>
                    <a:pt x="0" y="0"/>
                  </a:moveTo>
                  <a:lnTo>
                    <a:pt x="296228" y="0"/>
                  </a:lnTo>
                </a:path>
              </a:pathLst>
            </a:custGeom>
            <a:ln w="1091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863967" y="2867940"/>
            <a:ext cx="326390" cy="1981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spcBef>
                <a:spcPts val="105"/>
              </a:spcBef>
            </a:pPr>
            <a:r>
              <a:rPr sz="12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200" i="1" u="sng" spc="-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200" i="1" dirty="0">
                <a:latin typeface="Times New Roman"/>
                <a:cs typeface="Times New Roman"/>
              </a:rPr>
              <a:t>  </a:t>
            </a:r>
            <a:r>
              <a:rPr sz="12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</a:t>
            </a:r>
            <a:r>
              <a:rPr sz="1200" i="1" u="sng" spc="-10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51783" y="3012014"/>
            <a:ext cx="73660" cy="1981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spcBef>
                <a:spcPts val="105"/>
              </a:spcBef>
            </a:pPr>
            <a:r>
              <a:rPr sz="1200" i="1" spc="5" dirty="0">
                <a:latin typeface="Times New Roman"/>
                <a:cs typeface="Times New Roman"/>
              </a:rPr>
              <a:t>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30936" y="2747633"/>
            <a:ext cx="74295" cy="27699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spcBef>
                <a:spcPts val="120"/>
              </a:spcBef>
            </a:pPr>
            <a:r>
              <a:rPr sz="1700" i="1" spc="10" dirty="0">
                <a:latin typeface="Times New Roman"/>
                <a:cs typeface="Times New Roman"/>
              </a:rPr>
              <a:t>f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05552" y="2728532"/>
            <a:ext cx="864235" cy="27699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spcBef>
                <a:spcPts val="120"/>
              </a:spcBef>
              <a:tabLst>
                <a:tab pos="740410" algn="l"/>
              </a:tabLst>
            </a:pPr>
            <a:r>
              <a:rPr sz="1700" spc="15" dirty="0">
                <a:latin typeface="Symbol"/>
                <a:cs typeface="Symbol"/>
              </a:rPr>
              <a:t></a:t>
            </a:r>
            <a:r>
              <a:rPr sz="1700" spc="85" dirty="0">
                <a:latin typeface="Times New Roman"/>
                <a:cs typeface="Times New Roman"/>
              </a:rPr>
              <a:t> </a:t>
            </a:r>
            <a:r>
              <a:rPr sz="2550" i="1" baseline="3267" dirty="0">
                <a:latin typeface="Times New Roman"/>
                <a:cs typeface="Times New Roman"/>
              </a:rPr>
              <a:t>A</a:t>
            </a:r>
            <a:r>
              <a:rPr i="1" baseline="-16203" dirty="0">
                <a:latin typeface="Times New Roman"/>
                <a:cs typeface="Times New Roman"/>
              </a:rPr>
              <a:t>g	</a:t>
            </a:r>
            <a:r>
              <a:rPr sz="1700" spc="15" dirty="0">
                <a:latin typeface="Symbol"/>
                <a:cs typeface="Symbol"/>
              </a:rPr>
              <a:t></a:t>
            </a:r>
            <a:endParaRPr sz="17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10710" y="2868498"/>
            <a:ext cx="259079" cy="27699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>
              <a:spcBef>
                <a:spcPts val="120"/>
              </a:spcBef>
            </a:pPr>
            <a:r>
              <a:rPr sz="2550" spc="22" baseline="-6535" dirty="0">
                <a:latin typeface="Times New Roman"/>
                <a:cs typeface="Times New Roman"/>
              </a:rPr>
              <a:t>1</a:t>
            </a:r>
            <a:r>
              <a:rPr sz="1700" spc="15" dirty="0">
                <a:latin typeface="Symbol"/>
                <a:cs typeface="Symbol"/>
              </a:rPr>
              <a:t></a:t>
            </a:r>
            <a:endParaRPr sz="17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158655" y="2714997"/>
            <a:ext cx="2047239" cy="7035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88265" algn="r">
              <a:lnSpc>
                <a:spcPts val="1375"/>
              </a:lnSpc>
              <a:spcBef>
                <a:spcPts val="105"/>
              </a:spcBef>
            </a:pPr>
            <a:r>
              <a:rPr sz="1200" i="1" spc="5" dirty="0">
                <a:latin typeface="Times New Roman"/>
                <a:cs typeface="Times New Roman"/>
              </a:rPr>
              <a:t>/</a:t>
            </a:r>
            <a:endParaRPr sz="1200" dirty="0">
              <a:latin typeface="Times New Roman"/>
              <a:cs typeface="Times New Roman"/>
            </a:endParaRPr>
          </a:p>
          <a:p>
            <a:pPr marL="38100">
              <a:lnSpc>
                <a:spcPts val="2000"/>
              </a:lnSpc>
              <a:tabLst>
                <a:tab pos="1341120" algn="l"/>
              </a:tabLst>
            </a:pPr>
            <a:r>
              <a:rPr spc="-30" dirty="0">
                <a:latin typeface="Symbol"/>
                <a:cs typeface="Symbol"/>
              </a:rPr>
              <a:t></a:t>
            </a:r>
            <a:r>
              <a:rPr spc="250" dirty="0">
                <a:latin typeface="Times New Roman"/>
                <a:cs typeface="Times New Roman"/>
              </a:rPr>
              <a:t> </a:t>
            </a:r>
            <a:r>
              <a:rPr sz="1700" spc="20" dirty="0">
                <a:latin typeface="Symbol"/>
                <a:cs typeface="Symbol"/>
              </a:rPr>
              <a:t></a:t>
            </a:r>
            <a:r>
              <a:rPr sz="1700" spc="-15" dirty="0">
                <a:latin typeface="Times New Roman"/>
                <a:cs typeface="Times New Roman"/>
              </a:rPr>
              <a:t> </a:t>
            </a:r>
            <a:r>
              <a:rPr sz="1700" spc="-10" dirty="0" smtClean="0">
                <a:latin typeface="Times New Roman"/>
                <a:cs typeface="Times New Roman"/>
              </a:rPr>
              <a:t>0</a:t>
            </a:r>
            <a:r>
              <a:rPr sz="1700" i="1" spc="-10" dirty="0" smtClean="0">
                <a:latin typeface="Times New Roman"/>
                <a:cs typeface="Times New Roman"/>
              </a:rPr>
              <a:t>,</a:t>
            </a:r>
            <a:r>
              <a:rPr sz="1700" spc="-10" dirty="0" smtClean="0">
                <a:latin typeface="Times New Roman"/>
                <a:cs typeface="Times New Roman"/>
              </a:rPr>
              <a:t>45</a:t>
            </a:r>
            <a:r>
              <a:rPr lang="en-US" sz="1700" spc="-10" dirty="0" smtClean="0">
                <a:latin typeface="Times New Roman"/>
                <a:cs typeface="Times New Roman"/>
              </a:rPr>
              <a:t>  </a:t>
            </a:r>
            <a:r>
              <a:rPr sz="2550" spc="-15" baseline="6535" dirty="0" smtClean="0">
                <a:latin typeface="Symbol"/>
                <a:cs typeface="Symbol"/>
              </a:rPr>
              <a:t></a:t>
            </a:r>
            <a:r>
              <a:rPr sz="2550" spc="-15" baseline="6535" dirty="0">
                <a:latin typeface="Times New Roman"/>
                <a:cs typeface="Times New Roman"/>
              </a:rPr>
              <a:t>	</a:t>
            </a:r>
            <a:r>
              <a:rPr sz="1700" spc="20" dirty="0">
                <a:latin typeface="Symbol"/>
                <a:cs typeface="Symbol"/>
              </a:rPr>
              <a:t></a:t>
            </a:r>
            <a:endParaRPr sz="1700" dirty="0">
              <a:latin typeface="Symbol"/>
              <a:cs typeface="Symbol"/>
            </a:endParaRPr>
          </a:p>
          <a:p>
            <a:pPr marL="884555">
              <a:lnSpc>
                <a:spcPts val="1950"/>
              </a:lnSpc>
              <a:tabLst>
                <a:tab pos="1587500" algn="l"/>
              </a:tabLst>
            </a:pPr>
            <a:r>
              <a:rPr sz="1700" spc="15" dirty="0">
                <a:latin typeface="Symbol"/>
                <a:cs typeface="Symbol"/>
              </a:rPr>
              <a:t></a:t>
            </a:r>
            <a:r>
              <a:rPr sz="1700" spc="185" dirty="0">
                <a:latin typeface="Times New Roman"/>
                <a:cs typeface="Times New Roman"/>
              </a:rPr>
              <a:t> </a:t>
            </a:r>
            <a:r>
              <a:rPr sz="2550" i="1" spc="-127" baseline="16339" dirty="0">
                <a:latin typeface="Times New Roman"/>
                <a:cs typeface="Times New Roman"/>
              </a:rPr>
              <a:t>A</a:t>
            </a:r>
            <a:r>
              <a:rPr i="1" spc="7" baseline="4629" dirty="0">
                <a:latin typeface="Times New Roman"/>
                <a:cs typeface="Times New Roman"/>
              </a:rPr>
              <a:t>c</a:t>
            </a:r>
            <a:r>
              <a:rPr i="1" baseline="4629" dirty="0">
                <a:latin typeface="Times New Roman"/>
                <a:cs typeface="Times New Roman"/>
              </a:rPr>
              <a:t>	</a:t>
            </a:r>
            <a:r>
              <a:rPr sz="1700" spc="15" dirty="0">
                <a:latin typeface="Symbol"/>
                <a:cs typeface="Symbol"/>
              </a:rPr>
              <a:t>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125" dirty="0">
                <a:latin typeface="Times New Roman"/>
                <a:cs typeface="Times New Roman"/>
              </a:rPr>
              <a:t> </a:t>
            </a:r>
            <a:r>
              <a:rPr sz="2550" i="1" spc="15" baseline="16339" dirty="0">
                <a:latin typeface="Times New Roman"/>
                <a:cs typeface="Times New Roman"/>
              </a:rPr>
              <a:t>f</a:t>
            </a:r>
            <a:r>
              <a:rPr sz="2550" i="1" spc="-270" baseline="16339" dirty="0">
                <a:latin typeface="Times New Roman"/>
                <a:cs typeface="Times New Roman"/>
              </a:rPr>
              <a:t> </a:t>
            </a:r>
            <a:r>
              <a:rPr i="1" spc="7" baseline="4629" dirty="0">
                <a:latin typeface="Times New Roman"/>
                <a:cs typeface="Times New Roman"/>
              </a:rPr>
              <a:t>yt</a:t>
            </a:r>
            <a:endParaRPr baseline="4629" dirty="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46032" y="4570720"/>
            <a:ext cx="1735455" cy="0"/>
          </a:xfrm>
          <a:custGeom>
            <a:avLst/>
            <a:gdLst/>
            <a:ahLst/>
            <a:cxnLst/>
            <a:rect l="l" t="t" r="r" b="b"/>
            <a:pathLst>
              <a:path w="1735454">
                <a:moveTo>
                  <a:pt x="0" y="0"/>
                </a:moveTo>
                <a:lnTo>
                  <a:pt x="1735137" y="0"/>
                </a:lnTo>
              </a:path>
            </a:pathLst>
          </a:custGeom>
          <a:ln w="10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574650" y="4563965"/>
            <a:ext cx="169545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600" spc="-5" dirty="0">
                <a:latin typeface="Times New Roman"/>
                <a:cs typeface="Times New Roman"/>
              </a:rPr>
              <a:t>vo</a:t>
            </a:r>
            <a:r>
              <a:rPr sz="1600" spc="30" dirty="0">
                <a:latin typeface="Times New Roman"/>
                <a:cs typeface="Times New Roman"/>
              </a:rPr>
              <a:t>l</a:t>
            </a:r>
            <a:r>
              <a:rPr sz="1600" spc="-5" dirty="0">
                <a:latin typeface="Times New Roman"/>
                <a:cs typeface="Times New Roman"/>
              </a:rPr>
              <a:t>u</a:t>
            </a:r>
            <a:r>
              <a:rPr sz="1600" spc="35" dirty="0">
                <a:latin typeface="Times New Roman"/>
                <a:cs typeface="Times New Roman"/>
              </a:rPr>
              <a:t>m</a:t>
            </a:r>
            <a:r>
              <a:rPr sz="1600" spc="125" dirty="0">
                <a:latin typeface="Times New Roman"/>
                <a:cs typeface="Times New Roman"/>
              </a:rPr>
              <a:t>e</a:t>
            </a:r>
            <a:r>
              <a:rPr sz="1600" spc="30" dirty="0">
                <a:latin typeface="Times New Roman"/>
                <a:cs typeface="Times New Roman"/>
              </a:rPr>
              <a:t>i</a:t>
            </a:r>
            <a:r>
              <a:rPr sz="1600" spc="-5" dirty="0">
                <a:latin typeface="Times New Roman"/>
                <a:cs typeface="Times New Roman"/>
              </a:rPr>
              <a:t>n</a:t>
            </a:r>
            <a:r>
              <a:rPr sz="1600" spc="30" dirty="0">
                <a:latin typeface="Times New Roman"/>
                <a:cs typeface="Times New Roman"/>
              </a:rPr>
              <a:t>t</a:t>
            </a:r>
            <a:r>
              <a:rPr sz="1600" spc="10" dirty="0">
                <a:latin typeface="Times New Roman"/>
                <a:cs typeface="Times New Roman"/>
              </a:rPr>
              <a:t>i</a:t>
            </a:r>
            <a:r>
              <a:rPr sz="1600" spc="-185" dirty="0">
                <a:latin typeface="Times New Roman"/>
                <a:cs typeface="Times New Roman"/>
              </a:rPr>
              <a:t> </a:t>
            </a:r>
            <a:r>
              <a:rPr sz="1600" spc="15" dirty="0">
                <a:latin typeface="Times New Roman"/>
                <a:cs typeface="Times New Roman"/>
              </a:rPr>
              <a:t>s</a:t>
            </a:r>
            <a:r>
              <a:rPr sz="1600" spc="-70" dirty="0">
                <a:latin typeface="Times New Roman"/>
                <a:cs typeface="Times New Roman"/>
              </a:rPr>
              <a:t>e</a:t>
            </a:r>
            <a:r>
              <a:rPr sz="1600" spc="30" dirty="0">
                <a:latin typeface="Times New Roman"/>
                <a:cs typeface="Times New Roman"/>
              </a:rPr>
              <a:t>j</a:t>
            </a:r>
            <a:r>
              <a:rPr sz="1600" spc="-70" dirty="0">
                <a:latin typeface="Times New Roman"/>
                <a:cs typeface="Times New Roman"/>
              </a:rPr>
              <a:t>a</a:t>
            </a:r>
            <a:r>
              <a:rPr sz="1600" spc="-55" dirty="0">
                <a:latin typeface="Times New Roman"/>
                <a:cs typeface="Times New Roman"/>
              </a:rPr>
              <a:t>r</a:t>
            </a:r>
            <a:r>
              <a:rPr sz="1600" spc="-70" dirty="0">
                <a:latin typeface="Times New Roman"/>
                <a:cs typeface="Times New Roman"/>
              </a:rPr>
              <a:t>a</a:t>
            </a:r>
            <a:r>
              <a:rPr sz="1600" spc="20" dirty="0">
                <a:latin typeface="Times New Roman"/>
                <a:cs typeface="Times New Roman"/>
              </a:rPr>
              <a:t>k</a:t>
            </a:r>
            <a:r>
              <a:rPr sz="1600" spc="40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Times New Roman"/>
                <a:cs typeface="Times New Roman"/>
              </a:rPr>
              <a:t>S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53981" y="4274233"/>
            <a:ext cx="173990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600" spc="-5" dirty="0">
                <a:latin typeface="Times New Roman"/>
                <a:cs typeface="Times New Roman"/>
              </a:rPr>
              <a:t>vo</a:t>
            </a:r>
            <a:r>
              <a:rPr sz="1600" spc="30" dirty="0">
                <a:latin typeface="Times New Roman"/>
                <a:cs typeface="Times New Roman"/>
              </a:rPr>
              <a:t>l</a:t>
            </a:r>
            <a:r>
              <a:rPr sz="1600" spc="-5" dirty="0">
                <a:latin typeface="Times New Roman"/>
                <a:cs typeface="Times New Roman"/>
              </a:rPr>
              <a:t>u</a:t>
            </a:r>
            <a:r>
              <a:rPr sz="1600" spc="35" dirty="0">
                <a:latin typeface="Times New Roman"/>
                <a:cs typeface="Times New Roman"/>
              </a:rPr>
              <a:t>m</a:t>
            </a:r>
            <a:r>
              <a:rPr sz="1600" spc="125" dirty="0">
                <a:latin typeface="Times New Roman"/>
                <a:cs typeface="Times New Roman"/>
              </a:rPr>
              <a:t>e</a:t>
            </a:r>
            <a:r>
              <a:rPr sz="1600" spc="15" dirty="0">
                <a:latin typeface="Times New Roman"/>
                <a:cs typeface="Times New Roman"/>
              </a:rPr>
              <a:t>s</a:t>
            </a:r>
            <a:r>
              <a:rPr sz="1600" dirty="0">
                <a:latin typeface="Times New Roman"/>
                <a:cs typeface="Times New Roman"/>
              </a:rPr>
              <a:t>p</a:t>
            </a:r>
            <a:r>
              <a:rPr sz="1600" spc="30" dirty="0">
                <a:latin typeface="Times New Roman"/>
                <a:cs typeface="Times New Roman"/>
              </a:rPr>
              <a:t>i</a:t>
            </a:r>
            <a:r>
              <a:rPr sz="1600" spc="-55" dirty="0">
                <a:latin typeface="Times New Roman"/>
                <a:cs typeface="Times New Roman"/>
              </a:rPr>
              <a:t>r</a:t>
            </a:r>
            <a:r>
              <a:rPr sz="1600" spc="-70" dirty="0">
                <a:latin typeface="Times New Roman"/>
                <a:cs typeface="Times New Roman"/>
              </a:rPr>
              <a:t>a</a:t>
            </a:r>
            <a:r>
              <a:rPr sz="1600" spc="10" dirty="0">
                <a:latin typeface="Times New Roman"/>
                <a:cs typeface="Times New Roman"/>
              </a:rPr>
              <a:t>l</a:t>
            </a:r>
            <a:r>
              <a:rPr sz="1600" spc="-229" dirty="0">
                <a:latin typeface="Times New Roman"/>
                <a:cs typeface="Times New Roman"/>
              </a:rPr>
              <a:t> </a:t>
            </a:r>
            <a:r>
              <a:rPr sz="1600" spc="145" dirty="0">
                <a:latin typeface="Times New Roman"/>
                <a:cs typeface="Times New Roman"/>
              </a:rPr>
              <a:t>1</a:t>
            </a:r>
            <a:r>
              <a:rPr sz="1600" spc="30" dirty="0">
                <a:latin typeface="Times New Roman"/>
                <a:cs typeface="Times New Roman"/>
              </a:rPr>
              <a:t>lilit</a:t>
            </a:r>
            <a:r>
              <a:rPr sz="1600" spc="-70" dirty="0">
                <a:latin typeface="Times New Roman"/>
                <a:cs typeface="Times New Roman"/>
              </a:rPr>
              <a:t>a</a:t>
            </a:r>
            <a:r>
              <a:rPr sz="1600" spc="20" dirty="0">
                <a:latin typeface="Times New Roman"/>
                <a:cs typeface="Times New Roman"/>
              </a:rPr>
              <a:t>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78058" y="4391666"/>
            <a:ext cx="455930" cy="28702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8100">
              <a:spcBef>
                <a:spcPts val="115"/>
              </a:spcBef>
            </a:pPr>
            <a:r>
              <a:rPr sz="1700" spc="50" dirty="0">
                <a:latin typeface="Symbol"/>
                <a:cs typeface="Symbol"/>
              </a:rPr>
              <a:t></a:t>
            </a:r>
            <a:r>
              <a:rPr sz="1650" i="1" spc="75" baseline="-20202" dirty="0">
                <a:latin typeface="Times New Roman"/>
                <a:cs typeface="Times New Roman"/>
              </a:rPr>
              <a:t>s</a:t>
            </a:r>
            <a:r>
              <a:rPr sz="1650" i="1" spc="412" baseline="-20202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879591" y="4221480"/>
            <a:ext cx="2414270" cy="719455"/>
            <a:chOff x="4355591" y="4221479"/>
            <a:chExt cx="2414270" cy="719455"/>
          </a:xfrm>
        </p:grpSpPr>
        <p:sp>
          <p:nvSpPr>
            <p:cNvPr id="19" name="object 19"/>
            <p:cNvSpPr/>
            <p:nvPr/>
          </p:nvSpPr>
          <p:spPr>
            <a:xfrm>
              <a:off x="4355591" y="4221479"/>
              <a:ext cx="2414270" cy="719455"/>
            </a:xfrm>
            <a:custGeom>
              <a:avLst/>
              <a:gdLst/>
              <a:ahLst/>
              <a:cxnLst/>
              <a:rect l="l" t="t" r="r" b="b"/>
              <a:pathLst>
                <a:path w="2414270" h="719454">
                  <a:moveTo>
                    <a:pt x="2414016" y="0"/>
                  </a:moveTo>
                  <a:lnTo>
                    <a:pt x="0" y="0"/>
                  </a:lnTo>
                  <a:lnTo>
                    <a:pt x="0" y="719328"/>
                  </a:lnTo>
                  <a:lnTo>
                    <a:pt x="2414016" y="719328"/>
                  </a:lnTo>
                  <a:lnTo>
                    <a:pt x="2414016" y="0"/>
                  </a:lnTo>
                  <a:close/>
                </a:path>
              </a:pathLst>
            </a:custGeom>
            <a:solidFill>
              <a:srgbClr val="FBD4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935030" y="4697164"/>
              <a:ext cx="130810" cy="0"/>
            </a:xfrm>
            <a:custGeom>
              <a:avLst/>
              <a:gdLst/>
              <a:ahLst/>
              <a:cxnLst/>
              <a:rect l="l" t="t" r="r" b="b"/>
              <a:pathLst>
                <a:path w="130810">
                  <a:moveTo>
                    <a:pt x="0" y="0"/>
                  </a:moveTo>
                  <a:lnTo>
                    <a:pt x="130759" y="0"/>
                  </a:lnTo>
                </a:path>
              </a:pathLst>
            </a:custGeom>
            <a:ln w="399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744595" y="4463894"/>
              <a:ext cx="1989455" cy="0"/>
            </a:xfrm>
            <a:custGeom>
              <a:avLst/>
              <a:gdLst/>
              <a:ahLst/>
              <a:cxnLst/>
              <a:rect l="l" t="t" r="r" b="b"/>
              <a:pathLst>
                <a:path w="1989454">
                  <a:moveTo>
                    <a:pt x="0" y="0"/>
                  </a:moveTo>
                  <a:lnTo>
                    <a:pt x="908351" y="0"/>
                  </a:lnTo>
                </a:path>
                <a:path w="1989454">
                  <a:moveTo>
                    <a:pt x="1091468" y="0"/>
                  </a:moveTo>
                  <a:lnTo>
                    <a:pt x="1989191" y="0"/>
                  </a:lnTo>
                </a:path>
              </a:pathLst>
            </a:custGeom>
            <a:ln w="84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7741639" y="4572210"/>
            <a:ext cx="78740" cy="15452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900" i="1" spc="15" dirty="0">
                <a:latin typeface="Times New Roman"/>
                <a:cs typeface="Times New Roman"/>
              </a:rPr>
              <a:t>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29355" y="4650767"/>
            <a:ext cx="78740" cy="15452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900" i="1" spc="15" dirty="0">
                <a:latin typeface="Times New Roman"/>
                <a:cs typeface="Times New Roman"/>
              </a:rPr>
              <a:t>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009011" y="4417493"/>
            <a:ext cx="72390" cy="15452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900" i="1" spc="15" dirty="0"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595992" y="4480401"/>
            <a:ext cx="422275" cy="21480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</a:pPr>
            <a:r>
              <a:rPr sz="1300" i="1" spc="25" dirty="0">
                <a:latin typeface="Times New Roman"/>
                <a:cs typeface="Times New Roman"/>
              </a:rPr>
              <a:t>D </a:t>
            </a:r>
            <a:r>
              <a:rPr sz="1300" i="1" spc="-145" dirty="0">
                <a:latin typeface="Times New Roman"/>
                <a:cs typeface="Times New Roman"/>
              </a:rPr>
              <a:t> </a:t>
            </a:r>
            <a:r>
              <a:rPr sz="1350" spc="30" baseline="40123" dirty="0">
                <a:latin typeface="Times New Roman"/>
                <a:cs typeface="Times New Roman"/>
              </a:rPr>
              <a:t>2</a:t>
            </a:r>
            <a:r>
              <a:rPr sz="1350" spc="-179" baseline="40123" dirty="0">
                <a:latin typeface="Times New Roman"/>
                <a:cs typeface="Times New Roman"/>
              </a:rPr>
              <a:t> </a:t>
            </a:r>
            <a:r>
              <a:rPr sz="1300" i="1" spc="15" dirty="0">
                <a:latin typeface="Times New Roman"/>
                <a:cs typeface="Times New Roman"/>
              </a:rPr>
              <a:t>S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471911" y="4689351"/>
            <a:ext cx="110489" cy="21480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00" spc="15" dirty="0">
                <a:latin typeface="Times New Roman"/>
                <a:cs typeface="Times New Roman"/>
              </a:rPr>
              <a:t>4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890969" y="4712079"/>
            <a:ext cx="90805" cy="21480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00" spc="15" dirty="0">
                <a:latin typeface="Symbol"/>
                <a:cs typeface="Symbol"/>
              </a:rPr>
              <a:t>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359845" y="4570522"/>
            <a:ext cx="711835" cy="21480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262255" algn="l"/>
                <a:tab pos="543560" algn="l"/>
              </a:tabLst>
            </a:pPr>
            <a:r>
              <a:rPr sz="1300" spc="15" dirty="0">
                <a:latin typeface="Symbol"/>
                <a:cs typeface="Symbol"/>
              </a:rPr>
              <a:t></a:t>
            </a:r>
            <a:r>
              <a:rPr sz="1300" spc="15" dirty="0">
                <a:latin typeface="Times New Roman"/>
                <a:cs typeface="Times New Roman"/>
              </a:rPr>
              <a:t>	</a:t>
            </a:r>
            <a:r>
              <a:rPr sz="1950" i="1" spc="37" baseline="4273" dirty="0">
                <a:latin typeface="Times New Roman"/>
                <a:cs typeface="Times New Roman"/>
              </a:rPr>
              <a:t>D	</a:t>
            </a:r>
            <a:r>
              <a:rPr sz="1300" spc="50" dirty="0">
                <a:latin typeface="Symbol"/>
                <a:cs typeface="Symbol"/>
              </a:rPr>
              <a:t></a:t>
            </a:r>
            <a:r>
              <a:rPr sz="1950" i="1" spc="22" baseline="4273" dirty="0">
                <a:latin typeface="Times New Roman"/>
                <a:cs typeface="Times New Roman"/>
              </a:rPr>
              <a:t>S</a:t>
            </a:r>
            <a:endParaRPr sz="1950" baseline="4273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359845" y="4712079"/>
            <a:ext cx="90805" cy="21480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00" spc="15" dirty="0">
                <a:latin typeface="Symbol"/>
                <a:cs typeface="Symbol"/>
              </a:rPr>
              <a:t>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334444" y="4453908"/>
            <a:ext cx="673100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spcBef>
                <a:spcPts val="90"/>
              </a:spcBef>
              <a:tabLst>
                <a:tab pos="474980" algn="l"/>
              </a:tabLst>
            </a:pPr>
            <a:r>
              <a:rPr sz="1300" spc="15" dirty="0">
                <a:latin typeface="Symbol"/>
                <a:cs typeface="Symbol"/>
              </a:rPr>
              <a:t></a:t>
            </a:r>
            <a:r>
              <a:rPr sz="1300" spc="-130" dirty="0">
                <a:latin typeface="Times New Roman"/>
                <a:cs typeface="Times New Roman"/>
              </a:rPr>
              <a:t> </a:t>
            </a:r>
            <a:r>
              <a:rPr sz="2100" spc="-52" baseline="3968" dirty="0">
                <a:latin typeface="Symbol"/>
                <a:cs typeface="Symbol"/>
              </a:rPr>
              <a:t></a:t>
            </a:r>
            <a:r>
              <a:rPr sz="2100" spc="-52" baseline="3968" dirty="0">
                <a:latin typeface="Times New Roman"/>
                <a:cs typeface="Times New Roman"/>
              </a:rPr>
              <a:t>	</a:t>
            </a:r>
            <a:r>
              <a:rPr sz="1350" spc="30" baseline="-6172" dirty="0">
                <a:latin typeface="Times New Roman"/>
                <a:cs typeface="Times New Roman"/>
              </a:rPr>
              <a:t>2</a:t>
            </a:r>
            <a:r>
              <a:rPr sz="1350" spc="-15" baseline="-6172" dirty="0">
                <a:latin typeface="Times New Roman"/>
                <a:cs typeface="Times New Roman"/>
              </a:rPr>
              <a:t> </a:t>
            </a:r>
            <a:r>
              <a:rPr sz="1300" spc="15" dirty="0">
                <a:latin typeface="Symbol"/>
                <a:cs typeface="Symbol"/>
              </a:rPr>
              <a:t>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094863" y="4154915"/>
            <a:ext cx="22053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1950" spc="30" baseline="-36324" dirty="0">
                <a:latin typeface="Symbol"/>
                <a:cs typeface="Symbol"/>
              </a:rPr>
              <a:t></a:t>
            </a:r>
            <a:r>
              <a:rPr sz="1950" spc="172" baseline="-36324" dirty="0">
                <a:latin typeface="Times New Roman"/>
                <a:cs typeface="Times New Roman"/>
              </a:rPr>
              <a:t> </a:t>
            </a:r>
            <a:r>
              <a:rPr sz="1300" i="1" spc="65" dirty="0">
                <a:latin typeface="Times New Roman"/>
                <a:cs typeface="Times New Roman"/>
              </a:rPr>
              <a:t>a</a:t>
            </a:r>
            <a:r>
              <a:rPr sz="1350" i="1" spc="67" baseline="-21604" dirty="0">
                <a:latin typeface="Times New Roman"/>
                <a:cs typeface="Times New Roman"/>
              </a:rPr>
              <a:t>s</a:t>
            </a:r>
            <a:r>
              <a:rPr sz="1400" spc="-35" dirty="0">
                <a:latin typeface="Symbol"/>
                <a:cs typeface="Symbol"/>
              </a:rPr>
              <a:t></a:t>
            </a:r>
            <a:r>
              <a:rPr sz="1400" spc="-160" dirty="0">
                <a:latin typeface="Times New Roman"/>
                <a:cs typeface="Times New Roman"/>
              </a:rPr>
              <a:t> </a:t>
            </a:r>
            <a:r>
              <a:rPr spc="-160" dirty="0">
                <a:latin typeface="Symbol"/>
                <a:cs typeface="Symbol"/>
              </a:rPr>
              <a:t></a:t>
            </a:r>
            <a:r>
              <a:rPr sz="1300" i="1" dirty="0">
                <a:latin typeface="Times New Roman"/>
                <a:cs typeface="Times New Roman"/>
              </a:rPr>
              <a:t>D</a:t>
            </a:r>
            <a:r>
              <a:rPr sz="1350" i="1" spc="22" baseline="-21604" dirty="0">
                <a:latin typeface="Times New Roman"/>
                <a:cs typeface="Times New Roman"/>
              </a:rPr>
              <a:t>c</a:t>
            </a:r>
            <a:r>
              <a:rPr sz="1350" i="1" baseline="-21604" dirty="0">
                <a:latin typeface="Times New Roman"/>
                <a:cs typeface="Times New Roman"/>
              </a:rPr>
              <a:t> </a:t>
            </a:r>
            <a:r>
              <a:rPr sz="1350" i="1" spc="-44" baseline="-21604" dirty="0">
                <a:latin typeface="Times New Roman"/>
                <a:cs typeface="Times New Roman"/>
              </a:rPr>
              <a:t> </a:t>
            </a:r>
            <a:r>
              <a:rPr sz="1300" spc="20" dirty="0">
                <a:latin typeface="Symbol"/>
                <a:cs typeface="Symbol"/>
              </a:rPr>
              <a:t></a:t>
            </a:r>
            <a:r>
              <a:rPr sz="1300" spc="-95" dirty="0">
                <a:latin typeface="Times New Roman"/>
                <a:cs typeface="Times New Roman"/>
              </a:rPr>
              <a:t> </a:t>
            </a:r>
            <a:r>
              <a:rPr sz="1300" i="1" spc="130" dirty="0">
                <a:latin typeface="Times New Roman"/>
                <a:cs typeface="Times New Roman"/>
              </a:rPr>
              <a:t>d</a:t>
            </a:r>
            <a:r>
              <a:rPr sz="1350" i="1" spc="22" baseline="-21604" dirty="0">
                <a:latin typeface="Times New Roman"/>
                <a:cs typeface="Times New Roman"/>
              </a:rPr>
              <a:t>s</a:t>
            </a:r>
            <a:r>
              <a:rPr sz="1350" i="1" spc="15" baseline="-21604" dirty="0">
                <a:latin typeface="Times New Roman"/>
                <a:cs typeface="Times New Roman"/>
              </a:rPr>
              <a:t> </a:t>
            </a:r>
            <a:r>
              <a:rPr spc="-160" dirty="0">
                <a:latin typeface="Symbol"/>
                <a:cs typeface="Symbol"/>
              </a:rPr>
              <a:t></a:t>
            </a:r>
            <a:r>
              <a:rPr spc="-114" dirty="0">
                <a:latin typeface="Times New Roman"/>
                <a:cs typeface="Times New Roman"/>
              </a:rPr>
              <a:t> </a:t>
            </a:r>
            <a:r>
              <a:rPr sz="1950" spc="30" baseline="-36324" dirty="0">
                <a:latin typeface="Symbol"/>
                <a:cs typeface="Symbol"/>
              </a:rPr>
              <a:t></a:t>
            </a:r>
            <a:r>
              <a:rPr sz="1950" spc="179" baseline="-36324" dirty="0">
                <a:latin typeface="Times New Roman"/>
                <a:cs typeface="Times New Roman"/>
              </a:rPr>
              <a:t> </a:t>
            </a:r>
            <a:r>
              <a:rPr sz="1300" spc="25" dirty="0">
                <a:latin typeface="Times New Roman"/>
                <a:cs typeface="Times New Roman"/>
              </a:rPr>
              <a:t>4</a:t>
            </a:r>
            <a:r>
              <a:rPr sz="1300" i="1" spc="65" dirty="0">
                <a:latin typeface="Times New Roman"/>
                <a:cs typeface="Times New Roman"/>
              </a:rPr>
              <a:t>a</a:t>
            </a:r>
            <a:r>
              <a:rPr sz="1350" i="1" spc="22" baseline="-21604" dirty="0">
                <a:latin typeface="Times New Roman"/>
                <a:cs typeface="Times New Roman"/>
              </a:rPr>
              <a:t>s</a:t>
            </a:r>
            <a:r>
              <a:rPr sz="1350" i="1" spc="-52" baseline="-21604" dirty="0">
                <a:latin typeface="Times New Roman"/>
                <a:cs typeface="Times New Roman"/>
              </a:rPr>
              <a:t> </a:t>
            </a:r>
            <a:r>
              <a:rPr spc="-160" dirty="0">
                <a:latin typeface="Symbol"/>
                <a:cs typeface="Symbol"/>
              </a:rPr>
              <a:t></a:t>
            </a:r>
            <a:r>
              <a:rPr sz="1300" i="1" dirty="0">
                <a:latin typeface="Times New Roman"/>
                <a:cs typeface="Times New Roman"/>
              </a:rPr>
              <a:t>D</a:t>
            </a:r>
            <a:r>
              <a:rPr sz="1350" i="1" spc="22" baseline="-21604" dirty="0">
                <a:latin typeface="Times New Roman"/>
                <a:cs typeface="Times New Roman"/>
              </a:rPr>
              <a:t>c</a:t>
            </a:r>
            <a:r>
              <a:rPr sz="1350" i="1" baseline="-21604" dirty="0">
                <a:latin typeface="Times New Roman"/>
                <a:cs typeface="Times New Roman"/>
              </a:rPr>
              <a:t> </a:t>
            </a:r>
            <a:r>
              <a:rPr sz="1350" i="1" spc="-44" baseline="-21604" dirty="0">
                <a:latin typeface="Times New Roman"/>
                <a:cs typeface="Times New Roman"/>
              </a:rPr>
              <a:t> </a:t>
            </a:r>
            <a:r>
              <a:rPr sz="1300" spc="20" dirty="0">
                <a:latin typeface="Symbol"/>
                <a:cs typeface="Symbol"/>
              </a:rPr>
              <a:t></a:t>
            </a:r>
            <a:r>
              <a:rPr sz="1300" spc="-90" dirty="0">
                <a:latin typeface="Times New Roman"/>
                <a:cs typeface="Times New Roman"/>
              </a:rPr>
              <a:t> </a:t>
            </a:r>
            <a:r>
              <a:rPr sz="1300" i="1" spc="125" dirty="0">
                <a:latin typeface="Times New Roman"/>
                <a:cs typeface="Times New Roman"/>
              </a:rPr>
              <a:t>d</a:t>
            </a:r>
            <a:r>
              <a:rPr sz="1350" i="1" spc="22" baseline="-21604" dirty="0">
                <a:latin typeface="Times New Roman"/>
                <a:cs typeface="Times New Roman"/>
              </a:rPr>
              <a:t>s </a:t>
            </a:r>
            <a:r>
              <a:rPr spc="-160" dirty="0">
                <a:latin typeface="Symbol"/>
                <a:cs typeface="Symbol"/>
              </a:rPr>
              <a:t></a:t>
            </a:r>
            <a:endParaRPr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903031" y="4316338"/>
            <a:ext cx="119380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1400" spc="-35" dirty="0">
                <a:latin typeface="Symbol"/>
                <a:cs typeface="Symbol"/>
              </a:rPr>
              <a:t>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405176" y="5035422"/>
            <a:ext cx="786130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algn="just"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spc="-5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:</a:t>
            </a:r>
            <a:endParaRPr sz="1600">
              <a:latin typeface="Calibri"/>
              <a:cs typeface="Calibri"/>
            </a:endParaRPr>
          </a:p>
          <a:p>
            <a:pPr marL="38100" marR="558165" algn="just"/>
            <a:r>
              <a:rPr sz="1600" i="1" dirty="0">
                <a:latin typeface="Calibri"/>
                <a:cs typeface="Calibri"/>
              </a:rPr>
              <a:t>a</a:t>
            </a:r>
            <a:r>
              <a:rPr sz="1575" i="1" baseline="-21164" dirty="0">
                <a:latin typeface="Calibri"/>
                <a:cs typeface="Calibri"/>
              </a:rPr>
              <a:t>s </a:t>
            </a:r>
            <a:r>
              <a:rPr sz="1575" i="1" spc="-345" baseline="-21164" dirty="0">
                <a:latin typeface="Calibri"/>
                <a:cs typeface="Calibri"/>
              </a:rPr>
              <a:t> </a:t>
            </a:r>
            <a:r>
              <a:rPr sz="1600" i="1" spc="-5" dirty="0">
                <a:latin typeface="Calibri"/>
                <a:cs typeface="Calibri"/>
              </a:rPr>
              <a:t>D</a:t>
            </a:r>
            <a:r>
              <a:rPr sz="1575" i="1" spc="7" baseline="-21164" dirty="0">
                <a:latin typeface="Calibri"/>
                <a:cs typeface="Calibri"/>
              </a:rPr>
              <a:t>c  </a:t>
            </a:r>
            <a:r>
              <a:rPr sz="1600" i="1" spc="-5" dirty="0">
                <a:latin typeface="Calibri"/>
                <a:cs typeface="Calibri"/>
              </a:rPr>
              <a:t>D</a:t>
            </a:r>
            <a:endParaRPr sz="1600">
              <a:latin typeface="Calibri"/>
              <a:cs typeface="Calibri"/>
            </a:endParaRPr>
          </a:p>
          <a:p>
            <a:pPr marL="38100"/>
            <a:r>
              <a:rPr sz="1600" i="1" spc="-5" dirty="0">
                <a:latin typeface="Calibri"/>
                <a:cs typeface="Calibri"/>
              </a:rPr>
              <a:t>d</a:t>
            </a:r>
            <a:r>
              <a:rPr sz="1575" i="1" spc="-7" baseline="-21164" dirty="0">
                <a:latin typeface="Calibri"/>
                <a:cs typeface="Calibri"/>
              </a:rPr>
              <a:t>s</a:t>
            </a:r>
            <a:endParaRPr sz="1575" baseline="-21164">
              <a:latin typeface="Calibri"/>
              <a:cs typeface="Calibri"/>
            </a:endParaRPr>
          </a:p>
          <a:p>
            <a:pPr marL="38100"/>
            <a:r>
              <a:rPr sz="1600" i="1" spc="-5" dirty="0">
                <a:latin typeface="Calibri"/>
                <a:cs typeface="Calibri"/>
              </a:rPr>
              <a:t>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344927" y="5279263"/>
            <a:ext cx="537273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Calibri"/>
                <a:cs typeface="Calibri"/>
              </a:rPr>
              <a:t>adalah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luas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tulangan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spiral</a:t>
            </a:r>
            <a:endParaRPr sz="1600">
              <a:latin typeface="Calibri"/>
              <a:cs typeface="Calibri"/>
            </a:endParaRPr>
          </a:p>
          <a:p>
            <a:pPr marL="12700" marR="5080"/>
            <a:r>
              <a:rPr sz="1600" spc="-5" dirty="0">
                <a:latin typeface="Calibri"/>
                <a:cs typeface="Calibri"/>
              </a:rPr>
              <a:t>adalah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diameter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inti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beton,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diukur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hingga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sisi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luar </a:t>
            </a:r>
            <a:r>
              <a:rPr sz="1600" spc="-10" dirty="0">
                <a:latin typeface="Calibri"/>
                <a:cs typeface="Calibri"/>
              </a:rPr>
              <a:t>diameter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spiral </a:t>
            </a:r>
            <a:r>
              <a:rPr sz="1600" spc="-34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adalah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diameter </a:t>
            </a:r>
            <a:r>
              <a:rPr sz="1600" spc="-20" dirty="0">
                <a:latin typeface="Calibri"/>
                <a:cs typeface="Calibri"/>
              </a:rPr>
              <a:t>kolom</a:t>
            </a:r>
            <a:endParaRPr sz="1600">
              <a:latin typeface="Calibri"/>
              <a:cs typeface="Calibri"/>
            </a:endParaRPr>
          </a:p>
          <a:p>
            <a:pPr marL="12700"/>
            <a:r>
              <a:rPr sz="1600" dirty="0">
                <a:latin typeface="Calibri"/>
                <a:cs typeface="Calibri"/>
              </a:rPr>
              <a:t>adalah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diameter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spiral</a:t>
            </a:r>
            <a:endParaRPr sz="1600">
              <a:latin typeface="Calibri"/>
              <a:cs typeface="Calibri"/>
            </a:endParaRPr>
          </a:p>
          <a:p>
            <a:pPr marL="12700"/>
            <a:r>
              <a:rPr sz="1600" spc="-5" dirty="0">
                <a:latin typeface="Calibri"/>
                <a:cs typeface="Calibri"/>
              </a:rPr>
              <a:t>adalah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jarak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antar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tulangan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spiral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438266" y="2730499"/>
            <a:ext cx="277812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30480">
              <a:spcBef>
                <a:spcPts val="95"/>
              </a:spcBef>
            </a:pPr>
            <a:r>
              <a:rPr sz="1600" dirty="0">
                <a:latin typeface="Calibri"/>
                <a:cs typeface="Calibri"/>
              </a:rPr>
              <a:t>A</a:t>
            </a:r>
            <a:r>
              <a:rPr sz="1575" baseline="-21164" dirty="0">
                <a:latin typeface="Calibri"/>
                <a:cs typeface="Calibri"/>
              </a:rPr>
              <a:t>c</a:t>
            </a:r>
            <a:r>
              <a:rPr sz="1575" spc="7" baseline="-21164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adalah luas </a:t>
            </a:r>
            <a:r>
              <a:rPr sz="1600" spc="-10" dirty="0">
                <a:latin typeface="Calibri"/>
                <a:cs typeface="Calibri"/>
              </a:rPr>
              <a:t>inti yang </a:t>
            </a:r>
            <a:r>
              <a:rPr sz="1600" spc="-5" dirty="0">
                <a:latin typeface="Calibri"/>
                <a:cs typeface="Calibri"/>
              </a:rPr>
              <a:t>dihitung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hingga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sis</a:t>
            </a:r>
            <a:r>
              <a:rPr sz="1600" spc="-10" dirty="0">
                <a:latin typeface="Calibri"/>
                <a:cs typeface="Calibri"/>
              </a:rPr>
              <a:t> sengkang</a:t>
            </a:r>
            <a:r>
              <a:rPr sz="1600" spc="-15" dirty="0">
                <a:latin typeface="Calibri"/>
                <a:cs typeface="Calibri"/>
              </a:rPr>
              <a:t> spiral</a:t>
            </a:r>
            <a:r>
              <a:rPr sz="1600" spc="-10" dirty="0">
                <a:latin typeface="Calibri"/>
                <a:cs typeface="Calibri"/>
              </a:rPr>
              <a:t> terluar</a:t>
            </a:r>
            <a:endParaRPr sz="16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2296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24666" y="2291799"/>
            <a:ext cx="6273584" cy="328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478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1" y="1639011"/>
            <a:ext cx="72866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b="1" spc="-15" dirty="0">
                <a:latin typeface="Calibri"/>
                <a:cs typeface="Calibri"/>
              </a:rPr>
              <a:t>Persamaan</a:t>
            </a:r>
            <a:r>
              <a:rPr sz="2800" b="1" spc="3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Desain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20" dirty="0">
                <a:latin typeface="Calibri"/>
                <a:cs typeface="Calibri"/>
              </a:rPr>
              <a:t>Kolom</a:t>
            </a:r>
            <a:r>
              <a:rPr sz="2800" b="1" spc="2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Dengan</a:t>
            </a:r>
            <a:r>
              <a:rPr sz="2800" b="1" spc="2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Beban</a:t>
            </a:r>
            <a:r>
              <a:rPr sz="2800" b="1" spc="2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Aksial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634996" y="2488692"/>
            <a:ext cx="4815840" cy="378460"/>
            <a:chOff x="1110996" y="2488692"/>
            <a:chExt cx="4815840" cy="378460"/>
          </a:xfrm>
        </p:grpSpPr>
        <p:sp>
          <p:nvSpPr>
            <p:cNvPr id="5" name="object 5"/>
            <p:cNvSpPr/>
            <p:nvPr/>
          </p:nvSpPr>
          <p:spPr>
            <a:xfrm>
              <a:off x="1115568" y="2493264"/>
              <a:ext cx="4806950" cy="368935"/>
            </a:xfrm>
            <a:custGeom>
              <a:avLst/>
              <a:gdLst/>
              <a:ahLst/>
              <a:cxnLst/>
              <a:rect l="l" t="t" r="r" b="b"/>
              <a:pathLst>
                <a:path w="4806950" h="368935">
                  <a:moveTo>
                    <a:pt x="4806696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4806696" y="368808"/>
                  </a:lnTo>
                  <a:lnTo>
                    <a:pt x="4806696" y="0"/>
                  </a:lnTo>
                  <a:close/>
                </a:path>
              </a:pathLst>
            </a:custGeom>
            <a:solidFill>
              <a:srgbClr val="F1D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15568" y="2493264"/>
              <a:ext cx="4806950" cy="368935"/>
            </a:xfrm>
            <a:custGeom>
              <a:avLst/>
              <a:gdLst/>
              <a:ahLst/>
              <a:cxnLst/>
              <a:rect l="l" t="t" r="r" b="b"/>
              <a:pathLst>
                <a:path w="4806950" h="368935">
                  <a:moveTo>
                    <a:pt x="0" y="368808"/>
                  </a:moveTo>
                  <a:lnTo>
                    <a:pt x="4806696" y="368808"/>
                  </a:lnTo>
                  <a:lnTo>
                    <a:pt x="4806696" y="0"/>
                  </a:lnTo>
                  <a:lnTo>
                    <a:pt x="0" y="0"/>
                  </a:lnTo>
                  <a:lnTo>
                    <a:pt x="0" y="368808"/>
                  </a:lnTo>
                  <a:close/>
                </a:path>
              </a:pathLst>
            </a:custGeom>
            <a:ln w="9144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693213" y="2501982"/>
            <a:ext cx="268287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951865" algn="l"/>
              </a:tabLst>
            </a:pPr>
            <a:r>
              <a:rPr sz="1900" spc="-35" dirty="0">
                <a:latin typeface="Symbol"/>
                <a:cs typeface="Symbol"/>
              </a:rPr>
              <a:t></a:t>
            </a:r>
            <a:r>
              <a:rPr i="1" spc="-35" dirty="0">
                <a:latin typeface="Calibri"/>
                <a:cs typeface="Calibri"/>
              </a:rPr>
              <a:t>P</a:t>
            </a:r>
            <a:r>
              <a:rPr i="1" spc="-52" baseline="-20833" dirty="0">
                <a:latin typeface="Calibri"/>
                <a:cs typeface="Calibri"/>
              </a:rPr>
              <a:t>n	</a:t>
            </a:r>
            <a:r>
              <a:rPr dirty="0">
                <a:latin typeface="Calibri"/>
                <a:cs typeface="Calibri"/>
              </a:rPr>
              <a:t>=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z="1900" spc="-10" dirty="0">
                <a:latin typeface="Symbol"/>
                <a:cs typeface="Symbol"/>
              </a:rPr>
              <a:t></a:t>
            </a:r>
            <a:r>
              <a:rPr spc="-10" dirty="0">
                <a:latin typeface="Calibri"/>
                <a:cs typeface="Calibri"/>
              </a:rPr>
              <a:t>(0,80)[0,85</a:t>
            </a:r>
            <a:r>
              <a:rPr i="1" spc="-10" dirty="0">
                <a:latin typeface="Calibri"/>
                <a:cs typeface="Calibri"/>
              </a:rPr>
              <a:t>f</a:t>
            </a:r>
            <a:r>
              <a:rPr i="1" spc="35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277" baseline="25462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endParaRPr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28896" y="2646934"/>
            <a:ext cx="2876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  <a:tabLst>
                <a:tab pos="196215" algn="l"/>
              </a:tabLst>
            </a:pPr>
            <a:r>
              <a:rPr sz="1200" dirty="0">
                <a:latin typeface="Calibri"/>
                <a:cs typeface="Calibri"/>
              </a:rPr>
              <a:t>c	</a:t>
            </a:r>
            <a:r>
              <a:rPr sz="1200" i="1" dirty="0">
                <a:latin typeface="Calibri"/>
                <a:cs typeface="Calibri"/>
              </a:rPr>
              <a:t>g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70272" y="2514347"/>
            <a:ext cx="1762125" cy="340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1600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+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A</a:t>
            </a:r>
            <a:r>
              <a:rPr i="1" spc="-7" baseline="-20833" dirty="0">
                <a:latin typeface="Calibri"/>
                <a:cs typeface="Calibri"/>
              </a:rPr>
              <a:t>st</a:t>
            </a:r>
            <a:r>
              <a:rPr spc="-5" dirty="0">
                <a:latin typeface="Calibri"/>
                <a:cs typeface="Calibri"/>
              </a:rPr>
              <a:t>(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157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0,85</a:t>
            </a:r>
            <a:r>
              <a:rPr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-10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300" baseline="25462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)]</a:t>
            </a:r>
            <a:endParaRPr>
              <a:latin typeface="Calibri"/>
              <a:cs typeface="Calibri"/>
            </a:endParaRPr>
          </a:p>
          <a:p>
            <a:pPr marR="180340" algn="r">
              <a:lnSpc>
                <a:spcPts val="880"/>
              </a:lnSpc>
            </a:pPr>
            <a:r>
              <a:rPr sz="1200" dirty="0">
                <a:latin typeface="Calibri"/>
                <a:cs typeface="Calibri"/>
              </a:rPr>
              <a:t>c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615183" y="3101339"/>
            <a:ext cx="4836160" cy="378460"/>
            <a:chOff x="1091183" y="3101339"/>
            <a:chExt cx="4836160" cy="378460"/>
          </a:xfrm>
        </p:grpSpPr>
        <p:sp>
          <p:nvSpPr>
            <p:cNvPr id="11" name="object 11"/>
            <p:cNvSpPr/>
            <p:nvPr/>
          </p:nvSpPr>
          <p:spPr>
            <a:xfrm>
              <a:off x="1095755" y="3105911"/>
              <a:ext cx="4826635" cy="368935"/>
            </a:xfrm>
            <a:custGeom>
              <a:avLst/>
              <a:gdLst/>
              <a:ahLst/>
              <a:cxnLst/>
              <a:rect l="l" t="t" r="r" b="b"/>
              <a:pathLst>
                <a:path w="4826635" h="368935">
                  <a:moveTo>
                    <a:pt x="4826508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4826508" y="368808"/>
                  </a:lnTo>
                  <a:lnTo>
                    <a:pt x="4826508" y="0"/>
                  </a:lnTo>
                  <a:close/>
                </a:path>
              </a:pathLst>
            </a:custGeom>
            <a:solidFill>
              <a:srgbClr val="E6B8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95755" y="3105911"/>
              <a:ext cx="4826635" cy="368935"/>
            </a:xfrm>
            <a:custGeom>
              <a:avLst/>
              <a:gdLst/>
              <a:ahLst/>
              <a:cxnLst/>
              <a:rect l="l" t="t" r="r" b="b"/>
              <a:pathLst>
                <a:path w="4826635" h="368935">
                  <a:moveTo>
                    <a:pt x="0" y="368808"/>
                  </a:moveTo>
                  <a:lnTo>
                    <a:pt x="4826508" y="368808"/>
                  </a:lnTo>
                  <a:lnTo>
                    <a:pt x="4826508" y="0"/>
                  </a:lnTo>
                  <a:lnTo>
                    <a:pt x="0" y="0"/>
                  </a:lnTo>
                  <a:lnTo>
                    <a:pt x="0" y="368808"/>
                  </a:lnTo>
                  <a:close/>
                </a:path>
              </a:pathLst>
            </a:custGeom>
            <a:ln w="9144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672791" y="3114690"/>
            <a:ext cx="268351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951865" algn="l"/>
              </a:tabLst>
            </a:pPr>
            <a:r>
              <a:rPr sz="1900" spc="-35" dirty="0">
                <a:latin typeface="Symbol"/>
                <a:cs typeface="Symbol"/>
              </a:rPr>
              <a:t></a:t>
            </a:r>
            <a:r>
              <a:rPr i="1" spc="-35" dirty="0">
                <a:latin typeface="Calibri"/>
                <a:cs typeface="Calibri"/>
              </a:rPr>
              <a:t>P</a:t>
            </a:r>
            <a:r>
              <a:rPr i="1" spc="-52" baseline="-20833" dirty="0">
                <a:latin typeface="Calibri"/>
                <a:cs typeface="Calibri"/>
              </a:rPr>
              <a:t>n	</a:t>
            </a:r>
            <a:r>
              <a:rPr dirty="0">
                <a:latin typeface="Calibri"/>
                <a:cs typeface="Calibri"/>
              </a:rPr>
              <a:t>=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z="1900" spc="-10" dirty="0">
                <a:latin typeface="Symbol"/>
                <a:cs typeface="Symbol"/>
              </a:rPr>
              <a:t></a:t>
            </a:r>
            <a:r>
              <a:rPr spc="-10" dirty="0">
                <a:latin typeface="Calibri"/>
                <a:cs typeface="Calibri"/>
              </a:rPr>
              <a:t>(0,85)[0,85</a:t>
            </a:r>
            <a:r>
              <a:rPr i="1" spc="-10" dirty="0">
                <a:latin typeface="Calibri"/>
                <a:cs typeface="Calibri"/>
              </a:rPr>
              <a:t>f</a:t>
            </a:r>
            <a:r>
              <a:rPr i="1" spc="35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284" baseline="25462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endParaRPr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08448" y="3260216"/>
            <a:ext cx="2876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  <a:tabLst>
                <a:tab pos="196215" algn="l"/>
              </a:tabLst>
            </a:pPr>
            <a:r>
              <a:rPr sz="1200" dirty="0">
                <a:latin typeface="Calibri"/>
                <a:cs typeface="Calibri"/>
              </a:rPr>
              <a:t>c	</a:t>
            </a:r>
            <a:r>
              <a:rPr sz="1200" i="1" dirty="0">
                <a:latin typeface="Calibri"/>
                <a:cs typeface="Calibri"/>
              </a:rPr>
              <a:t>g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449824" y="3127070"/>
            <a:ext cx="1762125" cy="341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1605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+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A</a:t>
            </a:r>
            <a:r>
              <a:rPr i="1" spc="-7" baseline="-20833" dirty="0">
                <a:latin typeface="Calibri"/>
                <a:cs typeface="Calibri"/>
              </a:rPr>
              <a:t>st</a:t>
            </a:r>
            <a:r>
              <a:rPr spc="-5" dirty="0">
                <a:latin typeface="Calibri"/>
                <a:cs typeface="Calibri"/>
              </a:rPr>
              <a:t>(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157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0,85</a:t>
            </a:r>
            <a:r>
              <a:rPr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-10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307" baseline="25462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)]</a:t>
            </a:r>
            <a:endParaRPr>
              <a:latin typeface="Calibri"/>
              <a:cs typeface="Calibri"/>
            </a:endParaRPr>
          </a:p>
          <a:p>
            <a:pPr marR="180340" algn="r">
              <a:lnSpc>
                <a:spcPts val="885"/>
              </a:lnSpc>
            </a:pPr>
            <a:r>
              <a:rPr sz="1200" dirty="0">
                <a:latin typeface="Calibri"/>
                <a:cs typeface="Calibri"/>
              </a:rPr>
              <a:t>c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7557515" y="2572511"/>
            <a:ext cx="386080" cy="212090"/>
            <a:chOff x="6033515" y="2572511"/>
            <a:chExt cx="386080" cy="212090"/>
          </a:xfrm>
        </p:grpSpPr>
        <p:sp>
          <p:nvSpPr>
            <p:cNvPr id="17" name="object 17"/>
            <p:cNvSpPr/>
            <p:nvPr/>
          </p:nvSpPr>
          <p:spPr>
            <a:xfrm>
              <a:off x="6046469" y="2585465"/>
              <a:ext cx="360045" cy="186055"/>
            </a:xfrm>
            <a:custGeom>
              <a:avLst/>
              <a:gdLst/>
              <a:ahLst/>
              <a:cxnLst/>
              <a:rect l="l" t="t" r="r" b="b"/>
              <a:pathLst>
                <a:path w="360045" h="186055">
                  <a:moveTo>
                    <a:pt x="266700" y="0"/>
                  </a:moveTo>
                  <a:lnTo>
                    <a:pt x="266700" y="46482"/>
                  </a:lnTo>
                  <a:lnTo>
                    <a:pt x="0" y="46482"/>
                  </a:lnTo>
                  <a:lnTo>
                    <a:pt x="0" y="139446"/>
                  </a:lnTo>
                  <a:lnTo>
                    <a:pt x="266700" y="139446"/>
                  </a:lnTo>
                  <a:lnTo>
                    <a:pt x="266700" y="185928"/>
                  </a:lnTo>
                  <a:lnTo>
                    <a:pt x="359663" y="92963"/>
                  </a:lnTo>
                  <a:lnTo>
                    <a:pt x="2667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046469" y="2585465"/>
              <a:ext cx="360045" cy="186055"/>
            </a:xfrm>
            <a:custGeom>
              <a:avLst/>
              <a:gdLst/>
              <a:ahLst/>
              <a:cxnLst/>
              <a:rect l="l" t="t" r="r" b="b"/>
              <a:pathLst>
                <a:path w="360045" h="186055">
                  <a:moveTo>
                    <a:pt x="0" y="46482"/>
                  </a:moveTo>
                  <a:lnTo>
                    <a:pt x="266700" y="46482"/>
                  </a:lnTo>
                  <a:lnTo>
                    <a:pt x="266700" y="0"/>
                  </a:lnTo>
                  <a:lnTo>
                    <a:pt x="359663" y="92963"/>
                  </a:lnTo>
                  <a:lnTo>
                    <a:pt x="266700" y="185928"/>
                  </a:lnTo>
                  <a:lnTo>
                    <a:pt x="266700" y="139446"/>
                  </a:lnTo>
                  <a:lnTo>
                    <a:pt x="0" y="139446"/>
                  </a:lnTo>
                  <a:lnTo>
                    <a:pt x="0" y="46482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7557515" y="3186683"/>
            <a:ext cx="386080" cy="210820"/>
            <a:chOff x="6033515" y="3186683"/>
            <a:chExt cx="386080" cy="210820"/>
          </a:xfrm>
        </p:grpSpPr>
        <p:sp>
          <p:nvSpPr>
            <p:cNvPr id="20" name="object 20"/>
            <p:cNvSpPr/>
            <p:nvPr/>
          </p:nvSpPr>
          <p:spPr>
            <a:xfrm>
              <a:off x="6046469" y="3199637"/>
              <a:ext cx="360045" cy="184785"/>
            </a:xfrm>
            <a:custGeom>
              <a:avLst/>
              <a:gdLst/>
              <a:ahLst/>
              <a:cxnLst/>
              <a:rect l="l" t="t" r="r" b="b"/>
              <a:pathLst>
                <a:path w="360045" h="184785">
                  <a:moveTo>
                    <a:pt x="267462" y="0"/>
                  </a:moveTo>
                  <a:lnTo>
                    <a:pt x="267462" y="46100"/>
                  </a:lnTo>
                  <a:lnTo>
                    <a:pt x="0" y="46100"/>
                  </a:lnTo>
                  <a:lnTo>
                    <a:pt x="0" y="138302"/>
                  </a:lnTo>
                  <a:lnTo>
                    <a:pt x="267462" y="138302"/>
                  </a:lnTo>
                  <a:lnTo>
                    <a:pt x="267462" y="184403"/>
                  </a:lnTo>
                  <a:lnTo>
                    <a:pt x="359663" y="92201"/>
                  </a:lnTo>
                  <a:lnTo>
                    <a:pt x="26746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046469" y="3199637"/>
              <a:ext cx="360045" cy="184785"/>
            </a:xfrm>
            <a:custGeom>
              <a:avLst/>
              <a:gdLst/>
              <a:ahLst/>
              <a:cxnLst/>
              <a:rect l="l" t="t" r="r" b="b"/>
              <a:pathLst>
                <a:path w="360045" h="184785">
                  <a:moveTo>
                    <a:pt x="0" y="46100"/>
                  </a:moveTo>
                  <a:lnTo>
                    <a:pt x="267462" y="46100"/>
                  </a:lnTo>
                  <a:lnTo>
                    <a:pt x="267462" y="0"/>
                  </a:lnTo>
                  <a:lnTo>
                    <a:pt x="359663" y="92201"/>
                  </a:lnTo>
                  <a:lnTo>
                    <a:pt x="267462" y="184403"/>
                  </a:lnTo>
                  <a:lnTo>
                    <a:pt x="267462" y="138302"/>
                  </a:lnTo>
                  <a:lnTo>
                    <a:pt x="0" y="138302"/>
                  </a:lnTo>
                  <a:lnTo>
                    <a:pt x="0" y="461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8192261" y="2511297"/>
            <a:ext cx="161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sengkang</a:t>
            </a:r>
            <a:r>
              <a:rPr spc="-3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persegi</a:t>
            </a:r>
            <a:endParaRPr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203818" y="3145282"/>
            <a:ext cx="1446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sengkang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spiral</a:t>
            </a:r>
            <a:endParaRPr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698192" y="3723514"/>
            <a:ext cx="828675" cy="579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20"/>
              </a:lnSpc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dengan</a:t>
            </a:r>
            <a:r>
              <a:rPr spc="-5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  <a:p>
            <a:pPr marL="12700">
              <a:lnSpc>
                <a:spcPts val="2240"/>
              </a:lnSpc>
            </a:pPr>
            <a:r>
              <a:rPr sz="1900" spc="-55" dirty="0">
                <a:latin typeface="Symbol"/>
                <a:cs typeface="Symbol"/>
              </a:rPr>
              <a:t>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612643" y="4000880"/>
            <a:ext cx="414337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50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=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0,65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sengkang persegi</a:t>
            </a:r>
            <a:endParaRPr>
              <a:latin typeface="Calibri"/>
              <a:cs typeface="Calibri"/>
            </a:endParaRPr>
          </a:p>
          <a:p>
            <a:pPr marL="12700">
              <a:lnSpc>
                <a:spcPts val="2150"/>
              </a:lnSpc>
            </a:pPr>
            <a:r>
              <a:rPr dirty="0">
                <a:latin typeface="Calibri"/>
                <a:cs typeface="Calibri"/>
              </a:rPr>
              <a:t>=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0,75 </a:t>
            </a:r>
            <a:r>
              <a:rPr spc="-5" dirty="0">
                <a:latin typeface="Calibri"/>
                <a:cs typeface="Calibri"/>
              </a:rPr>
              <a:t>untuk </a:t>
            </a:r>
            <a:r>
              <a:rPr spc="-10" dirty="0">
                <a:latin typeface="Calibri"/>
                <a:cs typeface="Calibri"/>
              </a:rPr>
              <a:t>sengkang spiral</a:t>
            </a:r>
            <a:endParaRPr>
              <a:latin typeface="Calibri"/>
              <a:cs typeface="Calibri"/>
            </a:endParaRPr>
          </a:p>
          <a:p>
            <a:pPr marL="12700"/>
            <a:r>
              <a:rPr dirty="0">
                <a:latin typeface="Calibri"/>
                <a:cs typeface="Calibri"/>
              </a:rPr>
              <a:t>adalah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luas </a:t>
            </a:r>
            <a:r>
              <a:rPr spc="-10" dirty="0">
                <a:latin typeface="Calibri"/>
                <a:cs typeface="Calibri"/>
              </a:rPr>
              <a:t>total </a:t>
            </a:r>
            <a:r>
              <a:rPr spc="-5" dirty="0">
                <a:latin typeface="Calibri"/>
                <a:cs typeface="Calibri"/>
              </a:rPr>
              <a:t>penampang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endParaRPr>
              <a:latin typeface="Calibri"/>
              <a:cs typeface="Calibri"/>
            </a:endParaRPr>
          </a:p>
          <a:p>
            <a:pPr marL="12700"/>
            <a:r>
              <a:rPr dirty="0">
                <a:latin typeface="Calibri"/>
                <a:cs typeface="Calibri"/>
              </a:rPr>
              <a:t>adalah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luas</a:t>
            </a:r>
            <a:r>
              <a:rPr spc="-10" dirty="0">
                <a:latin typeface="Calibri"/>
                <a:cs typeface="Calibri"/>
              </a:rPr>
              <a:t> total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</a:t>
            </a:r>
            <a:endParaRPr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672792" y="4490464"/>
            <a:ext cx="316865" cy="687070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38100">
              <a:spcBef>
                <a:spcPts val="540"/>
              </a:spcBef>
            </a:pP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g</a:t>
            </a:r>
            <a:endParaRPr baseline="-20833">
              <a:latin typeface="Calibri"/>
              <a:cs typeface="Calibri"/>
            </a:endParaRPr>
          </a:p>
          <a:p>
            <a:pPr marL="38100">
              <a:spcBef>
                <a:spcPts val="445"/>
              </a:spcBef>
            </a:pPr>
            <a:r>
              <a:rPr sz="2700" i="1" spc="-15" baseline="13888" dirty="0">
                <a:latin typeface="Calibri"/>
                <a:cs typeface="Calibri"/>
              </a:rPr>
              <a:t>A</a:t>
            </a:r>
            <a:r>
              <a:rPr sz="1200" i="1" spc="-10" dirty="0">
                <a:latin typeface="Calibri"/>
                <a:cs typeface="Calibri"/>
              </a:rPr>
              <a:t>st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528621" y="5421274"/>
            <a:ext cx="7249159" cy="848994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38100" marR="30480">
              <a:lnSpc>
                <a:spcPct val="97400"/>
              </a:lnSpc>
              <a:spcBef>
                <a:spcPts val="155"/>
              </a:spcBef>
            </a:pPr>
            <a:r>
              <a:rPr spc="-15" dirty="0">
                <a:latin typeface="Calibri"/>
                <a:cs typeface="Calibri"/>
              </a:rPr>
              <a:t>Secara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praktis</a:t>
            </a:r>
            <a:r>
              <a:rPr dirty="0">
                <a:latin typeface="Calibri"/>
                <a:cs typeface="Calibri"/>
              </a:rPr>
              <a:t> pada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praktek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lapangan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digunakan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rasio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tulangan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memanjang,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z="1900" spc="-25" dirty="0">
                <a:latin typeface="Symbol"/>
                <a:cs typeface="Symbol"/>
              </a:rPr>
              <a:t></a:t>
            </a:r>
            <a:r>
              <a:rPr i="1" spc="-37" baseline="-20833" dirty="0">
                <a:latin typeface="Calibri"/>
                <a:cs typeface="Calibri"/>
              </a:rPr>
              <a:t>g</a:t>
            </a:r>
            <a:r>
              <a:rPr spc="-25" dirty="0">
                <a:latin typeface="Calibri"/>
                <a:cs typeface="Calibri"/>
              </a:rPr>
              <a:t>,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sebesar</a:t>
            </a:r>
            <a:r>
              <a:rPr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1%</a:t>
            </a:r>
            <a:r>
              <a:rPr b="1" spc="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hingga</a:t>
            </a:r>
            <a:r>
              <a:rPr b="1" spc="-2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maksimum</a:t>
            </a:r>
            <a:r>
              <a:rPr b="1" spc="-2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8%</a:t>
            </a:r>
            <a:r>
              <a:rPr b="1" spc="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luas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penampang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beton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4705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540" y="1492377"/>
            <a:ext cx="1546860" cy="513715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5" dirty="0">
                <a:solidFill>
                  <a:srgbClr val="000000"/>
                </a:solidFill>
                <a:latin typeface="Calibri"/>
                <a:cs typeface="Calibri"/>
              </a:rPr>
              <a:t>Contoh</a:t>
            </a:r>
            <a:r>
              <a:rPr sz="320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0000"/>
                </a:solidFill>
                <a:latin typeface="Calibri"/>
                <a:cs typeface="Calibri"/>
              </a:rPr>
              <a:t>1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91741" y="2068145"/>
            <a:ext cx="8053705" cy="2308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 marR="30480" algn="just">
              <a:spcBef>
                <a:spcPts val="95"/>
              </a:spcBef>
            </a:pPr>
            <a:r>
              <a:rPr sz="2800" spc="-45" dirty="0">
                <a:latin typeface="Calibri"/>
                <a:cs typeface="Calibri"/>
              </a:rPr>
              <a:t>Tentukan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kuat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aksial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tekan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rencana,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P</a:t>
            </a:r>
            <a:r>
              <a:rPr sz="2775" i="1" baseline="-21021" dirty="0">
                <a:latin typeface="Calibri"/>
                <a:cs typeface="Calibri"/>
              </a:rPr>
              <a:t>u</a:t>
            </a:r>
            <a:r>
              <a:rPr sz="2800" dirty="0">
                <a:latin typeface="Calibri"/>
                <a:cs typeface="Calibri"/>
              </a:rPr>
              <a:t>,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dari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sebuah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penampang </a:t>
            </a:r>
            <a:r>
              <a:rPr sz="2800" spc="-25" dirty="0">
                <a:latin typeface="Calibri"/>
                <a:cs typeface="Calibri"/>
              </a:rPr>
              <a:t>kolom </a:t>
            </a:r>
            <a:r>
              <a:rPr sz="2800" spc="-5" dirty="0">
                <a:latin typeface="Calibri"/>
                <a:cs typeface="Calibri"/>
              </a:rPr>
              <a:t>bujur </a:t>
            </a:r>
            <a:r>
              <a:rPr sz="2800" spc="-15" dirty="0">
                <a:latin typeface="Calibri"/>
                <a:cs typeface="Calibri"/>
              </a:rPr>
              <a:t>sangkar dengan </a:t>
            </a:r>
            <a:r>
              <a:rPr sz="2800" spc="-5" dirty="0">
                <a:latin typeface="Calibri"/>
                <a:cs typeface="Calibri"/>
              </a:rPr>
              <a:t>sisi </a:t>
            </a:r>
            <a:r>
              <a:rPr sz="2800" dirty="0">
                <a:latin typeface="Calibri"/>
                <a:cs typeface="Calibri"/>
              </a:rPr>
              <a:t>300 </a:t>
            </a:r>
            <a:r>
              <a:rPr sz="2800" spc="-5" dirty="0">
                <a:latin typeface="Calibri"/>
                <a:cs typeface="Calibri"/>
              </a:rPr>
              <a:t>mm, 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yang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memiliki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tulangan</a:t>
            </a:r>
            <a:r>
              <a:rPr sz="2800" spc="-5" dirty="0">
                <a:latin typeface="Calibri"/>
                <a:cs typeface="Calibri"/>
              </a:rPr>
              <a:t> memanjang</a:t>
            </a:r>
            <a:r>
              <a:rPr sz="2800" dirty="0">
                <a:latin typeface="Calibri"/>
                <a:cs typeface="Calibri"/>
              </a:rPr>
              <a:t> 4D29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serta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sengkang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persegi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D10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–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300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mm.</a:t>
            </a:r>
            <a:endParaRPr sz="2800">
              <a:latin typeface="Calibri"/>
              <a:cs typeface="Calibri"/>
            </a:endParaRPr>
          </a:p>
          <a:p>
            <a:pPr marL="63500" algn="just">
              <a:lnSpc>
                <a:spcPts val="2495"/>
              </a:lnSpc>
              <a:spcBef>
                <a:spcPts val="680"/>
              </a:spcBef>
            </a:pPr>
            <a:r>
              <a:rPr sz="2800" spc="-10" dirty="0">
                <a:latin typeface="Calibri"/>
                <a:cs typeface="Calibri"/>
              </a:rPr>
              <a:t>Gunakan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i="1" spc="-5" dirty="0">
                <a:latin typeface="Calibri"/>
                <a:cs typeface="Calibri"/>
              </a:rPr>
              <a:t>f</a:t>
            </a:r>
            <a:r>
              <a:rPr sz="2800" i="1" dirty="0">
                <a:latin typeface="Calibri"/>
                <a:cs typeface="Calibri"/>
              </a:rPr>
              <a:t> </a:t>
            </a:r>
            <a:r>
              <a:rPr sz="2775" i="1" spc="7" baseline="25525" dirty="0">
                <a:latin typeface="Calibri"/>
                <a:cs typeface="Calibri"/>
              </a:rPr>
              <a:t>/ </a:t>
            </a:r>
            <a:r>
              <a:rPr sz="2775" i="1" spc="172" baseline="2552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=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27,5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MPa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dan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i="1" spc="-5" dirty="0">
                <a:latin typeface="Calibri"/>
                <a:cs typeface="Calibri"/>
              </a:rPr>
              <a:t>f</a:t>
            </a:r>
            <a:r>
              <a:rPr sz="2800" i="1" spc="86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=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400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MPa</a:t>
            </a:r>
            <a:endParaRPr sz="2800">
              <a:latin typeface="Calibri"/>
              <a:cs typeface="Calibri"/>
            </a:endParaRPr>
          </a:p>
          <a:p>
            <a:pPr marL="1701164">
              <a:lnSpc>
                <a:spcPts val="1355"/>
              </a:lnSpc>
              <a:tabLst>
                <a:tab pos="4320540" algn="l"/>
              </a:tabLst>
            </a:pPr>
            <a:r>
              <a:rPr sz="1850" i="1" spc="5" dirty="0">
                <a:latin typeface="Calibri"/>
                <a:cs typeface="Calibri"/>
              </a:rPr>
              <a:t>c	y</a:t>
            </a:r>
            <a:endParaRPr sz="185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70235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1" y="1590547"/>
            <a:ext cx="1996439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15" dirty="0">
                <a:latin typeface="Calibri"/>
                <a:cs typeface="Calibri"/>
              </a:rPr>
              <a:t>Penyelesaian</a:t>
            </a:r>
            <a:endParaRPr sz="2000">
              <a:latin typeface="Calibri"/>
              <a:cs typeface="Calibri"/>
            </a:endParaRPr>
          </a:p>
          <a:p>
            <a:pPr marL="355600" indent="-342900"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persamaan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66341" y="2505202"/>
            <a:ext cx="7682865" cy="3806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059815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A</a:t>
            </a:r>
            <a:r>
              <a:rPr sz="1950" i="1" baseline="-21367" dirty="0">
                <a:latin typeface="Calibri"/>
                <a:cs typeface="Calibri"/>
              </a:rPr>
              <a:t>st</a:t>
            </a:r>
            <a:r>
              <a:rPr sz="1950" i="1" spc="254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4(660)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2.640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mm</a:t>
            </a:r>
            <a:r>
              <a:rPr sz="1950" baseline="25641" dirty="0">
                <a:latin typeface="Calibri"/>
                <a:cs typeface="Calibri"/>
              </a:rPr>
              <a:t>2</a:t>
            </a:r>
            <a:r>
              <a:rPr sz="2000" dirty="0">
                <a:latin typeface="Calibri"/>
                <a:cs typeface="Calibri"/>
              </a:rPr>
              <a:t>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i="1" spc="5" dirty="0">
                <a:latin typeface="Calibri"/>
                <a:cs typeface="Calibri"/>
              </a:rPr>
              <a:t>A</a:t>
            </a:r>
            <a:r>
              <a:rPr sz="1950" i="1" spc="7" baseline="-21367" dirty="0">
                <a:latin typeface="Calibri"/>
                <a:cs typeface="Calibri"/>
              </a:rPr>
              <a:t>g</a:t>
            </a:r>
            <a:r>
              <a:rPr sz="1950" i="1" spc="240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300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× 300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90.000mm</a:t>
            </a:r>
            <a:r>
              <a:rPr sz="1950" baseline="25641" dirty="0">
                <a:latin typeface="Calibri"/>
                <a:cs typeface="Calibri"/>
              </a:rPr>
              <a:t>2</a:t>
            </a:r>
            <a:r>
              <a:rPr sz="2000" dirty="0">
                <a:latin typeface="Calibri"/>
                <a:cs typeface="Calibri"/>
              </a:rPr>
              <a:t>,</a:t>
            </a:r>
            <a:endParaRPr sz="2000">
              <a:latin typeface="Calibri"/>
              <a:cs typeface="Calibri"/>
            </a:endParaRPr>
          </a:p>
          <a:p>
            <a:pPr marL="88900">
              <a:lnSpc>
                <a:spcPts val="2350"/>
              </a:lnSpc>
            </a:pPr>
            <a:r>
              <a:rPr sz="2000" spc="-10" dirty="0">
                <a:latin typeface="Calibri"/>
                <a:cs typeface="Calibri"/>
              </a:rPr>
              <a:t>maka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443865">
              <a:lnSpc>
                <a:spcPts val="2460"/>
              </a:lnSpc>
            </a:pPr>
            <a:r>
              <a:rPr sz="2100" spc="-30" dirty="0">
                <a:latin typeface="Symbol"/>
                <a:cs typeface="Symbol"/>
              </a:rPr>
              <a:t></a:t>
            </a:r>
            <a:r>
              <a:rPr sz="2000" i="1" spc="-30" dirty="0">
                <a:latin typeface="Calibri"/>
                <a:cs typeface="Calibri"/>
              </a:rPr>
              <a:t>P</a:t>
            </a:r>
            <a:r>
              <a:rPr sz="1950" i="1" spc="-44" baseline="-21367" dirty="0">
                <a:latin typeface="Calibri"/>
                <a:cs typeface="Calibri"/>
              </a:rPr>
              <a:t>n</a:t>
            </a:r>
            <a:r>
              <a:rPr sz="1950" i="1" spc="44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0,65(0,80)[0,85(27,5)(90.000)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+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2.640(400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-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0,85(27,5)]</a:t>
            </a:r>
            <a:endParaRPr sz="2000">
              <a:latin typeface="Calibri"/>
              <a:cs typeface="Calibri"/>
            </a:endParaRPr>
          </a:p>
          <a:p>
            <a:pPr marL="1003300">
              <a:lnSpc>
                <a:spcPts val="2340"/>
              </a:lnSpc>
            </a:pPr>
            <a:r>
              <a:rPr sz="2000" dirty="0">
                <a:latin typeface="Calibri"/>
                <a:cs typeface="Calibri"/>
              </a:rPr>
              <a:t>=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1.610.981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1.610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kN</a:t>
            </a:r>
            <a:endParaRPr sz="2000">
              <a:latin typeface="Calibri"/>
              <a:cs typeface="Calibri"/>
            </a:endParaRPr>
          </a:p>
          <a:p>
            <a:pPr marL="431800" indent="-342900">
              <a:lnSpc>
                <a:spcPts val="2220"/>
              </a:lnSpc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000" spc="-10" dirty="0">
                <a:latin typeface="Calibri"/>
                <a:cs typeface="Calibri"/>
              </a:rPr>
              <a:t>Periksa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persentase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tulangan</a:t>
            </a:r>
            <a:r>
              <a:rPr sz="2000" dirty="0">
                <a:latin typeface="Calibri"/>
                <a:cs typeface="Calibri"/>
              </a:rPr>
              <a:t> memanjang, </a:t>
            </a:r>
            <a:r>
              <a:rPr sz="2100" spc="-20" dirty="0">
                <a:latin typeface="Symbol"/>
                <a:cs typeface="Symbol"/>
              </a:rPr>
              <a:t></a:t>
            </a:r>
            <a:r>
              <a:rPr sz="1950" i="1" spc="-30" baseline="-21367" dirty="0">
                <a:latin typeface="Calibri"/>
                <a:cs typeface="Calibri"/>
              </a:rPr>
              <a:t>g</a:t>
            </a:r>
            <a:r>
              <a:rPr sz="1950" i="1" spc="217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2.640/90.000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2,93</a:t>
            </a:r>
            <a:r>
              <a:rPr sz="2000" b="1" spc="-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%.</a:t>
            </a:r>
            <a:endParaRPr sz="2000">
              <a:latin typeface="Calibri"/>
              <a:cs typeface="Calibri"/>
            </a:endParaRPr>
          </a:p>
          <a:p>
            <a:pPr marL="431165">
              <a:lnSpc>
                <a:spcPts val="2150"/>
              </a:lnSpc>
            </a:pPr>
            <a:r>
              <a:rPr sz="2000" spc="-5" dirty="0">
                <a:latin typeface="Calibri"/>
                <a:cs typeface="Calibri"/>
              </a:rPr>
              <a:t>Nilai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ini </a:t>
            </a:r>
            <a:r>
              <a:rPr sz="2000" spc="-10" dirty="0">
                <a:latin typeface="Calibri"/>
                <a:cs typeface="Calibri"/>
              </a:rPr>
              <a:t>berada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spc="-15" dirty="0">
                <a:latin typeface="Calibri"/>
                <a:cs typeface="Calibri"/>
              </a:rPr>
              <a:t> antara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batasan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1%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8%.</a:t>
            </a:r>
            <a:endParaRPr sz="2000">
              <a:latin typeface="Calibri"/>
              <a:cs typeface="Calibri"/>
            </a:endParaRPr>
          </a:p>
          <a:p>
            <a:pPr marL="431165" marR="95885" indent="-342900">
              <a:lnSpc>
                <a:spcPct val="80000"/>
              </a:lnSpc>
              <a:spcBef>
                <a:spcPts val="480"/>
              </a:spcBef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000" spc="-15" dirty="0">
                <a:latin typeface="Calibri"/>
                <a:cs typeface="Calibri"/>
              </a:rPr>
              <a:t>Periksa </a:t>
            </a:r>
            <a:r>
              <a:rPr sz="2000" spc="-10" dirty="0">
                <a:latin typeface="Calibri"/>
                <a:cs typeface="Calibri"/>
              </a:rPr>
              <a:t>jarak </a:t>
            </a:r>
            <a:r>
              <a:rPr sz="2000" spc="-5" dirty="0">
                <a:latin typeface="Calibri"/>
                <a:cs typeface="Calibri"/>
              </a:rPr>
              <a:t>tulangan sengkang. Sengkang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digunakan memiliki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diameter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mm,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jarak</a:t>
            </a:r>
            <a:r>
              <a:rPr sz="2000" spc="-5" dirty="0">
                <a:latin typeface="Calibri"/>
                <a:cs typeface="Calibri"/>
              </a:rPr>
              <a:t> maksimum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sengkang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diambil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nilai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terkecil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antara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802005" lvl="1" indent="-358775">
              <a:buFont typeface="Arial MT"/>
              <a:buChar char="•"/>
              <a:tabLst>
                <a:tab pos="802005" algn="l"/>
                <a:tab pos="802640" algn="l"/>
              </a:tabLst>
            </a:pPr>
            <a:r>
              <a:rPr sz="2000" dirty="0">
                <a:latin typeface="Calibri"/>
                <a:cs typeface="Calibri"/>
              </a:rPr>
              <a:t>48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kali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diameter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sengkang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48(10)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480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mm</a:t>
            </a:r>
            <a:endParaRPr sz="2000">
              <a:latin typeface="Calibri"/>
              <a:cs typeface="Calibri"/>
            </a:endParaRPr>
          </a:p>
          <a:p>
            <a:pPr marL="802005" lvl="1" indent="-358775">
              <a:buFont typeface="Arial MT"/>
              <a:buChar char="•"/>
              <a:tabLst>
                <a:tab pos="802005" algn="l"/>
                <a:tab pos="802640" algn="l"/>
              </a:tabLst>
            </a:pPr>
            <a:r>
              <a:rPr sz="2000" dirty="0">
                <a:latin typeface="Calibri"/>
                <a:cs typeface="Calibri"/>
              </a:rPr>
              <a:t>16</a:t>
            </a:r>
            <a:r>
              <a:rPr sz="2000" spc="-15" dirty="0">
                <a:latin typeface="Calibri"/>
                <a:cs typeface="Calibri"/>
              </a:rPr>
              <a:t> kali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diameter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tulangan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memanjang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16(29)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464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mm</a:t>
            </a:r>
            <a:endParaRPr sz="2000">
              <a:latin typeface="Calibri"/>
              <a:cs typeface="Calibri"/>
            </a:endParaRPr>
          </a:p>
          <a:p>
            <a:pPr marL="802005" lvl="1" indent="-358775">
              <a:buFont typeface="Arial MT"/>
              <a:buChar char="•"/>
              <a:tabLst>
                <a:tab pos="802005" algn="l"/>
                <a:tab pos="802640" algn="l"/>
              </a:tabLst>
            </a:pPr>
            <a:r>
              <a:rPr sz="2000" spc="-5" dirty="0">
                <a:latin typeface="Calibri"/>
                <a:cs typeface="Calibri"/>
              </a:rPr>
              <a:t>Dimensi </a:t>
            </a:r>
            <a:r>
              <a:rPr sz="2000" spc="-10" dirty="0">
                <a:latin typeface="Calibri"/>
                <a:cs typeface="Calibri"/>
              </a:rPr>
              <a:t>terkecil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penampang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kolom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300</a:t>
            </a:r>
            <a:r>
              <a:rPr sz="20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mm</a:t>
            </a:r>
            <a:endParaRPr sz="2000">
              <a:latin typeface="Calibri"/>
              <a:cs typeface="Calibri"/>
            </a:endParaRPr>
          </a:p>
          <a:p>
            <a:pPr marL="431800" indent="-342900"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000" dirty="0">
                <a:latin typeface="Calibri"/>
                <a:cs typeface="Calibri"/>
              </a:rPr>
              <a:t>Jadi </a:t>
            </a:r>
            <a:r>
              <a:rPr sz="2000" spc="-10" dirty="0">
                <a:latin typeface="Calibri"/>
                <a:cs typeface="Calibri"/>
              </a:rPr>
              <a:t>jarak</a:t>
            </a:r>
            <a:r>
              <a:rPr sz="2000" spc="-5" dirty="0">
                <a:latin typeface="Calibri"/>
                <a:cs typeface="Calibri"/>
              </a:rPr>
              <a:t> maksimum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sengkang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300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mm</a:t>
            </a:r>
            <a:r>
              <a:rPr sz="2000" spc="-5" dirty="0">
                <a:latin typeface="Calibri"/>
                <a:cs typeface="Calibri"/>
              </a:rPr>
              <a:t> (sudah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terpenuhi).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219955" y="1840992"/>
            <a:ext cx="4814570" cy="378460"/>
            <a:chOff x="2695955" y="1840992"/>
            <a:chExt cx="4814570" cy="378460"/>
          </a:xfrm>
        </p:grpSpPr>
        <p:sp>
          <p:nvSpPr>
            <p:cNvPr id="6" name="object 6"/>
            <p:cNvSpPr/>
            <p:nvPr/>
          </p:nvSpPr>
          <p:spPr>
            <a:xfrm>
              <a:off x="2700527" y="1845564"/>
              <a:ext cx="4805680" cy="368935"/>
            </a:xfrm>
            <a:custGeom>
              <a:avLst/>
              <a:gdLst/>
              <a:ahLst/>
              <a:cxnLst/>
              <a:rect l="l" t="t" r="r" b="b"/>
              <a:pathLst>
                <a:path w="4805680" h="368935">
                  <a:moveTo>
                    <a:pt x="4805172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4805172" y="368808"/>
                  </a:lnTo>
                  <a:lnTo>
                    <a:pt x="4805172" y="0"/>
                  </a:lnTo>
                  <a:close/>
                </a:path>
              </a:pathLst>
            </a:custGeom>
            <a:solidFill>
              <a:srgbClr val="F1D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00527" y="1845564"/>
              <a:ext cx="4805680" cy="368935"/>
            </a:xfrm>
            <a:custGeom>
              <a:avLst/>
              <a:gdLst/>
              <a:ahLst/>
              <a:cxnLst/>
              <a:rect l="l" t="t" r="r" b="b"/>
              <a:pathLst>
                <a:path w="4805680" h="368935">
                  <a:moveTo>
                    <a:pt x="0" y="368808"/>
                  </a:moveTo>
                  <a:lnTo>
                    <a:pt x="4805172" y="368808"/>
                  </a:lnTo>
                  <a:lnTo>
                    <a:pt x="4805172" y="0"/>
                  </a:lnTo>
                  <a:lnTo>
                    <a:pt x="0" y="0"/>
                  </a:lnTo>
                  <a:lnTo>
                    <a:pt x="0" y="368808"/>
                  </a:lnTo>
                  <a:close/>
                </a:path>
              </a:pathLst>
            </a:custGeom>
            <a:ln w="9144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277614" y="1853774"/>
            <a:ext cx="268351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952500" algn="l"/>
              </a:tabLst>
            </a:pPr>
            <a:r>
              <a:rPr sz="1900" spc="-35" dirty="0">
                <a:latin typeface="Symbol"/>
                <a:cs typeface="Symbol"/>
              </a:rPr>
              <a:t></a:t>
            </a:r>
            <a:r>
              <a:rPr i="1" spc="-35" dirty="0">
                <a:latin typeface="Calibri"/>
                <a:cs typeface="Calibri"/>
              </a:rPr>
              <a:t>P</a:t>
            </a:r>
            <a:r>
              <a:rPr i="1" spc="-52" baseline="-20833" dirty="0">
                <a:latin typeface="Calibri"/>
                <a:cs typeface="Calibri"/>
              </a:rPr>
              <a:t>n	</a:t>
            </a:r>
            <a:r>
              <a:rPr dirty="0">
                <a:latin typeface="Calibri"/>
                <a:cs typeface="Calibri"/>
              </a:rPr>
              <a:t>=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z="1900" spc="-15" dirty="0">
                <a:latin typeface="Symbol"/>
                <a:cs typeface="Symbol"/>
              </a:rPr>
              <a:t></a:t>
            </a:r>
            <a:r>
              <a:rPr spc="-15" dirty="0">
                <a:latin typeface="Calibri"/>
                <a:cs typeface="Calibri"/>
              </a:rPr>
              <a:t>(0,80)[0,85</a:t>
            </a:r>
            <a:r>
              <a:rPr i="1" spc="-15" dirty="0">
                <a:latin typeface="Calibri"/>
                <a:cs typeface="Calibri"/>
              </a:rPr>
              <a:t>f</a:t>
            </a:r>
            <a:r>
              <a:rPr i="1" spc="50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300" baseline="25462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endParaRPr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13474" y="1998726"/>
            <a:ext cx="2876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  <a:tabLst>
                <a:tab pos="196215" algn="l"/>
              </a:tabLst>
            </a:pPr>
            <a:r>
              <a:rPr sz="1200" dirty="0">
                <a:latin typeface="Calibri"/>
                <a:cs typeface="Calibri"/>
              </a:rPr>
              <a:t>c	</a:t>
            </a:r>
            <a:r>
              <a:rPr sz="1200" i="1" dirty="0">
                <a:latin typeface="Calibri"/>
                <a:cs typeface="Calibri"/>
              </a:rPr>
              <a:t>g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63991" y="1998726"/>
            <a:ext cx="7747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c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7551" y="1866138"/>
            <a:ext cx="17367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+ </a:t>
            </a:r>
            <a:r>
              <a:rPr i="1" spc="-5" dirty="0">
                <a:latin typeface="Calibri"/>
                <a:cs typeface="Calibri"/>
              </a:rPr>
              <a:t>A</a:t>
            </a:r>
            <a:r>
              <a:rPr i="1" spc="-7" baseline="-20833" dirty="0">
                <a:latin typeface="Calibri"/>
                <a:cs typeface="Calibri"/>
              </a:rPr>
              <a:t>st</a:t>
            </a:r>
            <a:r>
              <a:rPr spc="-5" dirty="0">
                <a:latin typeface="Calibri"/>
                <a:cs typeface="Calibri"/>
              </a:rPr>
              <a:t>(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165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0,85</a:t>
            </a:r>
            <a:r>
              <a:rPr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-5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292" baseline="25462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)]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8525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531129"/>
            <a:ext cx="7969250" cy="1151597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spcBef>
                <a:spcPts val="580"/>
              </a:spcBef>
            </a:pPr>
            <a:r>
              <a:rPr sz="3000" b="1" spc="-15" dirty="0">
                <a:latin typeface="Calibri"/>
                <a:cs typeface="Calibri"/>
              </a:rPr>
              <a:t>Contoh</a:t>
            </a:r>
            <a:r>
              <a:rPr sz="3000" b="1" spc="-50" dirty="0">
                <a:latin typeface="Calibri"/>
                <a:cs typeface="Calibri"/>
              </a:rPr>
              <a:t> </a:t>
            </a:r>
            <a:r>
              <a:rPr sz="3000" b="1" dirty="0">
                <a:latin typeface="Calibri"/>
                <a:cs typeface="Calibri"/>
              </a:rPr>
              <a:t>2</a:t>
            </a:r>
            <a:endParaRPr sz="3000">
              <a:latin typeface="Calibri"/>
              <a:cs typeface="Calibri"/>
            </a:endParaRPr>
          </a:p>
          <a:p>
            <a:pPr marL="12700" marR="5080">
              <a:lnSpc>
                <a:spcPts val="2050"/>
              </a:lnSpc>
              <a:spcBef>
                <a:spcPts val="555"/>
              </a:spcBef>
            </a:pPr>
            <a:r>
              <a:rPr sz="1900" spc="-5" dirty="0">
                <a:latin typeface="Calibri"/>
                <a:cs typeface="Calibri"/>
              </a:rPr>
              <a:t>Desainlah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sebuah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20" dirty="0">
                <a:latin typeface="Calibri"/>
                <a:cs typeface="Calibri"/>
              </a:rPr>
              <a:t>kolom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dengan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penampang</a:t>
            </a:r>
            <a:r>
              <a:rPr sz="1900" spc="25" dirty="0">
                <a:latin typeface="Calibri"/>
                <a:cs typeface="Calibri"/>
              </a:rPr>
              <a:t> </a:t>
            </a:r>
            <a:r>
              <a:rPr sz="1900" spc="-25" dirty="0">
                <a:latin typeface="Calibri"/>
                <a:cs typeface="Calibri"/>
              </a:rPr>
              <a:t>bujursangkar,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untuk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memikul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beban </a:t>
            </a:r>
            <a:r>
              <a:rPr sz="1900" spc="-41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mati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aksial </a:t>
            </a:r>
            <a:r>
              <a:rPr sz="1900" spc="-15" dirty="0">
                <a:latin typeface="Calibri"/>
                <a:cs typeface="Calibri"/>
              </a:rPr>
              <a:t>tekan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sebesar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1.200 kN </a:t>
            </a:r>
            <a:r>
              <a:rPr sz="1900" spc="-10" dirty="0">
                <a:latin typeface="Calibri"/>
                <a:cs typeface="Calibri"/>
              </a:rPr>
              <a:t>dan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beban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hidup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aksial </a:t>
            </a:r>
            <a:r>
              <a:rPr sz="1900" spc="-15" dirty="0">
                <a:latin typeface="Calibri"/>
                <a:cs typeface="Calibri"/>
              </a:rPr>
              <a:t>tekan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800 kN.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53867" y="2750566"/>
            <a:ext cx="6371590" cy="20774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  <a:tabLst>
                <a:tab pos="1600835" algn="l"/>
                <a:tab pos="6275070" algn="l"/>
              </a:tabLst>
            </a:pPr>
            <a:r>
              <a:rPr sz="1250" i="1" spc="5" dirty="0">
                <a:latin typeface="Calibri"/>
                <a:cs typeface="Calibri"/>
              </a:rPr>
              <a:t>c	y	</a:t>
            </a:r>
            <a:r>
              <a:rPr sz="1250" i="1" spc="10" dirty="0">
                <a:latin typeface="Calibri"/>
                <a:cs typeface="Calibri"/>
              </a:rPr>
              <a:t>g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7141" y="2598859"/>
            <a:ext cx="7706359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7547609" algn="l"/>
              </a:tabLst>
            </a:pPr>
            <a:r>
              <a:rPr sz="1900" spc="-10" dirty="0">
                <a:latin typeface="Calibri"/>
                <a:cs typeface="Calibri"/>
              </a:rPr>
              <a:t>Gunakan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i="1" spc="-5" dirty="0">
                <a:latin typeface="Calibri"/>
                <a:cs typeface="Calibri"/>
              </a:rPr>
              <a:t>f </a:t>
            </a:r>
            <a:r>
              <a:rPr sz="1875" i="1" spc="7" baseline="26666" dirty="0">
                <a:latin typeface="Calibri"/>
                <a:cs typeface="Calibri"/>
              </a:rPr>
              <a:t>/  </a:t>
            </a:r>
            <a:r>
              <a:rPr sz="1875" i="1" spc="127" baseline="26666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30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MPa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dan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i="1" spc="-5" dirty="0">
                <a:latin typeface="Calibri"/>
                <a:cs typeface="Calibri"/>
              </a:rPr>
              <a:t>f</a:t>
            </a:r>
            <a:r>
              <a:rPr sz="1900" i="1" spc="58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400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MPa,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serta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rasio tulangan</a:t>
            </a:r>
            <a:r>
              <a:rPr sz="1900" spc="5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memanjang,</a:t>
            </a:r>
            <a:r>
              <a:rPr sz="1900" spc="35" dirty="0">
                <a:latin typeface="Calibri"/>
                <a:cs typeface="Calibri"/>
              </a:rPr>
              <a:t> </a:t>
            </a:r>
            <a:r>
              <a:rPr sz="2000" spc="-60" dirty="0">
                <a:latin typeface="Symbol"/>
                <a:cs typeface="Symbol"/>
              </a:rPr>
              <a:t></a:t>
            </a:r>
            <a:r>
              <a:rPr sz="2000" spc="-60" dirty="0">
                <a:latin typeface="Times New Roman"/>
                <a:cs typeface="Times New Roman"/>
              </a:rPr>
              <a:t>	</a:t>
            </a:r>
            <a:r>
              <a:rPr sz="1900" spc="-5" dirty="0">
                <a:latin typeface="Calibri"/>
                <a:cs typeface="Calibri"/>
              </a:rPr>
              <a:t>=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42540" y="2839492"/>
            <a:ext cx="4281170" cy="66357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>
              <a:spcBef>
                <a:spcPts val="330"/>
              </a:spcBef>
            </a:pPr>
            <a:r>
              <a:rPr sz="1900" spc="-5" dirty="0">
                <a:latin typeface="Calibri"/>
                <a:cs typeface="Calibri"/>
              </a:rPr>
              <a:t>2,5%.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Desainlah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pula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tulangan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sengkangnya</a:t>
            </a:r>
            <a:endParaRPr sz="1900">
              <a:latin typeface="Calibri"/>
              <a:cs typeface="Calibri"/>
            </a:endParaRPr>
          </a:p>
          <a:p>
            <a:pPr marL="12700">
              <a:spcBef>
                <a:spcPts val="229"/>
              </a:spcBef>
            </a:pPr>
            <a:r>
              <a:rPr sz="1900" b="1" spc="-10" dirty="0">
                <a:latin typeface="Calibri"/>
                <a:cs typeface="Calibri"/>
              </a:rPr>
              <a:t>Penyelesaian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79040" y="3477285"/>
            <a:ext cx="7684770" cy="66294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76200">
              <a:spcBef>
                <a:spcPts val="325"/>
              </a:spcBef>
              <a:tabLst>
                <a:tab pos="1905000" algn="l"/>
                <a:tab pos="2819400" algn="l"/>
              </a:tabLst>
            </a:pPr>
            <a:r>
              <a:rPr sz="1900" spc="-5" dirty="0">
                <a:latin typeface="Calibri"/>
                <a:cs typeface="Calibri"/>
              </a:rPr>
              <a:t>Hitung</a:t>
            </a:r>
            <a:r>
              <a:rPr sz="1900" spc="35" dirty="0">
                <a:latin typeface="Calibri"/>
                <a:cs typeface="Calibri"/>
              </a:rPr>
              <a:t> </a:t>
            </a:r>
            <a:r>
              <a:rPr sz="1900" i="1" dirty="0">
                <a:latin typeface="Calibri"/>
                <a:cs typeface="Calibri"/>
              </a:rPr>
              <a:t>P</a:t>
            </a:r>
            <a:r>
              <a:rPr sz="1875" i="1" baseline="-20000" dirty="0">
                <a:latin typeface="Calibri"/>
                <a:cs typeface="Calibri"/>
              </a:rPr>
              <a:t>u</a:t>
            </a:r>
            <a:r>
              <a:rPr sz="1875" i="1" spc="202" baseline="-200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:	</a:t>
            </a:r>
            <a:r>
              <a:rPr sz="1900" i="1" dirty="0">
                <a:latin typeface="Calibri"/>
                <a:cs typeface="Calibri"/>
              </a:rPr>
              <a:t>P</a:t>
            </a:r>
            <a:r>
              <a:rPr sz="1875" i="1" baseline="-20000" dirty="0">
                <a:latin typeface="Calibri"/>
                <a:cs typeface="Calibri"/>
              </a:rPr>
              <a:t>u	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1,2</a:t>
            </a:r>
            <a:r>
              <a:rPr sz="1900" i="1" spc="-5" dirty="0">
                <a:latin typeface="Calibri"/>
                <a:cs typeface="Calibri"/>
              </a:rPr>
              <a:t>P</a:t>
            </a:r>
            <a:r>
              <a:rPr sz="1875" i="1" spc="-7" baseline="-20000" dirty="0">
                <a:latin typeface="Calibri"/>
                <a:cs typeface="Calibri"/>
              </a:rPr>
              <a:t>D</a:t>
            </a:r>
            <a:r>
              <a:rPr sz="1875" i="1" spc="217" baseline="-200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+ 1,6</a:t>
            </a:r>
            <a:r>
              <a:rPr sz="1900" i="1" spc="-5" dirty="0">
                <a:latin typeface="Calibri"/>
                <a:cs typeface="Calibri"/>
              </a:rPr>
              <a:t>P</a:t>
            </a:r>
            <a:r>
              <a:rPr sz="1875" i="1" spc="-7" baseline="-20000" dirty="0">
                <a:latin typeface="Calibri"/>
                <a:cs typeface="Calibri"/>
              </a:rPr>
              <a:t>L</a:t>
            </a:r>
            <a:r>
              <a:rPr sz="1875" i="1" spc="247" baseline="-200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1,2(1.200) +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1,6(800)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 </a:t>
            </a:r>
            <a:r>
              <a:rPr sz="1900" spc="-10" dirty="0">
                <a:latin typeface="Calibri"/>
                <a:cs typeface="Calibri"/>
              </a:rPr>
              <a:t>2.720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kN</a:t>
            </a:r>
            <a:endParaRPr sz="1900">
              <a:latin typeface="Calibri"/>
              <a:cs typeface="Calibri"/>
            </a:endParaRPr>
          </a:p>
          <a:p>
            <a:pPr marL="76200">
              <a:spcBef>
                <a:spcPts val="229"/>
              </a:spcBef>
            </a:pPr>
            <a:r>
              <a:rPr sz="1900" spc="-15" dirty="0">
                <a:latin typeface="Calibri"/>
                <a:cs typeface="Calibri"/>
              </a:rPr>
              <a:t>Dengan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menggunakan</a:t>
            </a:r>
            <a:r>
              <a:rPr sz="1900" spc="3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persamaan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31871" y="4462653"/>
            <a:ext cx="231775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1900" i="1" spc="-5" dirty="0">
                <a:latin typeface="Calibri"/>
                <a:cs typeface="Calibri"/>
              </a:rPr>
              <a:t>A</a:t>
            </a:r>
            <a:r>
              <a:rPr sz="1875" i="1" spc="-7" baseline="-20000" dirty="0">
                <a:latin typeface="Calibri"/>
                <a:cs typeface="Calibri"/>
              </a:rPr>
              <a:t>st</a:t>
            </a:r>
            <a:r>
              <a:rPr sz="1875" i="1" spc="195" baseline="-200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spc="-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2,5%</a:t>
            </a:r>
            <a:r>
              <a:rPr sz="1900" i="1" spc="-5" dirty="0">
                <a:latin typeface="Calibri"/>
                <a:cs typeface="Calibri"/>
              </a:rPr>
              <a:t>A</a:t>
            </a:r>
            <a:r>
              <a:rPr sz="1875" i="1" spc="-7" baseline="-20000" dirty="0">
                <a:latin typeface="Calibri"/>
                <a:cs typeface="Calibri"/>
              </a:rPr>
              <a:t>g</a:t>
            </a:r>
            <a:r>
              <a:rPr sz="1875" i="1" spc="217" baseline="-200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spc="-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0,025</a:t>
            </a:r>
            <a:r>
              <a:rPr sz="1900" i="1" spc="-5" dirty="0">
                <a:latin typeface="Calibri"/>
                <a:cs typeface="Calibri"/>
              </a:rPr>
              <a:t>A</a:t>
            </a:r>
            <a:r>
              <a:rPr sz="1875" i="1" spc="-7" baseline="-20000" dirty="0">
                <a:latin typeface="Calibri"/>
                <a:cs typeface="Calibri"/>
              </a:rPr>
              <a:t>g</a:t>
            </a:r>
            <a:r>
              <a:rPr sz="1900" spc="-5" dirty="0">
                <a:latin typeface="Calibri"/>
                <a:cs typeface="Calibri"/>
              </a:rPr>
              <a:t>,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18101" y="4922902"/>
            <a:ext cx="2035810" cy="20774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  <a:tabLst>
                <a:tab pos="219710" algn="l"/>
                <a:tab pos="723900" algn="l"/>
                <a:tab pos="987425" algn="l"/>
                <a:tab pos="1954530" algn="l"/>
              </a:tabLst>
            </a:pPr>
            <a:r>
              <a:rPr sz="1250" spc="5" dirty="0">
                <a:latin typeface="Calibri"/>
                <a:cs typeface="Calibri"/>
              </a:rPr>
              <a:t>c	</a:t>
            </a:r>
            <a:r>
              <a:rPr sz="1250" i="1" spc="10" dirty="0">
                <a:latin typeface="Calibri"/>
                <a:cs typeface="Calibri"/>
              </a:rPr>
              <a:t>g	</a:t>
            </a:r>
            <a:r>
              <a:rPr sz="1250" i="1" spc="-10" dirty="0">
                <a:latin typeface="Calibri"/>
                <a:cs typeface="Calibri"/>
              </a:rPr>
              <a:t>s</a:t>
            </a:r>
            <a:r>
              <a:rPr sz="1250" i="1" spc="5" dirty="0">
                <a:latin typeface="Calibri"/>
                <a:cs typeface="Calibri"/>
              </a:rPr>
              <a:t>t</a:t>
            </a:r>
            <a:r>
              <a:rPr sz="1250" i="1" dirty="0">
                <a:latin typeface="Calibri"/>
                <a:cs typeface="Calibri"/>
              </a:rPr>
              <a:t>	</a:t>
            </a:r>
            <a:r>
              <a:rPr sz="1250" i="1" spc="5" dirty="0">
                <a:latin typeface="Calibri"/>
                <a:cs typeface="Calibri"/>
              </a:rPr>
              <a:t>y</a:t>
            </a:r>
            <a:r>
              <a:rPr sz="1250" i="1" dirty="0">
                <a:latin typeface="Calibri"/>
                <a:cs typeface="Calibri"/>
              </a:rPr>
              <a:t>	</a:t>
            </a:r>
            <a:r>
              <a:rPr sz="1250" spc="5" dirty="0">
                <a:latin typeface="Calibri"/>
                <a:cs typeface="Calibri"/>
              </a:rPr>
              <a:t>c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04441" y="4771194"/>
            <a:ext cx="473519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965200" algn="l"/>
                <a:tab pos="2925445" algn="l"/>
              </a:tabLst>
            </a:pPr>
            <a:r>
              <a:rPr sz="2000" spc="-30" dirty="0">
                <a:latin typeface="Symbol"/>
                <a:cs typeface="Symbol"/>
              </a:rPr>
              <a:t></a:t>
            </a:r>
            <a:r>
              <a:rPr sz="1900" i="1" spc="-30" dirty="0">
                <a:latin typeface="Calibri"/>
                <a:cs typeface="Calibri"/>
              </a:rPr>
              <a:t>P</a:t>
            </a:r>
            <a:r>
              <a:rPr sz="1875" i="1" spc="-44" baseline="-20000" dirty="0">
                <a:latin typeface="Calibri"/>
                <a:cs typeface="Calibri"/>
              </a:rPr>
              <a:t>n	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Symbol"/>
                <a:cs typeface="Symbol"/>
              </a:rPr>
              <a:t></a:t>
            </a:r>
            <a:r>
              <a:rPr sz="1900" spc="-15" dirty="0">
                <a:latin typeface="Calibri"/>
                <a:cs typeface="Calibri"/>
              </a:rPr>
              <a:t>(0,80)[0,85</a:t>
            </a:r>
            <a:r>
              <a:rPr sz="1900" i="1" spc="-15" dirty="0">
                <a:latin typeface="Calibri"/>
                <a:cs typeface="Calibri"/>
              </a:rPr>
              <a:t>f</a:t>
            </a:r>
            <a:r>
              <a:rPr sz="1900" i="1" spc="55" dirty="0">
                <a:latin typeface="Calibri"/>
                <a:cs typeface="Calibri"/>
              </a:rPr>
              <a:t> </a:t>
            </a:r>
            <a:r>
              <a:rPr sz="1875" spc="7" baseline="26666" dirty="0">
                <a:latin typeface="Calibri"/>
                <a:cs typeface="Calibri"/>
              </a:rPr>
              <a:t>/</a:t>
            </a:r>
            <a:r>
              <a:rPr sz="1875" spc="367" baseline="26666" dirty="0">
                <a:latin typeface="Calibri"/>
                <a:cs typeface="Calibri"/>
              </a:rPr>
              <a:t> </a:t>
            </a:r>
            <a:r>
              <a:rPr sz="1900" i="1" spc="-5" dirty="0">
                <a:latin typeface="Calibri"/>
                <a:cs typeface="Calibri"/>
              </a:rPr>
              <a:t>A	</a:t>
            </a:r>
            <a:r>
              <a:rPr sz="1900" spc="-5" dirty="0">
                <a:latin typeface="Calibri"/>
                <a:cs typeface="Calibri"/>
              </a:rPr>
              <a:t>+</a:t>
            </a:r>
            <a:r>
              <a:rPr sz="1900" spc="-15" dirty="0">
                <a:latin typeface="Calibri"/>
                <a:cs typeface="Calibri"/>
              </a:rPr>
              <a:t> </a:t>
            </a:r>
            <a:r>
              <a:rPr sz="1900" i="1" spc="-5" dirty="0">
                <a:latin typeface="Calibri"/>
                <a:cs typeface="Calibri"/>
              </a:rPr>
              <a:t>A</a:t>
            </a:r>
            <a:r>
              <a:rPr sz="1900" i="1" spc="459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(</a:t>
            </a:r>
            <a:r>
              <a:rPr sz="1900" i="1" spc="-5" dirty="0">
                <a:latin typeface="Calibri"/>
                <a:cs typeface="Calibri"/>
              </a:rPr>
              <a:t>f</a:t>
            </a:r>
            <a:r>
              <a:rPr sz="1900" i="1" spc="54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–</a:t>
            </a:r>
            <a:r>
              <a:rPr sz="1900" spc="-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0,85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i="1" spc="-5" dirty="0">
                <a:latin typeface="Calibri"/>
                <a:cs typeface="Calibri"/>
              </a:rPr>
              <a:t>f</a:t>
            </a:r>
            <a:r>
              <a:rPr sz="1900" i="1" spc="-20" dirty="0">
                <a:latin typeface="Calibri"/>
                <a:cs typeface="Calibri"/>
              </a:rPr>
              <a:t> </a:t>
            </a:r>
            <a:r>
              <a:rPr sz="1875" spc="7" baseline="26666" dirty="0">
                <a:latin typeface="Calibri"/>
                <a:cs typeface="Calibri"/>
              </a:rPr>
              <a:t>/</a:t>
            </a:r>
            <a:r>
              <a:rPr sz="1875" spc="337" baseline="26666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)]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17140" y="5070436"/>
            <a:ext cx="7362190" cy="129984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38100">
              <a:spcBef>
                <a:spcPts val="325"/>
              </a:spcBef>
            </a:pPr>
            <a:r>
              <a:rPr sz="1900" spc="-5" dirty="0">
                <a:latin typeface="Calibri"/>
                <a:cs typeface="Calibri"/>
              </a:rPr>
              <a:t>2.720∙10</a:t>
            </a:r>
            <a:r>
              <a:rPr sz="1875" spc="-7" baseline="26666" dirty="0">
                <a:latin typeface="Calibri"/>
                <a:cs typeface="Calibri"/>
              </a:rPr>
              <a:t>3</a:t>
            </a:r>
            <a:r>
              <a:rPr sz="1875" spc="209" baseline="26666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0,65(0,8)[0,85(30)(</a:t>
            </a:r>
            <a:r>
              <a:rPr sz="1900" i="1" spc="-5" dirty="0">
                <a:latin typeface="Calibri"/>
                <a:cs typeface="Calibri"/>
              </a:rPr>
              <a:t>A</a:t>
            </a:r>
            <a:r>
              <a:rPr sz="1875" i="1" spc="-7" baseline="-20000" dirty="0">
                <a:latin typeface="Calibri"/>
                <a:cs typeface="Calibri"/>
              </a:rPr>
              <a:t>g</a:t>
            </a:r>
            <a:r>
              <a:rPr sz="1900" spc="-5" dirty="0">
                <a:latin typeface="Calibri"/>
                <a:cs typeface="Calibri"/>
              </a:rPr>
              <a:t>)</a:t>
            </a:r>
            <a:r>
              <a:rPr sz="1900" spc="4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+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0,025</a:t>
            </a:r>
            <a:r>
              <a:rPr sz="1900" i="1" spc="-5" dirty="0">
                <a:latin typeface="Calibri"/>
                <a:cs typeface="Calibri"/>
              </a:rPr>
              <a:t>A</a:t>
            </a:r>
            <a:r>
              <a:rPr sz="1875" i="1" spc="-7" baseline="-20000" dirty="0">
                <a:latin typeface="Calibri"/>
                <a:cs typeface="Calibri"/>
              </a:rPr>
              <a:t>g</a:t>
            </a:r>
            <a:r>
              <a:rPr sz="1900" spc="-5" dirty="0">
                <a:latin typeface="Calibri"/>
                <a:cs typeface="Calibri"/>
              </a:rPr>
              <a:t>(400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– (0,85)(30))]</a:t>
            </a:r>
            <a:endParaRPr sz="1900">
              <a:latin typeface="Calibri"/>
              <a:cs typeface="Calibri"/>
            </a:endParaRPr>
          </a:p>
          <a:p>
            <a:pPr marL="38100">
              <a:spcBef>
                <a:spcPts val="229"/>
              </a:spcBef>
            </a:pPr>
            <a:r>
              <a:rPr sz="1900" spc="-15" dirty="0">
                <a:latin typeface="Calibri"/>
                <a:cs typeface="Calibri"/>
              </a:rPr>
              <a:t>Diperoleh</a:t>
            </a:r>
            <a:r>
              <a:rPr sz="1900" spc="40" dirty="0">
                <a:latin typeface="Calibri"/>
                <a:cs typeface="Calibri"/>
              </a:rPr>
              <a:t> </a:t>
            </a:r>
            <a:r>
              <a:rPr sz="1900" i="1" dirty="0">
                <a:latin typeface="Calibri"/>
                <a:cs typeface="Calibri"/>
              </a:rPr>
              <a:t>A</a:t>
            </a:r>
            <a:r>
              <a:rPr sz="1875" i="1" baseline="-20000" dirty="0">
                <a:latin typeface="Calibri"/>
                <a:cs typeface="Calibri"/>
              </a:rPr>
              <a:t>g</a:t>
            </a:r>
            <a:r>
              <a:rPr sz="1875" i="1" spc="209" baseline="-200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= 150.039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mm</a:t>
            </a:r>
            <a:r>
              <a:rPr sz="1875" spc="-7" baseline="26666" dirty="0">
                <a:latin typeface="Calibri"/>
                <a:cs typeface="Calibri"/>
              </a:rPr>
              <a:t>2</a:t>
            </a:r>
            <a:r>
              <a:rPr sz="1900" spc="-5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38100">
              <a:spcBef>
                <a:spcPts val="229"/>
              </a:spcBef>
            </a:pPr>
            <a:r>
              <a:rPr sz="1900" spc="-10" dirty="0">
                <a:latin typeface="Calibri"/>
                <a:cs typeface="Calibri"/>
              </a:rPr>
              <a:t>Sehingga</a:t>
            </a:r>
            <a:r>
              <a:rPr sz="1900" spc="4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dimensi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20" dirty="0">
                <a:latin typeface="Calibri"/>
                <a:cs typeface="Calibri"/>
              </a:rPr>
              <a:t>kolom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bujursangkar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minimum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adalah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sebesar</a:t>
            </a:r>
            <a:endParaRPr sz="1900">
              <a:latin typeface="Calibri"/>
              <a:cs typeface="Calibri"/>
            </a:endParaRPr>
          </a:p>
          <a:p>
            <a:pPr marL="952500">
              <a:spcBef>
                <a:spcPts val="225"/>
              </a:spcBef>
            </a:pPr>
            <a:r>
              <a:rPr sz="1900" spc="-10" dirty="0">
                <a:latin typeface="Calibri"/>
                <a:cs typeface="Calibri"/>
              </a:rPr>
              <a:t>√150.039</a:t>
            </a:r>
            <a:r>
              <a:rPr sz="1900" spc="-5" dirty="0">
                <a:latin typeface="Calibri"/>
                <a:cs typeface="Calibri"/>
              </a:rPr>
              <a:t> =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387,35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mm.</a:t>
            </a:r>
            <a:r>
              <a:rPr sz="1900" spc="434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dipilih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ukuran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20" dirty="0">
                <a:latin typeface="Calibri"/>
                <a:cs typeface="Calibri"/>
              </a:rPr>
              <a:t>kolom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400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mm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×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400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mm.</a:t>
            </a:r>
            <a:endParaRPr sz="19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291583" y="4102608"/>
            <a:ext cx="4814570" cy="378460"/>
            <a:chOff x="2767583" y="4102608"/>
            <a:chExt cx="4814570" cy="378460"/>
          </a:xfrm>
        </p:grpSpPr>
        <p:sp>
          <p:nvSpPr>
            <p:cNvPr id="13" name="object 13"/>
            <p:cNvSpPr/>
            <p:nvPr/>
          </p:nvSpPr>
          <p:spPr>
            <a:xfrm>
              <a:off x="2772155" y="4107180"/>
              <a:ext cx="4805680" cy="368935"/>
            </a:xfrm>
            <a:custGeom>
              <a:avLst/>
              <a:gdLst/>
              <a:ahLst/>
              <a:cxnLst/>
              <a:rect l="l" t="t" r="r" b="b"/>
              <a:pathLst>
                <a:path w="4805680" h="368935">
                  <a:moveTo>
                    <a:pt x="4805172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4805172" y="368808"/>
                  </a:lnTo>
                  <a:lnTo>
                    <a:pt x="4805172" y="0"/>
                  </a:lnTo>
                  <a:close/>
                </a:path>
              </a:pathLst>
            </a:custGeom>
            <a:solidFill>
              <a:srgbClr val="F1D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772155" y="4107180"/>
              <a:ext cx="4805680" cy="368935"/>
            </a:xfrm>
            <a:custGeom>
              <a:avLst/>
              <a:gdLst/>
              <a:ahLst/>
              <a:cxnLst/>
              <a:rect l="l" t="t" r="r" b="b"/>
              <a:pathLst>
                <a:path w="4805680" h="368935">
                  <a:moveTo>
                    <a:pt x="0" y="368808"/>
                  </a:moveTo>
                  <a:lnTo>
                    <a:pt x="4805172" y="368808"/>
                  </a:lnTo>
                  <a:lnTo>
                    <a:pt x="4805172" y="0"/>
                  </a:lnTo>
                  <a:lnTo>
                    <a:pt x="0" y="0"/>
                  </a:lnTo>
                  <a:lnTo>
                    <a:pt x="0" y="368808"/>
                  </a:lnTo>
                  <a:close/>
                </a:path>
              </a:pathLst>
            </a:custGeom>
            <a:ln w="9144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349495" y="4116914"/>
            <a:ext cx="268351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952500" algn="l"/>
              </a:tabLst>
            </a:pPr>
            <a:r>
              <a:rPr sz="1900" spc="-35" dirty="0">
                <a:latin typeface="Symbol"/>
                <a:cs typeface="Symbol"/>
              </a:rPr>
              <a:t></a:t>
            </a:r>
            <a:r>
              <a:rPr i="1" spc="-35" dirty="0">
                <a:latin typeface="Calibri"/>
                <a:cs typeface="Calibri"/>
              </a:rPr>
              <a:t>P</a:t>
            </a:r>
            <a:r>
              <a:rPr i="1" spc="-52" baseline="-20833" dirty="0">
                <a:latin typeface="Calibri"/>
                <a:cs typeface="Calibri"/>
              </a:rPr>
              <a:t>n	</a:t>
            </a:r>
            <a:r>
              <a:rPr dirty="0">
                <a:latin typeface="Calibri"/>
                <a:cs typeface="Calibri"/>
              </a:rPr>
              <a:t>=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z="1900" spc="-10" dirty="0">
                <a:latin typeface="Symbol"/>
                <a:cs typeface="Symbol"/>
              </a:rPr>
              <a:t></a:t>
            </a:r>
            <a:r>
              <a:rPr spc="-10" dirty="0">
                <a:latin typeface="Calibri"/>
                <a:cs typeface="Calibri"/>
              </a:rPr>
              <a:t>(0,80)[0,85</a:t>
            </a:r>
            <a:r>
              <a:rPr i="1" spc="-10" dirty="0">
                <a:latin typeface="Calibri"/>
                <a:cs typeface="Calibri"/>
              </a:rPr>
              <a:t>f</a:t>
            </a:r>
            <a:r>
              <a:rPr i="1" spc="35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277" baseline="25462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endParaRPr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85484" y="4261866"/>
            <a:ext cx="2876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  <a:tabLst>
                <a:tab pos="196215" algn="l"/>
              </a:tabLst>
            </a:pPr>
            <a:r>
              <a:rPr sz="1200" dirty="0">
                <a:latin typeface="Calibri"/>
                <a:cs typeface="Calibri"/>
              </a:rPr>
              <a:t>c	</a:t>
            </a:r>
            <a:r>
              <a:rPr sz="1200" i="1" dirty="0">
                <a:latin typeface="Calibri"/>
                <a:cs typeface="Calibri"/>
              </a:rPr>
              <a:t>g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26860" y="4129279"/>
            <a:ext cx="1762125" cy="340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1600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+ </a:t>
            </a:r>
            <a:r>
              <a:rPr i="1" spc="-5" dirty="0">
                <a:latin typeface="Calibri"/>
                <a:cs typeface="Calibri"/>
              </a:rPr>
              <a:t>A</a:t>
            </a:r>
            <a:r>
              <a:rPr i="1" spc="-7" baseline="-20833" dirty="0">
                <a:latin typeface="Calibri"/>
                <a:cs typeface="Calibri"/>
              </a:rPr>
              <a:t>st</a:t>
            </a:r>
            <a:r>
              <a:rPr spc="-5" dirty="0">
                <a:latin typeface="Calibri"/>
                <a:cs typeface="Calibri"/>
              </a:rPr>
              <a:t>(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157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0,85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-15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300" baseline="25462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)]</a:t>
            </a:r>
            <a:endParaRPr>
              <a:latin typeface="Calibri"/>
              <a:cs typeface="Calibri"/>
            </a:endParaRPr>
          </a:p>
          <a:p>
            <a:pPr marR="180340" algn="r">
              <a:lnSpc>
                <a:spcPts val="880"/>
              </a:lnSpc>
            </a:pPr>
            <a:r>
              <a:rPr sz="1200" dirty="0">
                <a:latin typeface="Calibri"/>
                <a:cs typeface="Calibri"/>
              </a:rPr>
              <a:t>c</a:t>
            </a:r>
            <a:endParaRPr sz="12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02585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17141" y="1584452"/>
            <a:ext cx="7071359" cy="6286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380365" marR="43180" indent="-342900">
              <a:lnSpc>
                <a:spcPts val="2110"/>
              </a:lnSpc>
              <a:spcBef>
                <a:spcPts val="605"/>
              </a:spcBef>
              <a:buFont typeface="Arial MT"/>
              <a:buChar char="•"/>
              <a:tabLst>
                <a:tab pos="380365" algn="l"/>
                <a:tab pos="381000" algn="l"/>
              </a:tabLst>
            </a:pPr>
            <a:r>
              <a:rPr sz="2200" spc="-15" dirty="0">
                <a:latin typeface="Calibri"/>
                <a:cs typeface="Calibri"/>
              </a:rPr>
              <a:t>Karena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digunakan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ukuran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kolom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yang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lebih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besar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dari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yang </a:t>
            </a:r>
            <a:r>
              <a:rPr sz="2200" spc="-48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diperlukan,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maka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A</a:t>
            </a:r>
            <a:r>
              <a:rPr sz="2175" i="1" spc="-7" baseline="-21072" dirty="0">
                <a:latin typeface="Calibri"/>
                <a:cs typeface="Calibri"/>
              </a:rPr>
              <a:t>st</a:t>
            </a:r>
            <a:r>
              <a:rPr sz="2175" i="1" spc="270" baseline="-21072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dapat dihitung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ulang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80913" y="2349754"/>
            <a:ext cx="2362200" cy="2372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253365" algn="l"/>
                <a:tab pos="840105" algn="l"/>
                <a:tab pos="1143635" algn="l"/>
                <a:tab pos="2270125" algn="l"/>
              </a:tabLst>
            </a:pPr>
            <a:r>
              <a:rPr sz="1450" spc="5" dirty="0">
                <a:latin typeface="Calibri"/>
                <a:cs typeface="Calibri"/>
              </a:rPr>
              <a:t>c	</a:t>
            </a:r>
            <a:r>
              <a:rPr sz="1450" i="1" spc="5" dirty="0">
                <a:latin typeface="Calibri"/>
                <a:cs typeface="Calibri"/>
              </a:rPr>
              <a:t>g	</a:t>
            </a:r>
            <a:r>
              <a:rPr sz="1450" i="1" spc="-15" dirty="0">
                <a:latin typeface="Calibri"/>
                <a:cs typeface="Calibri"/>
              </a:rPr>
              <a:t>s</a:t>
            </a:r>
            <a:r>
              <a:rPr sz="1450" i="1" dirty="0">
                <a:latin typeface="Calibri"/>
                <a:cs typeface="Calibri"/>
              </a:rPr>
              <a:t>t	</a:t>
            </a:r>
            <a:r>
              <a:rPr sz="1450" i="1" spc="5" dirty="0">
                <a:latin typeface="Calibri"/>
                <a:cs typeface="Calibri"/>
              </a:rPr>
              <a:t>y</a:t>
            </a:r>
            <a:r>
              <a:rPr sz="1450" i="1" dirty="0">
                <a:latin typeface="Calibri"/>
                <a:cs typeface="Calibri"/>
              </a:rPr>
              <a:t>	</a:t>
            </a:r>
            <a:r>
              <a:rPr sz="1450" spc="5" dirty="0">
                <a:latin typeface="Calibri"/>
                <a:cs typeface="Calibri"/>
              </a:rPr>
              <a:t>c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91740" y="2173128"/>
            <a:ext cx="8008620" cy="71056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406400" indent="-342900">
              <a:lnSpc>
                <a:spcPts val="2750"/>
              </a:lnSpc>
              <a:spcBef>
                <a:spcPts val="115"/>
              </a:spcBef>
              <a:buSzPct val="95652"/>
              <a:buFont typeface="Arial MT"/>
              <a:buChar char="•"/>
              <a:tabLst>
                <a:tab pos="405765" algn="l"/>
                <a:tab pos="406400" algn="l"/>
                <a:tab pos="1892300" algn="l"/>
                <a:tab pos="4164965" algn="l"/>
                <a:tab pos="4662170" algn="l"/>
                <a:tab pos="4980305" algn="l"/>
              </a:tabLst>
            </a:pPr>
            <a:r>
              <a:rPr sz="2300" spc="-25" dirty="0">
                <a:latin typeface="Symbol"/>
                <a:cs typeface="Symbol"/>
              </a:rPr>
              <a:t></a:t>
            </a:r>
            <a:r>
              <a:rPr sz="2200" i="1" spc="-25" dirty="0">
                <a:latin typeface="Calibri"/>
                <a:cs typeface="Calibri"/>
              </a:rPr>
              <a:t>P</a:t>
            </a:r>
            <a:r>
              <a:rPr sz="2175" i="1" spc="-37" baseline="-21072" dirty="0">
                <a:latin typeface="Calibri"/>
                <a:cs typeface="Calibri"/>
              </a:rPr>
              <a:t>n	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300" spc="-10" dirty="0">
                <a:latin typeface="Symbol"/>
                <a:cs typeface="Symbol"/>
              </a:rPr>
              <a:t></a:t>
            </a:r>
            <a:r>
              <a:rPr sz="2200" spc="-10" dirty="0">
                <a:latin typeface="Calibri"/>
                <a:cs typeface="Calibri"/>
              </a:rPr>
              <a:t>(0,80)[0,85</a:t>
            </a:r>
            <a:r>
              <a:rPr sz="2200" i="1" spc="-10" dirty="0">
                <a:latin typeface="Calibri"/>
                <a:cs typeface="Calibri"/>
              </a:rPr>
              <a:t>f</a:t>
            </a:r>
            <a:r>
              <a:rPr sz="2200" i="1" spc="20" dirty="0">
                <a:latin typeface="Calibri"/>
                <a:cs typeface="Calibri"/>
              </a:rPr>
              <a:t> </a:t>
            </a:r>
            <a:r>
              <a:rPr sz="2175" spc="7" baseline="24904" dirty="0">
                <a:latin typeface="Calibri"/>
                <a:cs typeface="Calibri"/>
              </a:rPr>
              <a:t>/</a:t>
            </a:r>
            <a:r>
              <a:rPr sz="2175" spc="405" baseline="24904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A	</a:t>
            </a:r>
            <a:r>
              <a:rPr sz="2200" spc="-5" dirty="0">
                <a:latin typeface="Calibri"/>
                <a:cs typeface="Calibri"/>
              </a:rPr>
              <a:t>+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A	</a:t>
            </a:r>
            <a:r>
              <a:rPr sz="2200" spc="-10" dirty="0">
                <a:latin typeface="Calibri"/>
                <a:cs typeface="Calibri"/>
              </a:rPr>
              <a:t>(</a:t>
            </a:r>
            <a:r>
              <a:rPr sz="2200" i="1" spc="-10" dirty="0">
                <a:latin typeface="Calibri"/>
                <a:cs typeface="Calibri"/>
              </a:rPr>
              <a:t>f	</a:t>
            </a:r>
            <a:r>
              <a:rPr sz="2200" spc="-5" dirty="0">
                <a:latin typeface="Calibri"/>
                <a:cs typeface="Calibri"/>
              </a:rPr>
              <a:t>–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0,85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f </a:t>
            </a:r>
            <a:r>
              <a:rPr sz="2175" spc="7" baseline="24904" dirty="0">
                <a:latin typeface="Calibri"/>
                <a:cs typeface="Calibri"/>
              </a:rPr>
              <a:t>/</a:t>
            </a:r>
            <a:r>
              <a:rPr sz="2175" spc="375" baseline="24904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)]</a:t>
            </a:r>
            <a:endParaRPr sz="2200">
              <a:latin typeface="Calibri"/>
              <a:cs typeface="Calibri"/>
            </a:endParaRPr>
          </a:p>
          <a:p>
            <a:pPr marL="406400" indent="-342900">
              <a:lnSpc>
                <a:spcPts val="2630"/>
              </a:lnSpc>
              <a:buFont typeface="Arial MT"/>
              <a:buChar char="•"/>
              <a:tabLst>
                <a:tab pos="405765" algn="l"/>
                <a:tab pos="406400" algn="l"/>
                <a:tab pos="1892300" algn="l"/>
              </a:tabLst>
            </a:pPr>
            <a:r>
              <a:rPr sz="2200" spc="-5" dirty="0">
                <a:latin typeface="Calibri"/>
                <a:cs typeface="Calibri"/>
              </a:rPr>
              <a:t>2.720∙10</a:t>
            </a:r>
            <a:r>
              <a:rPr sz="2175" spc="-7" baseline="24904" dirty="0">
                <a:latin typeface="Calibri"/>
                <a:cs typeface="Calibri"/>
              </a:rPr>
              <a:t>3	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0,65(0,8)[0,85(30)(400)(400)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+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A</a:t>
            </a:r>
            <a:r>
              <a:rPr sz="2175" i="1" spc="-7" baseline="-21072" dirty="0">
                <a:latin typeface="Calibri"/>
                <a:cs typeface="Calibri"/>
              </a:rPr>
              <a:t>st</a:t>
            </a:r>
            <a:r>
              <a:rPr sz="2200" spc="-5" dirty="0">
                <a:latin typeface="Calibri"/>
                <a:cs typeface="Calibri"/>
              </a:rPr>
              <a:t>(400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– </a:t>
            </a:r>
            <a:r>
              <a:rPr sz="2200" spc="-10" dirty="0">
                <a:latin typeface="Calibri"/>
                <a:cs typeface="Calibri"/>
              </a:rPr>
              <a:t>(0,85)(30))]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91740" y="2858466"/>
            <a:ext cx="7548880" cy="2640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>
              <a:spcBef>
                <a:spcPts val="95"/>
              </a:spcBef>
            </a:pPr>
            <a:r>
              <a:rPr sz="2200" spc="-10" dirty="0">
                <a:latin typeface="Calibri"/>
                <a:cs typeface="Calibri"/>
              </a:rPr>
              <a:t>Diperoleh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A</a:t>
            </a:r>
            <a:r>
              <a:rPr sz="2175" i="1" spc="-7" baseline="-21072" dirty="0">
                <a:latin typeface="Calibri"/>
                <a:cs typeface="Calibri"/>
              </a:rPr>
              <a:t>st</a:t>
            </a:r>
            <a:r>
              <a:rPr sz="2175" i="1" spc="277" baseline="-21072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3.072,82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mm</a:t>
            </a:r>
            <a:r>
              <a:rPr sz="2175" spc="-7" baseline="24904" dirty="0">
                <a:latin typeface="Calibri"/>
                <a:cs typeface="Calibri"/>
              </a:rPr>
              <a:t>2</a:t>
            </a:r>
            <a:r>
              <a:rPr sz="2200" spc="-5" dirty="0">
                <a:latin typeface="Calibri"/>
                <a:cs typeface="Calibri"/>
              </a:rPr>
              <a:t>.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Dipasang </a:t>
            </a:r>
            <a:r>
              <a:rPr sz="2200" b="1" spc="-5" dirty="0">
                <a:solidFill>
                  <a:srgbClr val="FF0000"/>
                </a:solidFill>
                <a:latin typeface="Calibri"/>
                <a:cs typeface="Calibri"/>
              </a:rPr>
              <a:t>8D25 </a:t>
            </a:r>
            <a:r>
              <a:rPr sz="2200" spc="-10" dirty="0">
                <a:latin typeface="Calibri"/>
                <a:cs typeface="Calibri"/>
              </a:rPr>
              <a:t>(</a:t>
            </a:r>
            <a:r>
              <a:rPr sz="2200" i="1" spc="-10" dirty="0">
                <a:latin typeface="Calibri"/>
                <a:cs typeface="Calibri"/>
              </a:rPr>
              <a:t>A</a:t>
            </a:r>
            <a:r>
              <a:rPr sz="2175" i="1" spc="-15" baseline="-21072" dirty="0">
                <a:latin typeface="Calibri"/>
                <a:cs typeface="Calibri"/>
              </a:rPr>
              <a:t>st</a:t>
            </a:r>
            <a:r>
              <a:rPr sz="2175" i="1" spc="277" baseline="-21072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3.920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mm</a:t>
            </a:r>
            <a:r>
              <a:rPr sz="2175" spc="-7" baseline="24904" dirty="0">
                <a:latin typeface="Calibri"/>
                <a:cs typeface="Calibri"/>
              </a:rPr>
              <a:t>2</a:t>
            </a:r>
            <a:r>
              <a:rPr sz="2200" spc="-5" dirty="0">
                <a:latin typeface="Calibri"/>
                <a:cs typeface="Calibri"/>
              </a:rPr>
              <a:t>)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600">
              <a:latin typeface="Calibri"/>
              <a:cs typeface="Calibri"/>
            </a:endParaRPr>
          </a:p>
          <a:p>
            <a:pPr marL="63500" marR="30480">
              <a:lnSpc>
                <a:spcPct val="80000"/>
              </a:lnSpc>
            </a:pPr>
            <a:r>
              <a:rPr sz="2200" spc="-10" dirty="0">
                <a:latin typeface="Calibri"/>
                <a:cs typeface="Calibri"/>
              </a:rPr>
              <a:t>Untuk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tulangan sengkang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dipilih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sengkang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persegi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berdiameter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10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mm,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syarat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jarak </a:t>
            </a:r>
            <a:r>
              <a:rPr sz="2200" spc="-10" dirty="0">
                <a:latin typeface="Calibri"/>
                <a:cs typeface="Calibri"/>
              </a:rPr>
              <a:t>maksimum</a:t>
            </a:r>
            <a:r>
              <a:rPr sz="2200" spc="3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ditentukan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dari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nilai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terkecil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antara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:</a:t>
            </a:r>
            <a:endParaRPr sz="2200">
              <a:latin typeface="Calibri"/>
              <a:cs typeface="Calibri"/>
            </a:endParaRPr>
          </a:p>
          <a:p>
            <a:pPr marL="406400" indent="-342900"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200" spc="-5" dirty="0">
                <a:latin typeface="Calibri"/>
                <a:cs typeface="Calibri"/>
              </a:rPr>
              <a:t>48 </a:t>
            </a:r>
            <a:r>
              <a:rPr sz="2200" spc="-15" dirty="0">
                <a:latin typeface="Calibri"/>
                <a:cs typeface="Calibri"/>
              </a:rPr>
              <a:t>kali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diameter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sengkang</a:t>
            </a:r>
            <a:r>
              <a:rPr sz="2200" spc="-5" dirty="0">
                <a:latin typeface="Calibri"/>
                <a:cs typeface="Calibri"/>
              </a:rPr>
              <a:t> =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48(10)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480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mm</a:t>
            </a:r>
            <a:endParaRPr sz="2200">
              <a:latin typeface="Calibri"/>
              <a:cs typeface="Calibri"/>
            </a:endParaRPr>
          </a:p>
          <a:p>
            <a:pPr marL="406400" indent="-342900"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200" spc="-5" dirty="0">
                <a:latin typeface="Calibri"/>
                <a:cs typeface="Calibri"/>
              </a:rPr>
              <a:t>16 </a:t>
            </a:r>
            <a:r>
              <a:rPr sz="2200" spc="-15" dirty="0">
                <a:latin typeface="Calibri"/>
                <a:cs typeface="Calibri"/>
              </a:rPr>
              <a:t>kali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diameter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tulangan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memanjang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16(25)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400 mm</a:t>
            </a:r>
            <a:endParaRPr sz="2200">
              <a:latin typeface="Calibri"/>
              <a:cs typeface="Calibri"/>
            </a:endParaRPr>
          </a:p>
          <a:p>
            <a:pPr marL="406400" indent="-342900"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200" spc="-10" dirty="0">
                <a:latin typeface="Calibri"/>
                <a:cs typeface="Calibri"/>
              </a:rPr>
              <a:t>Dimensi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terkecil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penampang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kolom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400 mm</a:t>
            </a:r>
            <a:endParaRPr sz="2200">
              <a:latin typeface="Calibri"/>
              <a:cs typeface="Calibri"/>
            </a:endParaRPr>
          </a:p>
          <a:p>
            <a:pPr marL="406400" indent="-342900"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200" spc="-5" dirty="0">
                <a:latin typeface="Calibri"/>
                <a:cs typeface="Calibri"/>
              </a:rPr>
              <a:t>Jadi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dipasang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tulangan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sengkang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FF0000"/>
                </a:solidFill>
                <a:latin typeface="Calibri"/>
                <a:cs typeface="Calibri"/>
              </a:rPr>
              <a:t>D10</a:t>
            </a:r>
            <a:r>
              <a:rPr sz="22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Calibri"/>
                <a:cs typeface="Calibri"/>
              </a:rPr>
              <a:t>–</a:t>
            </a: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Calibri"/>
                <a:cs typeface="Calibri"/>
              </a:rPr>
              <a:t>400</a:t>
            </a: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Calibri"/>
                <a:cs typeface="Calibri"/>
              </a:rPr>
              <a:t>mm</a:t>
            </a:r>
            <a:r>
              <a:rPr sz="2200" spc="-5" dirty="0">
                <a:latin typeface="Calibri"/>
                <a:cs typeface="Calibri"/>
              </a:rPr>
              <a:t>.</a:t>
            </a:r>
            <a:endParaRPr sz="22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50984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750819" y="1763268"/>
          <a:ext cx="4704714" cy="43921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87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0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5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84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607060">
                        <a:lnSpc>
                          <a:spcPct val="10000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D10</a:t>
                      </a:r>
                      <a:r>
                        <a:rPr sz="16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400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7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1262380">
                        <a:lnSpc>
                          <a:spcPct val="10000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8D25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06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112,5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20320" marB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90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39395" algn="ctr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11430" marB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1624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112,5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76835" marB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90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19328">
                <a:tc gridSpan="3">
                  <a:txBody>
                    <a:bodyPr/>
                    <a:lstStyle/>
                    <a:p>
                      <a:pPr marR="4349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24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Detail</a:t>
                      </a:r>
                      <a:r>
                        <a:rPr sz="2400" b="1" u="heavy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K1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R="433705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Skala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3653027" y="4855465"/>
            <a:ext cx="2292350" cy="450215"/>
          </a:xfrm>
          <a:custGeom>
            <a:avLst/>
            <a:gdLst/>
            <a:ahLst/>
            <a:cxnLst/>
            <a:rect l="l" t="t" r="r" b="b"/>
            <a:pathLst>
              <a:path w="2292350" h="450214">
                <a:moveTo>
                  <a:pt x="114300" y="38100"/>
                </a:moveTo>
                <a:lnTo>
                  <a:pt x="114300" y="450215"/>
                </a:lnTo>
              </a:path>
              <a:path w="2292350" h="450214">
                <a:moveTo>
                  <a:pt x="2180844" y="0"/>
                </a:moveTo>
                <a:lnTo>
                  <a:pt x="2180844" y="412115"/>
                </a:lnTo>
              </a:path>
              <a:path w="2292350" h="450214">
                <a:moveTo>
                  <a:pt x="0" y="243840"/>
                </a:moveTo>
                <a:lnTo>
                  <a:pt x="2292350" y="24384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3300921" y="2332736"/>
            <a:ext cx="3687445" cy="2431415"/>
            <a:chOff x="1776920" y="2332735"/>
            <a:chExt cx="3687445" cy="2431415"/>
          </a:xfrm>
        </p:grpSpPr>
        <p:sp>
          <p:nvSpPr>
            <p:cNvPr id="6" name="object 6"/>
            <p:cNvSpPr/>
            <p:nvPr/>
          </p:nvSpPr>
          <p:spPr>
            <a:xfrm>
              <a:off x="4058411" y="3149599"/>
              <a:ext cx="665480" cy="509905"/>
            </a:xfrm>
            <a:custGeom>
              <a:avLst/>
              <a:gdLst/>
              <a:ahLst/>
              <a:cxnLst/>
              <a:rect l="l" t="t" r="r" b="b"/>
              <a:pathLst>
                <a:path w="665479" h="509904">
                  <a:moveTo>
                    <a:pt x="85598" y="412369"/>
                  </a:moveTo>
                  <a:lnTo>
                    <a:pt x="0" y="509650"/>
                  </a:lnTo>
                  <a:lnTo>
                    <a:pt x="116332" y="452754"/>
                  </a:lnTo>
                  <a:lnTo>
                    <a:pt x="110726" y="445388"/>
                  </a:lnTo>
                  <a:lnTo>
                    <a:pt x="94741" y="445388"/>
                  </a:lnTo>
                  <a:lnTo>
                    <a:pt x="86995" y="435228"/>
                  </a:lnTo>
                  <a:lnTo>
                    <a:pt x="97118" y="427507"/>
                  </a:lnTo>
                  <a:lnTo>
                    <a:pt x="85598" y="412369"/>
                  </a:lnTo>
                  <a:close/>
                </a:path>
                <a:path w="665479" h="509904">
                  <a:moveTo>
                    <a:pt x="97118" y="427507"/>
                  </a:moveTo>
                  <a:lnTo>
                    <a:pt x="86995" y="435228"/>
                  </a:lnTo>
                  <a:lnTo>
                    <a:pt x="94741" y="445388"/>
                  </a:lnTo>
                  <a:lnTo>
                    <a:pt x="104855" y="437674"/>
                  </a:lnTo>
                  <a:lnTo>
                    <a:pt x="97118" y="427507"/>
                  </a:lnTo>
                  <a:close/>
                </a:path>
                <a:path w="665479" h="509904">
                  <a:moveTo>
                    <a:pt x="104855" y="437674"/>
                  </a:moveTo>
                  <a:lnTo>
                    <a:pt x="94741" y="445388"/>
                  </a:lnTo>
                  <a:lnTo>
                    <a:pt x="110726" y="445388"/>
                  </a:lnTo>
                  <a:lnTo>
                    <a:pt x="104855" y="437674"/>
                  </a:lnTo>
                  <a:close/>
                </a:path>
                <a:path w="665479" h="509904">
                  <a:moveTo>
                    <a:pt x="657605" y="0"/>
                  </a:moveTo>
                  <a:lnTo>
                    <a:pt x="97118" y="427507"/>
                  </a:lnTo>
                  <a:lnTo>
                    <a:pt x="104855" y="437674"/>
                  </a:lnTo>
                  <a:lnTo>
                    <a:pt x="665352" y="10160"/>
                  </a:lnTo>
                  <a:lnTo>
                    <a:pt x="65760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719827" y="3162299"/>
              <a:ext cx="552450" cy="0"/>
            </a:xfrm>
            <a:custGeom>
              <a:avLst/>
              <a:gdLst/>
              <a:ahLst/>
              <a:cxnLst/>
              <a:rect l="l" t="t" r="r" b="b"/>
              <a:pathLst>
                <a:path w="552450">
                  <a:moveTo>
                    <a:pt x="0" y="0"/>
                  </a:moveTo>
                  <a:lnTo>
                    <a:pt x="551942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244089" y="2646425"/>
              <a:ext cx="2066925" cy="2105025"/>
            </a:xfrm>
            <a:custGeom>
              <a:avLst/>
              <a:gdLst/>
              <a:ahLst/>
              <a:cxnLst/>
              <a:rect l="l" t="t" r="r" b="b"/>
              <a:pathLst>
                <a:path w="2066925" h="2105025">
                  <a:moveTo>
                    <a:pt x="0" y="2104644"/>
                  </a:moveTo>
                  <a:lnTo>
                    <a:pt x="2066543" y="2104644"/>
                  </a:lnTo>
                  <a:lnTo>
                    <a:pt x="2066543" y="0"/>
                  </a:lnTo>
                  <a:lnTo>
                    <a:pt x="0" y="0"/>
                  </a:lnTo>
                  <a:lnTo>
                    <a:pt x="0" y="2104644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73451" y="2837687"/>
              <a:ext cx="158496" cy="16459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73451" y="4361687"/>
              <a:ext cx="158496" cy="16459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36491" y="2837687"/>
              <a:ext cx="158496" cy="16459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36491" y="4361687"/>
              <a:ext cx="158496" cy="16459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545079" y="2842259"/>
              <a:ext cx="1473200" cy="1679575"/>
            </a:xfrm>
            <a:custGeom>
              <a:avLst/>
              <a:gdLst/>
              <a:ahLst/>
              <a:cxnLst/>
              <a:rect l="l" t="t" r="r" b="b"/>
              <a:pathLst>
                <a:path w="1473200" h="1679575">
                  <a:moveTo>
                    <a:pt x="0" y="0"/>
                  </a:moveTo>
                  <a:lnTo>
                    <a:pt x="1473199" y="0"/>
                  </a:lnTo>
                </a:path>
                <a:path w="1473200" h="1679575">
                  <a:moveTo>
                    <a:pt x="0" y="1679447"/>
                  </a:moveTo>
                  <a:lnTo>
                    <a:pt x="1473199" y="1679447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478023" y="2915411"/>
              <a:ext cx="0" cy="1535430"/>
            </a:xfrm>
            <a:custGeom>
              <a:avLst/>
              <a:gdLst/>
              <a:ahLst/>
              <a:cxnLst/>
              <a:rect l="l" t="t" r="r" b="b"/>
              <a:pathLst>
                <a:path h="1535429">
                  <a:moveTo>
                    <a:pt x="0" y="0"/>
                  </a:moveTo>
                  <a:lnTo>
                    <a:pt x="0" y="1535302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085843" y="2915411"/>
              <a:ext cx="9525" cy="1535430"/>
            </a:xfrm>
            <a:custGeom>
              <a:avLst/>
              <a:gdLst/>
              <a:ahLst/>
              <a:cxnLst/>
              <a:rect l="l" t="t" r="r" b="b"/>
              <a:pathLst>
                <a:path w="9525" h="1535429">
                  <a:moveTo>
                    <a:pt x="9144" y="0"/>
                  </a:moveTo>
                  <a:lnTo>
                    <a:pt x="0" y="0"/>
                  </a:lnTo>
                  <a:lnTo>
                    <a:pt x="0" y="1535302"/>
                  </a:lnTo>
                  <a:lnTo>
                    <a:pt x="9144" y="1535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822191" y="2842259"/>
              <a:ext cx="269240" cy="283210"/>
            </a:xfrm>
            <a:custGeom>
              <a:avLst/>
              <a:gdLst/>
              <a:ahLst/>
              <a:cxnLst/>
              <a:rect l="l" t="t" r="r" b="b"/>
              <a:pathLst>
                <a:path w="269239" h="283210">
                  <a:moveTo>
                    <a:pt x="163830" y="0"/>
                  </a:moveTo>
                  <a:lnTo>
                    <a:pt x="0" y="179450"/>
                  </a:lnTo>
                </a:path>
                <a:path w="269239" h="283210">
                  <a:moveTo>
                    <a:pt x="268986" y="103631"/>
                  </a:moveTo>
                  <a:lnTo>
                    <a:pt x="105156" y="283082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82111" y="2837687"/>
              <a:ext cx="158496" cy="16459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3451" y="3621023"/>
              <a:ext cx="158496" cy="16459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82111" y="4361687"/>
              <a:ext cx="158496" cy="16459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36491" y="3621023"/>
              <a:ext cx="158496" cy="16459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425695" y="2645663"/>
              <a:ext cx="433705" cy="2105025"/>
            </a:xfrm>
            <a:custGeom>
              <a:avLst/>
              <a:gdLst/>
              <a:ahLst/>
              <a:cxnLst/>
              <a:rect l="l" t="t" r="r" b="b"/>
              <a:pathLst>
                <a:path w="433704" h="2105025">
                  <a:moveTo>
                    <a:pt x="395477" y="0"/>
                  </a:moveTo>
                  <a:lnTo>
                    <a:pt x="0" y="0"/>
                  </a:lnTo>
                </a:path>
                <a:path w="433704" h="2105025">
                  <a:moveTo>
                    <a:pt x="433577" y="2104644"/>
                  </a:moveTo>
                  <a:lnTo>
                    <a:pt x="38100" y="21046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78507" y="3781043"/>
              <a:ext cx="911225" cy="586740"/>
            </a:xfrm>
            <a:custGeom>
              <a:avLst/>
              <a:gdLst/>
              <a:ahLst/>
              <a:cxnLst/>
              <a:rect l="l" t="t" r="r" b="b"/>
              <a:pathLst>
                <a:path w="911225" h="586739">
                  <a:moveTo>
                    <a:pt x="880618" y="0"/>
                  </a:moveTo>
                  <a:lnTo>
                    <a:pt x="0" y="0"/>
                  </a:lnTo>
                </a:path>
                <a:path w="911225" h="586739">
                  <a:moveTo>
                    <a:pt x="910844" y="586739"/>
                  </a:moveTo>
                  <a:lnTo>
                    <a:pt x="0" y="586739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954275" y="3781043"/>
              <a:ext cx="50800" cy="586105"/>
            </a:xfrm>
            <a:custGeom>
              <a:avLst/>
              <a:gdLst/>
              <a:ahLst/>
              <a:cxnLst/>
              <a:rect l="l" t="t" r="r" b="b"/>
              <a:pathLst>
                <a:path w="50800" h="586104">
                  <a:moveTo>
                    <a:pt x="19050" y="535304"/>
                  </a:moveTo>
                  <a:lnTo>
                    <a:pt x="0" y="535304"/>
                  </a:lnTo>
                  <a:lnTo>
                    <a:pt x="25400" y="586104"/>
                  </a:lnTo>
                  <a:lnTo>
                    <a:pt x="44450" y="548004"/>
                  </a:lnTo>
                  <a:lnTo>
                    <a:pt x="19050" y="548004"/>
                  </a:lnTo>
                  <a:lnTo>
                    <a:pt x="19050" y="535304"/>
                  </a:lnTo>
                  <a:close/>
                </a:path>
                <a:path w="50800" h="586104">
                  <a:moveTo>
                    <a:pt x="31750" y="38099"/>
                  </a:moveTo>
                  <a:lnTo>
                    <a:pt x="19050" y="38099"/>
                  </a:lnTo>
                  <a:lnTo>
                    <a:pt x="19050" y="548004"/>
                  </a:lnTo>
                  <a:lnTo>
                    <a:pt x="31750" y="548004"/>
                  </a:lnTo>
                  <a:lnTo>
                    <a:pt x="31750" y="38099"/>
                  </a:lnTo>
                  <a:close/>
                </a:path>
                <a:path w="50800" h="586104">
                  <a:moveTo>
                    <a:pt x="50800" y="535304"/>
                  </a:moveTo>
                  <a:lnTo>
                    <a:pt x="31750" y="535304"/>
                  </a:lnTo>
                  <a:lnTo>
                    <a:pt x="31750" y="548004"/>
                  </a:lnTo>
                  <a:lnTo>
                    <a:pt x="44450" y="548004"/>
                  </a:lnTo>
                  <a:lnTo>
                    <a:pt x="50800" y="535304"/>
                  </a:lnTo>
                  <a:close/>
                </a:path>
                <a:path w="50800" h="586104">
                  <a:moveTo>
                    <a:pt x="25400" y="0"/>
                  </a:moveTo>
                  <a:lnTo>
                    <a:pt x="0" y="50799"/>
                  </a:lnTo>
                  <a:lnTo>
                    <a:pt x="19050" y="50799"/>
                  </a:lnTo>
                  <a:lnTo>
                    <a:pt x="19050" y="38099"/>
                  </a:lnTo>
                  <a:lnTo>
                    <a:pt x="44450" y="38099"/>
                  </a:lnTo>
                  <a:lnTo>
                    <a:pt x="25400" y="0"/>
                  </a:lnTo>
                  <a:close/>
                </a:path>
                <a:path w="50800" h="586104">
                  <a:moveTo>
                    <a:pt x="44450" y="38099"/>
                  </a:moveTo>
                  <a:lnTo>
                    <a:pt x="31750" y="38099"/>
                  </a:lnTo>
                  <a:lnTo>
                    <a:pt x="31750" y="50799"/>
                  </a:lnTo>
                  <a:lnTo>
                    <a:pt x="50800" y="50799"/>
                  </a:lnTo>
                  <a:lnTo>
                    <a:pt x="44450" y="380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778507" y="2999231"/>
              <a:ext cx="911225" cy="609600"/>
            </a:xfrm>
            <a:custGeom>
              <a:avLst/>
              <a:gdLst/>
              <a:ahLst/>
              <a:cxnLst/>
              <a:rect l="l" t="t" r="r" b="b"/>
              <a:pathLst>
                <a:path w="911225" h="609600">
                  <a:moveTo>
                    <a:pt x="880618" y="0"/>
                  </a:moveTo>
                  <a:lnTo>
                    <a:pt x="0" y="0"/>
                  </a:lnTo>
                </a:path>
                <a:path w="911225" h="609600">
                  <a:moveTo>
                    <a:pt x="910844" y="609599"/>
                  </a:moveTo>
                  <a:lnTo>
                    <a:pt x="0" y="609599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954276" y="2332735"/>
              <a:ext cx="2359660" cy="1275080"/>
            </a:xfrm>
            <a:custGeom>
              <a:avLst/>
              <a:gdLst/>
              <a:ahLst/>
              <a:cxnLst/>
              <a:rect l="l" t="t" r="r" b="b"/>
              <a:pathLst>
                <a:path w="2359660" h="1275079">
                  <a:moveTo>
                    <a:pt x="50800" y="715772"/>
                  </a:moveTo>
                  <a:lnTo>
                    <a:pt x="44450" y="703072"/>
                  </a:lnTo>
                  <a:lnTo>
                    <a:pt x="25400" y="664972"/>
                  </a:lnTo>
                  <a:lnTo>
                    <a:pt x="0" y="715772"/>
                  </a:lnTo>
                  <a:lnTo>
                    <a:pt x="19050" y="715772"/>
                  </a:lnTo>
                  <a:lnTo>
                    <a:pt x="19050" y="1224153"/>
                  </a:lnTo>
                  <a:lnTo>
                    <a:pt x="0" y="1224153"/>
                  </a:lnTo>
                  <a:lnTo>
                    <a:pt x="25400" y="1274953"/>
                  </a:lnTo>
                  <a:lnTo>
                    <a:pt x="44450" y="1236853"/>
                  </a:lnTo>
                  <a:lnTo>
                    <a:pt x="50800" y="1224153"/>
                  </a:lnTo>
                  <a:lnTo>
                    <a:pt x="31750" y="1224153"/>
                  </a:lnTo>
                  <a:lnTo>
                    <a:pt x="31750" y="715772"/>
                  </a:lnTo>
                  <a:lnTo>
                    <a:pt x="50800" y="715772"/>
                  </a:lnTo>
                  <a:close/>
                </a:path>
                <a:path w="2359660" h="1275079">
                  <a:moveTo>
                    <a:pt x="2359533" y="10160"/>
                  </a:moveTo>
                  <a:lnTo>
                    <a:pt x="2351786" y="0"/>
                  </a:lnTo>
                  <a:lnTo>
                    <a:pt x="1791296" y="427520"/>
                  </a:lnTo>
                  <a:lnTo>
                    <a:pt x="1779778" y="412369"/>
                  </a:lnTo>
                  <a:lnTo>
                    <a:pt x="1694180" y="509651"/>
                  </a:lnTo>
                  <a:lnTo>
                    <a:pt x="1810512" y="452755"/>
                  </a:lnTo>
                  <a:lnTo>
                    <a:pt x="1804898" y="445389"/>
                  </a:lnTo>
                  <a:lnTo>
                    <a:pt x="1799031" y="437680"/>
                  </a:lnTo>
                  <a:lnTo>
                    <a:pt x="2359533" y="101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309872" y="2337815"/>
              <a:ext cx="1153160" cy="0"/>
            </a:xfrm>
            <a:custGeom>
              <a:avLst/>
              <a:gdLst/>
              <a:ahLst/>
              <a:cxnLst/>
              <a:rect l="l" t="t" r="r" b="b"/>
              <a:pathLst>
                <a:path w="1153160">
                  <a:moveTo>
                    <a:pt x="0" y="0"/>
                  </a:moveTo>
                  <a:lnTo>
                    <a:pt x="1152905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/>
          <p:nvPr/>
        </p:nvSpPr>
        <p:spPr>
          <a:xfrm>
            <a:off x="3697985" y="5031486"/>
            <a:ext cx="2197100" cy="137795"/>
          </a:xfrm>
          <a:custGeom>
            <a:avLst/>
            <a:gdLst/>
            <a:ahLst/>
            <a:cxnLst/>
            <a:rect l="l" t="t" r="r" b="b"/>
            <a:pathLst>
              <a:path w="2197100" h="137795">
                <a:moveTo>
                  <a:pt x="0" y="137540"/>
                </a:moveTo>
                <a:lnTo>
                  <a:pt x="121031" y="1524"/>
                </a:lnTo>
              </a:path>
              <a:path w="2197100" h="137795">
                <a:moveTo>
                  <a:pt x="2075688" y="136016"/>
                </a:moveTo>
                <a:lnTo>
                  <a:pt x="2196718" y="0"/>
                </a:lnTo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8" name="object 28"/>
          <p:cNvGrpSpPr/>
          <p:nvPr/>
        </p:nvGrpSpPr>
        <p:grpSpPr>
          <a:xfrm>
            <a:off x="6059423" y="2552700"/>
            <a:ext cx="163830" cy="2292350"/>
            <a:chOff x="4535423" y="2552700"/>
            <a:chExt cx="163830" cy="2292350"/>
          </a:xfrm>
        </p:grpSpPr>
        <p:sp>
          <p:nvSpPr>
            <p:cNvPr id="29" name="object 29"/>
            <p:cNvSpPr/>
            <p:nvPr/>
          </p:nvSpPr>
          <p:spPr>
            <a:xfrm>
              <a:off x="4565141" y="4682489"/>
              <a:ext cx="121285" cy="136525"/>
            </a:xfrm>
            <a:custGeom>
              <a:avLst/>
              <a:gdLst/>
              <a:ahLst/>
              <a:cxnLst/>
              <a:rect l="l" t="t" r="r" b="b"/>
              <a:pathLst>
                <a:path w="121285" h="136525">
                  <a:moveTo>
                    <a:pt x="0" y="136017"/>
                  </a:moveTo>
                  <a:lnTo>
                    <a:pt x="121031" y="0"/>
                  </a:lnTo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620767" y="2552700"/>
              <a:ext cx="0" cy="2292350"/>
            </a:xfrm>
            <a:custGeom>
              <a:avLst/>
              <a:gdLst/>
              <a:ahLst/>
              <a:cxnLst/>
              <a:rect l="l" t="t" r="r" b="b"/>
              <a:pathLst>
                <a:path h="2292350">
                  <a:moveTo>
                    <a:pt x="0" y="0"/>
                  </a:moveTo>
                  <a:lnTo>
                    <a:pt x="0" y="229235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548377" y="2590038"/>
              <a:ext cx="121285" cy="136525"/>
            </a:xfrm>
            <a:custGeom>
              <a:avLst/>
              <a:gdLst/>
              <a:ahLst/>
              <a:cxnLst/>
              <a:rect l="l" t="t" r="r" b="b"/>
              <a:pathLst>
                <a:path w="121285" h="136525">
                  <a:moveTo>
                    <a:pt x="0" y="136016"/>
                  </a:moveTo>
                  <a:lnTo>
                    <a:pt x="121031" y="0"/>
                  </a:lnTo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0238993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540" y="1635963"/>
            <a:ext cx="1548130" cy="51435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5" dirty="0">
                <a:solidFill>
                  <a:srgbClr val="000000"/>
                </a:solidFill>
                <a:latin typeface="Calibri"/>
                <a:cs typeface="Calibri"/>
              </a:rPr>
              <a:t>Contoh</a:t>
            </a:r>
            <a:r>
              <a:rPr sz="320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0000"/>
                </a:solidFill>
                <a:latin typeface="Calibri"/>
                <a:cs typeface="Calibri"/>
              </a:rPr>
              <a:t>3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42541" y="2203450"/>
            <a:ext cx="7978775" cy="2513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  <a:tabLst>
                <a:tab pos="981710" algn="l"/>
                <a:tab pos="2063750" algn="l"/>
                <a:tab pos="2402840" algn="l"/>
                <a:tab pos="3456940" algn="l"/>
                <a:tab pos="4559300" algn="l"/>
                <a:tab pos="6493510" algn="l"/>
              </a:tabLst>
            </a:pPr>
            <a:r>
              <a:rPr sz="2400" dirty="0">
                <a:latin typeface="Calibri"/>
                <a:cs typeface="Calibri"/>
              </a:rPr>
              <a:t>Ulangi	</a:t>
            </a:r>
            <a:r>
              <a:rPr sz="2400" spc="-5" dirty="0">
                <a:latin typeface="Calibri"/>
                <a:cs typeface="Calibri"/>
              </a:rPr>
              <a:t>Co</a:t>
            </a:r>
            <a:r>
              <a:rPr sz="2400" spc="-25" dirty="0">
                <a:latin typeface="Calibri"/>
                <a:cs typeface="Calibri"/>
              </a:rPr>
              <a:t>n</a:t>
            </a:r>
            <a:r>
              <a:rPr sz="2400" spc="-40" dirty="0">
                <a:latin typeface="Calibri"/>
                <a:cs typeface="Calibri"/>
              </a:rPr>
              <a:t>t</a:t>
            </a:r>
            <a:r>
              <a:rPr sz="2400" spc="-5" dirty="0">
                <a:latin typeface="Calibri"/>
                <a:cs typeface="Calibri"/>
              </a:rPr>
              <a:t>o</a:t>
            </a:r>
            <a:r>
              <a:rPr sz="2400" dirty="0">
                <a:latin typeface="Calibri"/>
                <a:cs typeface="Calibri"/>
              </a:rPr>
              <a:t>h	2	</a:t>
            </a:r>
            <a:r>
              <a:rPr sz="2400" spc="-5" dirty="0">
                <a:latin typeface="Calibri"/>
                <a:cs typeface="Calibri"/>
              </a:rPr>
              <a:t>namu</a:t>
            </a:r>
            <a:r>
              <a:rPr sz="2400" dirty="0">
                <a:latin typeface="Calibri"/>
                <a:cs typeface="Calibri"/>
              </a:rPr>
              <a:t>n	</a:t>
            </a:r>
            <a:r>
              <a:rPr sz="2400" spc="-5" dirty="0">
                <a:latin typeface="Calibri"/>
                <a:cs typeface="Calibri"/>
              </a:rPr>
              <a:t>den</a:t>
            </a:r>
            <a:r>
              <a:rPr sz="2400" spc="-50" dirty="0">
                <a:latin typeface="Calibri"/>
                <a:cs typeface="Calibri"/>
              </a:rPr>
              <a:t>g</a:t>
            </a:r>
            <a:r>
              <a:rPr sz="2400" dirty="0">
                <a:latin typeface="Calibri"/>
                <a:cs typeface="Calibri"/>
              </a:rPr>
              <a:t>an	men</a:t>
            </a:r>
            <a:r>
              <a:rPr sz="2400" spc="25" dirty="0">
                <a:latin typeface="Calibri"/>
                <a:cs typeface="Calibri"/>
              </a:rPr>
              <a:t>g</a:t>
            </a:r>
            <a:r>
              <a:rPr sz="2400" dirty="0">
                <a:latin typeface="Calibri"/>
                <a:cs typeface="Calibri"/>
              </a:rPr>
              <a:t>gun</a:t>
            </a:r>
            <a:r>
              <a:rPr sz="2400" spc="-15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k</a:t>
            </a:r>
            <a:r>
              <a:rPr sz="2400" dirty="0">
                <a:latin typeface="Calibri"/>
                <a:cs typeface="Calibri"/>
              </a:rPr>
              <a:t>an	</a:t>
            </a:r>
            <a:r>
              <a:rPr sz="2400" spc="-5" dirty="0">
                <a:latin typeface="Calibri"/>
                <a:cs typeface="Calibri"/>
              </a:rPr>
              <a:t>pen</a:t>
            </a:r>
            <a:r>
              <a:rPr sz="2400" dirty="0">
                <a:latin typeface="Calibri"/>
                <a:cs typeface="Calibri"/>
              </a:rPr>
              <a:t>ampang  </a:t>
            </a:r>
            <a:r>
              <a:rPr sz="2400" spc="-10" dirty="0">
                <a:latin typeface="Calibri"/>
                <a:cs typeface="Calibri"/>
              </a:rPr>
              <a:t>persegi yang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memiliki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b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=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350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mm</a:t>
            </a:r>
            <a:endParaRPr sz="2400">
              <a:latin typeface="Calibri"/>
              <a:cs typeface="Calibri"/>
            </a:endParaRPr>
          </a:p>
          <a:p>
            <a:pPr marL="12700">
              <a:spcBef>
                <a:spcPts val="725"/>
              </a:spcBef>
            </a:pPr>
            <a:r>
              <a:rPr sz="3200" b="1" spc="-15" dirty="0">
                <a:latin typeface="Calibri"/>
                <a:cs typeface="Calibri"/>
              </a:rPr>
              <a:t>Contoh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4</a:t>
            </a:r>
            <a:endParaRPr sz="3200">
              <a:latin typeface="Calibri"/>
              <a:cs typeface="Calibri"/>
            </a:endParaRPr>
          </a:p>
          <a:p>
            <a:pPr marL="12700" marR="59055">
              <a:spcBef>
                <a:spcPts val="620"/>
              </a:spcBef>
            </a:pPr>
            <a:r>
              <a:rPr sz="2400" spc="-5" dirty="0">
                <a:latin typeface="Calibri"/>
                <a:cs typeface="Calibri"/>
              </a:rPr>
              <a:t>Desainlah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sebuah </a:t>
            </a:r>
            <a:r>
              <a:rPr sz="2400" spc="-25" dirty="0">
                <a:latin typeface="Calibri"/>
                <a:cs typeface="Calibri"/>
              </a:rPr>
              <a:t>kolom</a:t>
            </a:r>
            <a:r>
              <a:rPr sz="2400" spc="-15" dirty="0">
                <a:latin typeface="Calibri"/>
                <a:cs typeface="Calibri"/>
              </a:rPr>
              <a:t> dengan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penampang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lingkaran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sengkang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spiral,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untuk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memikul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beban </a:t>
            </a:r>
            <a:r>
              <a:rPr sz="2400" spc="-10" dirty="0">
                <a:latin typeface="Calibri"/>
                <a:cs typeface="Calibri"/>
              </a:rPr>
              <a:t>mati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aksial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tekan </a:t>
            </a:r>
            <a:r>
              <a:rPr sz="2400" spc="-5" dirty="0">
                <a:latin typeface="Calibri"/>
                <a:cs typeface="Calibri"/>
              </a:rPr>
              <a:t>sebesar</a:t>
            </a:r>
            <a:endParaRPr sz="2400">
              <a:latin typeface="Calibri"/>
              <a:cs typeface="Calibri"/>
            </a:endParaRPr>
          </a:p>
          <a:p>
            <a:pPr marL="12700"/>
            <a:r>
              <a:rPr sz="2400" spc="-5" dirty="0">
                <a:latin typeface="Calibri"/>
                <a:cs typeface="Calibri"/>
              </a:rPr>
              <a:t>2.100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kN</a:t>
            </a:r>
            <a:r>
              <a:rPr sz="2400" spc="-5" dirty="0">
                <a:latin typeface="Calibri"/>
                <a:cs typeface="Calibri"/>
              </a:rPr>
              <a:t> dan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beban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hidup</a:t>
            </a:r>
            <a:r>
              <a:rPr sz="2400" spc="-10" dirty="0">
                <a:latin typeface="Calibri"/>
                <a:cs typeface="Calibri"/>
              </a:rPr>
              <a:t> aksial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tekan </a:t>
            </a:r>
            <a:r>
              <a:rPr sz="2400" spc="-5" dirty="0">
                <a:latin typeface="Calibri"/>
                <a:cs typeface="Calibri"/>
              </a:rPr>
              <a:t>1.100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kN.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47998" y="4941189"/>
            <a:ext cx="234950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245360" algn="l"/>
              </a:tabLst>
            </a:pPr>
            <a:r>
              <a:rPr sz="1600" i="1" spc="-5" dirty="0">
                <a:latin typeface="Calibri"/>
                <a:cs typeface="Calibri"/>
              </a:rPr>
              <a:t>c	y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17141" y="4764404"/>
            <a:ext cx="77616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1593850" algn="l"/>
                <a:tab pos="3836035" algn="l"/>
              </a:tabLst>
            </a:pPr>
            <a:r>
              <a:rPr sz="2400" spc="-10" dirty="0">
                <a:latin typeface="Calibri"/>
                <a:cs typeface="Calibri"/>
              </a:rPr>
              <a:t>Gunakan </a:t>
            </a:r>
            <a:r>
              <a:rPr sz="2400" i="1" dirty="0">
                <a:latin typeface="Calibri"/>
                <a:cs typeface="Calibri"/>
              </a:rPr>
              <a:t>f</a:t>
            </a:r>
            <a:r>
              <a:rPr sz="2400" i="1" spc="15" dirty="0">
                <a:latin typeface="Calibri"/>
                <a:cs typeface="Calibri"/>
              </a:rPr>
              <a:t> </a:t>
            </a:r>
            <a:r>
              <a:rPr sz="2400" i="1" spc="-7" baseline="24305" dirty="0">
                <a:latin typeface="Calibri"/>
                <a:cs typeface="Calibri"/>
              </a:rPr>
              <a:t>/	</a:t>
            </a:r>
            <a:r>
              <a:rPr sz="2400" dirty="0">
                <a:latin typeface="Calibri"/>
                <a:cs typeface="Calibri"/>
              </a:rPr>
              <a:t>=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27,5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MPa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f	</a:t>
            </a:r>
            <a:r>
              <a:rPr sz="2400" dirty="0">
                <a:latin typeface="Calibri"/>
                <a:cs typeface="Calibri"/>
              </a:rPr>
              <a:t>=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400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MPa,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serta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rasio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tulangan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17140" y="5116729"/>
            <a:ext cx="6958330" cy="78739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38100" marR="30480">
              <a:lnSpc>
                <a:spcPts val="2860"/>
              </a:lnSpc>
              <a:spcBef>
                <a:spcPts val="340"/>
              </a:spcBef>
            </a:pPr>
            <a:r>
              <a:rPr sz="2400" dirty="0">
                <a:latin typeface="Calibri"/>
                <a:cs typeface="Calibri"/>
              </a:rPr>
              <a:t>memanjang,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500" spc="-30" dirty="0">
                <a:latin typeface="Symbol"/>
                <a:cs typeface="Symbol"/>
              </a:rPr>
              <a:t></a:t>
            </a:r>
            <a:r>
              <a:rPr sz="2400" i="1" spc="-44" baseline="-20833" dirty="0">
                <a:latin typeface="Calibri"/>
                <a:cs typeface="Calibri"/>
              </a:rPr>
              <a:t>g</a:t>
            </a:r>
            <a:r>
              <a:rPr sz="2400" i="1" spc="232" baseline="-20833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=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3%.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Desainlah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pula </a:t>
            </a:r>
            <a:r>
              <a:rPr sz="2400" spc="-10" dirty="0">
                <a:latin typeface="Calibri"/>
                <a:cs typeface="Calibri"/>
              </a:rPr>
              <a:t>tulangan sengkang </a:t>
            </a:r>
            <a:r>
              <a:rPr sz="2400" spc="-52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spiralnya.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4886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1275</Words>
  <Application>Microsoft Office PowerPoint</Application>
  <PresentationFormat>Widescreen</PresentationFormat>
  <Paragraphs>163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Arial MT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Klasifikasi Elemen Struktur Kolom Beton Bertulang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1</vt:lpstr>
      <vt:lpstr>PowerPoint Presentation</vt:lpstr>
      <vt:lpstr>PowerPoint Presentation</vt:lpstr>
      <vt:lpstr>PowerPoint Presentation</vt:lpstr>
      <vt:lpstr>PowerPoint Presentation</vt:lpstr>
      <vt:lpstr>Contoh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2</cp:revision>
  <dcterms:created xsi:type="dcterms:W3CDTF">2023-05-15T16:24:18Z</dcterms:created>
  <dcterms:modified xsi:type="dcterms:W3CDTF">2023-05-15T16:33:32Z</dcterms:modified>
</cp:coreProperties>
</file>