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 title="Page Number Shape"/>
          <p:cNvSpPr/>
          <p:nvPr/>
        </p:nvSpPr>
        <p:spPr bwMode="auto">
          <a:xfrm>
            <a:off x="11784011" y="1189204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8913" y="1143293"/>
            <a:ext cx="7034362" cy="4268965"/>
          </a:xfrm>
        </p:spPr>
        <p:txBody>
          <a:bodyPr anchor="t">
            <a:normAutofit/>
          </a:bodyPr>
          <a:lstStyle>
            <a:lvl1pPr algn="l">
              <a:lnSpc>
                <a:spcPct val="85000"/>
              </a:lnSpc>
              <a:defRPr sz="77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88914" y="5537925"/>
            <a:ext cx="7034362" cy="706355"/>
          </a:xfrm>
        </p:spPr>
        <p:txBody>
          <a:bodyPr>
            <a:normAutofit/>
          </a:bodyPr>
          <a:lstStyle>
            <a:lvl1pPr marL="0" indent="0" algn="l">
              <a:lnSpc>
                <a:spcPct val="114000"/>
              </a:lnSpc>
              <a:spcBef>
                <a:spcPts val="0"/>
              </a:spcBef>
              <a:buNone/>
              <a:defRPr sz="2000" b="0" i="1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88913" y="6314440"/>
            <a:ext cx="1596622" cy="365125"/>
          </a:xfrm>
        </p:spPr>
        <p:txBody>
          <a:bodyPr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231B77BC-064F-4A63-872C-CBF7059F874E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00591" y="6314440"/>
            <a:ext cx="5122683" cy="365125"/>
          </a:xfrm>
        </p:spPr>
        <p:txBody>
          <a:bodyPr/>
          <a:lstStyle>
            <a:lvl1pPr algn="l">
              <a:defRPr b="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1416216"/>
            <a:ext cx="407988" cy="365125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88CDCBBA-05B2-4F8C-9B4D-77ABA11C2C33}" type="slidenum">
              <a:rPr lang="id-ID" smtClean="0"/>
              <a:t>‹#›</a:t>
            </a:fld>
            <a:endParaRPr lang="id-ID"/>
          </a:p>
        </p:txBody>
      </p:sp>
      <p:cxnSp>
        <p:nvCxnSpPr>
          <p:cNvPr id="9" name="Straight Connector 8" title="Verticle Rule Line"/>
          <p:cNvCxnSpPr/>
          <p:nvPr/>
        </p:nvCxnSpPr>
        <p:spPr>
          <a:xfrm>
            <a:off x="773855" y="1257300"/>
            <a:ext cx="0" cy="560070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65447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orient="horz" pos="792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B77BC-064F-4A63-872C-CBF7059F874E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CBBA-05B2-4F8C-9B4D-77ABA11C2C3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99870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 title="Page Number Shape"/>
          <p:cNvSpPr/>
          <p:nvPr/>
        </p:nvSpPr>
        <p:spPr bwMode="auto">
          <a:xfrm>
            <a:off x="11784011" y="1393748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7673" y="2571722"/>
            <a:ext cx="8296654" cy="3286153"/>
          </a:xfrm>
        </p:spPr>
        <p:txBody>
          <a:bodyPr anchor="t">
            <a:normAutofit/>
          </a:bodyPr>
          <a:lstStyle>
            <a:lvl1pPr>
              <a:lnSpc>
                <a:spcPct val="85000"/>
              </a:lnSpc>
              <a:defRPr sz="7700" cap="all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7673" y="1393748"/>
            <a:ext cx="8401429" cy="819150"/>
          </a:xfrm>
        </p:spPr>
        <p:txBody>
          <a:bodyPr anchor="ctr">
            <a:normAutofit/>
          </a:bodyPr>
          <a:lstStyle>
            <a:lvl1pPr marL="0" indent="0" algn="r">
              <a:lnSpc>
                <a:spcPct val="113000"/>
              </a:lnSpc>
              <a:spcBef>
                <a:spcPts val="0"/>
              </a:spcBef>
              <a:buNone/>
              <a:defRPr sz="20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42955" y="6314439"/>
            <a:ext cx="1596622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231B77BC-064F-4A63-872C-CBF7059F874E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47673" y="6314440"/>
            <a:ext cx="6480226" cy="365125"/>
          </a:xfrm>
        </p:spPr>
        <p:txBody>
          <a:bodyPr/>
          <a:lstStyle>
            <a:lvl1pPr>
              <a:defRPr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1620760"/>
            <a:ext cx="407988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88CDCBBA-05B2-4F8C-9B4D-77ABA11C2C33}" type="slidenum">
              <a:rPr lang="id-ID" smtClean="0"/>
              <a:t>‹#›</a:t>
            </a:fld>
            <a:endParaRPr lang="id-ID"/>
          </a:p>
        </p:txBody>
      </p:sp>
      <p:cxnSp>
        <p:nvCxnSpPr>
          <p:cNvPr id="10" name="Straight Connector 9" title="Horizontal Rule Line"/>
          <p:cNvCxnSpPr/>
          <p:nvPr/>
        </p:nvCxnSpPr>
        <p:spPr>
          <a:xfrm flipH="1">
            <a:off x="1" y="6178167"/>
            <a:ext cx="10244326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04968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645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81600" y="540628"/>
            <a:ext cx="6248400" cy="248894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3712467"/>
            <a:ext cx="6248400" cy="248222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B77BC-064F-4A63-872C-CBF7059F874E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CBBA-05B2-4F8C-9B4D-77ABA11C2C3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2591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7784"/>
            <a:ext cx="3831336" cy="49560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1600" y="558065"/>
            <a:ext cx="6245352" cy="914400"/>
          </a:xfrm>
        </p:spPr>
        <p:txBody>
          <a:bodyPr anchor="b"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1526671"/>
            <a:ext cx="6245352" cy="175564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81600" y="3700826"/>
            <a:ext cx="6248400" cy="914400"/>
          </a:xfrm>
        </p:spPr>
        <p:txBody>
          <a:bodyPr anchor="b">
            <a:normAutofit/>
          </a:bodyPr>
          <a:lstStyle>
            <a:lvl1pPr marL="0" indent="0"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4669432"/>
            <a:ext cx="6245352" cy="175564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B77BC-064F-4A63-872C-CBF7059F874E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CBBA-05B2-4F8C-9B4D-77ABA11C2C3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25005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B77BC-064F-4A63-872C-CBF7059F874E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CBBA-05B2-4F8C-9B4D-77ABA11C2C3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3584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B77BC-064F-4A63-872C-CBF7059F874E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CBBA-05B2-4F8C-9B4D-77ABA11C2C3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16584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5479"/>
            <a:ext cx="3838776" cy="1921022"/>
          </a:xfrm>
        </p:spPr>
        <p:txBody>
          <a:bodyPr anchor="t">
            <a:noAutofit/>
          </a:bodyPr>
          <a:lstStyle>
            <a:lvl1pPr>
              <a:lnSpc>
                <a:spcPct val="93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564147"/>
            <a:ext cx="6248400" cy="5622644"/>
          </a:xfrm>
        </p:spPr>
        <p:txBody>
          <a:bodyPr/>
          <a:lstStyle>
            <a:lvl1pPr>
              <a:lnSpc>
                <a:spcPct val="112000"/>
              </a:lnSpc>
              <a:defRPr sz="2000"/>
            </a:lvl1pPr>
            <a:lvl2pPr>
              <a:lnSpc>
                <a:spcPct val="112000"/>
              </a:lnSpc>
              <a:defRPr sz="1800"/>
            </a:lvl2pPr>
            <a:lvl3pPr>
              <a:lnSpc>
                <a:spcPct val="112000"/>
              </a:lnSpc>
              <a:defRPr sz="1600"/>
            </a:lvl3pPr>
            <a:lvl4pPr>
              <a:lnSpc>
                <a:spcPct val="112000"/>
              </a:lnSpc>
              <a:defRPr sz="1400"/>
            </a:lvl4pPr>
            <a:lvl5pPr>
              <a:lnSpc>
                <a:spcPct val="112000"/>
              </a:lnSpc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2621512"/>
            <a:ext cx="3838776" cy="3239537"/>
          </a:xfrm>
        </p:spPr>
        <p:txBody>
          <a:bodyPr/>
          <a:lstStyle>
            <a:lvl1pPr marL="0" indent="0" algn="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B77BC-064F-4A63-872C-CBF7059F874E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CBBA-05B2-4F8C-9B4D-77ABA11C2C3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14871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557261"/>
            <a:ext cx="3840480" cy="1919239"/>
          </a:xfrm>
        </p:spPr>
        <p:txBody>
          <a:bodyPr anchor="t">
            <a:noAutofit/>
          </a:bodyPr>
          <a:lstStyle>
            <a:lvl1pPr>
              <a:lnSpc>
                <a:spcPct val="93000"/>
              </a:lnSpc>
              <a:defRPr sz="40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57800" y="0"/>
            <a:ext cx="6172200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8952" y="2621512"/>
            <a:ext cx="3840480" cy="3236976"/>
          </a:xfrm>
        </p:spPr>
        <p:txBody>
          <a:bodyPr/>
          <a:lstStyle>
            <a:lvl1pPr marL="0" indent="0" algn="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B77BC-064F-4A63-872C-CBF7059F874E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CBBA-05B2-4F8C-9B4D-77ABA11C2C3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22949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81600" y="640080"/>
            <a:ext cx="6248398" cy="558414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B77BC-064F-4A63-872C-CBF7059F874E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CBBA-05B2-4F8C-9B4D-77ABA11C2C3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9890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 title="Page Number Shape"/>
          <p:cNvSpPr/>
          <p:nvPr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rgbClr val="262626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0765" y="642931"/>
            <a:ext cx="2446670" cy="467810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642932"/>
            <a:ext cx="7070678" cy="467810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36187" y="5927131"/>
            <a:ext cx="3814856" cy="365125"/>
          </a:xfrm>
        </p:spPr>
        <p:txBody>
          <a:bodyPr/>
          <a:lstStyle/>
          <a:p>
            <a:fld id="{231B77BC-064F-4A63-872C-CBF7059F874E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36187" y="6315949"/>
            <a:ext cx="3814856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5607592"/>
            <a:ext cx="407988" cy="365125"/>
          </a:xfrm>
        </p:spPr>
        <p:txBody>
          <a:bodyPr/>
          <a:lstStyle/>
          <a:p>
            <a:fld id="{88CDCBBA-05B2-4F8C-9B4D-77ABA11C2C33}" type="slidenum">
              <a:rPr lang="id-ID" smtClean="0"/>
              <a:t>‹#›</a:t>
            </a:fld>
            <a:endParaRPr lang="id-ID"/>
          </a:p>
        </p:txBody>
      </p:sp>
      <p:cxnSp>
        <p:nvCxnSpPr>
          <p:cNvPr id="13" name="Straight Connector 12" title="Horizontal Rule Line"/>
          <p:cNvCxnSpPr/>
          <p:nvPr/>
        </p:nvCxnSpPr>
        <p:spPr>
          <a:xfrm>
            <a:off x="0" y="6199730"/>
            <a:ext cx="10260011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151704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645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6" title="Page Number Shape"/>
          <p:cNvSpPr/>
          <p:nvPr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49524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1600" y="569066"/>
            <a:ext cx="6248398" cy="56551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1" y="593006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1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231B77BC-064F-4A63-872C-CBF7059F874E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1" y="631444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200" b="1" i="1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84011" y="5607592"/>
            <a:ext cx="4079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 baseline="0">
                <a:solidFill>
                  <a:schemeClr val="bg2"/>
                </a:solidFill>
                <a:latin typeface="+mj-lt"/>
              </a:defRPr>
            </a:lvl1pPr>
          </a:lstStyle>
          <a:p>
            <a:fld id="{88CDCBBA-05B2-4F8C-9B4D-77ABA11C2C33}" type="slidenum">
              <a:rPr lang="id-ID" smtClean="0"/>
              <a:t>‹#›</a:t>
            </a:fld>
            <a:endParaRPr lang="id-ID"/>
          </a:p>
        </p:txBody>
      </p:sp>
      <p:cxnSp>
        <p:nvCxnSpPr>
          <p:cNvPr id="10" name="Straight Connector 9" title="Horizontal Rule Line"/>
          <p:cNvCxnSpPr/>
          <p:nvPr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1459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5000" b="0" i="1" kern="1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83464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20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685800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8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6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4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57400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2971800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3429000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3886200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832">
          <p15:clr>
            <a:srgbClr val="F26B43"/>
          </p15:clr>
        </p15:guide>
        <p15:guide id="2" pos="480">
          <p15:clr>
            <a:srgbClr val="F26B43"/>
          </p15:clr>
        </p15:guide>
        <p15:guide id="3" orient="horz" pos="432">
          <p15:clr>
            <a:srgbClr val="F26B43"/>
          </p15:clr>
        </p15:guide>
        <p15:guide id="4" pos="7200">
          <p15:clr>
            <a:srgbClr val="F26B43"/>
          </p15:clr>
        </p15:guide>
        <p15:guide id="5" pos="32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180" y="1037191"/>
            <a:ext cx="7315200" cy="2241586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>
                <a:latin typeface="Arial Rounded MT Bold" panose="020F0704030504030204" pitchFamily="34" charset="0"/>
              </a:rPr>
              <a:t>KETERAMPILAN MENULIS DI SD</a:t>
            </a:r>
            <a:endParaRPr lang="id-ID" dirty="0">
              <a:latin typeface="Arial Rounded MT Bold" panose="020F07040305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89626" y="3847286"/>
            <a:ext cx="7315200" cy="914400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id-ID" sz="3200" dirty="0" smtClean="0"/>
              <a:t>Oleh:</a:t>
            </a:r>
          </a:p>
          <a:p>
            <a:pPr algn="ctr">
              <a:spcBef>
                <a:spcPts val="0"/>
              </a:spcBef>
            </a:pPr>
            <a:r>
              <a:rPr lang="id-ID" sz="3200" dirty="0" smtClean="0"/>
              <a:t>Mira Azizah, S.Pd., M.Pd.</a:t>
            </a:r>
          </a:p>
          <a:p>
            <a:pPr algn="ctr">
              <a:spcBef>
                <a:spcPts val="0"/>
              </a:spcBef>
            </a:pPr>
            <a:r>
              <a:rPr lang="id-ID" sz="3200" dirty="0" smtClean="0"/>
              <a:t>Pendidikan Guru Sekolah Dasar</a:t>
            </a:r>
          </a:p>
          <a:p>
            <a:pPr algn="ctr">
              <a:spcBef>
                <a:spcPts val="0"/>
              </a:spcBef>
            </a:pPr>
            <a:r>
              <a:rPr lang="id-ID" sz="3200" dirty="0" smtClean="0"/>
              <a:t>Universitas PGRI Semarang</a:t>
            </a:r>
          </a:p>
        </p:txBody>
      </p:sp>
    </p:spTree>
    <p:extLst>
      <p:ext uri="{BB962C8B-B14F-4D97-AF65-F5344CB8AC3E}">
        <p14:creationId xmlns:p14="http://schemas.microsoft.com/office/powerpoint/2010/main" val="602514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7645" y="1502229"/>
            <a:ext cx="10175965" cy="33440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22320" y="464564"/>
            <a:ext cx="3833906" cy="1037665"/>
          </a:xfrm>
        </p:spPr>
        <p:txBody>
          <a:bodyPr/>
          <a:lstStyle/>
          <a:p>
            <a:r>
              <a:rPr lang="id-ID" dirty="0" smtClean="0"/>
              <a:t>Pengertian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3107" y="1841862"/>
            <a:ext cx="9723121" cy="4761182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id-ID" sz="32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Menulis adalah kegiatan menempatkan sesuatu pada ruang yang kosong.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id-ID" sz="32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Menulis juga diartikan sebagai kemampuan seseorang dalam menggunakan bahasa tulis.</a:t>
            </a:r>
            <a:endParaRPr lang="id-ID" sz="3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926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326" y="589492"/>
            <a:ext cx="4478340" cy="1530379"/>
          </a:xfrm>
        </p:spPr>
        <p:txBody>
          <a:bodyPr/>
          <a:lstStyle/>
          <a:p>
            <a:r>
              <a:rPr lang="id-ID" dirty="0" smtClean="0"/>
              <a:t>Tujuan utama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08467" y="1783309"/>
            <a:ext cx="6139543" cy="50746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d-ID" sz="2800" dirty="0" smtClean="0">
                <a:latin typeface="Arial Rounded MT Bold" panose="020F0704030504030204" pitchFamily="34" charset="0"/>
              </a:rPr>
              <a:t>Pembelajaran menulis bertujuan untuk meningkatkan keterampilan siswa dalam mengkomunikasikan </a:t>
            </a:r>
            <a:r>
              <a:rPr lang="id-ID" sz="28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pesan</a:t>
            </a:r>
            <a:r>
              <a:rPr lang="id-ID" sz="2800" dirty="0" smtClean="0">
                <a:latin typeface="Arial Rounded MT Bold" panose="020F0704030504030204" pitchFamily="34" charset="0"/>
              </a:rPr>
              <a:t> melalui bahasa tulis.</a:t>
            </a:r>
            <a:endParaRPr lang="id-ID" sz="2800" dirty="0">
              <a:latin typeface="Arial Rounded MT Bold" panose="020F0704030504030204" pitchFamily="34" charset="0"/>
            </a:endParaRPr>
          </a:p>
        </p:txBody>
      </p:sp>
      <p:pic>
        <p:nvPicPr>
          <p:cNvPr id="1026" name="Picture 2" descr="Hasil gambar untuk menul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822" y="1737359"/>
            <a:ext cx="4530636" cy="322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786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8823" y="1345473"/>
            <a:ext cx="11155679" cy="4532813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7017" y="475781"/>
            <a:ext cx="11813177" cy="1739385"/>
          </a:xfrm>
        </p:spPr>
        <p:txBody>
          <a:bodyPr>
            <a:normAutofit/>
          </a:bodyPr>
          <a:lstStyle/>
          <a:p>
            <a:pPr algn="l"/>
            <a:r>
              <a:rPr lang="id-ID" sz="4400" dirty="0" smtClean="0"/>
              <a:t>Tahap-tahap menulis (Tompkins, 1994)</a:t>
            </a:r>
            <a:endParaRPr lang="id-ID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017" y="1675819"/>
            <a:ext cx="10907485" cy="4637314"/>
          </a:xfrm>
        </p:spPr>
        <p:txBody>
          <a:bodyPr>
            <a:normAutofit fontScale="92500"/>
          </a:bodyPr>
          <a:lstStyle/>
          <a:p>
            <a:r>
              <a:rPr lang="id-ID" sz="3600" i="1" dirty="0" smtClean="0"/>
              <a:t>Prewriting</a:t>
            </a:r>
            <a:r>
              <a:rPr lang="id-ID" sz="3600" dirty="0" smtClean="0"/>
              <a:t> (</a:t>
            </a:r>
            <a:r>
              <a:rPr lang="id-ID" sz="3600" dirty="0" smtClean="0">
                <a:solidFill>
                  <a:srgbClr val="0070C0"/>
                </a:solidFill>
              </a:rPr>
              <a:t>memilih topik, mengumpulkan &amp; menyusun ide, mengidentifikasi pembaca, tujuan, dan memilih bentuk</a:t>
            </a:r>
            <a:r>
              <a:rPr lang="id-ID" sz="3600" dirty="0" smtClean="0"/>
              <a:t>)</a:t>
            </a:r>
          </a:p>
          <a:p>
            <a:r>
              <a:rPr lang="id-ID" sz="3600" i="1" dirty="0" smtClean="0"/>
              <a:t>Drafting</a:t>
            </a:r>
            <a:r>
              <a:rPr lang="id-ID" sz="3600" dirty="0" smtClean="0"/>
              <a:t> (</a:t>
            </a:r>
            <a:r>
              <a:rPr lang="id-ID" sz="3600" dirty="0" smtClean="0">
                <a:solidFill>
                  <a:srgbClr val="0070C0"/>
                </a:solidFill>
              </a:rPr>
              <a:t>menulis draf kasar, menekankan pada isi</a:t>
            </a:r>
            <a:r>
              <a:rPr lang="id-ID" sz="3600" dirty="0" smtClean="0"/>
              <a:t>)</a:t>
            </a:r>
          </a:p>
          <a:p>
            <a:r>
              <a:rPr lang="id-ID" sz="3600" i="1" dirty="0" smtClean="0"/>
              <a:t>Revising</a:t>
            </a:r>
            <a:r>
              <a:rPr lang="id-ID" sz="3600" dirty="0" smtClean="0"/>
              <a:t> (</a:t>
            </a:r>
            <a:r>
              <a:rPr lang="id-ID" sz="3600" dirty="0" smtClean="0">
                <a:solidFill>
                  <a:srgbClr val="0070C0"/>
                </a:solidFill>
              </a:rPr>
              <a:t>membagikan kepada orang lain, mendiskusikan</a:t>
            </a:r>
            <a:r>
              <a:rPr lang="id-ID" sz="3600" dirty="0" smtClean="0"/>
              <a:t>)</a:t>
            </a:r>
          </a:p>
          <a:p>
            <a:r>
              <a:rPr lang="id-ID" sz="3600" i="1" dirty="0" smtClean="0"/>
              <a:t>Editing</a:t>
            </a:r>
            <a:r>
              <a:rPr lang="id-ID" sz="3600" dirty="0" smtClean="0"/>
              <a:t> (</a:t>
            </a:r>
            <a:r>
              <a:rPr lang="id-ID" sz="3600" dirty="0" smtClean="0">
                <a:solidFill>
                  <a:srgbClr val="0070C0"/>
                </a:solidFill>
              </a:rPr>
              <a:t>mengoreksi penyusunan, membetulkan kesalahan</a:t>
            </a:r>
            <a:r>
              <a:rPr lang="id-ID" sz="3600" dirty="0" smtClean="0"/>
              <a:t>)</a:t>
            </a:r>
          </a:p>
          <a:p>
            <a:r>
              <a:rPr lang="id-ID" sz="3600" i="1" dirty="0" smtClean="0"/>
              <a:t>Publishing</a:t>
            </a:r>
            <a:r>
              <a:rPr lang="id-ID" sz="3600" dirty="0" smtClean="0"/>
              <a:t> (</a:t>
            </a:r>
            <a:r>
              <a:rPr lang="id-ID" sz="3600" dirty="0" smtClean="0">
                <a:solidFill>
                  <a:srgbClr val="0070C0"/>
                </a:solidFill>
              </a:rPr>
              <a:t>mempublikasikan, menerbitkan</a:t>
            </a:r>
            <a:r>
              <a:rPr lang="id-ID" sz="3600" dirty="0" smtClean="0"/>
              <a:t>)</a:t>
            </a:r>
          </a:p>
          <a:p>
            <a:pPr marL="0" indent="0">
              <a:buNone/>
            </a:pPr>
            <a:endParaRPr lang="id-ID" sz="3600" dirty="0"/>
          </a:p>
        </p:txBody>
      </p:sp>
    </p:spTree>
    <p:extLst>
      <p:ext uri="{BB962C8B-B14F-4D97-AF65-F5344CB8AC3E}">
        <p14:creationId xmlns:p14="http://schemas.microsoft.com/office/powerpoint/2010/main" val="3537818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155644" y="1254034"/>
            <a:ext cx="4728755" cy="2599509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325" y="1436913"/>
            <a:ext cx="4073392" cy="3970753"/>
          </a:xfrm>
        </p:spPr>
        <p:txBody>
          <a:bodyPr>
            <a:normAutofit/>
          </a:bodyPr>
          <a:lstStyle/>
          <a:p>
            <a:pPr algn="l"/>
            <a:r>
              <a:rPr lang="id-ID" sz="4400" dirty="0" smtClean="0">
                <a:solidFill>
                  <a:schemeClr val="bg1"/>
                </a:solidFill>
              </a:rPr>
              <a:t>Orientasi pembelajaran menulis di SD</a:t>
            </a:r>
            <a:endParaRPr lang="id-ID" sz="44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263" y="1610112"/>
            <a:ext cx="7069222" cy="44868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id-ID" sz="3600" dirty="0" smtClean="0"/>
              <a:t>Siswa belajar menulis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d-ID" sz="3600" dirty="0" smtClean="0"/>
              <a:t>Siswa belajar tentang bahasa tulis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d-ID" sz="3600" dirty="0" smtClean="0"/>
              <a:t>Siswa belajar melalui tulisan</a:t>
            </a:r>
          </a:p>
          <a:p>
            <a:pPr marL="0" indent="0">
              <a:buNone/>
            </a:pPr>
            <a:endParaRPr lang="id-ID" sz="3600" dirty="0"/>
          </a:p>
        </p:txBody>
      </p:sp>
    </p:spTree>
    <p:extLst>
      <p:ext uri="{BB962C8B-B14F-4D97-AF65-F5344CB8AC3E}">
        <p14:creationId xmlns:p14="http://schemas.microsoft.com/office/powerpoint/2010/main" val="2919057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1885" y="418011"/>
            <a:ext cx="4023360" cy="26273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302" y="569066"/>
            <a:ext cx="3444240" cy="4952492"/>
          </a:xfrm>
        </p:spPr>
        <p:txBody>
          <a:bodyPr>
            <a:normAutofit/>
          </a:bodyPr>
          <a:lstStyle/>
          <a:p>
            <a:pPr algn="l"/>
            <a:r>
              <a:rPr lang="id-ID" sz="4000" dirty="0" smtClean="0">
                <a:solidFill>
                  <a:schemeClr val="bg1"/>
                </a:solidFill>
              </a:rPr>
              <a:t>Tujuan pembelajaran menulis di kelas rendah</a:t>
            </a:r>
            <a:endParaRPr lang="id-ID" sz="40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6320" y="217734"/>
            <a:ext cx="6962501" cy="565515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d-ID" sz="3200" dirty="0" smtClean="0"/>
              <a:t>Sikap dalam menulis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Menjiplak dan menebalkan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Menyalin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Menulis huruf, kata, kalimat sederhana (3 – 5 kata)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Menulis kalimat yang didiktekan guru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Menulis tegak bersambung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Menulis dengan memperhatikan ejaan dan tanda baca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Menulis karangan pendek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Menulis cerita sederhana</a:t>
            </a:r>
            <a:endParaRPr lang="id-ID" sz="3200" dirty="0"/>
          </a:p>
        </p:txBody>
      </p:sp>
      <p:pic>
        <p:nvPicPr>
          <p:cNvPr id="3074" name="Picture 2" descr="Hasil gambar untuk tujuan menul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908" y="3583624"/>
            <a:ext cx="3187337" cy="258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66087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9300" y="418011"/>
            <a:ext cx="4149635" cy="26273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998" y="569066"/>
            <a:ext cx="3444240" cy="4952492"/>
          </a:xfrm>
        </p:spPr>
        <p:txBody>
          <a:bodyPr>
            <a:normAutofit/>
          </a:bodyPr>
          <a:lstStyle/>
          <a:p>
            <a:pPr algn="l"/>
            <a:r>
              <a:rPr lang="id-ID" sz="4000" dirty="0" smtClean="0">
                <a:solidFill>
                  <a:schemeClr val="bg1"/>
                </a:solidFill>
              </a:rPr>
              <a:t>Tujuan pembelajaran menulis di kelas tinggi</a:t>
            </a:r>
            <a:endParaRPr lang="id-ID" sz="40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3074" y="418010"/>
            <a:ext cx="6740435" cy="5716137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d-ID" sz="3200" dirty="0" smtClean="0"/>
              <a:t>Menulis karangan (berdasarkan pikiran sendiri, gambar, pengalaman)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Membuat ringkasan, petunjuk, pantun, naskah pidato, puisi, dll.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Menyusun paragraf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Menulis surat</a:t>
            </a:r>
          </a:p>
          <a:p>
            <a:pPr>
              <a:spcBef>
                <a:spcPts val="0"/>
              </a:spcBef>
            </a:pPr>
            <a:r>
              <a:rPr lang="id-ID" sz="3200" dirty="0" smtClean="0"/>
              <a:t>Menyusun percakapan, laporan, dll.</a:t>
            </a:r>
          </a:p>
          <a:p>
            <a:pPr>
              <a:spcBef>
                <a:spcPts val="0"/>
              </a:spcBef>
            </a:pPr>
            <a:endParaRPr lang="id-ID" sz="3200" dirty="0"/>
          </a:p>
        </p:txBody>
      </p:sp>
      <p:sp>
        <p:nvSpPr>
          <p:cNvPr id="5" name="AutoShape 2" descr="Hasil gambar untuk tujuan menul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8" name="Picture 2" descr="Hasil gambar untuk tujuan menul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544435"/>
            <a:ext cx="3187337" cy="258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682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559678"/>
            <a:ext cx="3775167" cy="4952492"/>
          </a:xfrm>
        </p:spPr>
        <p:txBody>
          <a:bodyPr>
            <a:normAutofit/>
          </a:bodyPr>
          <a:lstStyle/>
          <a:p>
            <a:pPr algn="l"/>
            <a:r>
              <a:rPr lang="id-ID" sz="3600" dirty="0" smtClean="0"/>
              <a:t>Teknik pembelajaran menulis (Tarigan, 1986)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25291" y="208346"/>
            <a:ext cx="6248398" cy="565515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d-ID" b="1" dirty="0" smtClean="0"/>
              <a:t>Menyusun kalimat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Memperkenalkan karangan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Meniru model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Karangan bersama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Mengisi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Menyusun kembali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Menyelesaikan cerita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Menjawab pertanyaan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Meringkas bacaan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Parafrase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Reka cerita gambar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Memerikan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Mengembangkan kata kunci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Mengembangkan kalimat topik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Mengembangkan judul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Pengembangkan peribahasa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Menulis surat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Menyusun dialog</a:t>
            </a:r>
          </a:p>
          <a:p>
            <a:pPr>
              <a:spcBef>
                <a:spcPts val="0"/>
              </a:spcBef>
            </a:pPr>
            <a:r>
              <a:rPr lang="id-ID" b="1" dirty="0" smtClean="0"/>
              <a:t>Menyusun wacana</a:t>
            </a:r>
            <a:endParaRPr lang="id-ID" b="1" dirty="0"/>
          </a:p>
        </p:txBody>
      </p:sp>
      <p:sp>
        <p:nvSpPr>
          <p:cNvPr id="5" name="Left Brace 4"/>
          <p:cNvSpPr/>
          <p:nvPr/>
        </p:nvSpPr>
        <p:spPr>
          <a:xfrm>
            <a:off x="4376057" y="378823"/>
            <a:ext cx="574766" cy="6178731"/>
          </a:xfrm>
          <a:prstGeom prst="leftBrace">
            <a:avLst>
              <a:gd name="adj1" fmla="val 8333"/>
              <a:gd name="adj2" fmla="val 25264"/>
            </a:avLst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13986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78" y="920398"/>
            <a:ext cx="4138706" cy="4952492"/>
          </a:xfrm>
        </p:spPr>
        <p:txBody>
          <a:bodyPr>
            <a:normAutofit/>
          </a:bodyPr>
          <a:lstStyle/>
          <a:p>
            <a:pPr algn="l"/>
            <a:r>
              <a:rPr lang="id-ID" sz="4400" dirty="0" smtClean="0"/>
              <a:t>Model Pengembangan MMP</a:t>
            </a:r>
            <a:endParaRPr lang="id-ID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04115" y="569066"/>
            <a:ext cx="6640286" cy="565515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id-ID" sz="3200" b="1" dirty="0" smtClean="0"/>
              <a:t>Menjiplak</a:t>
            </a:r>
          </a:p>
          <a:p>
            <a:pPr>
              <a:spcBef>
                <a:spcPts val="0"/>
              </a:spcBef>
            </a:pPr>
            <a:r>
              <a:rPr lang="id-ID" sz="3200" b="1" dirty="0" smtClean="0"/>
              <a:t>Mengisi suku kata/huruf</a:t>
            </a:r>
          </a:p>
          <a:p>
            <a:pPr>
              <a:spcBef>
                <a:spcPts val="0"/>
              </a:spcBef>
            </a:pPr>
            <a:r>
              <a:rPr lang="id-ID" sz="3200" b="1" dirty="0" smtClean="0"/>
              <a:t>Menulis kalimat dengan huruf tegak bersambung</a:t>
            </a:r>
          </a:p>
          <a:p>
            <a:pPr>
              <a:spcBef>
                <a:spcPts val="0"/>
              </a:spcBef>
            </a:pPr>
            <a:r>
              <a:rPr lang="id-ID" sz="3200" b="1" dirty="0" smtClean="0"/>
              <a:t>Menyalin kalimat</a:t>
            </a:r>
          </a:p>
          <a:p>
            <a:pPr>
              <a:spcBef>
                <a:spcPts val="0"/>
              </a:spcBef>
            </a:pPr>
            <a:r>
              <a:rPr lang="id-ID" sz="3200" b="1" dirty="0" smtClean="0"/>
              <a:t>Dikte</a:t>
            </a:r>
          </a:p>
          <a:p>
            <a:pPr>
              <a:spcBef>
                <a:spcPts val="0"/>
              </a:spcBef>
            </a:pPr>
            <a:endParaRPr lang="id-ID" sz="3200" b="1" dirty="0" smtClean="0"/>
          </a:p>
        </p:txBody>
      </p:sp>
      <p:sp>
        <p:nvSpPr>
          <p:cNvPr id="4" name="Left Brace 3"/>
          <p:cNvSpPr/>
          <p:nvPr/>
        </p:nvSpPr>
        <p:spPr>
          <a:xfrm>
            <a:off x="5193511" y="783772"/>
            <a:ext cx="494254" cy="3082834"/>
          </a:xfrm>
          <a:prstGeom prst="leftBrace">
            <a:avLst>
              <a:gd name="adj1" fmla="val 8333"/>
              <a:gd name="adj2" fmla="val 36864"/>
            </a:avLst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99487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7108" y="3028557"/>
            <a:ext cx="7741920" cy="3006483"/>
          </a:xfrm>
        </p:spPr>
        <p:txBody>
          <a:bodyPr>
            <a:normAutofit/>
          </a:bodyPr>
          <a:lstStyle/>
          <a:p>
            <a:pPr algn="l"/>
            <a:r>
              <a:rPr lang="id-ID" sz="8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Terima kasih</a:t>
            </a:r>
            <a:endParaRPr lang="id-ID" sz="80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345862"/>
      </p:ext>
    </p:extLst>
  </p:cSld>
  <p:clrMapOvr>
    <a:masterClrMapping/>
  </p:clrMapOvr>
</p:sld>
</file>

<file path=ppt/theme/theme1.xml><?xml version="1.0" encoding="utf-8"?>
<a:theme xmlns:a="http://schemas.openxmlformats.org/drawingml/2006/main" name="Headlines">
  <a:themeElements>
    <a:clrScheme name="Headlines">
      <a:dk1>
        <a:sysClr val="windowText" lastClr="000000"/>
      </a:dk1>
      <a:lt1>
        <a:sysClr val="window" lastClr="FFFFFF"/>
      </a:lt1>
      <a:dk2>
        <a:srgbClr val="1D1A1D"/>
      </a:dk2>
      <a:lt2>
        <a:srgbClr val="F5F5F5"/>
      </a:lt2>
      <a:accent1>
        <a:srgbClr val="439EB7"/>
      </a:accent1>
      <a:accent2>
        <a:srgbClr val="E28B55"/>
      </a:accent2>
      <a:accent3>
        <a:srgbClr val="DCB64D"/>
      </a:accent3>
      <a:accent4>
        <a:srgbClr val="4CA198"/>
      </a:accent4>
      <a:accent5>
        <a:srgbClr val="835B82"/>
      </a:accent5>
      <a:accent6>
        <a:srgbClr val="645135"/>
      </a:accent6>
      <a:hlink>
        <a:srgbClr val="439EB7"/>
      </a:hlink>
      <a:folHlink>
        <a:srgbClr val="835B82"/>
      </a:folHlink>
    </a:clrScheme>
    <a:fontScheme name="Headlines">
      <a:majorFont>
        <a:latin typeface="Century Schoolbook" panose="020406040505050203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eadlines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100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88900" dist="25400" dir="10800000">
              <a:srgbClr val="000000">
                <a:alpha val="25000"/>
              </a:srgbClr>
            </a:innerShdw>
            <a:outerShdw blurRad="25400" dist="25400" dir="5400000" rotWithShape="0">
              <a:srgbClr val="FFFFFF">
                <a:alpha val="1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adlines" id="{3841520A-25F2-4EB8-BE4C-611DB5ABEED9}" vid="{ECD25A4C-D97E-4C12-84B1-63580BFFAEE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Headlines</Template>
  <TotalTime>156</TotalTime>
  <Words>287</Words>
  <Application>Microsoft Office PowerPoint</Application>
  <PresentationFormat>Widescreen</PresentationFormat>
  <Paragraphs>63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Arial Rounded MT Bold</vt:lpstr>
      <vt:lpstr>Century Schoolbook</vt:lpstr>
      <vt:lpstr>Corbel</vt:lpstr>
      <vt:lpstr>Wingdings</vt:lpstr>
      <vt:lpstr>Headlines</vt:lpstr>
      <vt:lpstr>KETERAMPILAN MENULIS DI SD</vt:lpstr>
      <vt:lpstr>Pengertian</vt:lpstr>
      <vt:lpstr>Tujuan utama </vt:lpstr>
      <vt:lpstr>Tahap-tahap menulis (Tompkins, 1994)</vt:lpstr>
      <vt:lpstr>Orientasi pembelajaran menulis di SD</vt:lpstr>
      <vt:lpstr>Tujuan pembelajaran menulis di kelas rendah</vt:lpstr>
      <vt:lpstr>Tujuan pembelajaran menulis di kelas tinggi</vt:lpstr>
      <vt:lpstr>Teknik pembelajaran menulis (Tarigan, 1986)</vt:lpstr>
      <vt:lpstr>Model Pengembangan MMP</vt:lpstr>
      <vt:lpstr>Terima kasih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KETERAMPILAN MENULIS DI SD</dc:title>
  <dc:creator>mira</dc:creator>
  <cp:lastModifiedBy>mira</cp:lastModifiedBy>
  <cp:revision>17</cp:revision>
  <dcterms:created xsi:type="dcterms:W3CDTF">2017-11-06T05:07:52Z</dcterms:created>
  <dcterms:modified xsi:type="dcterms:W3CDTF">2017-11-14T03:22:37Z</dcterms:modified>
</cp:coreProperties>
</file>