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9" autoAdjust="0"/>
    <p:restoredTop sz="94660"/>
  </p:normalViewPr>
  <p:slideViewPr>
    <p:cSldViewPr snapToGrid="0">
      <p:cViewPr varScale="1">
        <p:scale>
          <a:sx n="52" d="100"/>
          <a:sy n="52" d="100"/>
        </p:scale>
        <p:origin x="54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10/11/2017</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10/11/2017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10/11/2017</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10/11/2017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10/11/2017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10/11/2017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10/11/2017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10/11/2017</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10/11/2017</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10/11/2017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10/11/2017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10/11/2017</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8522" y="1793332"/>
            <a:ext cx="10318418" cy="3857660"/>
          </a:xfrm>
        </p:spPr>
        <p:txBody>
          <a:bodyPr/>
          <a:lstStyle/>
          <a:p>
            <a:r>
              <a:rPr lang="id-ID" sz="5600" dirty="0"/>
              <a:t>akuntansi piutang </a:t>
            </a:r>
            <a:r>
              <a:rPr lang="id-ID" sz="5600" dirty="0" smtClean="0"/>
              <a:t/>
            </a:r>
            <a:br>
              <a:rPr lang="id-ID" sz="5600" dirty="0" smtClean="0"/>
            </a:br>
            <a:r>
              <a:rPr lang="id-ID" sz="3200" dirty="0" smtClean="0"/>
              <a:t>Neraca/ laporan posisi keuangan</a:t>
            </a:r>
            <a:br>
              <a:rPr lang="id-ID" sz="3200" dirty="0" smtClean="0"/>
            </a:br>
            <a:r>
              <a:rPr lang="id-ID" sz="4500" dirty="0" smtClean="0"/>
              <a:t/>
            </a:r>
            <a:br>
              <a:rPr lang="id-ID" sz="4500" dirty="0" smtClean="0"/>
            </a:br>
            <a:endParaRPr lang="id-ID" sz="4500" dirty="0"/>
          </a:p>
        </p:txBody>
      </p:sp>
      <p:sp>
        <p:nvSpPr>
          <p:cNvPr id="3" name="Subtitle 2"/>
          <p:cNvSpPr>
            <a:spLocks noGrp="1"/>
          </p:cNvSpPr>
          <p:nvPr>
            <p:ph type="subTitle" idx="1"/>
          </p:nvPr>
        </p:nvSpPr>
        <p:spPr/>
        <p:txBody>
          <a:bodyPr>
            <a:normAutofit lnSpcReduction="10000"/>
          </a:bodyPr>
          <a:lstStyle/>
          <a:p>
            <a:r>
              <a:rPr lang="id-ID" dirty="0" smtClean="0"/>
              <a:t>Present by</a:t>
            </a:r>
          </a:p>
          <a:p>
            <a:r>
              <a:rPr lang="id-ID" dirty="0" smtClean="0"/>
              <a:t>Wulan indri widiar</a:t>
            </a:r>
            <a:endParaRPr lang="id-ID" dirty="0"/>
          </a:p>
        </p:txBody>
      </p:sp>
    </p:spTree>
    <p:extLst>
      <p:ext uri="{BB962C8B-B14F-4D97-AF65-F5344CB8AC3E}">
        <p14:creationId xmlns:p14="http://schemas.microsoft.com/office/powerpoint/2010/main" val="2735641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Tujuan kbm</a:t>
            </a:r>
            <a:endParaRPr lang="id-ID" dirty="0"/>
          </a:p>
        </p:txBody>
      </p:sp>
      <p:sp>
        <p:nvSpPr>
          <p:cNvPr id="3" name="Content Placeholder 2"/>
          <p:cNvSpPr>
            <a:spLocks noGrp="1"/>
          </p:cNvSpPr>
          <p:nvPr>
            <p:ph idx="1"/>
          </p:nvPr>
        </p:nvSpPr>
        <p:spPr/>
        <p:txBody>
          <a:bodyPr/>
          <a:lstStyle/>
          <a:p>
            <a:r>
              <a:rPr lang="id-ID" dirty="0"/>
              <a:t>1. Mahasiswa mampu menjelaskan </a:t>
            </a:r>
            <a:r>
              <a:rPr lang="id-ID" dirty="0" smtClean="0"/>
              <a:t>piutang</a:t>
            </a:r>
            <a:r>
              <a:rPr lang="id-ID" dirty="0"/>
              <a:t>.</a:t>
            </a:r>
          </a:p>
          <a:p>
            <a:r>
              <a:rPr lang="id-ID" dirty="0"/>
              <a:t>2. Mahasiswa mampu mengidentifikasi metode pencatatan penghapusan piutang.</a:t>
            </a:r>
          </a:p>
          <a:p>
            <a:r>
              <a:rPr lang="id-ID" dirty="0"/>
              <a:t>3. Mahasiswa mampu menyusun jurnal penghapusan piutang.</a:t>
            </a:r>
          </a:p>
          <a:p>
            <a:r>
              <a:rPr lang="id-ID" dirty="0"/>
              <a:t>4. Mahasiswa mampu menjelaskan akuntansi pajak untuk penghapusan piutang.</a:t>
            </a:r>
          </a:p>
        </p:txBody>
      </p:sp>
    </p:spTree>
    <p:extLst>
      <p:ext uri="{BB962C8B-B14F-4D97-AF65-F5344CB8AC3E}">
        <p14:creationId xmlns:p14="http://schemas.microsoft.com/office/powerpoint/2010/main" val="893869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PIUTANG </a:t>
            </a:r>
            <a:endParaRPr lang="id-ID" dirty="0"/>
          </a:p>
        </p:txBody>
      </p:sp>
      <p:sp>
        <p:nvSpPr>
          <p:cNvPr id="3" name="Content Placeholder 2"/>
          <p:cNvSpPr>
            <a:spLocks noGrp="1"/>
          </p:cNvSpPr>
          <p:nvPr>
            <p:ph idx="1"/>
          </p:nvPr>
        </p:nvSpPr>
        <p:spPr/>
        <p:txBody>
          <a:bodyPr/>
          <a:lstStyle/>
          <a:p>
            <a:r>
              <a:rPr lang="id-ID" dirty="0" smtClean="0"/>
              <a:t>Piutang merupakan aset lancar.</a:t>
            </a:r>
          </a:p>
          <a:p>
            <a:pPr marL="0" indent="0">
              <a:buNone/>
            </a:pPr>
            <a:r>
              <a:rPr lang="id-ID" dirty="0" smtClean="0"/>
              <a:t>Apabila ditinjau dari sumber, piutrang digolongkan menjadi 2 kategori, sbb:</a:t>
            </a:r>
          </a:p>
          <a:p>
            <a:pPr marL="457200" indent="-457200">
              <a:buFont typeface="+mj-lt"/>
              <a:buAutoNum type="arabicPeriod"/>
            </a:pPr>
            <a:r>
              <a:rPr lang="id-ID" dirty="0" smtClean="0"/>
              <a:t>Piutang usaha : piutang usaha meliputi piutang yang timbul karena adanya penjualan produk atas penyerahan jasa dalam rangka kegiatan usaha normal perusahaan.</a:t>
            </a:r>
          </a:p>
          <a:p>
            <a:pPr marL="457200" indent="-457200">
              <a:buFont typeface="+mj-lt"/>
              <a:buAutoNum type="arabicPeriod"/>
            </a:pPr>
            <a:r>
              <a:rPr lang="id-ID" dirty="0" smtClean="0"/>
              <a:t>Piutang lain-lain : piutang lain-lain timbul dari transaksi di luar kegiatan usaha normal perusahaan. Piutang ini diharapkan akan direalisasikan dalam waktu satu tahun.</a:t>
            </a:r>
          </a:p>
          <a:p>
            <a:pPr marL="0" indent="0">
              <a:buNone/>
            </a:pPr>
            <a:r>
              <a:rPr lang="id-ID" dirty="0"/>
              <a:t>	</a:t>
            </a:r>
            <a:r>
              <a:rPr lang="id-ID" dirty="0" smtClean="0"/>
              <a:t>Contoh: piutang deviden, persekot asuransi, bunga yang masih harus diterima, dll.</a:t>
            </a:r>
            <a:endParaRPr lang="id-ID" dirty="0"/>
          </a:p>
        </p:txBody>
      </p:sp>
    </p:spTree>
    <p:extLst>
      <p:ext uri="{BB962C8B-B14F-4D97-AF65-F5344CB8AC3E}">
        <p14:creationId xmlns:p14="http://schemas.microsoft.com/office/powerpoint/2010/main" val="2285188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id-ID" dirty="0" smtClean="0"/>
              <a:t>Akuntansi atas piutang </a:t>
            </a:r>
            <a:endParaRPr lang="id-ID" dirty="0"/>
          </a:p>
        </p:txBody>
      </p:sp>
      <p:sp>
        <p:nvSpPr>
          <p:cNvPr id="3" name="Content Placeholder 2"/>
          <p:cNvSpPr>
            <a:spLocks noGrp="1"/>
          </p:cNvSpPr>
          <p:nvPr>
            <p:ph idx="1"/>
          </p:nvPr>
        </p:nvSpPr>
        <p:spPr/>
        <p:txBody>
          <a:bodyPr>
            <a:normAutofit lnSpcReduction="10000"/>
          </a:bodyPr>
          <a:lstStyle/>
          <a:p>
            <a:r>
              <a:rPr lang="id-ID" dirty="0" smtClean="0"/>
              <a:t>Perlakuan piutang atas akuntansi mendasar pada SAK.</a:t>
            </a:r>
          </a:p>
          <a:p>
            <a:r>
              <a:rPr lang="id-ID" dirty="0" smtClean="0"/>
              <a:t>Jurnal Penjualan kredit, yang menumbulkan piutan.</a:t>
            </a:r>
          </a:p>
          <a:p>
            <a:pPr marL="0" indent="0">
              <a:buNone/>
            </a:pPr>
            <a:r>
              <a:rPr lang="id-ID" dirty="0"/>
              <a:t>	</a:t>
            </a:r>
            <a:r>
              <a:rPr lang="id-ID" dirty="0" smtClean="0"/>
              <a:t>Piutang usaha		Rp xx		-</a:t>
            </a:r>
          </a:p>
          <a:p>
            <a:pPr marL="0" indent="0">
              <a:buNone/>
            </a:pPr>
            <a:r>
              <a:rPr lang="id-ID" dirty="0"/>
              <a:t>	</a:t>
            </a:r>
            <a:r>
              <a:rPr lang="id-ID" dirty="0" smtClean="0"/>
              <a:t>	Penjualan	 -	  Rp xx</a:t>
            </a:r>
          </a:p>
          <a:p>
            <a:r>
              <a:rPr lang="id-ID" dirty="0" smtClean="0"/>
              <a:t>Piutang disebabkan karena penjualan kredit dan berkurang atau hilan.</a:t>
            </a:r>
          </a:p>
          <a:p>
            <a:pPr marL="457200" indent="-457200">
              <a:buFont typeface="+mj-lt"/>
              <a:buAutoNum type="alphaLcParenR"/>
            </a:pPr>
            <a:r>
              <a:rPr lang="id-ID" dirty="0" smtClean="0"/>
              <a:t>Retur penjualan </a:t>
            </a:r>
          </a:p>
          <a:p>
            <a:pPr marL="457200" indent="-457200">
              <a:buFont typeface="+mj-lt"/>
              <a:buAutoNum type="alphaLcParenR"/>
            </a:pPr>
            <a:r>
              <a:rPr lang="id-ID" dirty="0" smtClean="0"/>
              <a:t>Diterima pembayaran per kas</a:t>
            </a:r>
          </a:p>
          <a:p>
            <a:pPr marL="457200" indent="-457200">
              <a:buFont typeface="+mj-lt"/>
              <a:buAutoNum type="alphaLcParenR"/>
            </a:pPr>
            <a:r>
              <a:rPr lang="id-ID" dirty="0" smtClean="0"/>
              <a:t>Diterima pembayaran berupa wesel</a:t>
            </a:r>
            <a:endParaRPr lang="id-ID" dirty="0" smtClean="0">
              <a:solidFill>
                <a:srgbClr val="FF0000"/>
              </a:solidFill>
            </a:endParaRPr>
          </a:p>
          <a:p>
            <a:pPr marL="457200" indent="-457200">
              <a:buFont typeface="+mj-lt"/>
              <a:buAutoNum type="alphaLcParenR"/>
            </a:pPr>
            <a:r>
              <a:rPr lang="id-ID" dirty="0" smtClean="0">
                <a:solidFill>
                  <a:srgbClr val="FF0000"/>
                </a:solidFill>
              </a:rPr>
              <a:t>Dihapuskan karena tak tertagih</a:t>
            </a:r>
          </a:p>
          <a:p>
            <a:pPr marL="0" indent="0">
              <a:buNone/>
            </a:pPr>
            <a:endParaRPr lang="id-ID" dirty="0"/>
          </a:p>
        </p:txBody>
      </p:sp>
    </p:spTree>
    <p:extLst>
      <p:ext uri="{BB962C8B-B14F-4D97-AF65-F5344CB8AC3E}">
        <p14:creationId xmlns:p14="http://schemas.microsoft.com/office/powerpoint/2010/main" val="4269497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4600" dirty="0" smtClean="0"/>
              <a:t>Metode penghapusan piutang</a:t>
            </a:r>
            <a:endParaRPr lang="id-ID" sz="4600" dirty="0"/>
          </a:p>
        </p:txBody>
      </p:sp>
      <p:sp>
        <p:nvSpPr>
          <p:cNvPr id="3" name="Content Placeholder 2"/>
          <p:cNvSpPr>
            <a:spLocks noGrp="1"/>
          </p:cNvSpPr>
          <p:nvPr>
            <p:ph idx="1"/>
          </p:nvPr>
        </p:nvSpPr>
        <p:spPr>
          <a:xfrm>
            <a:off x="1251678" y="1426465"/>
            <a:ext cx="10178322" cy="4453128"/>
          </a:xfrm>
        </p:spPr>
        <p:txBody>
          <a:bodyPr/>
          <a:lstStyle/>
          <a:p>
            <a:pPr marL="457200" indent="-457200">
              <a:buFont typeface="+mj-lt"/>
              <a:buAutoNum type="arabicPeriod"/>
            </a:pPr>
            <a:r>
              <a:rPr lang="id-ID" dirty="0" smtClean="0"/>
              <a:t>Metode Penghapusan langsung (</a:t>
            </a:r>
            <a:r>
              <a:rPr lang="id-ID" i="1" dirty="0" smtClean="0"/>
              <a:t>Direct Write – off Method)</a:t>
            </a:r>
          </a:p>
          <a:p>
            <a:r>
              <a:rPr lang="id-ID" dirty="0" smtClean="0"/>
              <a:t>Jumlah kerugian piutang yang dihapus dari transaksi dari pelangga yang benar-benar tidak dapat melunasi hutang dicatat pada periode tsb juga dengan jurnal</a:t>
            </a:r>
          </a:p>
          <a:p>
            <a:pPr marL="0" indent="0">
              <a:buNone/>
            </a:pPr>
            <a:r>
              <a:rPr lang="id-ID" dirty="0"/>
              <a:t>	</a:t>
            </a:r>
            <a:r>
              <a:rPr lang="id-ID" dirty="0" smtClean="0"/>
              <a:t>Beban penghapusan piutang	Rp xx		-</a:t>
            </a:r>
          </a:p>
          <a:p>
            <a:pPr marL="0" indent="0">
              <a:buNone/>
            </a:pPr>
            <a:r>
              <a:rPr lang="id-ID" dirty="0" smtClean="0"/>
              <a:t>		Piutang dagang		-		Rp xx</a:t>
            </a:r>
          </a:p>
          <a:p>
            <a:pPr marL="457200" indent="-457200">
              <a:buFont typeface="+mj-lt"/>
              <a:buAutoNum type="arabicPeriod"/>
            </a:pPr>
            <a:r>
              <a:rPr lang="id-ID" dirty="0" smtClean="0"/>
              <a:t>Metode Cadangan (</a:t>
            </a:r>
            <a:r>
              <a:rPr lang="id-ID" i="1" dirty="0" smtClean="0"/>
              <a:t>Allowance Method)</a:t>
            </a:r>
          </a:p>
          <a:p>
            <a:r>
              <a:rPr lang="id-ID" dirty="0" smtClean="0"/>
              <a:t>Perusahaan yang menggunakan metode cadangan untuk penghapusan piutang mula-mula membentuk dana “cadangan kerugian piutang”.  Jikaterdapat piutang yang dihapus, perusahaan tidak mengakui kerugian, sebab kerugian sudah diakui pada saat membentuk cadangan. Perusahaan mengurangi “Cadangan Kerugian Piutang” dan mengkredit “Piutang”.</a:t>
            </a:r>
            <a:endParaRPr lang="id-ID" dirty="0"/>
          </a:p>
        </p:txBody>
      </p:sp>
    </p:spTree>
    <p:extLst>
      <p:ext uri="{BB962C8B-B14F-4D97-AF65-F5344CB8AC3E}">
        <p14:creationId xmlns:p14="http://schemas.microsoft.com/office/powerpoint/2010/main" val="1384191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600" dirty="0" smtClean="0"/>
              <a:t>Penetapan cadangan kerugian piutang</a:t>
            </a:r>
            <a:endParaRPr lang="id-ID" sz="3600" dirty="0"/>
          </a:p>
        </p:txBody>
      </p:sp>
      <p:sp>
        <p:nvSpPr>
          <p:cNvPr id="3" name="Content Placeholder 2"/>
          <p:cNvSpPr>
            <a:spLocks noGrp="1"/>
          </p:cNvSpPr>
          <p:nvPr>
            <p:ph idx="1"/>
          </p:nvPr>
        </p:nvSpPr>
        <p:spPr>
          <a:xfrm>
            <a:off x="1251678" y="1874517"/>
            <a:ext cx="10178322" cy="4005075"/>
          </a:xfrm>
        </p:spPr>
        <p:txBody>
          <a:bodyPr>
            <a:normAutofit lnSpcReduction="10000"/>
          </a:bodyPr>
          <a:lstStyle/>
          <a:p>
            <a:pPr marL="457200" indent="-457200">
              <a:buFont typeface="+mj-lt"/>
              <a:buAutoNum type="arabicPeriod"/>
            </a:pPr>
            <a:r>
              <a:rPr lang="id-ID" dirty="0" smtClean="0"/>
              <a:t>Atas dasar saldo Piutang</a:t>
            </a:r>
          </a:p>
          <a:p>
            <a:pPr marL="0" indent="0">
              <a:buNone/>
            </a:pPr>
            <a:r>
              <a:rPr lang="id-ID" dirty="0" smtClean="0"/>
              <a:t>Contoh : Saldo piutang 1 Januari 2016 sebesar Rp 10.000.000 dal saldo per 31 Des 2016 Rp 20.000.000, diasumsikan perusahaan mencadangkan 2%.</a:t>
            </a:r>
          </a:p>
          <a:p>
            <a:pPr marL="0" indent="0">
              <a:buNone/>
            </a:pPr>
            <a:r>
              <a:rPr lang="id-ID" dirty="0" smtClean="0"/>
              <a:t>Besarnya piutang tak tertagih dihitung dg:</a:t>
            </a:r>
          </a:p>
          <a:p>
            <a:pPr marL="0" indent="0">
              <a:buNone/>
            </a:pPr>
            <a:r>
              <a:rPr lang="id-ID" dirty="0" smtClean="0"/>
              <a:t>Saldo piutang rata”	: (10.000.000 + 20.000.0000 ) : 2</a:t>
            </a:r>
          </a:p>
          <a:p>
            <a:pPr marL="0" indent="0">
              <a:buNone/>
            </a:pPr>
            <a:r>
              <a:rPr lang="id-ID" dirty="0"/>
              <a:t>	</a:t>
            </a:r>
            <a:r>
              <a:rPr lang="id-ID" dirty="0" smtClean="0"/>
              <a:t>	</a:t>
            </a:r>
            <a:r>
              <a:rPr lang="id-ID" dirty="0"/>
              <a:t>	</a:t>
            </a:r>
            <a:r>
              <a:rPr lang="id-ID" dirty="0" smtClean="0"/>
              <a:t>: 15.000.000</a:t>
            </a:r>
          </a:p>
          <a:p>
            <a:pPr marL="0" indent="0">
              <a:buNone/>
            </a:pPr>
            <a:r>
              <a:rPr lang="id-ID" dirty="0" smtClean="0"/>
              <a:t>Cadangan piutang tak tertagih	: 2% x 15.000.000</a:t>
            </a:r>
          </a:p>
          <a:p>
            <a:pPr marL="0" indent="0">
              <a:buNone/>
            </a:pPr>
            <a:r>
              <a:rPr lang="id-ID" dirty="0"/>
              <a:t>	</a:t>
            </a:r>
            <a:r>
              <a:rPr lang="id-ID" dirty="0" smtClean="0"/>
              <a:t>			:  300.000</a:t>
            </a:r>
          </a:p>
          <a:p>
            <a:pPr marL="0" indent="0">
              <a:buNone/>
            </a:pPr>
            <a:r>
              <a:rPr lang="id-ID" dirty="0" smtClean="0"/>
              <a:t>Jurnal :	Kerugian Piutang			Rp 300.000</a:t>
            </a:r>
          </a:p>
          <a:p>
            <a:pPr marL="0" indent="0">
              <a:buNone/>
            </a:pPr>
            <a:r>
              <a:rPr lang="id-ID" dirty="0"/>
              <a:t>	</a:t>
            </a:r>
            <a:r>
              <a:rPr lang="id-ID" dirty="0" smtClean="0"/>
              <a:t>	Cadangan Kerugian Piutang	-		Rp 300.000</a:t>
            </a:r>
            <a:endParaRPr lang="id-ID" dirty="0"/>
          </a:p>
        </p:txBody>
      </p:sp>
    </p:spTree>
    <p:extLst>
      <p:ext uri="{BB962C8B-B14F-4D97-AF65-F5344CB8AC3E}">
        <p14:creationId xmlns:p14="http://schemas.microsoft.com/office/powerpoint/2010/main" val="11631566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600" dirty="0"/>
              <a:t>Penetapan cadangan kerugian piutang</a:t>
            </a:r>
          </a:p>
        </p:txBody>
      </p:sp>
      <p:sp>
        <p:nvSpPr>
          <p:cNvPr id="3" name="Content Placeholder 2"/>
          <p:cNvSpPr>
            <a:spLocks noGrp="1"/>
          </p:cNvSpPr>
          <p:nvPr>
            <p:ph idx="1"/>
          </p:nvPr>
        </p:nvSpPr>
        <p:spPr>
          <a:xfrm>
            <a:off x="1251678" y="1737361"/>
            <a:ext cx="10178322" cy="4142232"/>
          </a:xfrm>
        </p:spPr>
        <p:txBody>
          <a:bodyPr/>
          <a:lstStyle/>
          <a:p>
            <a:pPr marL="457200" indent="-457200">
              <a:buFont typeface="+mj-lt"/>
              <a:buAutoNum type="arabicPeriod"/>
            </a:pPr>
            <a:r>
              <a:rPr lang="id-ID" dirty="0" smtClean="0"/>
              <a:t>Atas Dasar saldo penjualan </a:t>
            </a:r>
          </a:p>
          <a:p>
            <a:pPr marL="0" indent="0">
              <a:buNone/>
            </a:pPr>
            <a:r>
              <a:rPr lang="id-ID" dirty="0" smtClean="0"/>
              <a:t>Cara ini uga untuk mentapkan prosentase ttt terhadap penjualan. Dasar perhitungan menggunakan penjualan kredit atau total penjualan. Contoh, Data penjualan yang diperoleh PT. PARK tahun 202 adalah Rp 15.000.000 dimana 1/3 penjualan tunai. Perusahaan menetapkan prosentase piutang tak tertagih pada tahun 2011 adalah 10%. </a:t>
            </a:r>
          </a:p>
          <a:p>
            <a:pPr marL="0" indent="0">
              <a:buNone/>
            </a:pPr>
            <a:r>
              <a:rPr lang="id-ID" dirty="0" smtClean="0"/>
              <a:t>Maka besarnya kerugian piutang dihitung sbb:</a:t>
            </a:r>
          </a:p>
          <a:p>
            <a:pPr marL="0" indent="0">
              <a:buNone/>
            </a:pPr>
            <a:r>
              <a:rPr lang="id-ID" dirty="0" smtClean="0"/>
              <a:t>Total Penjualan	: 15.000.000</a:t>
            </a:r>
          </a:p>
          <a:p>
            <a:pPr marL="0" indent="0">
              <a:buNone/>
            </a:pPr>
            <a:r>
              <a:rPr lang="id-ID" dirty="0" smtClean="0"/>
              <a:t>Penj Tunai	: 1/3 x 15.000.000	: 5.000.000</a:t>
            </a:r>
          </a:p>
          <a:p>
            <a:pPr marL="0" indent="0">
              <a:buNone/>
            </a:pPr>
            <a:r>
              <a:rPr lang="id-ID" dirty="0" smtClean="0"/>
              <a:t>Penj Tunai	: 2/3 x 15.000.000	: 10.000.000</a:t>
            </a:r>
          </a:p>
          <a:p>
            <a:pPr marL="0" indent="0">
              <a:buNone/>
            </a:pPr>
            <a:r>
              <a:rPr lang="id-ID" dirty="0" smtClean="0"/>
              <a:t>Piutang tak tertagih	: 10% x 10.000.000	: 1.000.000</a:t>
            </a:r>
            <a:endParaRPr lang="id-ID" dirty="0"/>
          </a:p>
        </p:txBody>
      </p:sp>
    </p:spTree>
    <p:extLst>
      <p:ext uri="{BB962C8B-B14F-4D97-AF65-F5344CB8AC3E}">
        <p14:creationId xmlns:p14="http://schemas.microsoft.com/office/powerpoint/2010/main" val="574022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id-ID" sz="3600" dirty="0"/>
              <a:t>Penetapan cadangan kerugian piutang</a:t>
            </a:r>
          </a:p>
        </p:txBody>
      </p:sp>
      <p:sp>
        <p:nvSpPr>
          <p:cNvPr id="3" name="Content Placeholder 2"/>
          <p:cNvSpPr>
            <a:spLocks noGrp="1"/>
          </p:cNvSpPr>
          <p:nvPr>
            <p:ph idx="1"/>
          </p:nvPr>
        </p:nvSpPr>
        <p:spPr>
          <a:xfrm>
            <a:off x="1251678" y="1682497"/>
            <a:ext cx="10178322" cy="4197096"/>
          </a:xfrm>
        </p:spPr>
        <p:txBody>
          <a:bodyPr>
            <a:normAutofit lnSpcReduction="10000"/>
          </a:bodyPr>
          <a:lstStyle/>
          <a:p>
            <a:r>
              <a:rPr lang="id-ID" dirty="0" smtClean="0"/>
              <a:t>Jurnal ketika perusahaan menggunakan metode “cadangan”:</a:t>
            </a:r>
          </a:p>
          <a:p>
            <a:pPr marL="0" indent="0">
              <a:buNone/>
            </a:pPr>
            <a:r>
              <a:rPr lang="id-ID" dirty="0"/>
              <a:t>	</a:t>
            </a:r>
            <a:r>
              <a:rPr lang="id-ID" dirty="0" smtClean="0"/>
              <a:t>Kerugian Piutang			1.000.000	-</a:t>
            </a:r>
          </a:p>
          <a:p>
            <a:pPr marL="0" indent="0">
              <a:buNone/>
            </a:pPr>
            <a:r>
              <a:rPr lang="id-ID" dirty="0"/>
              <a:t>	</a:t>
            </a:r>
            <a:r>
              <a:rPr lang="id-ID" dirty="0" smtClean="0"/>
              <a:t>	Cad. Kerugian piutang	-		1.000.000</a:t>
            </a:r>
          </a:p>
          <a:p>
            <a:r>
              <a:rPr lang="id-ID" dirty="0" smtClean="0"/>
              <a:t>Jurnal ketika perusahaan menggunakan metode cadangan, namun dalam saldo akun cadangan kerugian piutang tersisa 300.000.</a:t>
            </a:r>
          </a:p>
          <a:p>
            <a:pPr marL="0" indent="0">
              <a:buNone/>
            </a:pPr>
            <a:r>
              <a:rPr lang="id-ID" dirty="0"/>
              <a:t>	</a:t>
            </a:r>
            <a:r>
              <a:rPr lang="id-ID" dirty="0" smtClean="0"/>
              <a:t>Kerugian piutang			700.000		-</a:t>
            </a:r>
          </a:p>
          <a:p>
            <a:pPr marL="0" indent="0">
              <a:buNone/>
            </a:pPr>
            <a:r>
              <a:rPr lang="id-ID" dirty="0"/>
              <a:t>	</a:t>
            </a:r>
            <a:r>
              <a:rPr lang="id-ID" dirty="0" smtClean="0"/>
              <a:t>	Cad. Kerugian piutang	-		700.000</a:t>
            </a:r>
          </a:p>
          <a:p>
            <a:r>
              <a:rPr lang="id-ID" dirty="0" smtClean="0"/>
              <a:t>Jurnal ketika pelanggan benar-benar tdk mampu membayar dengan bukti surat pengadilan yang menyatakan pelanggan dinyatakan pailit.</a:t>
            </a:r>
          </a:p>
          <a:p>
            <a:pPr marL="0" indent="0">
              <a:buNone/>
            </a:pPr>
            <a:r>
              <a:rPr lang="id-ID" dirty="0"/>
              <a:t>	</a:t>
            </a:r>
            <a:r>
              <a:rPr lang="id-ID" dirty="0" smtClean="0"/>
              <a:t>Cadangan kerugian piutang		1.000.000	-</a:t>
            </a:r>
          </a:p>
          <a:p>
            <a:pPr marL="0" indent="0">
              <a:buNone/>
            </a:pPr>
            <a:r>
              <a:rPr lang="id-ID" dirty="0"/>
              <a:t>	</a:t>
            </a:r>
            <a:r>
              <a:rPr lang="id-ID" dirty="0" smtClean="0"/>
              <a:t>	Piutang			-		1.000.000</a:t>
            </a:r>
          </a:p>
          <a:p>
            <a:pPr marL="457200" lvl="1" indent="0">
              <a:buNone/>
            </a:pPr>
            <a:endParaRPr lang="id-ID" dirty="0"/>
          </a:p>
        </p:txBody>
      </p:sp>
    </p:spTree>
    <p:extLst>
      <p:ext uri="{BB962C8B-B14F-4D97-AF65-F5344CB8AC3E}">
        <p14:creationId xmlns:p14="http://schemas.microsoft.com/office/powerpoint/2010/main" val="892333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id-ID" dirty="0" smtClean="0"/>
              <a:t>Akuntansi pajak </a:t>
            </a:r>
            <a:endParaRPr lang="id-ID" dirty="0"/>
          </a:p>
        </p:txBody>
      </p:sp>
      <p:sp>
        <p:nvSpPr>
          <p:cNvPr id="3" name="Content Placeholder 2"/>
          <p:cNvSpPr>
            <a:spLocks noGrp="1"/>
          </p:cNvSpPr>
          <p:nvPr>
            <p:ph idx="1"/>
          </p:nvPr>
        </p:nvSpPr>
        <p:spPr>
          <a:xfrm>
            <a:off x="1251678" y="1719073"/>
            <a:ext cx="10178322" cy="4160520"/>
          </a:xfrm>
        </p:spPr>
        <p:txBody>
          <a:bodyPr/>
          <a:lstStyle/>
          <a:p>
            <a:r>
              <a:rPr lang="id-ID" dirty="0" smtClean="0"/>
              <a:t>Dalam UU Pajak Penghasilan telah mengatur pembebanan sebagai biaya atas piutang yang nyata-nyata tidak dapat ditagih atau lebih dikenal dengan </a:t>
            </a:r>
            <a:r>
              <a:rPr lang="id-ID" b="1" dirty="0" smtClean="0"/>
              <a:t>penghapusan piutang </a:t>
            </a:r>
            <a:r>
              <a:rPr lang="id-ID" dirty="0" smtClean="0"/>
              <a:t>dengan syarat;</a:t>
            </a:r>
          </a:p>
          <a:p>
            <a:pPr marL="457200" indent="-457200">
              <a:buFont typeface="+mj-lt"/>
              <a:buAutoNum type="arabicPeriod"/>
            </a:pPr>
            <a:r>
              <a:rPr lang="id-ID" dirty="0" smtClean="0"/>
              <a:t>Telah dibebankan sbg biaya pada laporan laba rugi komersial</a:t>
            </a:r>
          </a:p>
          <a:p>
            <a:pPr marL="457200" indent="-457200">
              <a:buFont typeface="+mj-lt"/>
              <a:buAutoNum type="arabicPeriod"/>
            </a:pPr>
            <a:r>
              <a:rPr lang="id-ID" dirty="0" smtClean="0"/>
              <a:t>Wajib pajak harus menyerahkan daftar piutang yang tidak dapat ditagih kepada Dirjen Pajak; dan</a:t>
            </a:r>
          </a:p>
          <a:p>
            <a:pPr marL="457200" indent="-457200">
              <a:buFont typeface="+mj-lt"/>
              <a:buAutoNum type="arabicPeriod"/>
            </a:pPr>
            <a:r>
              <a:rPr lang="id-ID" dirty="0" smtClean="0"/>
              <a:t>Telah diserahkan penagihan kepada Pengadilan Negeri adanya perjanjian tertulis mengenai penghapusan piutang/ pembebasan utang antara kreditur dan debitur yang bersangkutan atau telah dipublikasikan dalam penerbitan umum atau khusus, adanya pengakuan dari debitur bahwa utangnya telah dihapuskan untuk jumlah utang tt.</a:t>
            </a:r>
          </a:p>
          <a:p>
            <a:pPr marL="457200" indent="-457200">
              <a:buFont typeface="+mj-lt"/>
              <a:buAutoNum type="arabicPeriod"/>
            </a:pPr>
            <a:endParaRPr lang="id-ID" b="1" dirty="0"/>
          </a:p>
        </p:txBody>
      </p:sp>
    </p:spTree>
    <p:extLst>
      <p:ext uri="{BB962C8B-B14F-4D97-AF65-F5344CB8AC3E}">
        <p14:creationId xmlns:p14="http://schemas.microsoft.com/office/powerpoint/2010/main" val="696992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824623"/>
          </a:xfrm>
        </p:spPr>
        <p:txBody>
          <a:bodyPr>
            <a:normAutofit/>
          </a:bodyPr>
          <a:lstStyle/>
          <a:p>
            <a:pPr algn="ctr"/>
            <a:r>
              <a:rPr lang="id-ID" sz="2600" dirty="0" smtClean="0"/>
              <a:t>Penghapusan piutang tak tertagih yang boleh dikurangkan sebagai biaya</a:t>
            </a:r>
            <a:endParaRPr lang="id-ID" sz="2600" dirty="0"/>
          </a:p>
        </p:txBody>
      </p:sp>
      <p:sp>
        <p:nvSpPr>
          <p:cNvPr id="3" name="Content Placeholder 2"/>
          <p:cNvSpPr>
            <a:spLocks noGrp="1"/>
          </p:cNvSpPr>
          <p:nvPr>
            <p:ph idx="1"/>
          </p:nvPr>
        </p:nvSpPr>
        <p:spPr>
          <a:xfrm>
            <a:off x="1251678" y="1371600"/>
            <a:ext cx="10178322" cy="5010911"/>
          </a:xfrm>
        </p:spPr>
        <p:txBody>
          <a:bodyPr>
            <a:normAutofit lnSpcReduction="10000"/>
          </a:bodyPr>
          <a:lstStyle/>
          <a:p>
            <a:r>
              <a:rPr lang="id-ID" dirty="0" smtClean="0"/>
              <a:t>Keputusan Menteri Keuanagn Nomor 130/ KMK. 04/ 1998:</a:t>
            </a:r>
          </a:p>
          <a:p>
            <a:pPr marL="457200" indent="-457200">
              <a:buFont typeface="+mj-lt"/>
              <a:buAutoNum type="arabicPeriod"/>
            </a:pPr>
            <a:r>
              <a:rPr lang="id-ID" dirty="0" smtClean="0"/>
              <a:t>Piutang Tidak Tertagih yang dapat dibebankan sebagai biaya dalam menghitung PKP adalah Piutang Tidak Tertagih yang timbul di bidang usaha bank, lembaga pembiayaan, industri, dagang, dan jasa lainnya.</a:t>
            </a:r>
          </a:p>
          <a:p>
            <a:pPr marL="457200" indent="-457200">
              <a:buFont typeface="+mj-lt"/>
              <a:buAutoNum type="arabicPeriod"/>
            </a:pPr>
            <a:r>
              <a:rPr lang="id-ID" dirty="0" smtClean="0"/>
              <a:t>Piutang Tidak Tertagih yang dapat dihapuskan adalag piutang usaha sesuai dengan bidang usaha dari Wajib Pajak yang bersangkutan.</a:t>
            </a:r>
          </a:p>
          <a:p>
            <a:pPr marL="457200" indent="-457200">
              <a:buFont typeface="+mj-lt"/>
              <a:buAutoNum type="arabicPeriod"/>
            </a:pPr>
            <a:r>
              <a:rPr lang="id-ID" dirty="0" smtClean="0"/>
              <a:t>Piutang yang nyata-nyata tidak dapat ditagih kepada Wajib Pajak yaitu piutang yang timbul dari transaksi bisnis yang wajar sesuai bidang usahanya yang nyata-nyata tidak dapat ditagih meskipun telah dilakukan upaya-upaya penagihan yang maksimal atau terakhir oleh Wajib Pajak.</a:t>
            </a:r>
          </a:p>
          <a:p>
            <a:pPr marL="0" indent="0">
              <a:buNone/>
            </a:pPr>
            <a:r>
              <a:rPr lang="id-ID" dirty="0" smtClean="0"/>
              <a:t>Piutang yang nyata-nyata tidak dapat ditagih yang timbul di bidang usaha bank, lembaga pembiayaan industri, dagang dan jasa lainnya dapat dibebankansebagai biaya dalam menghitung Penghasilan Kena Pajak. Untuk piutang yang nyata-nyata tidak dapat ditagih tidak termasuk piutang yang berasal dari transaksi bisnis hubungan istimewa.</a:t>
            </a:r>
            <a:endParaRPr lang="id-ID" dirty="0"/>
          </a:p>
        </p:txBody>
      </p:sp>
    </p:spTree>
    <p:extLst>
      <p:ext uri="{BB962C8B-B14F-4D97-AF65-F5344CB8AC3E}">
        <p14:creationId xmlns:p14="http://schemas.microsoft.com/office/powerpoint/2010/main" val="20309807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1007503"/>
          </a:xfrm>
        </p:spPr>
        <p:txBody>
          <a:bodyPr>
            <a:normAutofit/>
          </a:bodyPr>
          <a:lstStyle/>
          <a:p>
            <a:pPr algn="ctr"/>
            <a:r>
              <a:rPr lang="id-ID" sz="3000" dirty="0" smtClean="0"/>
              <a:t>PENGECUALIAN PEMBENTUKAN CADANGAN UNTUK DIBEBANKAN SEBAGAI BIAYA.</a:t>
            </a:r>
            <a:endParaRPr lang="id-ID" sz="3000" dirty="0"/>
          </a:p>
        </p:txBody>
      </p:sp>
      <p:sp>
        <p:nvSpPr>
          <p:cNvPr id="3" name="Content Placeholder 2"/>
          <p:cNvSpPr>
            <a:spLocks noGrp="1"/>
          </p:cNvSpPr>
          <p:nvPr>
            <p:ph idx="1"/>
          </p:nvPr>
        </p:nvSpPr>
        <p:spPr>
          <a:xfrm>
            <a:off x="1251678" y="1645919"/>
            <a:ext cx="10178322" cy="4233673"/>
          </a:xfrm>
        </p:spPr>
        <p:txBody>
          <a:bodyPr>
            <a:normAutofit lnSpcReduction="10000"/>
          </a:bodyPr>
          <a:lstStyle/>
          <a:p>
            <a:r>
              <a:rPr lang="id-ID" dirty="0" smtClean="0"/>
              <a:t>Ketentuan pasal 9 ayat (1) huruf  c tentang Pajak Penghasilan menyatakan bahwa tidak diperkenankan </a:t>
            </a:r>
            <a:r>
              <a:rPr lang="id-ID" dirty="0"/>
              <a:t>melakukan </a:t>
            </a:r>
            <a:r>
              <a:rPr lang="id-ID" dirty="0" smtClean="0"/>
              <a:t>pembentukan dana cadangan untuk dibebankan sebagai biaya. Namun terdapat pengecualian yang memperkenankan pembentukan dana cadangan, seperti:</a:t>
            </a:r>
          </a:p>
          <a:p>
            <a:pPr marL="457200" indent="-457200">
              <a:buFont typeface="+mj-lt"/>
              <a:buAutoNum type="arabicPeriod"/>
            </a:pPr>
            <a:r>
              <a:rPr lang="id-ID" dirty="0" smtClean="0"/>
              <a:t>Cadangan piutang tak tertagih untuk usaha bank dan badan usaha lain yang menyalurkan kredit, sewa dengan hak opsi, dll;</a:t>
            </a:r>
          </a:p>
          <a:p>
            <a:pPr marL="457200" indent="-457200">
              <a:buFont typeface="+mj-lt"/>
              <a:buAutoNum type="arabicPeriod"/>
            </a:pPr>
            <a:r>
              <a:rPr lang="id-ID" dirty="0" smtClean="0"/>
              <a:t>Cadangan untuk usaha asuransi termasuk cadangan bantuan sosial yang dibentuk oleh badan; penyelenggaraan jaminan sosial;</a:t>
            </a:r>
          </a:p>
          <a:p>
            <a:pPr marL="457200" indent="-457200">
              <a:buFont typeface="+mj-lt"/>
              <a:buAutoNum type="arabicPeriod"/>
            </a:pPr>
            <a:r>
              <a:rPr lang="id-ID" dirty="0" smtClean="0"/>
              <a:t>Cadangan penjamin untuk lembaga penjamin simpanan;</a:t>
            </a:r>
          </a:p>
          <a:p>
            <a:pPr marL="457200" indent="-457200">
              <a:buFont typeface="+mj-lt"/>
              <a:buAutoNum type="arabicPeriod"/>
            </a:pPr>
            <a:r>
              <a:rPr lang="id-ID" dirty="0" smtClean="0"/>
              <a:t>Cadangan biaya reklamasi untuk usaha pertambangan;</a:t>
            </a:r>
          </a:p>
          <a:p>
            <a:pPr marL="457200" indent="-457200">
              <a:buFont typeface="+mj-lt"/>
              <a:buAutoNum type="arabicPeriod"/>
            </a:pPr>
            <a:r>
              <a:rPr lang="id-ID" dirty="0" smtClean="0"/>
              <a:t>Cadangan biaya penanaman kembali untuk kehutanan;</a:t>
            </a:r>
          </a:p>
          <a:p>
            <a:pPr marL="457200" indent="-457200">
              <a:buFont typeface="+mj-lt"/>
              <a:buAutoNum type="arabicPeriod"/>
            </a:pPr>
            <a:r>
              <a:rPr lang="id-ID" dirty="0" smtClean="0"/>
              <a:t>Cadangan biaya penutupan dan pemeliharaan Tempat Pembuangan Limbah Industri.</a:t>
            </a:r>
            <a:endParaRPr lang="id-ID" dirty="0"/>
          </a:p>
        </p:txBody>
      </p:sp>
    </p:spTree>
    <p:extLst>
      <p:ext uri="{BB962C8B-B14F-4D97-AF65-F5344CB8AC3E}">
        <p14:creationId xmlns:p14="http://schemas.microsoft.com/office/powerpoint/2010/main" val="2766908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605167"/>
          </a:xfrm>
        </p:spPr>
        <p:txBody>
          <a:bodyPr>
            <a:normAutofit/>
          </a:bodyPr>
          <a:lstStyle/>
          <a:p>
            <a:pPr algn="ctr"/>
            <a:r>
              <a:rPr lang="id-ID" sz="3600" dirty="0" smtClean="0"/>
              <a:t>Pembentukan cadangan piutang tak tertagih</a:t>
            </a:r>
            <a:endParaRPr lang="id-ID" sz="3600" dirty="0"/>
          </a:p>
        </p:txBody>
      </p:sp>
      <p:sp>
        <p:nvSpPr>
          <p:cNvPr id="3" name="Content Placeholder 2"/>
          <p:cNvSpPr>
            <a:spLocks noGrp="1"/>
          </p:cNvSpPr>
          <p:nvPr>
            <p:ph idx="1"/>
          </p:nvPr>
        </p:nvSpPr>
        <p:spPr>
          <a:xfrm>
            <a:off x="1251678" y="1463039"/>
            <a:ext cx="10178322" cy="4416553"/>
          </a:xfrm>
        </p:spPr>
        <p:txBody>
          <a:bodyPr/>
          <a:lstStyle/>
          <a:p>
            <a:r>
              <a:rPr lang="id-ID" dirty="0" smtClean="0"/>
              <a:t>Besar dana cadangan yang boleh dikenakan sebagai biaya yang menyatakan bahwa Bank dapat membentuk Dana Cadangan Piutang Tak Tertagih. Besarnya dan dana cadangan piutang tak tertagih yang diperkenankan untuk dibebankan sebagai biaya usaha bank tsb adalah:</a:t>
            </a:r>
          </a:p>
          <a:p>
            <a:pPr marL="457200" indent="-457200">
              <a:buFont typeface="+mj-lt"/>
              <a:buAutoNum type="arabicPeriod"/>
            </a:pPr>
            <a:r>
              <a:rPr lang="id-ID" dirty="0" smtClean="0"/>
              <a:t>5% dari kredit yang digolongkan perhatian khusus;</a:t>
            </a:r>
          </a:p>
          <a:p>
            <a:pPr marL="457200" indent="-457200">
              <a:buFont typeface="+mj-lt"/>
              <a:buAutoNum type="arabicPeriod"/>
            </a:pPr>
            <a:r>
              <a:rPr lang="id-ID" dirty="0" smtClean="0"/>
              <a:t>15% dari kredit yangdigolongkan kurang lancar;</a:t>
            </a:r>
          </a:p>
          <a:p>
            <a:pPr marL="457200" indent="-457200">
              <a:buFont typeface="+mj-lt"/>
              <a:buAutoNum type="arabicPeriod"/>
            </a:pPr>
            <a:r>
              <a:rPr lang="id-ID" dirty="0" smtClean="0"/>
              <a:t>50% dari kredit yang digolongkan diragukan;</a:t>
            </a:r>
          </a:p>
          <a:p>
            <a:pPr marL="457200" indent="-457200">
              <a:buFont typeface="+mj-lt"/>
              <a:buAutoNum type="arabicPeriod"/>
            </a:pPr>
            <a:r>
              <a:rPr lang="id-ID" dirty="0" smtClean="0"/>
              <a:t>100% dari kredit yang digolongkan macet.</a:t>
            </a:r>
          </a:p>
          <a:p>
            <a:r>
              <a:rPr lang="id-ID" dirty="0" smtClean="0"/>
              <a:t>Masing-masing dikurangkan dengan nilai agunan. Nilai agunan yang dimaksud adalah agunan berupa giro, deposito, atau tabungan yang diblokir.</a:t>
            </a:r>
            <a:endParaRPr lang="id-ID" dirty="0"/>
          </a:p>
        </p:txBody>
      </p:sp>
    </p:spTree>
    <p:extLst>
      <p:ext uri="{BB962C8B-B14F-4D97-AF65-F5344CB8AC3E}">
        <p14:creationId xmlns:p14="http://schemas.microsoft.com/office/powerpoint/2010/main" val="2248678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970927"/>
          </a:xfrm>
        </p:spPr>
        <p:txBody>
          <a:bodyPr>
            <a:normAutofit/>
          </a:bodyPr>
          <a:lstStyle/>
          <a:p>
            <a:pPr algn="ctr"/>
            <a:r>
              <a:rPr lang="id-ID" sz="3600" dirty="0" smtClean="0"/>
              <a:t>Jurnal piutang tak tertagih </a:t>
            </a:r>
            <a:endParaRPr lang="id-ID" sz="3600" dirty="0"/>
          </a:p>
        </p:txBody>
      </p:sp>
      <p:sp>
        <p:nvSpPr>
          <p:cNvPr id="3" name="Content Placeholder 2"/>
          <p:cNvSpPr>
            <a:spLocks noGrp="1"/>
          </p:cNvSpPr>
          <p:nvPr>
            <p:ph idx="1"/>
          </p:nvPr>
        </p:nvSpPr>
        <p:spPr>
          <a:xfrm>
            <a:off x="1251678" y="1682497"/>
            <a:ext cx="10178322" cy="4197096"/>
          </a:xfrm>
        </p:spPr>
        <p:txBody>
          <a:bodyPr/>
          <a:lstStyle/>
          <a:p>
            <a:r>
              <a:rPr lang="id-ID" dirty="0" smtClean="0"/>
              <a:t>Kerugian yang ditimbulkan atas piutang yang tak tertagih dibebankan pada Cadangan Kerugian Piutang, dengan jurnal:</a:t>
            </a:r>
          </a:p>
          <a:p>
            <a:pPr marL="0" indent="0">
              <a:buNone/>
            </a:pPr>
            <a:r>
              <a:rPr lang="id-ID" dirty="0"/>
              <a:t>	</a:t>
            </a:r>
            <a:r>
              <a:rPr lang="id-ID" dirty="0" smtClean="0"/>
              <a:t>Cadangan kerugian piutang		Rp xx	-</a:t>
            </a:r>
          </a:p>
          <a:p>
            <a:pPr marL="0" indent="0">
              <a:buNone/>
            </a:pPr>
            <a:r>
              <a:rPr lang="id-ID" dirty="0"/>
              <a:t>	</a:t>
            </a:r>
            <a:r>
              <a:rPr lang="id-ID" dirty="0" smtClean="0"/>
              <a:t>	Piutang usaha		-	Rp xx</a:t>
            </a:r>
          </a:p>
          <a:p>
            <a:r>
              <a:rPr lang="id-ID" dirty="0" smtClean="0"/>
              <a:t>Dalam hal cadangan piutang tidak tertagih tidak seluruhnya dipakai untuk menutup kerugian , maka kekurangannya diperhitungkan sebagai kerugian. </a:t>
            </a:r>
            <a:r>
              <a:rPr lang="id-ID" smtClean="0"/>
              <a:t>Demikian sebaliknya apabila cadangan tidak mencukupi, maka kekurangan diperhitungkan sebagai kerugian.</a:t>
            </a:r>
            <a:endParaRPr lang="id-ID" dirty="0"/>
          </a:p>
        </p:txBody>
      </p:sp>
    </p:spTree>
    <p:extLst>
      <p:ext uri="{BB962C8B-B14F-4D97-AF65-F5344CB8AC3E}">
        <p14:creationId xmlns:p14="http://schemas.microsoft.com/office/powerpoint/2010/main" val="3375061933"/>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Badge</Template>
  <TotalTime>197</TotalTime>
  <Words>776</Words>
  <Application>Microsoft Office PowerPoint</Application>
  <PresentationFormat>Widescreen</PresentationFormat>
  <Paragraphs>90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Gill Sans MT</vt:lpstr>
      <vt:lpstr>Impact</vt:lpstr>
      <vt:lpstr>Badge</vt:lpstr>
      <vt:lpstr>akuntansi piutang  Neraca/ laporan posisi keuangan  </vt:lpstr>
      <vt:lpstr>Tujuan kbm</vt:lpstr>
      <vt:lpstr>PIUTANG </vt:lpstr>
      <vt:lpstr>Akuntansi atas piutang </vt:lpstr>
      <vt:lpstr>Metode penghapusan piutang</vt:lpstr>
      <vt:lpstr>Penetapan cadangan kerugian piutang</vt:lpstr>
      <vt:lpstr>Penetapan cadangan kerugian piutang</vt:lpstr>
      <vt:lpstr>Penetapan cadangan kerugian piutang</vt:lpstr>
      <vt:lpstr>Akuntansi pajak </vt:lpstr>
      <vt:lpstr>Penghapusan piutang tak tertagih yang boleh dikurangkan sebagai biaya</vt:lpstr>
      <vt:lpstr>PENGECUALIAN PEMBENTUKAN CADANGAN UNTUK DIBEBANKAN SEBAGAI BIAYA.</vt:lpstr>
      <vt:lpstr>Pembentukan cadangan piutang tak tertagih</vt:lpstr>
      <vt:lpstr>Jurnal piutang tak tertagih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akuntansi piutang  Neraca/ laporan posisi keuangan</dc:title>
  <dc:creator>Acer</dc:creator>
  <cp:lastModifiedBy>Acer</cp:lastModifiedBy>
  <cp:revision>15</cp:revision>
  <dcterms:created xsi:type="dcterms:W3CDTF">2017-10-11T08:30:19Z</dcterms:created>
  <dcterms:modified xsi:type="dcterms:W3CDTF">2017-10-11T16:19:22Z</dcterms:modified>
</cp:coreProperties>
</file>