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97" r:id="rId4"/>
    <p:sldId id="305" r:id="rId5"/>
    <p:sldId id="306" r:id="rId6"/>
    <p:sldId id="307" r:id="rId7"/>
    <p:sldId id="299" r:id="rId8"/>
    <p:sldId id="308" r:id="rId9"/>
    <p:sldId id="309" r:id="rId10"/>
    <p:sldId id="310" r:id="rId11"/>
    <p:sldId id="311" r:id="rId12"/>
    <p:sldId id="298" r:id="rId13"/>
    <p:sldId id="313" r:id="rId14"/>
    <p:sldId id="312" r:id="rId15"/>
    <p:sldId id="314" r:id="rId16"/>
    <p:sldId id="315" r:id="rId17"/>
    <p:sldId id="316" r:id="rId18"/>
    <p:sldId id="281" r:id="rId19"/>
    <p:sldId id="282" r:id="rId20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CC"/>
    <a:srgbClr val="FF0066"/>
    <a:srgbClr val="336699"/>
    <a:srgbClr val="6699FF"/>
    <a:srgbClr val="33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7976" autoAdjust="0"/>
    <p:restoredTop sz="94660"/>
  </p:normalViewPr>
  <p:slideViewPr>
    <p:cSldViewPr>
      <p:cViewPr>
        <p:scale>
          <a:sx n="66" d="100"/>
          <a:sy n="66" d="100"/>
        </p:scale>
        <p:origin x="-1314" y="-1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://www.powerpointstyles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9" name="Text Box 15"/>
          <p:cNvSpPr txBox="1">
            <a:spLocks noChangeArrowheads="1"/>
          </p:cNvSpPr>
          <p:nvPr userDrawn="1"/>
        </p:nvSpPr>
        <p:spPr bwMode="auto">
          <a:xfrm>
            <a:off x="3348038" y="6237288"/>
            <a:ext cx="2457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hlinkClick r:id="rId13"/>
              </a:rPr>
              <a:t>Powerpoint Templates</a:t>
            </a:r>
            <a:endParaRPr lang="fr-FR"/>
          </a:p>
        </p:txBody>
      </p:sp>
      <p:pic>
        <p:nvPicPr>
          <p:cNvPr id="1038" name="Picture 14" descr="Imvcxage1qsazroiudsf"/>
          <p:cNvPicPr>
            <a:picLocks noChangeAspect="1" noChangeArrowheads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36" name="Rectangle 12"/>
          <p:cNvSpPr>
            <a:spLocks noChangeArrowheads="1"/>
          </p:cNvSpPr>
          <p:nvPr userDrawn="1"/>
        </p:nvSpPr>
        <p:spPr bwMode="auto">
          <a:xfrm>
            <a:off x="323850" y="836613"/>
            <a:ext cx="8569325" cy="5761037"/>
          </a:xfrm>
          <a:prstGeom prst="rect">
            <a:avLst/>
          </a:prstGeom>
          <a:solidFill>
            <a:schemeClr val="bg1">
              <a:alpha val="7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id-ID"/>
          </a:p>
        </p:txBody>
      </p:sp>
      <p:sp>
        <p:nvSpPr>
          <p:cNvPr id="1032" name="Text Box 8"/>
          <p:cNvSpPr txBox="1">
            <a:spLocks noChangeArrowheads="1"/>
          </p:cNvSpPr>
          <p:nvPr userDrawn="1"/>
        </p:nvSpPr>
        <p:spPr bwMode="auto">
          <a:xfrm>
            <a:off x="7812088" y="6302375"/>
            <a:ext cx="1073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 b="1">
                <a:solidFill>
                  <a:srgbClr val="336699"/>
                </a:solidFill>
              </a:rPr>
              <a:t>Page </a:t>
            </a:r>
            <a:fld id="{7702F283-D723-46CD-BF9D-635C9B4E8DF9}" type="slidenum">
              <a:rPr lang="fr-FR" b="1">
                <a:solidFill>
                  <a:srgbClr val="336699"/>
                </a:solidFill>
              </a:rPr>
              <a:pPr/>
              <a:t>‹#›</a:t>
            </a:fld>
            <a:endParaRPr lang="fr-FR" b="1">
              <a:solidFill>
                <a:srgbClr val="336699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powerpointstyles.com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0" name="Text Box 12"/>
          <p:cNvSpPr txBox="1">
            <a:spLocks noChangeArrowheads="1"/>
          </p:cNvSpPr>
          <p:nvPr/>
        </p:nvSpPr>
        <p:spPr bwMode="auto">
          <a:xfrm>
            <a:off x="3348038" y="6237288"/>
            <a:ext cx="2457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hlinkClick r:id="rId2"/>
              </a:rPr>
              <a:t>Powerpoint Templates</a:t>
            </a:r>
            <a:endParaRPr lang="fr-FR"/>
          </a:p>
        </p:txBody>
      </p:sp>
      <p:pic>
        <p:nvPicPr>
          <p:cNvPr id="2059" name="Picture 11" descr="Imvcxage1qsazroiuds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4" descr="298738_4139455577034_1167616275_n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6257925" cy="6858000"/>
          </a:xfrm>
          <a:prstGeom prst="rect">
            <a:avLst/>
          </a:prstGeom>
        </p:spPr>
      </p:pic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3643306" y="571480"/>
            <a:ext cx="512448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b="1" dirty="0" smtClean="0">
                <a:solidFill>
                  <a:srgbClr val="FF0000"/>
                </a:solidFill>
                <a:latin typeface="Humnst777 BT" pitchFamily="34" charset="0"/>
              </a:rPr>
              <a:t>Gambar Arsitektur </a:t>
            </a:r>
            <a:r>
              <a:rPr lang="id-ID" sz="3600" b="1" dirty="0" smtClean="0">
                <a:solidFill>
                  <a:srgbClr val="FF0000"/>
                </a:solidFill>
                <a:latin typeface="Humnst777 BT" pitchFamily="34" charset="0"/>
              </a:rPr>
              <a:t>-1</a:t>
            </a:r>
            <a:endParaRPr lang="fr-FR" sz="3600" b="1" dirty="0">
              <a:solidFill>
                <a:srgbClr val="FF0000"/>
              </a:solidFill>
              <a:latin typeface="Humnst777 BT" pitchFamily="34" charset="0"/>
            </a:endParaRPr>
          </a:p>
          <a:p>
            <a:r>
              <a:rPr lang="id-ID" sz="2400" b="1" dirty="0" smtClean="0">
                <a:solidFill>
                  <a:srgbClr val="336699"/>
                </a:solidFill>
                <a:latin typeface="Tekton Pro Ext" pitchFamily="34" charset="0"/>
              </a:rPr>
              <a:t>Oleh M. Agung Wahyudi, ST.MT.</a:t>
            </a:r>
            <a:endParaRPr lang="fr-FR" sz="2400" dirty="0">
              <a:solidFill>
                <a:srgbClr val="336699"/>
              </a:solidFill>
              <a:latin typeface="Tekton Pro Ex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4" grpId="0" uiExpand="1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86380" y="642918"/>
            <a:ext cx="3687430" cy="4071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3000364" y="428604"/>
            <a:ext cx="2533001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4000" b="1" dirty="0" smtClean="0">
                <a:solidFill>
                  <a:srgbClr val="FF0000"/>
                </a:solidFill>
                <a:latin typeface="Humnst777 BT" pitchFamily="34" charset="0"/>
              </a:rPr>
              <a:t>Pengantar</a:t>
            </a:r>
            <a:endParaRPr lang="fr-FR" sz="2400" dirty="0">
              <a:solidFill>
                <a:srgbClr val="FF0000"/>
              </a:solidFill>
              <a:latin typeface="Humnst777 BT" pitchFamily="34" charset="0"/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857224" y="1285860"/>
            <a:ext cx="6300787" cy="7238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id-ID" sz="3200" dirty="0" smtClean="0">
                <a:solidFill>
                  <a:srgbClr val="9900CC"/>
                </a:solidFill>
                <a:latin typeface="Humnst777 BlkCn BT" pitchFamily="34" charset="0"/>
              </a:rPr>
              <a:t>Pensil : media</a:t>
            </a:r>
            <a:endParaRPr lang="fr-FR" sz="3200" dirty="0">
              <a:solidFill>
                <a:srgbClr val="9900CC"/>
              </a:solidFill>
              <a:latin typeface="Humnst777 BlkCn BT" pitchFamily="34" charset="0"/>
            </a:endParaRP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857224" y="5000636"/>
            <a:ext cx="7286676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r>
              <a:rPr lang="id-ID" sz="2400" b="1" dirty="0" smtClean="0">
                <a:solidFill>
                  <a:schemeClr val="accent6">
                    <a:lumMod val="50000"/>
                  </a:schemeClr>
                </a:solidFill>
                <a:latin typeface="Tekton Pro Ext" pitchFamily="34" charset="0"/>
              </a:rPr>
              <a:t>Sebuah pensil bisa digunakan untuk membuat bayangan, tekstur dan membuat berbagai jenis nada yang berbeda 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Tekton Pro Ext" pitchFamily="34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928662" y="1928802"/>
            <a:ext cx="4714908" cy="3143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r>
              <a:rPr lang="id-ID" sz="2400" b="1" dirty="0" smtClean="0">
                <a:solidFill>
                  <a:schemeClr val="accent6">
                    <a:lumMod val="50000"/>
                  </a:schemeClr>
                </a:solidFill>
                <a:latin typeface="Tekton Pro Ext" pitchFamily="34" charset="0"/>
              </a:rPr>
              <a:t>Pensil itu spesial. </a:t>
            </a:r>
          </a:p>
          <a:p>
            <a:r>
              <a:rPr lang="id-ID" sz="2400" b="1" dirty="0" smtClean="0">
                <a:solidFill>
                  <a:schemeClr val="accent6">
                    <a:lumMod val="50000"/>
                  </a:schemeClr>
                </a:solidFill>
                <a:latin typeface="Tekton Pro Ext" pitchFamily="34" charset="0"/>
              </a:rPr>
              <a:t>Pensil adalah alat yang serbaguna. Tidak ada satu alat gambar yang bisa digunakan untuk bermacam-macam kegunaan seperti pensil.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Tekton Pro Ex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/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071538" y="714356"/>
            <a:ext cx="365196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4000" b="1" dirty="0" smtClean="0">
                <a:solidFill>
                  <a:srgbClr val="FF0000"/>
                </a:solidFill>
                <a:latin typeface="Humnst777 BT" pitchFamily="34" charset="0"/>
              </a:rPr>
              <a:t>Gambar Sketsa</a:t>
            </a:r>
            <a:endParaRPr lang="fr-FR" sz="2400" dirty="0">
              <a:solidFill>
                <a:srgbClr val="FF0000"/>
              </a:solidFill>
              <a:latin typeface="Humnst777 BT" pitchFamily="34" charset="0"/>
            </a:endParaRP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571472" y="3357562"/>
            <a:ext cx="7786742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6">
                    <a:lumMod val="50000"/>
                  </a:schemeClr>
                </a:solidFill>
                <a:latin typeface="Tekton Pro Ext" pitchFamily="34" charset="0"/>
              </a:rPr>
              <a:t>Sketsa adalah koordinasi antara mata dan tangan</a:t>
            </a:r>
          </a:p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6">
                    <a:lumMod val="50000"/>
                  </a:schemeClr>
                </a:solidFill>
                <a:latin typeface="Tekton Pro Ext" pitchFamily="34" charset="0"/>
              </a:rPr>
              <a:t>Kita MELIHAT, MENGAMATI dan MEREKAM.</a:t>
            </a:r>
          </a:p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6">
                    <a:lumMod val="50000"/>
                  </a:schemeClr>
                </a:solidFill>
                <a:latin typeface="Tekton Pro Ext" pitchFamily="34" charset="0"/>
              </a:rPr>
              <a:t>Pensil menjadi media gambar ditransfer dan didokumentasikan.</a:t>
            </a:r>
          </a:p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6">
                    <a:lumMod val="50000"/>
                  </a:schemeClr>
                </a:solidFill>
                <a:latin typeface="Tekton Pro Ext" pitchFamily="34" charset="0"/>
              </a:rPr>
              <a:t>Pensil menjadi penghubung fisik antara MATA, PIKIRAN dan TANGAN.</a:t>
            </a:r>
          </a:p>
          <a:p>
            <a:pPr marL="263525" indent="-263525">
              <a:buFont typeface="Arial" pitchFamily="34" charset="0"/>
              <a:buChar char="•"/>
            </a:pPr>
            <a:endParaRPr lang="fr-FR" sz="2400" b="1" dirty="0">
              <a:solidFill>
                <a:schemeClr val="accent6">
                  <a:lumMod val="50000"/>
                </a:schemeClr>
              </a:solidFill>
              <a:latin typeface="Tekton Pro Ext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86380" y="214290"/>
            <a:ext cx="3657600" cy="215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571472" y="2071678"/>
            <a:ext cx="8072494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r>
              <a:rPr lang="id-ID" sz="2400" b="1" dirty="0" smtClean="0">
                <a:solidFill>
                  <a:schemeClr val="accent6">
                    <a:lumMod val="50000"/>
                  </a:schemeClr>
                </a:solidFill>
                <a:latin typeface="Tekton Pro Ext" pitchFamily="34" charset="0"/>
              </a:rPr>
              <a:t>Perkembangan dunia yang semakin cepat menuntut perhatian pada warna, gaya, ekspresi dan kecepatan. 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Tekton Pro Ex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4" grpId="0" uiExpand="1" build="allAtOnce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500298" y="428604"/>
            <a:ext cx="365196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4000" b="1" dirty="0" smtClean="0">
                <a:solidFill>
                  <a:srgbClr val="FF0000"/>
                </a:solidFill>
                <a:latin typeface="Humnst777 BT" pitchFamily="34" charset="0"/>
              </a:rPr>
              <a:t>Gambar Sketsa</a:t>
            </a:r>
            <a:endParaRPr lang="fr-FR" sz="2400" dirty="0">
              <a:solidFill>
                <a:srgbClr val="FF0000"/>
              </a:solidFill>
              <a:latin typeface="Humnst777 BT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142984"/>
            <a:ext cx="8643998" cy="4983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500298" y="428604"/>
            <a:ext cx="365196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4000" b="1" dirty="0" smtClean="0">
                <a:solidFill>
                  <a:srgbClr val="FF0000"/>
                </a:solidFill>
                <a:latin typeface="Humnst777 BT" pitchFamily="34" charset="0"/>
              </a:rPr>
              <a:t>Gambar Sketsa</a:t>
            </a:r>
            <a:endParaRPr lang="fr-FR" sz="2400" dirty="0">
              <a:solidFill>
                <a:srgbClr val="FF0000"/>
              </a:solidFill>
              <a:latin typeface="Humnst777 BT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4480" y="1215919"/>
            <a:ext cx="8683799" cy="5213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714356"/>
            <a:ext cx="5381625" cy="591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500298" y="285728"/>
            <a:ext cx="365196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4000" b="1" dirty="0" smtClean="0">
                <a:solidFill>
                  <a:srgbClr val="FF0000"/>
                </a:solidFill>
                <a:latin typeface="Humnst777 BT" pitchFamily="34" charset="0"/>
              </a:rPr>
              <a:t>Gambar Sketsa</a:t>
            </a:r>
            <a:endParaRPr lang="fr-FR" sz="2400" dirty="0">
              <a:solidFill>
                <a:srgbClr val="FF0000"/>
              </a:solidFill>
              <a:latin typeface="Humnst777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857488" y="428604"/>
            <a:ext cx="3206391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4000" b="1" dirty="0" smtClean="0">
                <a:solidFill>
                  <a:srgbClr val="FF0000"/>
                </a:solidFill>
                <a:latin typeface="Humnst777 BT" pitchFamily="34" charset="0"/>
              </a:rPr>
              <a:t>Teknik Sketsa</a:t>
            </a:r>
            <a:endParaRPr lang="fr-FR" sz="2400" dirty="0">
              <a:solidFill>
                <a:srgbClr val="FF0000"/>
              </a:solidFill>
              <a:latin typeface="Humnst777 BT" pitchFamily="34" charset="0"/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714348" y="1142984"/>
            <a:ext cx="6300787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id-ID" sz="3200" dirty="0" smtClean="0">
                <a:solidFill>
                  <a:srgbClr val="9900CC"/>
                </a:solidFill>
                <a:latin typeface="Humnst777 BlkCn BT" pitchFamily="34" charset="0"/>
              </a:rPr>
              <a:t>Memegang pensil</a:t>
            </a:r>
            <a:endParaRPr lang="fr-FR" sz="3200" dirty="0">
              <a:solidFill>
                <a:srgbClr val="9900CC"/>
              </a:solidFill>
              <a:latin typeface="Humnst777 BlkCn BT" pitchFamily="34" charset="0"/>
            </a:endParaRP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642910" y="1714488"/>
            <a:ext cx="7786742" cy="4500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6">
                    <a:lumMod val="50000"/>
                  </a:schemeClr>
                </a:solidFill>
                <a:latin typeface="Tekton Pro Ext" pitchFamily="34" charset="0"/>
              </a:rPr>
              <a:t>Banyak cara memegang pensil, tapi kata kunci ketika membuat sketsa adalah RILEKS.</a:t>
            </a:r>
          </a:p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6">
                    <a:lumMod val="50000"/>
                  </a:schemeClr>
                </a:solidFill>
                <a:latin typeface="Tekton Pro Ext" pitchFamily="34" charset="0"/>
              </a:rPr>
              <a:t>Hindari memegang pensil seperti saat menulis.</a:t>
            </a:r>
          </a:p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6">
                    <a:lumMod val="50000"/>
                  </a:schemeClr>
                </a:solidFill>
                <a:latin typeface="Tekton Pro Ext" pitchFamily="34" charset="0"/>
              </a:rPr>
              <a:t>Pegangan tangan saat sketsa lebih lepas dan luwes.</a:t>
            </a:r>
          </a:p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6">
                    <a:lumMod val="50000"/>
                  </a:schemeClr>
                </a:solidFill>
                <a:latin typeface="Tekton Pro Ext" pitchFamily="34" charset="0"/>
              </a:rPr>
              <a:t>Pegang pensil sekitar 5-7.5 cm dari ujung.</a:t>
            </a:r>
          </a:p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6">
                    <a:lumMod val="50000"/>
                  </a:schemeClr>
                </a:solidFill>
                <a:latin typeface="Tekton Pro Ext" pitchFamily="34" charset="0"/>
              </a:rPr>
              <a:t>Posisi tangan melibatkan jempol dan 2 jari lain, sedangkan pensil terletak diatas jari ketiga.</a:t>
            </a:r>
          </a:p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6">
                    <a:lumMod val="50000"/>
                  </a:schemeClr>
                </a:solidFill>
                <a:latin typeface="Tekton Pro Ext" pitchFamily="34" charset="0"/>
              </a:rPr>
              <a:t>Gunakan jari kedua &amp; jempol untuk menahan pensil untuk mencegahnya terjatuh.</a:t>
            </a:r>
          </a:p>
          <a:p>
            <a:pPr marL="263525" indent="-263525">
              <a:buFont typeface="Arial" pitchFamily="34" charset="0"/>
              <a:buChar char="•"/>
            </a:pPr>
            <a:endParaRPr lang="id-ID" sz="2400" b="1" dirty="0" smtClean="0">
              <a:solidFill>
                <a:schemeClr val="accent6">
                  <a:lumMod val="50000"/>
                </a:schemeClr>
              </a:solidFill>
              <a:latin typeface="Tekton Pro Ext" pitchFamily="34" charset="0"/>
            </a:endParaRPr>
          </a:p>
          <a:p>
            <a:pPr marL="263525" indent="-263525">
              <a:buFont typeface="Arial" pitchFamily="34" charset="0"/>
              <a:buChar char="•"/>
            </a:pPr>
            <a:endParaRPr lang="fr-FR" sz="2400" b="1" dirty="0">
              <a:solidFill>
                <a:schemeClr val="accent6">
                  <a:lumMod val="50000"/>
                </a:schemeClr>
              </a:solidFill>
              <a:latin typeface="Tekton Pro Ex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  <p:bldP spid="4" grpId="0" uiExpand="1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428596" y="357166"/>
            <a:ext cx="3206391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4000" b="1" dirty="0" smtClean="0">
                <a:solidFill>
                  <a:srgbClr val="FF0000"/>
                </a:solidFill>
                <a:latin typeface="Humnst777 BT" pitchFamily="34" charset="0"/>
              </a:rPr>
              <a:t>Teknik Sketsa</a:t>
            </a:r>
            <a:endParaRPr lang="fr-FR" sz="2400" dirty="0">
              <a:solidFill>
                <a:srgbClr val="FF0000"/>
              </a:solidFill>
              <a:latin typeface="Humnst777 BT" pitchFamily="34" charset="0"/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714349" y="1142984"/>
            <a:ext cx="2643206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id-ID" sz="3200" dirty="0" smtClean="0">
                <a:solidFill>
                  <a:srgbClr val="9900CC"/>
                </a:solidFill>
                <a:latin typeface="Humnst777 BlkCn BT" pitchFamily="34" charset="0"/>
              </a:rPr>
              <a:t>Memegang pensil</a:t>
            </a:r>
            <a:endParaRPr lang="fr-FR" sz="3200" dirty="0">
              <a:solidFill>
                <a:srgbClr val="9900CC"/>
              </a:solidFill>
              <a:latin typeface="Humnst777 BlkCn BT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68" y="285728"/>
            <a:ext cx="5305425" cy="626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 r="29412"/>
          <a:stretch>
            <a:fillRect/>
          </a:stretch>
        </p:blipFill>
        <p:spPr bwMode="auto">
          <a:xfrm>
            <a:off x="285720" y="25208"/>
            <a:ext cx="5143536" cy="6832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5429160" y="714356"/>
            <a:ext cx="3714840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63525" indent="-263525"/>
            <a:r>
              <a:rPr lang="id-ID" sz="2400" b="1" dirty="0" smtClean="0">
                <a:solidFill>
                  <a:srgbClr val="FF0000"/>
                </a:solidFill>
                <a:latin typeface="Tekton Pro Ext" pitchFamily="34" charset="0"/>
              </a:rPr>
              <a:t>POSISI MENULIS</a:t>
            </a:r>
          </a:p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6">
                    <a:lumMod val="50000"/>
                  </a:schemeClr>
                </a:solidFill>
                <a:latin typeface="Tekton Pro Ext" pitchFamily="34" charset="0"/>
              </a:rPr>
              <a:t>Pegangan erat</a:t>
            </a:r>
          </a:p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6">
                    <a:lumMod val="50000"/>
                  </a:schemeClr>
                </a:solidFill>
                <a:latin typeface="Tekton Pro Ext" pitchFamily="34" charset="0"/>
              </a:rPr>
              <a:t>Tidak fleksibel</a:t>
            </a:r>
          </a:p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6">
                    <a:lumMod val="50000"/>
                  </a:schemeClr>
                </a:solidFill>
                <a:latin typeface="Tekton Pro Ext" pitchFamily="34" charset="0"/>
              </a:rPr>
              <a:t>Tangan dekat ke ujung</a:t>
            </a:r>
          </a:p>
          <a:p>
            <a:pPr marL="263525" indent="-263525">
              <a:buFont typeface="Arial" pitchFamily="34" charset="0"/>
              <a:buChar char="•"/>
            </a:pPr>
            <a:endParaRPr lang="id-ID" sz="2400" b="1" dirty="0" smtClean="0">
              <a:solidFill>
                <a:schemeClr val="accent6">
                  <a:lumMod val="50000"/>
                </a:schemeClr>
              </a:solidFill>
              <a:latin typeface="Tekton Pro Ext" pitchFamily="34" charset="0"/>
            </a:endParaRPr>
          </a:p>
          <a:p>
            <a:pPr marL="263525" indent="-263525">
              <a:buFont typeface="Arial" pitchFamily="34" charset="0"/>
              <a:buChar char="•"/>
            </a:pPr>
            <a:endParaRPr lang="fr-FR" sz="2400" b="1" dirty="0">
              <a:solidFill>
                <a:schemeClr val="accent6">
                  <a:lumMod val="50000"/>
                </a:schemeClr>
              </a:solidFill>
              <a:latin typeface="Tekton Pro Ext" pitchFamily="34" charset="0"/>
            </a:endParaRP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5429192" y="4000504"/>
            <a:ext cx="3714808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63525" indent="-263525"/>
            <a:r>
              <a:rPr lang="id-ID" sz="2400" b="1" dirty="0" smtClean="0">
                <a:solidFill>
                  <a:srgbClr val="FF0000"/>
                </a:solidFill>
                <a:latin typeface="Tekton Pro Ext" pitchFamily="34" charset="0"/>
              </a:rPr>
              <a:t>POSISI SKETSA</a:t>
            </a:r>
          </a:p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6">
                    <a:lumMod val="50000"/>
                  </a:schemeClr>
                </a:solidFill>
                <a:latin typeface="Tekton Pro Ext" pitchFamily="34" charset="0"/>
              </a:rPr>
              <a:t>Pegangan lebih lepas</a:t>
            </a:r>
          </a:p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6">
                    <a:lumMod val="50000"/>
                  </a:schemeClr>
                </a:solidFill>
                <a:latin typeface="Tekton Pro Ext" pitchFamily="34" charset="0"/>
              </a:rPr>
              <a:t>Fleksibel </a:t>
            </a:r>
          </a:p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6">
                    <a:lumMod val="50000"/>
                  </a:schemeClr>
                </a:solidFill>
                <a:latin typeface="Tekton Pro Ext" pitchFamily="34" charset="0"/>
              </a:rPr>
              <a:t>Tangan agak jauh ke ujung</a:t>
            </a:r>
          </a:p>
          <a:p>
            <a:pPr marL="263525" indent="-263525">
              <a:buFont typeface="Arial" pitchFamily="34" charset="0"/>
              <a:buChar char="•"/>
            </a:pPr>
            <a:endParaRPr lang="id-ID" sz="2400" b="1" dirty="0" smtClean="0">
              <a:solidFill>
                <a:schemeClr val="accent6">
                  <a:lumMod val="50000"/>
                </a:schemeClr>
              </a:solidFill>
              <a:latin typeface="Tekton Pro Ext" pitchFamily="34" charset="0"/>
            </a:endParaRPr>
          </a:p>
          <a:p>
            <a:pPr marL="263525" indent="-263525">
              <a:buFont typeface="Arial" pitchFamily="34" charset="0"/>
              <a:buChar char="•"/>
            </a:pPr>
            <a:endParaRPr lang="fr-FR" sz="2400" b="1" dirty="0">
              <a:solidFill>
                <a:schemeClr val="accent6">
                  <a:lumMod val="50000"/>
                </a:schemeClr>
              </a:solidFill>
              <a:latin typeface="Tekton Pro Ext" pitchFamily="34" charset="0"/>
            </a:endParaRPr>
          </a:p>
        </p:txBody>
      </p:sp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428596" y="214290"/>
            <a:ext cx="1922257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4000" b="1" dirty="0" smtClean="0">
                <a:solidFill>
                  <a:srgbClr val="FF0000"/>
                </a:solidFill>
                <a:latin typeface="Humnst777 BT" pitchFamily="34" charset="0"/>
              </a:rPr>
              <a:t>Posisi A</a:t>
            </a:r>
            <a:endParaRPr lang="fr-FR" sz="2400" dirty="0">
              <a:solidFill>
                <a:srgbClr val="FF0000"/>
              </a:solidFill>
              <a:latin typeface="Humnst777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allAtOnce"/>
      <p:bldP spid="8" grpId="0" uiExpand="1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1285852" y="5000636"/>
            <a:ext cx="6929486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6">
                    <a:lumMod val="50000"/>
                  </a:schemeClr>
                </a:solidFill>
                <a:latin typeface="Tekton Pro Ext" pitchFamily="34" charset="0"/>
              </a:rPr>
              <a:t>Jari telunjuk &amp; jempol agak jauh</a:t>
            </a:r>
          </a:p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6">
                    <a:lumMod val="50000"/>
                  </a:schemeClr>
                </a:solidFill>
                <a:latin typeface="Tekton Pro Ext" pitchFamily="34" charset="0"/>
              </a:rPr>
              <a:t>Telunjuk &amp; jari tengah relatif lurus</a:t>
            </a:r>
          </a:p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6">
                    <a:lumMod val="50000"/>
                  </a:schemeClr>
                </a:solidFill>
                <a:latin typeface="Tekton Pro Ext" pitchFamily="34" charset="0"/>
              </a:rPr>
              <a:t>Posisi ideal untuk membuat bayangan</a:t>
            </a:r>
          </a:p>
          <a:p>
            <a:pPr marL="263525" indent="-263525">
              <a:buFont typeface="Arial" pitchFamily="34" charset="0"/>
              <a:buChar char="•"/>
            </a:pPr>
            <a:endParaRPr lang="id-ID" sz="2400" b="1" dirty="0" smtClean="0">
              <a:solidFill>
                <a:schemeClr val="accent6">
                  <a:lumMod val="50000"/>
                </a:schemeClr>
              </a:solidFill>
              <a:latin typeface="Tekton Pro Ext" pitchFamily="34" charset="0"/>
            </a:endParaRPr>
          </a:p>
          <a:p>
            <a:pPr marL="263525" indent="-263525">
              <a:buFont typeface="Arial" pitchFamily="34" charset="0"/>
              <a:buChar char="•"/>
            </a:pPr>
            <a:endParaRPr lang="fr-FR" sz="2400" b="1" dirty="0">
              <a:solidFill>
                <a:schemeClr val="accent6">
                  <a:lumMod val="50000"/>
                </a:schemeClr>
              </a:solidFill>
              <a:latin typeface="Tekton Pro Ext" pitchFamily="34" charset="0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 b="49758"/>
          <a:stretch>
            <a:fillRect/>
          </a:stretch>
        </p:blipFill>
        <p:spPr bwMode="auto">
          <a:xfrm>
            <a:off x="1928794" y="1214422"/>
            <a:ext cx="4929190" cy="34622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3286116" y="357166"/>
            <a:ext cx="187897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4000" b="1" dirty="0" smtClean="0">
                <a:solidFill>
                  <a:srgbClr val="FF0000"/>
                </a:solidFill>
                <a:latin typeface="Humnst777 BT" pitchFamily="34" charset="0"/>
              </a:rPr>
              <a:t>Posisi B</a:t>
            </a:r>
            <a:endParaRPr lang="fr-FR" sz="2400" dirty="0">
              <a:solidFill>
                <a:srgbClr val="FF0000"/>
              </a:solidFill>
              <a:latin typeface="Humnst777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allAtOnce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12799" y="1"/>
            <a:ext cx="5731201" cy="6779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571472" y="357166"/>
            <a:ext cx="350448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4000" b="1" dirty="0" smtClean="0">
                <a:solidFill>
                  <a:srgbClr val="FF0000"/>
                </a:solidFill>
                <a:latin typeface="Humnst777 BT" pitchFamily="34" charset="0"/>
              </a:rPr>
              <a:t>Contoh Sketsa</a:t>
            </a:r>
            <a:endParaRPr lang="fr-FR" sz="2400" dirty="0">
              <a:solidFill>
                <a:srgbClr val="FF0000"/>
              </a:solidFill>
              <a:latin typeface="Humnst777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428596" y="1428736"/>
            <a:ext cx="3500462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6">
                    <a:lumMod val="50000"/>
                  </a:schemeClr>
                </a:solidFill>
                <a:latin typeface="Tekton Pro Ext" pitchFamily="34" charset="0"/>
              </a:rPr>
              <a:t>Sketsa yang dibuat dengan tangan pada posisi A</a:t>
            </a:r>
          </a:p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6">
                    <a:lumMod val="50000"/>
                  </a:schemeClr>
                </a:solidFill>
                <a:latin typeface="Tekton Pro Ext" pitchFamily="34" charset="0"/>
              </a:rPr>
              <a:t>Fokus pada detail arsitektural</a:t>
            </a:r>
          </a:p>
          <a:p>
            <a:pPr marL="263525" indent="-263525">
              <a:buFont typeface="Arial" pitchFamily="34" charset="0"/>
              <a:buChar char="•"/>
            </a:pPr>
            <a:endParaRPr lang="id-ID" sz="2400" b="1" dirty="0" smtClean="0">
              <a:solidFill>
                <a:schemeClr val="accent6">
                  <a:lumMod val="50000"/>
                </a:schemeClr>
              </a:solidFill>
              <a:latin typeface="Tekton Pro Ext" pitchFamily="34" charset="0"/>
            </a:endParaRPr>
          </a:p>
          <a:p>
            <a:pPr marL="263525" indent="-263525">
              <a:buFont typeface="Arial" pitchFamily="34" charset="0"/>
              <a:buChar char="•"/>
            </a:pPr>
            <a:endParaRPr lang="id-ID" sz="2400" b="1" dirty="0" smtClean="0">
              <a:solidFill>
                <a:schemeClr val="accent6">
                  <a:lumMod val="50000"/>
                </a:schemeClr>
              </a:solidFill>
              <a:latin typeface="Tekton Pro Ext" pitchFamily="34" charset="0"/>
            </a:endParaRPr>
          </a:p>
          <a:p>
            <a:pPr marL="263525" indent="-263525">
              <a:buFont typeface="Arial" pitchFamily="34" charset="0"/>
              <a:buChar char="•"/>
            </a:pPr>
            <a:endParaRPr lang="fr-FR" sz="2400" b="1" dirty="0">
              <a:solidFill>
                <a:schemeClr val="accent6">
                  <a:lumMod val="50000"/>
                </a:schemeClr>
              </a:solidFill>
              <a:latin typeface="Tekton Pro Ex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allAtOnce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72125" y="0"/>
            <a:ext cx="3571875" cy="20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143108" y="428604"/>
            <a:ext cx="204902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4000" b="1" dirty="0" smtClean="0">
                <a:solidFill>
                  <a:srgbClr val="FF0000"/>
                </a:solidFill>
                <a:latin typeface="Humnst777 BT" pitchFamily="34" charset="0"/>
              </a:rPr>
              <a:t>Tekanan</a:t>
            </a:r>
            <a:endParaRPr lang="fr-FR" sz="2400" dirty="0">
              <a:solidFill>
                <a:srgbClr val="FF0000"/>
              </a:solidFill>
              <a:latin typeface="Humnst777 BT" pitchFamily="34" charset="0"/>
            </a:endParaRP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642910" y="1357298"/>
            <a:ext cx="7786742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6">
                    <a:lumMod val="50000"/>
                  </a:schemeClr>
                </a:solidFill>
                <a:latin typeface="Tekton Pro Ext" pitchFamily="34" charset="0"/>
              </a:rPr>
              <a:t>Memberikan tekanan kepada pensil menghasilkan ‘kehidupan’ pada garis.</a:t>
            </a:r>
          </a:p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6">
                    <a:lumMod val="50000"/>
                  </a:schemeClr>
                </a:solidFill>
                <a:latin typeface="Tekton Pro Ext" pitchFamily="34" charset="0"/>
              </a:rPr>
              <a:t>Tanpa tekanan, garis menjadi datar &amp; membosankan. </a:t>
            </a:r>
          </a:p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6">
                    <a:lumMod val="50000"/>
                  </a:schemeClr>
                </a:solidFill>
                <a:latin typeface="Tekton Pro Ext" pitchFamily="34" charset="0"/>
              </a:rPr>
              <a:t>Pensil bukan alat gambar seperti pena, rapido atau drawing pen yang menghasilkan garis konsisten.</a:t>
            </a:r>
          </a:p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6">
                    <a:lumMod val="50000"/>
                  </a:schemeClr>
                </a:solidFill>
                <a:latin typeface="Tekton Pro Ext" pitchFamily="34" charset="0"/>
              </a:rPr>
              <a:t>Pensil harus diperlakukan sebagai perpanjangan tangan, lengan dan jari-jari kita.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Tekton Pro Ext" pitchFamily="34" charset="0"/>
            </a:endParaRP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62500" y="4714884"/>
            <a:ext cx="438150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3286116" y="285728"/>
            <a:ext cx="204902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4000" b="1" dirty="0" smtClean="0">
                <a:solidFill>
                  <a:srgbClr val="FF0000"/>
                </a:solidFill>
                <a:latin typeface="Humnst777 BT" pitchFamily="34" charset="0"/>
              </a:rPr>
              <a:t>Tekanan</a:t>
            </a:r>
            <a:endParaRPr lang="fr-FR" sz="2400" dirty="0">
              <a:solidFill>
                <a:srgbClr val="FF0000"/>
              </a:solidFill>
              <a:latin typeface="Humnst777 BT" pitchFamily="34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285860"/>
            <a:ext cx="878205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071670" y="285728"/>
            <a:ext cx="5365571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4000" b="1" dirty="0" smtClean="0">
                <a:solidFill>
                  <a:srgbClr val="FF0000"/>
                </a:solidFill>
                <a:latin typeface="Humnst777 BT" pitchFamily="34" charset="0"/>
              </a:rPr>
              <a:t>Pergerakan Tangan (A)</a:t>
            </a:r>
            <a:endParaRPr lang="fr-FR" sz="2400" dirty="0">
              <a:solidFill>
                <a:srgbClr val="FF0000"/>
              </a:solidFill>
              <a:latin typeface="Humnst777 BT" pitchFamily="34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095375"/>
            <a:ext cx="7038975" cy="576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143108" y="285728"/>
            <a:ext cx="5322291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4000" b="1" dirty="0" smtClean="0">
                <a:solidFill>
                  <a:srgbClr val="FF0000"/>
                </a:solidFill>
                <a:latin typeface="Humnst777 BT" pitchFamily="34" charset="0"/>
              </a:rPr>
              <a:t>Pergerakan Tangan (B)</a:t>
            </a:r>
            <a:endParaRPr lang="fr-FR" sz="2400" dirty="0">
              <a:solidFill>
                <a:srgbClr val="FF0000"/>
              </a:solidFill>
              <a:latin typeface="Humnst777 BT" pitchFamily="34" charset="0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000108"/>
            <a:ext cx="3486150" cy="556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7686" y="2071678"/>
            <a:ext cx="3609975" cy="398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143108" y="428604"/>
            <a:ext cx="366638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4000" b="1" dirty="0" smtClean="0">
                <a:solidFill>
                  <a:srgbClr val="FF0000"/>
                </a:solidFill>
                <a:latin typeface="Humnst777 BT" pitchFamily="34" charset="0"/>
              </a:rPr>
              <a:t>Latihan  - Garis</a:t>
            </a:r>
            <a:endParaRPr lang="fr-FR" sz="2400" dirty="0">
              <a:solidFill>
                <a:srgbClr val="FF0000"/>
              </a:solidFill>
              <a:latin typeface="Humnst777 BT" pitchFamily="34" charset="0"/>
            </a:endParaRP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642910" y="1357298"/>
            <a:ext cx="7786742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6">
                    <a:lumMod val="50000"/>
                  </a:schemeClr>
                </a:solidFill>
                <a:latin typeface="Tekton Pro Ext" pitchFamily="34" charset="0"/>
              </a:rPr>
              <a:t>Buatlah garis stroke dengan tangan pada posisi A.</a:t>
            </a:r>
          </a:p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6">
                    <a:lumMod val="50000"/>
                  </a:schemeClr>
                </a:solidFill>
                <a:latin typeface="Tekton Pro Ext" pitchFamily="34" charset="0"/>
              </a:rPr>
              <a:t>Beri  ekanan pada tangan, mulai dari ringan sampai berat.</a:t>
            </a:r>
          </a:p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6">
                    <a:lumMod val="50000"/>
                  </a:schemeClr>
                </a:solidFill>
                <a:latin typeface="Tekton Pro Ext" pitchFamily="34" charset="0"/>
              </a:rPr>
              <a:t>Lihat hasilnya, rasakan bagaimana perbedaan tekanan menghasilkan perbedaan nada garis.</a:t>
            </a:r>
          </a:p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6">
                    <a:lumMod val="50000"/>
                  </a:schemeClr>
                </a:solidFill>
                <a:latin typeface="Tekton Pro Ext" pitchFamily="34" charset="0"/>
              </a:rPr>
              <a:t>Ulangi sampai batas.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Tekton Pro Ext" pitchFamily="34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 l="22777" b="33522"/>
          <a:stretch>
            <a:fillRect/>
          </a:stretch>
        </p:blipFill>
        <p:spPr bwMode="auto">
          <a:xfrm>
            <a:off x="1142976" y="4071918"/>
            <a:ext cx="6781786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allAtOnce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143108" y="428604"/>
            <a:ext cx="366638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4000" b="1" dirty="0" smtClean="0">
                <a:solidFill>
                  <a:srgbClr val="FF0000"/>
                </a:solidFill>
                <a:latin typeface="Humnst777 BT" pitchFamily="34" charset="0"/>
              </a:rPr>
              <a:t>Latihan  - Garis</a:t>
            </a:r>
            <a:endParaRPr lang="fr-FR" sz="2400" dirty="0">
              <a:solidFill>
                <a:srgbClr val="FF0000"/>
              </a:solidFill>
              <a:latin typeface="Humnst777 BT" pitchFamily="34" charset="0"/>
            </a:endParaRP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642910" y="1357298"/>
            <a:ext cx="7786742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6">
                    <a:lumMod val="50000"/>
                  </a:schemeClr>
                </a:solidFill>
                <a:latin typeface="Tekton Pro Ext" pitchFamily="34" charset="0"/>
              </a:rPr>
              <a:t>Buatlah garis mendatar dengan tangan pada posisi A.</a:t>
            </a:r>
          </a:p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6">
                    <a:lumMod val="50000"/>
                  </a:schemeClr>
                </a:solidFill>
                <a:latin typeface="Tekton Pro Ext" pitchFamily="34" charset="0"/>
              </a:rPr>
              <a:t>Beri  tekanan pada tangan, mulai dari ringan sampai berat.</a:t>
            </a:r>
          </a:p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6">
                    <a:lumMod val="50000"/>
                  </a:schemeClr>
                </a:solidFill>
                <a:latin typeface="Tekton Pro Ext" pitchFamily="34" charset="0"/>
              </a:rPr>
              <a:t>Lihat hasilnya, rasakan bagaimana perbedaan tekanan menghasilkan perbedaan nada garis.</a:t>
            </a:r>
          </a:p>
          <a:p>
            <a:pPr marL="263525" indent="-263525">
              <a:buFont typeface="Arial" pitchFamily="34" charset="0"/>
              <a:buChar char="•"/>
            </a:pPr>
            <a:r>
              <a:rPr lang="id-ID" sz="2400" b="1" dirty="0" smtClean="0">
                <a:solidFill>
                  <a:schemeClr val="accent6">
                    <a:lumMod val="50000"/>
                  </a:schemeClr>
                </a:solidFill>
                <a:latin typeface="Tekton Pro Ext" pitchFamily="34" charset="0"/>
              </a:rPr>
              <a:t>Ulangi sampai batas.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Tekton Pro Ext" pitchFamily="34" charset="0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4286256"/>
            <a:ext cx="438150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500298" y="3214686"/>
            <a:ext cx="346441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b="1" dirty="0" smtClean="0">
                <a:solidFill>
                  <a:srgbClr val="336699"/>
                </a:solidFill>
                <a:latin typeface="Trajan Pro" pitchFamily="18" charset="0"/>
              </a:rPr>
              <a:t>Terimakasih...</a:t>
            </a:r>
            <a:endParaRPr lang="fr-FR" dirty="0">
              <a:solidFill>
                <a:srgbClr val="336699"/>
              </a:solidFill>
              <a:latin typeface="Trajan Pro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285984" y="1142984"/>
            <a:ext cx="461818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b="1" dirty="0" smtClean="0">
                <a:solidFill>
                  <a:srgbClr val="00B050"/>
                </a:solidFill>
                <a:latin typeface="Trajan Pro" pitchFamily="18" charset="0"/>
              </a:rPr>
              <a:t>Quote of The Day :</a:t>
            </a:r>
            <a:endParaRPr lang="fr-FR" dirty="0">
              <a:solidFill>
                <a:srgbClr val="00B050"/>
              </a:solidFill>
              <a:latin typeface="Trajan Pro" pitchFamily="18" charset="0"/>
            </a:endParaRPr>
          </a:p>
        </p:txBody>
      </p:sp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500034" y="2571744"/>
            <a:ext cx="553055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800" b="1" dirty="0" smtClean="0">
                <a:solidFill>
                  <a:srgbClr val="7030A0"/>
                </a:solidFill>
                <a:latin typeface="Trajan Pro" pitchFamily="18" charset="0"/>
              </a:rPr>
              <a:t>Knowledge is Something.</a:t>
            </a: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500034" y="3214686"/>
            <a:ext cx="83498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800" b="1" dirty="0" smtClean="0">
                <a:solidFill>
                  <a:srgbClr val="FF0066"/>
                </a:solidFill>
                <a:latin typeface="Trajan Pro" pitchFamily="18" charset="0"/>
              </a:rPr>
              <a:t>Applying what you know is everything.</a:t>
            </a: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500034" y="3857628"/>
            <a:ext cx="826040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800" b="1" dirty="0" smtClean="0">
                <a:solidFill>
                  <a:srgbClr val="FF0000"/>
                </a:solidFill>
                <a:latin typeface="Trajan Pro" pitchFamily="18" charset="0"/>
              </a:rPr>
              <a:t>But Knowledge + action = Perfecting...</a:t>
            </a:r>
            <a:endParaRPr lang="fr-FR" sz="1600" dirty="0">
              <a:solidFill>
                <a:srgbClr val="FF0000"/>
              </a:solidFill>
              <a:latin typeface="Trajan Pro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3" grpId="0"/>
      <p:bldP spid="4" grpId="0"/>
      <p:bldP spid="5" grpId="0"/>
    </p:bld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1344</TotalTime>
  <Words>408</Words>
  <Application>Microsoft PowerPoint</Application>
  <PresentationFormat>On-screen Show (4:3)</PresentationFormat>
  <Paragraphs>67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Modèle par défaut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Blue Syphon</dc:title>
  <dc:creator>www.powerpointstyles.com</dc:creator>
  <cp:lastModifiedBy>User</cp:lastModifiedBy>
  <cp:revision>41</cp:revision>
  <dcterms:created xsi:type="dcterms:W3CDTF">2009-03-23T15:23:24Z</dcterms:created>
  <dcterms:modified xsi:type="dcterms:W3CDTF">2016-09-23T02:11:39Z</dcterms:modified>
</cp:coreProperties>
</file>