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3" r:id="rId16"/>
    <p:sldId id="274" r:id="rId17"/>
    <p:sldId id="275" r:id="rId18"/>
    <p:sldId id="276" r:id="rId19"/>
    <p:sldId id="277" r:id="rId20"/>
    <p:sldId id="278" r:id="rId21"/>
    <p:sldId id="281" r:id="rId22"/>
    <p:sldId id="282" r:id="rId23"/>
    <p:sldId id="283" r:id="rId24"/>
    <p:sldId id="284" r:id="rId25"/>
    <p:sldId id="285" r:id="rId26"/>
    <p:sldId id="286" r:id="rId27"/>
    <p:sldId id="289" r:id="rId28"/>
    <p:sldId id="291" r:id="rId29"/>
    <p:sldId id="292" r:id="rId30"/>
    <p:sldId id="294" r:id="rId31"/>
    <p:sldId id="295" r:id="rId32"/>
  </p:sldIdLst>
  <p:sldSz cx="10058400" cy="7772400"/>
  <p:notesSz cx="10058400" cy="77724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7" d="100"/>
          <a:sy n="67" d="100"/>
        </p:scale>
        <p:origin x="-1272" y="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80"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4/27/2017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500" b="1" i="0">
                <a:solidFill>
                  <a:schemeClr val="tx1"/>
                </a:solidFill>
                <a:latin typeface="Rockwell"/>
                <a:cs typeface="Rockwell"/>
              </a:defRPr>
            </a:lvl1pPr>
          </a:lstStyle>
          <a:p>
            <a:endParaRPr/>
          </a:p>
        </p:txBody>
      </p:sp>
      <p:sp>
        <p:nvSpPr>
          <p:cNvPr id="3" name="Holder 3"/>
          <p:cNvSpPr>
            <a:spLocks noGrp="1"/>
          </p:cNvSpPr>
          <p:nvPr>
            <p:ph type="body" idx="1"/>
          </p:nvPr>
        </p:nvSpPr>
        <p:spPr/>
        <p:txBody>
          <a:bodyPr lIns="0" tIns="0" rIns="0" bIns="0"/>
          <a:lstStyle>
            <a:lvl1pPr>
              <a:defRPr sz="2500" b="0" i="0">
                <a:solidFill>
                  <a:schemeClr val="tx1"/>
                </a:solidFill>
                <a:latin typeface="Rockwell"/>
                <a:cs typeface="Rockwe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4/27/2017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500" b="1" i="0">
                <a:solidFill>
                  <a:schemeClr val="tx1"/>
                </a:solidFill>
                <a:latin typeface="Rockwell"/>
                <a:cs typeface="Rockwell"/>
              </a:defRPr>
            </a:lvl1pPr>
          </a:lstStyle>
          <a:p>
            <a:endParaRPr/>
          </a:p>
        </p:txBody>
      </p:sp>
      <p:sp>
        <p:nvSpPr>
          <p:cNvPr id="3" name="Holder 3"/>
          <p:cNvSpPr>
            <a:spLocks noGrp="1"/>
          </p:cNvSpPr>
          <p:nvPr>
            <p:ph sz="half" idx="2"/>
          </p:nvPr>
        </p:nvSpPr>
        <p:spPr>
          <a:xfrm>
            <a:off x="502920" y="1787652"/>
            <a:ext cx="4375404" cy="512978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80076" y="1787652"/>
            <a:ext cx="4375404" cy="512978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4/27/2017</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500" b="1" i="0">
                <a:solidFill>
                  <a:schemeClr val="tx1"/>
                </a:solidFill>
                <a:latin typeface="Rockwell"/>
                <a:cs typeface="Rockwel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4/27/2017</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4/27/2017</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1013460"/>
            <a:ext cx="10057130" cy="1047115"/>
          </a:xfrm>
          <a:custGeom>
            <a:avLst/>
            <a:gdLst/>
            <a:ahLst/>
            <a:cxnLst/>
            <a:rect l="l" t="t" r="r" b="b"/>
            <a:pathLst>
              <a:path w="10057130" h="1047114">
                <a:moveTo>
                  <a:pt x="0" y="1046988"/>
                </a:moveTo>
                <a:lnTo>
                  <a:pt x="10056876" y="1046988"/>
                </a:lnTo>
                <a:lnTo>
                  <a:pt x="10056876" y="0"/>
                </a:lnTo>
                <a:lnTo>
                  <a:pt x="0" y="0"/>
                </a:lnTo>
                <a:lnTo>
                  <a:pt x="0" y="1046988"/>
                </a:lnTo>
                <a:close/>
              </a:path>
            </a:pathLst>
          </a:custGeom>
          <a:solidFill>
            <a:srgbClr val="FFFF66"/>
          </a:solidFill>
        </p:spPr>
        <p:txBody>
          <a:bodyPr wrap="square" lIns="0" tIns="0" rIns="0" bIns="0" rtlCol="0"/>
          <a:lstStyle/>
          <a:p>
            <a:endParaRPr/>
          </a:p>
        </p:txBody>
      </p:sp>
      <p:sp>
        <p:nvSpPr>
          <p:cNvPr id="2" name="Holder 2"/>
          <p:cNvSpPr>
            <a:spLocks noGrp="1"/>
          </p:cNvSpPr>
          <p:nvPr>
            <p:ph type="title"/>
          </p:nvPr>
        </p:nvSpPr>
        <p:spPr>
          <a:xfrm>
            <a:off x="449072" y="1207008"/>
            <a:ext cx="9160255" cy="605155"/>
          </a:xfrm>
          <a:prstGeom prst="rect">
            <a:avLst/>
          </a:prstGeom>
        </p:spPr>
        <p:txBody>
          <a:bodyPr wrap="square" lIns="0" tIns="0" rIns="0" bIns="0">
            <a:spAutoFit/>
          </a:bodyPr>
          <a:lstStyle>
            <a:lvl1pPr>
              <a:defRPr sz="3500" b="1" i="0">
                <a:solidFill>
                  <a:schemeClr val="tx1"/>
                </a:solidFill>
                <a:latin typeface="Rockwell"/>
                <a:cs typeface="Rockwell"/>
              </a:defRPr>
            </a:lvl1pPr>
          </a:lstStyle>
          <a:p>
            <a:endParaRPr/>
          </a:p>
        </p:txBody>
      </p:sp>
      <p:sp>
        <p:nvSpPr>
          <p:cNvPr id="3" name="Holder 3"/>
          <p:cNvSpPr>
            <a:spLocks noGrp="1"/>
          </p:cNvSpPr>
          <p:nvPr>
            <p:ph type="body" idx="1"/>
          </p:nvPr>
        </p:nvSpPr>
        <p:spPr>
          <a:xfrm>
            <a:off x="407543" y="2388361"/>
            <a:ext cx="9243313" cy="3734435"/>
          </a:xfrm>
          <a:prstGeom prst="rect">
            <a:avLst/>
          </a:prstGeom>
        </p:spPr>
        <p:txBody>
          <a:bodyPr wrap="square" lIns="0" tIns="0" rIns="0" bIns="0">
            <a:spAutoFit/>
          </a:bodyPr>
          <a:lstStyle>
            <a:lvl1pPr>
              <a:defRPr sz="2500" b="0" i="0">
                <a:solidFill>
                  <a:schemeClr val="tx1"/>
                </a:solidFill>
                <a:latin typeface="Rockwell"/>
                <a:cs typeface="Rockwell"/>
              </a:defRPr>
            </a:lvl1pPr>
          </a:lstStyle>
          <a:p>
            <a:endParaRPr/>
          </a:p>
        </p:txBody>
      </p:sp>
      <p:sp>
        <p:nvSpPr>
          <p:cNvPr id="4" name="Holder 4"/>
          <p:cNvSpPr>
            <a:spLocks noGrp="1"/>
          </p:cNvSpPr>
          <p:nvPr>
            <p:ph type="ftr" sz="quarter" idx="5"/>
          </p:nvPr>
        </p:nvSpPr>
        <p:spPr>
          <a:xfrm>
            <a:off x="3419856" y="7228332"/>
            <a:ext cx="3218688"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4/27/2017</a:t>
            </a:fld>
            <a:endParaRPr lang="en-US"/>
          </a:p>
        </p:txBody>
      </p:sp>
      <p:sp>
        <p:nvSpPr>
          <p:cNvPr id="6" name="Holder 6"/>
          <p:cNvSpPr>
            <a:spLocks noGrp="1"/>
          </p:cNvSpPr>
          <p:nvPr>
            <p:ph type="sldNum" sz="quarter" idx="7"/>
          </p:nvPr>
        </p:nvSpPr>
        <p:spPr>
          <a:xfrm>
            <a:off x="7242048" y="7228332"/>
            <a:ext cx="2313432" cy="3886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3.bp.blogspot.com/-WQbjw52DgP8/UBffZks91vI/AAAAAAAAAFQ/8XHwGQHEoaA/s1600/card-reader.jpg" TargetMode="Externa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1.bp.blogspot.com/-auXLCt9PMDM/UBfgEYbk7nI/AAAAAAAAAFY/S5n7SqxE7lE/s1600/keyboard.jpg"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1.bp.blogspot.com/-ulfUAcF2dDU/VEVQKL25csI/AAAAAAAADYY/7g8BOUxi9KQ/s1600/Monitor.jpg" TargetMode="Externa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4.bp.blogspot.com/-249EtUiVaoc/VEZhzxPbuTI/AAAAAAAADZ8/GyflPPpFQKk/s1600/Printer.jpg"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0" y="1013460"/>
            <a:ext cx="10057130" cy="1047115"/>
          </a:xfrm>
          <a:prstGeom prst="rect">
            <a:avLst/>
          </a:prstGeom>
        </p:spPr>
        <p:txBody>
          <a:bodyPr vert="horz" wrap="square" lIns="0" tIns="196215" rIns="0" bIns="0" rtlCol="0">
            <a:spAutoFit/>
          </a:bodyPr>
          <a:lstStyle/>
          <a:p>
            <a:pPr marL="2546350">
              <a:lnSpc>
                <a:spcPct val="100000"/>
              </a:lnSpc>
              <a:spcBef>
                <a:spcPts val="1545"/>
              </a:spcBef>
            </a:pPr>
            <a:r>
              <a:rPr sz="3900" dirty="0">
                <a:latin typeface="Arial"/>
                <a:cs typeface="Arial"/>
              </a:rPr>
              <a:t>Input/Output</a:t>
            </a:r>
            <a:r>
              <a:rPr sz="3900" spc="-90" dirty="0">
                <a:latin typeface="Arial"/>
                <a:cs typeface="Arial"/>
              </a:rPr>
              <a:t> </a:t>
            </a:r>
            <a:r>
              <a:rPr sz="3900" spc="5" dirty="0">
                <a:latin typeface="Arial"/>
                <a:cs typeface="Arial"/>
              </a:rPr>
              <a:t>Problems</a:t>
            </a:r>
            <a:endParaRPr sz="3900">
              <a:latin typeface="Arial"/>
              <a:cs typeface="Arial"/>
            </a:endParaRPr>
          </a:p>
        </p:txBody>
      </p:sp>
      <p:sp>
        <p:nvSpPr>
          <p:cNvPr id="3" name="object 3"/>
          <p:cNvSpPr txBox="1"/>
          <p:nvPr/>
        </p:nvSpPr>
        <p:spPr>
          <a:xfrm>
            <a:off x="570991" y="2372359"/>
            <a:ext cx="8561070" cy="3185160"/>
          </a:xfrm>
          <a:prstGeom prst="rect">
            <a:avLst/>
          </a:prstGeom>
        </p:spPr>
        <p:txBody>
          <a:bodyPr vert="horz" wrap="square" lIns="0" tIns="0" rIns="0" bIns="0" rtlCol="0">
            <a:spAutoFit/>
          </a:bodyPr>
          <a:lstStyle/>
          <a:p>
            <a:pPr marL="311150" indent="-298450">
              <a:lnSpc>
                <a:spcPct val="100000"/>
              </a:lnSpc>
              <a:buChar char="•"/>
              <a:tabLst>
                <a:tab pos="311150" algn="l"/>
                <a:tab pos="311785" algn="l"/>
              </a:tabLst>
            </a:pPr>
            <a:r>
              <a:rPr sz="2800" spc="-5" dirty="0">
                <a:latin typeface="Rockwell"/>
                <a:cs typeface="Rockwell"/>
              </a:rPr>
              <a:t>Ada </a:t>
            </a:r>
            <a:r>
              <a:rPr sz="2800" spc="-10" dirty="0">
                <a:latin typeface="Rockwell"/>
                <a:cs typeface="Rockwell"/>
              </a:rPr>
              <a:t>banyak jenis perangkat</a:t>
            </a:r>
            <a:r>
              <a:rPr sz="2800" spc="20" dirty="0">
                <a:latin typeface="Rockwell"/>
                <a:cs typeface="Rockwell"/>
              </a:rPr>
              <a:t> </a:t>
            </a:r>
            <a:r>
              <a:rPr sz="2800" spc="-5" dirty="0">
                <a:latin typeface="Rockwell"/>
                <a:cs typeface="Rockwell"/>
              </a:rPr>
              <a:t>(</a:t>
            </a:r>
            <a:r>
              <a:rPr sz="2800" i="1" spc="-5" dirty="0">
                <a:latin typeface="Rockwell"/>
                <a:cs typeface="Rockwell"/>
              </a:rPr>
              <a:t>peripherals</a:t>
            </a:r>
            <a:r>
              <a:rPr sz="2800" spc="-5" dirty="0">
                <a:latin typeface="Rockwell"/>
                <a:cs typeface="Rockwell"/>
              </a:rPr>
              <a:t>)</a:t>
            </a:r>
            <a:endParaRPr sz="2800" dirty="0">
              <a:latin typeface="Rockwell"/>
              <a:cs typeface="Rockwell"/>
            </a:endParaRPr>
          </a:p>
          <a:p>
            <a:pPr marL="660400" lvl="1" indent="-248920">
              <a:lnSpc>
                <a:spcPct val="100000"/>
              </a:lnSpc>
              <a:spcBef>
                <a:spcPts val="605"/>
              </a:spcBef>
              <a:buChar char="–"/>
              <a:tabLst>
                <a:tab pos="660400" algn="l"/>
              </a:tabLst>
            </a:pPr>
            <a:r>
              <a:rPr sz="2350" spc="10" dirty="0">
                <a:latin typeface="Rockwell"/>
                <a:cs typeface="Rockwell"/>
              </a:rPr>
              <a:t>Menyampaikan </a:t>
            </a:r>
            <a:r>
              <a:rPr sz="2350" spc="5" dirty="0">
                <a:latin typeface="Rockwell"/>
                <a:cs typeface="Rockwell"/>
              </a:rPr>
              <a:t>jumlah </a:t>
            </a:r>
            <a:r>
              <a:rPr sz="2350" spc="10" dirty="0">
                <a:latin typeface="Rockwell"/>
                <a:cs typeface="Rockwell"/>
              </a:rPr>
              <a:t>data yang</a:t>
            </a:r>
            <a:r>
              <a:rPr sz="2350" spc="-30" dirty="0">
                <a:latin typeface="Rockwell"/>
                <a:cs typeface="Rockwell"/>
              </a:rPr>
              <a:t> </a:t>
            </a:r>
            <a:r>
              <a:rPr sz="2350" spc="10" dirty="0">
                <a:latin typeface="Rockwell"/>
                <a:cs typeface="Rockwell"/>
              </a:rPr>
              <a:t>berbeda</a:t>
            </a:r>
            <a:endParaRPr sz="2350" dirty="0">
              <a:latin typeface="Rockwell"/>
              <a:cs typeface="Rockwell"/>
            </a:endParaRPr>
          </a:p>
          <a:p>
            <a:pPr marL="660400" lvl="1" indent="-248920">
              <a:lnSpc>
                <a:spcPct val="100000"/>
              </a:lnSpc>
              <a:spcBef>
                <a:spcPts val="600"/>
              </a:spcBef>
              <a:buChar char="–"/>
              <a:tabLst>
                <a:tab pos="660400" algn="l"/>
              </a:tabLst>
            </a:pPr>
            <a:r>
              <a:rPr sz="2350" spc="15" dirty="0">
                <a:latin typeface="Rockwell"/>
                <a:cs typeface="Rockwell"/>
              </a:rPr>
              <a:t>Pada </a:t>
            </a:r>
            <a:r>
              <a:rPr sz="2350" spc="10" dirty="0">
                <a:latin typeface="Rockwell"/>
                <a:cs typeface="Rockwell"/>
              </a:rPr>
              <a:t>kecepatan yang</a:t>
            </a:r>
            <a:r>
              <a:rPr sz="2350" spc="-85" dirty="0">
                <a:latin typeface="Rockwell"/>
                <a:cs typeface="Rockwell"/>
              </a:rPr>
              <a:t> </a:t>
            </a:r>
            <a:r>
              <a:rPr sz="2350" spc="10" dirty="0">
                <a:latin typeface="Rockwell"/>
                <a:cs typeface="Rockwell"/>
              </a:rPr>
              <a:t>berbeda</a:t>
            </a:r>
            <a:endParaRPr sz="2350" dirty="0">
              <a:latin typeface="Rockwell"/>
              <a:cs typeface="Rockwell"/>
            </a:endParaRPr>
          </a:p>
          <a:p>
            <a:pPr marL="660400" lvl="1" indent="-248920">
              <a:lnSpc>
                <a:spcPct val="100000"/>
              </a:lnSpc>
              <a:spcBef>
                <a:spcPts val="585"/>
              </a:spcBef>
              <a:buChar char="–"/>
              <a:tabLst>
                <a:tab pos="660400" algn="l"/>
              </a:tabLst>
            </a:pPr>
            <a:r>
              <a:rPr sz="2350" spc="10" dirty="0">
                <a:latin typeface="Rockwell"/>
                <a:cs typeface="Rockwell"/>
              </a:rPr>
              <a:t>Dalam </a:t>
            </a:r>
            <a:r>
              <a:rPr sz="2350" spc="5" dirty="0">
                <a:latin typeface="Rockwell"/>
                <a:cs typeface="Rockwell"/>
              </a:rPr>
              <a:t>format </a:t>
            </a:r>
            <a:r>
              <a:rPr sz="2350" spc="10" dirty="0">
                <a:latin typeface="Rockwell"/>
                <a:cs typeface="Rockwell"/>
              </a:rPr>
              <a:t>yang</a:t>
            </a:r>
            <a:r>
              <a:rPr sz="2350" spc="-60" dirty="0">
                <a:latin typeface="Rockwell"/>
                <a:cs typeface="Rockwell"/>
              </a:rPr>
              <a:t> </a:t>
            </a:r>
            <a:r>
              <a:rPr sz="2350" spc="10" dirty="0">
                <a:latin typeface="Rockwell"/>
                <a:cs typeface="Rockwell"/>
              </a:rPr>
              <a:t>berbeda</a:t>
            </a:r>
            <a:endParaRPr sz="2350" dirty="0">
              <a:latin typeface="Rockwell"/>
              <a:cs typeface="Rockwell"/>
            </a:endParaRPr>
          </a:p>
          <a:p>
            <a:pPr marL="311150" marR="5080" indent="-298450">
              <a:lnSpc>
                <a:spcPts val="3350"/>
              </a:lnSpc>
              <a:spcBef>
                <a:spcPts val="775"/>
              </a:spcBef>
              <a:buChar char="•"/>
              <a:tabLst>
                <a:tab pos="311150" algn="l"/>
                <a:tab pos="311785" algn="l"/>
              </a:tabLst>
            </a:pPr>
            <a:r>
              <a:rPr sz="2800" spc="-5" dirty="0">
                <a:latin typeface="Rockwell"/>
                <a:cs typeface="Rockwell"/>
              </a:rPr>
              <a:t>Kecepatan </a:t>
            </a:r>
            <a:r>
              <a:rPr sz="2800" spc="-10" dirty="0">
                <a:latin typeface="Rockwell"/>
                <a:cs typeface="Rockwell"/>
              </a:rPr>
              <a:t>semua perangkat tersebut </a:t>
            </a:r>
            <a:r>
              <a:rPr sz="2800" spc="-5" dirty="0">
                <a:latin typeface="Rockwell"/>
                <a:cs typeface="Rockwell"/>
              </a:rPr>
              <a:t>lebih </a:t>
            </a:r>
            <a:r>
              <a:rPr sz="2800" spc="-10" dirty="0">
                <a:latin typeface="Rockwell"/>
                <a:cs typeface="Rockwell"/>
              </a:rPr>
              <a:t>lambat  dibandingkan CPU </a:t>
            </a:r>
            <a:r>
              <a:rPr sz="2800" spc="-5" dirty="0">
                <a:latin typeface="Rockwell"/>
                <a:cs typeface="Rockwell"/>
              </a:rPr>
              <a:t>and</a:t>
            </a:r>
            <a:r>
              <a:rPr sz="2800" spc="-30" dirty="0">
                <a:latin typeface="Rockwell"/>
                <a:cs typeface="Rockwell"/>
              </a:rPr>
              <a:t> </a:t>
            </a:r>
            <a:r>
              <a:rPr sz="2800" spc="-10" dirty="0">
                <a:latin typeface="Rockwell"/>
                <a:cs typeface="Rockwell"/>
              </a:rPr>
              <a:t>RAM</a:t>
            </a:r>
            <a:endParaRPr sz="2800" dirty="0">
              <a:latin typeface="Rockwell"/>
              <a:cs typeface="Rockwell"/>
            </a:endParaRPr>
          </a:p>
          <a:p>
            <a:pPr marL="311150" indent="-298450">
              <a:lnSpc>
                <a:spcPct val="100000"/>
              </a:lnSpc>
              <a:spcBef>
                <a:spcPts val="550"/>
              </a:spcBef>
              <a:buChar char="•"/>
              <a:tabLst>
                <a:tab pos="311150" algn="l"/>
                <a:tab pos="311785" algn="l"/>
              </a:tabLst>
            </a:pPr>
            <a:r>
              <a:rPr sz="2800" spc="-10" dirty="0">
                <a:latin typeface="Rockwell"/>
                <a:cs typeface="Rockwell"/>
              </a:rPr>
              <a:t>Membutuhkan </a:t>
            </a:r>
            <a:r>
              <a:rPr sz="2800" spc="-5" dirty="0">
                <a:latin typeface="Rockwell"/>
                <a:cs typeface="Rockwell"/>
              </a:rPr>
              <a:t>I/O modules untuk</a:t>
            </a:r>
            <a:r>
              <a:rPr sz="2800" spc="-20" dirty="0">
                <a:latin typeface="Rockwell"/>
                <a:cs typeface="Rockwell"/>
              </a:rPr>
              <a:t> </a:t>
            </a:r>
            <a:r>
              <a:rPr sz="2800" spc="-10" dirty="0">
                <a:latin typeface="Rockwell"/>
                <a:cs typeface="Rockwell"/>
              </a:rPr>
              <a:t>beroperasi</a:t>
            </a:r>
            <a:endParaRPr sz="2800" dirty="0">
              <a:latin typeface="Rockwell"/>
              <a:cs typeface="Rockwell"/>
            </a:endParaRPr>
          </a:p>
        </p:txBody>
      </p:sp>
      <p:sp>
        <p:nvSpPr>
          <p:cNvPr id="4" name="object 4"/>
          <p:cNvSpPr/>
          <p:nvPr/>
        </p:nvSpPr>
        <p:spPr>
          <a:xfrm>
            <a:off x="0" y="1013460"/>
            <a:ext cx="10057130" cy="1047115"/>
          </a:xfrm>
          <a:custGeom>
            <a:avLst/>
            <a:gdLst/>
            <a:ahLst/>
            <a:cxnLst/>
            <a:rect l="l" t="t" r="r" b="b"/>
            <a:pathLst>
              <a:path w="10057130" h="1047114">
                <a:moveTo>
                  <a:pt x="0" y="1046988"/>
                </a:moveTo>
                <a:lnTo>
                  <a:pt x="10056876" y="1046988"/>
                </a:lnTo>
                <a:lnTo>
                  <a:pt x="10056876" y="0"/>
                </a:lnTo>
                <a:lnTo>
                  <a:pt x="0" y="0"/>
                </a:lnTo>
                <a:lnTo>
                  <a:pt x="0" y="1046988"/>
                </a:lnTo>
                <a:close/>
              </a:path>
            </a:pathLst>
          </a:custGeom>
          <a:solidFill>
            <a:srgbClr val="FFFF66"/>
          </a:solidFill>
        </p:spPr>
        <p:txBody>
          <a:bodyPr wrap="square" lIns="0" tIns="0" rIns="0" bIns="0" rtlCol="0"/>
          <a:lstStyle/>
          <a:p>
            <a:endParaRPr/>
          </a:p>
        </p:txBody>
      </p:sp>
      <p:sp>
        <p:nvSpPr>
          <p:cNvPr id="5" name="object 5"/>
          <p:cNvSpPr txBox="1">
            <a:spLocks noGrp="1"/>
          </p:cNvSpPr>
          <p:nvPr>
            <p:ph type="title"/>
          </p:nvPr>
        </p:nvSpPr>
        <p:spPr>
          <a:prstGeom prst="rect">
            <a:avLst/>
          </a:prstGeom>
        </p:spPr>
        <p:txBody>
          <a:bodyPr vert="horz" wrap="square" lIns="0" tIns="0" rIns="0" bIns="0" rtlCol="0">
            <a:spAutoFit/>
          </a:bodyPr>
          <a:lstStyle/>
          <a:p>
            <a:pPr marL="2961640">
              <a:lnSpc>
                <a:spcPct val="100000"/>
              </a:lnSpc>
            </a:pPr>
            <a:r>
              <a:rPr sz="3900" spc="5" dirty="0"/>
              <a:t>Pendahuluan</a:t>
            </a:r>
            <a:endParaRPr sz="39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941830">
              <a:lnSpc>
                <a:spcPct val="100000"/>
              </a:lnSpc>
            </a:pPr>
            <a:r>
              <a:rPr sz="3900" spc="5" dirty="0"/>
              <a:t>Input/Output</a:t>
            </a:r>
            <a:r>
              <a:rPr sz="3900" spc="-70" dirty="0"/>
              <a:t> </a:t>
            </a:r>
            <a:r>
              <a:rPr sz="3900" spc="5" dirty="0"/>
              <a:t>Module</a:t>
            </a:r>
            <a:endParaRPr sz="3900"/>
          </a:p>
        </p:txBody>
      </p:sp>
      <p:sp>
        <p:nvSpPr>
          <p:cNvPr id="3" name="object 3"/>
          <p:cNvSpPr txBox="1"/>
          <p:nvPr/>
        </p:nvSpPr>
        <p:spPr>
          <a:xfrm>
            <a:off x="570991" y="2156000"/>
            <a:ext cx="8606155" cy="4631055"/>
          </a:xfrm>
          <a:prstGeom prst="rect">
            <a:avLst/>
          </a:prstGeom>
        </p:spPr>
        <p:txBody>
          <a:bodyPr vert="horz" wrap="square" lIns="0" tIns="0" rIns="0" bIns="0" rtlCol="0">
            <a:spAutoFit/>
          </a:bodyPr>
          <a:lstStyle/>
          <a:p>
            <a:pPr marL="544195" marR="191135" indent="-531495">
              <a:lnSpc>
                <a:spcPct val="100699"/>
              </a:lnSpc>
              <a:buChar char="•"/>
              <a:tabLst>
                <a:tab pos="544195" algn="l"/>
                <a:tab pos="544830" algn="l"/>
              </a:tabLst>
            </a:pPr>
            <a:r>
              <a:rPr sz="3050" spc="10" dirty="0">
                <a:latin typeface="Rockwell"/>
                <a:cs typeface="Rockwell"/>
              </a:rPr>
              <a:t>Merupakan </a:t>
            </a:r>
            <a:r>
              <a:rPr sz="3050" i="1" spc="5" dirty="0">
                <a:latin typeface="Rockwell"/>
                <a:cs typeface="Rockwell"/>
              </a:rPr>
              <a:t>interface </a:t>
            </a:r>
            <a:r>
              <a:rPr sz="3050" spc="5" dirty="0">
                <a:latin typeface="Rockwell"/>
                <a:cs typeface="Rockwell"/>
              </a:rPr>
              <a:t>bagi </a:t>
            </a:r>
            <a:r>
              <a:rPr sz="3050" spc="15" dirty="0">
                <a:latin typeface="Rockwell"/>
                <a:cs typeface="Rockwell"/>
              </a:rPr>
              <a:t>CPU </a:t>
            </a:r>
            <a:r>
              <a:rPr sz="3050" spc="10" dirty="0">
                <a:latin typeface="Rockwell"/>
                <a:cs typeface="Rockwell"/>
              </a:rPr>
              <a:t>dan </a:t>
            </a:r>
            <a:r>
              <a:rPr sz="3050" spc="15" dirty="0">
                <a:latin typeface="Rockwell"/>
                <a:cs typeface="Rockwell"/>
              </a:rPr>
              <a:t>Memory  </a:t>
            </a:r>
            <a:r>
              <a:rPr sz="3050" spc="5" dirty="0">
                <a:latin typeface="Rockwell"/>
                <a:cs typeface="Rockwell"/>
              </a:rPr>
              <a:t>atau Interface untuk </a:t>
            </a:r>
            <a:r>
              <a:rPr sz="3050" spc="10" dirty="0">
                <a:latin typeface="Rockwell"/>
                <a:cs typeface="Rockwell"/>
              </a:rPr>
              <a:t>1 </a:t>
            </a:r>
            <a:r>
              <a:rPr sz="3050" spc="5" dirty="0">
                <a:latin typeface="Rockwell"/>
                <a:cs typeface="Rockwell"/>
              </a:rPr>
              <a:t>atau lebih </a:t>
            </a:r>
            <a:r>
              <a:rPr sz="3050" spc="10" dirty="0">
                <a:latin typeface="Rockwell"/>
                <a:cs typeface="Rockwell"/>
              </a:rPr>
              <a:t>perangkat  peripheral</a:t>
            </a:r>
            <a:endParaRPr sz="3050" dirty="0">
              <a:latin typeface="Rockwell"/>
              <a:cs typeface="Rockwell"/>
            </a:endParaRPr>
          </a:p>
          <a:p>
            <a:pPr marL="544195" marR="267335" indent="-531495">
              <a:lnSpc>
                <a:spcPct val="100699"/>
              </a:lnSpc>
              <a:spcBef>
                <a:spcPts val="730"/>
              </a:spcBef>
              <a:buChar char="•"/>
              <a:tabLst>
                <a:tab pos="544195" algn="l"/>
                <a:tab pos="544830" algn="l"/>
              </a:tabLst>
            </a:pPr>
            <a:r>
              <a:rPr sz="3050" spc="10" dirty="0">
                <a:latin typeface="Rockwell"/>
                <a:cs typeface="Rockwell"/>
              </a:rPr>
              <a:t>Modul </a:t>
            </a:r>
            <a:r>
              <a:rPr sz="3050" spc="5" dirty="0">
                <a:latin typeface="Rockwell"/>
                <a:cs typeface="Rockwell"/>
              </a:rPr>
              <a:t>I/O </a:t>
            </a:r>
            <a:r>
              <a:rPr sz="3050" spc="10" dirty="0">
                <a:latin typeface="Rockwell"/>
                <a:cs typeface="Rockwell"/>
              </a:rPr>
              <a:t>memiliki dua buah </a:t>
            </a:r>
            <a:r>
              <a:rPr sz="3050" spc="5" dirty="0">
                <a:latin typeface="Rockwell"/>
                <a:cs typeface="Rockwell"/>
              </a:rPr>
              <a:t>fungsi </a:t>
            </a:r>
            <a:r>
              <a:rPr sz="3050" spc="10" dirty="0">
                <a:latin typeface="Rockwell"/>
                <a:cs typeface="Rockwell"/>
              </a:rPr>
              <a:t>utama,  </a:t>
            </a:r>
            <a:r>
              <a:rPr sz="3050" spc="5" dirty="0">
                <a:latin typeface="Rockwell"/>
                <a:cs typeface="Rockwell"/>
              </a:rPr>
              <a:t>yaitu</a:t>
            </a:r>
            <a:r>
              <a:rPr sz="3050" spc="-80" dirty="0">
                <a:latin typeface="Rockwell"/>
                <a:cs typeface="Rockwell"/>
              </a:rPr>
              <a:t> </a:t>
            </a:r>
            <a:r>
              <a:rPr sz="3050" spc="5" dirty="0">
                <a:latin typeface="Rockwell"/>
                <a:cs typeface="Rockwell"/>
              </a:rPr>
              <a:t>:</a:t>
            </a:r>
            <a:endParaRPr sz="3050" dirty="0">
              <a:latin typeface="Rockwell"/>
              <a:cs typeface="Rockwell"/>
            </a:endParaRPr>
          </a:p>
          <a:p>
            <a:pPr marL="829310" marR="488950" lvl="1" indent="-417830">
              <a:lnSpc>
                <a:spcPct val="100400"/>
              </a:lnSpc>
              <a:spcBef>
                <a:spcPts val="650"/>
              </a:spcBef>
              <a:buAutoNum type="arabicPeriod"/>
              <a:tabLst>
                <a:tab pos="829310" algn="l"/>
                <a:tab pos="829944" algn="l"/>
              </a:tabLst>
            </a:pPr>
            <a:r>
              <a:rPr sz="2650" spc="-5" dirty="0">
                <a:latin typeface="Rockwell"/>
                <a:cs typeface="Rockwell"/>
              </a:rPr>
              <a:t>Sebagai piranti antarmuka </a:t>
            </a:r>
            <a:r>
              <a:rPr sz="2650" dirty="0">
                <a:latin typeface="Rockwell"/>
                <a:cs typeface="Rockwell"/>
              </a:rPr>
              <a:t>ke CPU </a:t>
            </a:r>
            <a:r>
              <a:rPr sz="2650" spc="-5" dirty="0">
                <a:latin typeface="Rockwell"/>
                <a:cs typeface="Rockwell"/>
              </a:rPr>
              <a:t>dan memori  melalui </a:t>
            </a:r>
            <a:r>
              <a:rPr sz="2650" spc="-10" dirty="0">
                <a:latin typeface="Rockwell"/>
                <a:cs typeface="Rockwell"/>
              </a:rPr>
              <a:t>bus</a:t>
            </a:r>
            <a:r>
              <a:rPr sz="2650" spc="-35" dirty="0">
                <a:latin typeface="Rockwell"/>
                <a:cs typeface="Rockwell"/>
              </a:rPr>
              <a:t> </a:t>
            </a:r>
            <a:r>
              <a:rPr sz="2650" spc="-5" dirty="0">
                <a:latin typeface="Rockwell"/>
                <a:cs typeface="Rockwell"/>
              </a:rPr>
              <a:t>sistem.</a:t>
            </a:r>
            <a:endParaRPr sz="2650" dirty="0">
              <a:latin typeface="Rockwell"/>
              <a:cs typeface="Rockwell"/>
            </a:endParaRPr>
          </a:p>
          <a:p>
            <a:pPr marL="829310" marR="5080" lvl="1" indent="-417830">
              <a:lnSpc>
                <a:spcPct val="100200"/>
              </a:lnSpc>
              <a:spcBef>
                <a:spcPts val="630"/>
              </a:spcBef>
              <a:buAutoNum type="arabicPeriod"/>
              <a:tabLst>
                <a:tab pos="829310" algn="l"/>
                <a:tab pos="829944" algn="l"/>
              </a:tabLst>
            </a:pPr>
            <a:r>
              <a:rPr sz="2650" spc="-5" dirty="0">
                <a:latin typeface="Rockwell"/>
                <a:cs typeface="Rockwell"/>
              </a:rPr>
              <a:t>Sebagai piranti antarmuka </a:t>
            </a:r>
            <a:r>
              <a:rPr sz="2650" dirty="0">
                <a:latin typeface="Rockwell"/>
                <a:cs typeface="Rockwell"/>
              </a:rPr>
              <a:t>dengan </a:t>
            </a:r>
            <a:r>
              <a:rPr sz="2650" spc="-5" dirty="0">
                <a:latin typeface="Rockwell"/>
                <a:cs typeface="Rockwell"/>
              </a:rPr>
              <a:t>peralatan  </a:t>
            </a:r>
            <a:r>
              <a:rPr sz="2650" i="1" dirty="0">
                <a:latin typeface="Rockwell"/>
                <a:cs typeface="Rockwell"/>
              </a:rPr>
              <a:t>peripheral </a:t>
            </a:r>
            <a:r>
              <a:rPr sz="2650" spc="-5" dirty="0">
                <a:latin typeface="Rockwell"/>
                <a:cs typeface="Rockwell"/>
              </a:rPr>
              <a:t>lainnya </a:t>
            </a:r>
            <a:r>
              <a:rPr sz="2650" dirty="0">
                <a:latin typeface="Rockwell"/>
                <a:cs typeface="Rockwell"/>
              </a:rPr>
              <a:t>dengan </a:t>
            </a:r>
            <a:r>
              <a:rPr sz="2650" spc="-5" dirty="0">
                <a:latin typeface="Rockwell"/>
                <a:cs typeface="Rockwell"/>
              </a:rPr>
              <a:t>menggunakan </a:t>
            </a:r>
            <a:r>
              <a:rPr sz="2650" i="1" dirty="0">
                <a:latin typeface="Rockwell"/>
                <a:cs typeface="Rockwell"/>
              </a:rPr>
              <a:t>link </a:t>
            </a:r>
            <a:r>
              <a:rPr sz="2650" i="1" spc="-5" dirty="0">
                <a:latin typeface="Rockwell"/>
                <a:cs typeface="Rockwell"/>
              </a:rPr>
              <a:t>data  </a:t>
            </a:r>
            <a:r>
              <a:rPr sz="2650" dirty="0">
                <a:latin typeface="Rockwell"/>
                <a:cs typeface="Rockwell"/>
              </a:rPr>
              <a:t>tertentu.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906780"/>
            <a:ext cx="10057130" cy="1047115"/>
          </a:xfrm>
          <a:custGeom>
            <a:avLst/>
            <a:gdLst/>
            <a:ahLst/>
            <a:cxnLst/>
            <a:rect l="l" t="t" r="r" b="b"/>
            <a:pathLst>
              <a:path w="10057130" h="1047114">
                <a:moveTo>
                  <a:pt x="0" y="1046988"/>
                </a:moveTo>
                <a:lnTo>
                  <a:pt x="10056876" y="1046988"/>
                </a:lnTo>
                <a:lnTo>
                  <a:pt x="10056876" y="0"/>
                </a:lnTo>
                <a:lnTo>
                  <a:pt x="0" y="0"/>
                </a:lnTo>
                <a:lnTo>
                  <a:pt x="0" y="1046988"/>
                </a:lnTo>
                <a:close/>
              </a:path>
            </a:pathLst>
          </a:custGeom>
          <a:solidFill>
            <a:srgbClr val="FFFF66"/>
          </a:solidFill>
        </p:spPr>
        <p:txBody>
          <a:bodyPr wrap="square" lIns="0" tIns="0" rIns="0" bIns="0" rtlCol="0"/>
          <a:lstStyle/>
          <a:p>
            <a:endParaRPr/>
          </a:p>
        </p:txBody>
      </p:sp>
      <p:sp>
        <p:nvSpPr>
          <p:cNvPr id="3" name="object 3"/>
          <p:cNvSpPr txBox="1">
            <a:spLocks noGrp="1"/>
          </p:cNvSpPr>
          <p:nvPr>
            <p:ph type="title"/>
          </p:nvPr>
        </p:nvSpPr>
        <p:spPr>
          <a:xfrm>
            <a:off x="1765807" y="1149603"/>
            <a:ext cx="6525259" cy="543560"/>
          </a:xfrm>
          <a:prstGeom prst="rect">
            <a:avLst/>
          </a:prstGeom>
        </p:spPr>
        <p:txBody>
          <a:bodyPr vert="horz" wrap="square" lIns="0" tIns="0" rIns="0" bIns="0" rtlCol="0">
            <a:spAutoFit/>
          </a:bodyPr>
          <a:lstStyle/>
          <a:p>
            <a:pPr marL="12700">
              <a:lnSpc>
                <a:spcPct val="100000"/>
              </a:lnSpc>
            </a:pPr>
            <a:r>
              <a:rPr spc="-10" dirty="0"/>
              <a:t>Generic Model </a:t>
            </a:r>
            <a:r>
              <a:rPr spc="-5" dirty="0"/>
              <a:t>of </a:t>
            </a:r>
            <a:r>
              <a:rPr spc="-10" dirty="0"/>
              <a:t>I/O</a:t>
            </a:r>
            <a:r>
              <a:rPr spc="-15" dirty="0"/>
              <a:t> </a:t>
            </a:r>
            <a:r>
              <a:rPr spc="-10" dirty="0"/>
              <a:t>Module</a:t>
            </a:r>
          </a:p>
        </p:txBody>
      </p:sp>
      <p:sp>
        <p:nvSpPr>
          <p:cNvPr id="4" name="object 4"/>
          <p:cNvSpPr/>
          <p:nvPr/>
        </p:nvSpPr>
        <p:spPr>
          <a:xfrm>
            <a:off x="0" y="1955292"/>
            <a:ext cx="10058400" cy="5018532"/>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2502535">
              <a:lnSpc>
                <a:spcPct val="100000"/>
              </a:lnSpc>
            </a:pPr>
            <a:r>
              <a:rPr sz="3900" spc="5" dirty="0"/>
              <a:t>External</a:t>
            </a:r>
            <a:r>
              <a:rPr sz="3900" spc="-85" dirty="0"/>
              <a:t> </a:t>
            </a:r>
            <a:r>
              <a:rPr sz="3900" spc="5" dirty="0"/>
              <a:t>Devices</a:t>
            </a:r>
            <a:endParaRPr sz="3900"/>
          </a:p>
        </p:txBody>
      </p:sp>
      <p:sp>
        <p:nvSpPr>
          <p:cNvPr id="3" name="object 3"/>
          <p:cNvSpPr txBox="1"/>
          <p:nvPr/>
        </p:nvSpPr>
        <p:spPr>
          <a:xfrm>
            <a:off x="331724" y="2374138"/>
            <a:ext cx="7472045" cy="3542665"/>
          </a:xfrm>
          <a:prstGeom prst="rect">
            <a:avLst/>
          </a:prstGeom>
        </p:spPr>
        <p:txBody>
          <a:bodyPr vert="horz" wrap="square" lIns="0" tIns="0" rIns="0" bIns="0" rtlCol="0">
            <a:spAutoFit/>
          </a:bodyPr>
          <a:lstStyle/>
          <a:p>
            <a:pPr marL="311150" indent="-298450">
              <a:lnSpc>
                <a:spcPct val="100000"/>
              </a:lnSpc>
              <a:buFont typeface="Rockwell"/>
              <a:buChar char="•"/>
              <a:tabLst>
                <a:tab pos="311150" algn="l"/>
                <a:tab pos="311785" algn="l"/>
              </a:tabLst>
            </a:pPr>
            <a:r>
              <a:rPr sz="3050" i="1" spc="5" dirty="0">
                <a:latin typeface="Rockwell"/>
                <a:cs typeface="Rockwell"/>
              </a:rPr>
              <a:t>Human </a:t>
            </a:r>
            <a:r>
              <a:rPr sz="3050" i="1" spc="10" dirty="0">
                <a:latin typeface="Rockwell"/>
                <a:cs typeface="Rockwell"/>
              </a:rPr>
              <a:t>readable </a:t>
            </a:r>
            <a:r>
              <a:rPr sz="3050" spc="5" dirty="0">
                <a:latin typeface="Rockwell"/>
                <a:cs typeface="Rockwell"/>
              </a:rPr>
              <a:t>(terbaca </a:t>
            </a:r>
            <a:r>
              <a:rPr sz="3050" spc="10" dirty="0">
                <a:latin typeface="Rockwell"/>
                <a:cs typeface="Rockwell"/>
              </a:rPr>
              <a:t>oleh</a:t>
            </a:r>
            <a:r>
              <a:rPr sz="3050" dirty="0">
                <a:latin typeface="Rockwell"/>
                <a:cs typeface="Rockwell"/>
              </a:rPr>
              <a:t> </a:t>
            </a:r>
            <a:r>
              <a:rPr sz="3050" spc="10" dirty="0">
                <a:latin typeface="Rockwell"/>
                <a:cs typeface="Rockwell"/>
              </a:rPr>
              <a:t>manusia)</a:t>
            </a:r>
            <a:endParaRPr sz="3050">
              <a:latin typeface="Rockwell"/>
              <a:cs typeface="Rockwell"/>
            </a:endParaRPr>
          </a:p>
          <a:p>
            <a:pPr marL="660400" lvl="1" indent="-248920">
              <a:lnSpc>
                <a:spcPct val="100000"/>
              </a:lnSpc>
              <a:spcBef>
                <a:spcPts val="660"/>
              </a:spcBef>
              <a:buChar char="–"/>
              <a:tabLst>
                <a:tab pos="660400" algn="l"/>
              </a:tabLst>
            </a:pPr>
            <a:r>
              <a:rPr sz="2650" spc="-5" dirty="0">
                <a:latin typeface="Rockwell"/>
                <a:cs typeface="Rockwell"/>
              </a:rPr>
              <a:t>Screen, printer,</a:t>
            </a:r>
            <a:r>
              <a:rPr sz="2650" spc="-30" dirty="0">
                <a:latin typeface="Rockwell"/>
                <a:cs typeface="Rockwell"/>
              </a:rPr>
              <a:t> </a:t>
            </a:r>
            <a:r>
              <a:rPr sz="2650" spc="-5" dirty="0">
                <a:latin typeface="Rockwell"/>
                <a:cs typeface="Rockwell"/>
              </a:rPr>
              <a:t>keyboard</a:t>
            </a:r>
            <a:endParaRPr sz="2650">
              <a:latin typeface="Rockwell"/>
              <a:cs typeface="Rockwell"/>
            </a:endParaRPr>
          </a:p>
          <a:p>
            <a:pPr marL="311150" indent="-298450">
              <a:lnSpc>
                <a:spcPct val="100000"/>
              </a:lnSpc>
              <a:spcBef>
                <a:spcPts val="740"/>
              </a:spcBef>
              <a:buFont typeface="Rockwell"/>
              <a:buChar char="•"/>
              <a:tabLst>
                <a:tab pos="311150" algn="l"/>
                <a:tab pos="311785" algn="l"/>
              </a:tabLst>
            </a:pPr>
            <a:r>
              <a:rPr sz="3050" i="1" spc="5" dirty="0">
                <a:latin typeface="Rockwell"/>
                <a:cs typeface="Rockwell"/>
              </a:rPr>
              <a:t>Machine readable </a:t>
            </a:r>
            <a:r>
              <a:rPr sz="3050" spc="5" dirty="0">
                <a:latin typeface="Rockwell"/>
                <a:cs typeface="Rockwell"/>
              </a:rPr>
              <a:t>(terbaca </a:t>
            </a:r>
            <a:r>
              <a:rPr sz="3050" spc="10" dirty="0">
                <a:latin typeface="Rockwell"/>
                <a:cs typeface="Rockwell"/>
              </a:rPr>
              <a:t>oleh</a:t>
            </a:r>
            <a:r>
              <a:rPr sz="3050" spc="50" dirty="0">
                <a:latin typeface="Rockwell"/>
                <a:cs typeface="Rockwell"/>
              </a:rPr>
              <a:t> </a:t>
            </a:r>
            <a:r>
              <a:rPr sz="3050" spc="10" dirty="0">
                <a:latin typeface="Rockwell"/>
                <a:cs typeface="Rockwell"/>
              </a:rPr>
              <a:t>mesin)</a:t>
            </a:r>
            <a:endParaRPr sz="3050">
              <a:latin typeface="Rockwell"/>
              <a:cs typeface="Rockwell"/>
            </a:endParaRPr>
          </a:p>
          <a:p>
            <a:pPr marL="660400" lvl="1" indent="-248920">
              <a:lnSpc>
                <a:spcPct val="100000"/>
              </a:lnSpc>
              <a:spcBef>
                <a:spcPts val="660"/>
              </a:spcBef>
              <a:buChar char="–"/>
              <a:tabLst>
                <a:tab pos="660400" algn="l"/>
              </a:tabLst>
            </a:pPr>
            <a:r>
              <a:rPr sz="2650" spc="-5" dirty="0">
                <a:latin typeface="Rockwell"/>
                <a:cs typeface="Rockwell"/>
              </a:rPr>
              <a:t>Monitoring and</a:t>
            </a:r>
            <a:r>
              <a:rPr sz="2650" spc="-50" dirty="0">
                <a:latin typeface="Rockwell"/>
                <a:cs typeface="Rockwell"/>
              </a:rPr>
              <a:t> </a:t>
            </a:r>
            <a:r>
              <a:rPr sz="2650" dirty="0">
                <a:latin typeface="Rockwell"/>
                <a:cs typeface="Rockwell"/>
              </a:rPr>
              <a:t>control</a:t>
            </a:r>
            <a:endParaRPr sz="2650">
              <a:latin typeface="Rockwell"/>
              <a:cs typeface="Rockwell"/>
            </a:endParaRPr>
          </a:p>
          <a:p>
            <a:pPr marL="311150" indent="-298450">
              <a:lnSpc>
                <a:spcPct val="100000"/>
              </a:lnSpc>
              <a:spcBef>
                <a:spcPts val="740"/>
              </a:spcBef>
              <a:buFont typeface="Rockwell"/>
              <a:buChar char="•"/>
              <a:tabLst>
                <a:tab pos="311150" algn="l"/>
                <a:tab pos="311785" algn="l"/>
              </a:tabLst>
            </a:pPr>
            <a:r>
              <a:rPr sz="3050" i="1" spc="5" dirty="0">
                <a:latin typeface="Rockwell"/>
                <a:cs typeface="Rockwell"/>
              </a:rPr>
              <a:t>Communication</a:t>
            </a:r>
            <a:r>
              <a:rPr sz="3050" i="1" spc="-15" dirty="0">
                <a:latin typeface="Rockwell"/>
                <a:cs typeface="Rockwell"/>
              </a:rPr>
              <a:t> </a:t>
            </a:r>
            <a:r>
              <a:rPr sz="3050" spc="10" dirty="0">
                <a:latin typeface="Rockwell"/>
                <a:cs typeface="Rockwell"/>
              </a:rPr>
              <a:t>(komunikasi)</a:t>
            </a:r>
            <a:endParaRPr sz="3050">
              <a:latin typeface="Rockwell"/>
              <a:cs typeface="Rockwell"/>
            </a:endParaRPr>
          </a:p>
          <a:p>
            <a:pPr marL="660400" lvl="1" indent="-248920">
              <a:lnSpc>
                <a:spcPct val="100000"/>
              </a:lnSpc>
              <a:spcBef>
                <a:spcPts val="660"/>
              </a:spcBef>
              <a:buChar char="–"/>
              <a:tabLst>
                <a:tab pos="660400" algn="l"/>
              </a:tabLst>
            </a:pPr>
            <a:r>
              <a:rPr sz="2650" dirty="0">
                <a:latin typeface="Rockwell"/>
                <a:cs typeface="Rockwell"/>
              </a:rPr>
              <a:t>Modem</a:t>
            </a:r>
            <a:endParaRPr sz="2650">
              <a:latin typeface="Rockwell"/>
              <a:cs typeface="Rockwell"/>
            </a:endParaRPr>
          </a:p>
          <a:p>
            <a:pPr marL="660400" lvl="1" indent="-248920">
              <a:lnSpc>
                <a:spcPct val="100000"/>
              </a:lnSpc>
              <a:spcBef>
                <a:spcPts val="635"/>
              </a:spcBef>
              <a:buChar char="–"/>
              <a:tabLst>
                <a:tab pos="660400" algn="l"/>
              </a:tabLst>
            </a:pPr>
            <a:r>
              <a:rPr sz="2650" spc="-5" dirty="0">
                <a:latin typeface="Rockwell"/>
                <a:cs typeface="Rockwell"/>
              </a:rPr>
              <a:t>Network Interface Card</a:t>
            </a:r>
            <a:r>
              <a:rPr sz="2650" spc="-35" dirty="0">
                <a:latin typeface="Rockwell"/>
                <a:cs typeface="Rockwell"/>
              </a:rPr>
              <a:t> </a:t>
            </a:r>
            <a:r>
              <a:rPr sz="2650" dirty="0">
                <a:latin typeface="Rockwell"/>
                <a:cs typeface="Rockwell"/>
              </a:rPr>
              <a:t>(NIC)</a:t>
            </a:r>
            <a:endParaRPr sz="2650">
              <a:latin typeface="Rockwell"/>
              <a:cs typeface="Rockwe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127760">
              <a:lnSpc>
                <a:spcPct val="100000"/>
              </a:lnSpc>
            </a:pPr>
            <a:r>
              <a:rPr spc="-5" dirty="0"/>
              <a:t>External </a:t>
            </a:r>
            <a:r>
              <a:rPr spc="-10" dirty="0"/>
              <a:t>Device Block</a:t>
            </a:r>
            <a:r>
              <a:rPr spc="-35" dirty="0"/>
              <a:t> </a:t>
            </a:r>
            <a:r>
              <a:rPr spc="-10" dirty="0"/>
              <a:t>Diagram</a:t>
            </a:r>
          </a:p>
        </p:txBody>
      </p:sp>
      <p:sp>
        <p:nvSpPr>
          <p:cNvPr id="3" name="object 3"/>
          <p:cNvSpPr/>
          <p:nvPr/>
        </p:nvSpPr>
        <p:spPr>
          <a:xfrm>
            <a:off x="345947" y="2319527"/>
            <a:ext cx="9366504" cy="4387596"/>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986280">
              <a:lnSpc>
                <a:spcPct val="100000"/>
              </a:lnSpc>
            </a:pPr>
            <a:r>
              <a:rPr sz="3900" spc="5" dirty="0"/>
              <a:t>I/O Module</a:t>
            </a:r>
            <a:r>
              <a:rPr sz="3900" spc="-40" dirty="0"/>
              <a:t> </a:t>
            </a:r>
            <a:r>
              <a:rPr sz="3900" dirty="0"/>
              <a:t>Function</a:t>
            </a:r>
            <a:endParaRPr sz="3900"/>
          </a:p>
        </p:txBody>
      </p:sp>
      <p:sp>
        <p:nvSpPr>
          <p:cNvPr id="3" name="object 3"/>
          <p:cNvSpPr txBox="1"/>
          <p:nvPr/>
        </p:nvSpPr>
        <p:spPr>
          <a:xfrm>
            <a:off x="570991" y="2374138"/>
            <a:ext cx="8307705" cy="3188970"/>
          </a:xfrm>
          <a:prstGeom prst="rect">
            <a:avLst/>
          </a:prstGeom>
        </p:spPr>
        <p:txBody>
          <a:bodyPr vert="horz" wrap="square" lIns="0" tIns="0" rIns="0" bIns="0" rtlCol="0">
            <a:spAutoFit/>
          </a:bodyPr>
          <a:lstStyle/>
          <a:p>
            <a:pPr marL="544195" indent="-531495">
              <a:lnSpc>
                <a:spcPct val="100000"/>
              </a:lnSpc>
              <a:buAutoNum type="arabicPeriod"/>
              <a:tabLst>
                <a:tab pos="544195" algn="l"/>
                <a:tab pos="544830" algn="l"/>
              </a:tabLst>
            </a:pPr>
            <a:r>
              <a:rPr sz="3050" spc="10" dirty="0">
                <a:latin typeface="Rockwell"/>
                <a:cs typeface="Rockwell"/>
              </a:rPr>
              <a:t>Kontrol dan Timing </a:t>
            </a:r>
            <a:r>
              <a:rPr sz="3050" spc="5" dirty="0">
                <a:latin typeface="Rockwell"/>
                <a:cs typeface="Rockwell"/>
              </a:rPr>
              <a:t>(</a:t>
            </a:r>
            <a:r>
              <a:rPr sz="3050" i="1" spc="5" dirty="0">
                <a:latin typeface="Rockwell"/>
                <a:cs typeface="Rockwell"/>
              </a:rPr>
              <a:t>Control </a:t>
            </a:r>
            <a:r>
              <a:rPr sz="3050" i="1" spc="15" dirty="0">
                <a:latin typeface="Rockwell"/>
                <a:cs typeface="Rockwell"/>
              </a:rPr>
              <a:t>&amp;</a:t>
            </a:r>
            <a:r>
              <a:rPr sz="3050" i="1" spc="-60" dirty="0">
                <a:latin typeface="Rockwell"/>
                <a:cs typeface="Rockwell"/>
              </a:rPr>
              <a:t> </a:t>
            </a:r>
            <a:r>
              <a:rPr sz="3050" i="1" spc="10" dirty="0">
                <a:latin typeface="Rockwell"/>
                <a:cs typeface="Rockwell"/>
              </a:rPr>
              <a:t>Timing</a:t>
            </a:r>
            <a:r>
              <a:rPr sz="3050" spc="10" dirty="0">
                <a:latin typeface="Rockwell"/>
                <a:cs typeface="Rockwell"/>
              </a:rPr>
              <a:t>)</a:t>
            </a:r>
            <a:endParaRPr sz="3050">
              <a:latin typeface="Rockwell"/>
              <a:cs typeface="Rockwell"/>
            </a:endParaRPr>
          </a:p>
          <a:p>
            <a:pPr marL="544195" indent="-531495">
              <a:lnSpc>
                <a:spcPct val="100000"/>
              </a:lnSpc>
              <a:spcBef>
                <a:spcPts val="765"/>
              </a:spcBef>
              <a:buAutoNum type="arabicPeriod"/>
              <a:tabLst>
                <a:tab pos="544195" algn="l"/>
                <a:tab pos="544830" algn="l"/>
              </a:tabLst>
            </a:pPr>
            <a:r>
              <a:rPr sz="3050" spc="10" dirty="0">
                <a:latin typeface="Rockwell"/>
                <a:cs typeface="Rockwell"/>
              </a:rPr>
              <a:t>Komunikasi Prosesor (</a:t>
            </a:r>
            <a:r>
              <a:rPr sz="3050" i="1" spc="10" dirty="0">
                <a:latin typeface="Rockwell"/>
                <a:cs typeface="Rockwell"/>
              </a:rPr>
              <a:t>CPU</a:t>
            </a:r>
            <a:r>
              <a:rPr sz="3050" i="1" dirty="0">
                <a:latin typeface="Rockwell"/>
                <a:cs typeface="Rockwell"/>
              </a:rPr>
              <a:t> </a:t>
            </a:r>
            <a:r>
              <a:rPr sz="3050" i="1" spc="5" dirty="0">
                <a:latin typeface="Rockwell"/>
                <a:cs typeface="Rockwell"/>
              </a:rPr>
              <a:t>Communication</a:t>
            </a:r>
            <a:r>
              <a:rPr sz="3050" spc="5" dirty="0">
                <a:latin typeface="Rockwell"/>
                <a:cs typeface="Rockwell"/>
              </a:rPr>
              <a:t>)</a:t>
            </a:r>
            <a:endParaRPr sz="3050">
              <a:latin typeface="Rockwell"/>
              <a:cs typeface="Rockwell"/>
            </a:endParaRPr>
          </a:p>
          <a:p>
            <a:pPr marL="544195" marR="2292350" indent="-531495">
              <a:lnSpc>
                <a:spcPct val="100699"/>
              </a:lnSpc>
              <a:spcBef>
                <a:spcPts val="730"/>
              </a:spcBef>
              <a:buAutoNum type="arabicPeriod"/>
              <a:tabLst>
                <a:tab pos="544195" algn="l"/>
                <a:tab pos="544830" algn="l"/>
              </a:tabLst>
            </a:pPr>
            <a:r>
              <a:rPr sz="3050" spc="10" dirty="0">
                <a:latin typeface="Rockwell"/>
                <a:cs typeface="Rockwell"/>
              </a:rPr>
              <a:t>Komunikasi Perangkat </a:t>
            </a:r>
            <a:r>
              <a:rPr sz="3050" spc="5" dirty="0">
                <a:latin typeface="Rockwell"/>
                <a:cs typeface="Rockwell"/>
              </a:rPr>
              <a:t>(</a:t>
            </a:r>
            <a:r>
              <a:rPr sz="3050" i="1" spc="5" dirty="0">
                <a:latin typeface="Rockwell"/>
                <a:cs typeface="Rockwell"/>
              </a:rPr>
              <a:t>Device  Communication</a:t>
            </a:r>
            <a:r>
              <a:rPr sz="3050" spc="5" dirty="0">
                <a:latin typeface="Rockwell"/>
                <a:cs typeface="Rockwell"/>
              </a:rPr>
              <a:t>)</a:t>
            </a:r>
            <a:endParaRPr sz="3050">
              <a:latin typeface="Rockwell"/>
              <a:cs typeface="Rockwell"/>
            </a:endParaRPr>
          </a:p>
          <a:p>
            <a:pPr marL="544195" indent="-531495">
              <a:lnSpc>
                <a:spcPct val="100000"/>
              </a:lnSpc>
              <a:spcBef>
                <a:spcPts val="755"/>
              </a:spcBef>
              <a:buAutoNum type="arabicPeriod"/>
              <a:tabLst>
                <a:tab pos="544195" algn="l"/>
                <a:tab pos="544830" algn="l"/>
              </a:tabLst>
            </a:pPr>
            <a:r>
              <a:rPr sz="3050" spc="10" dirty="0">
                <a:latin typeface="Rockwell"/>
                <a:cs typeface="Rockwell"/>
              </a:rPr>
              <a:t>Data</a:t>
            </a:r>
            <a:r>
              <a:rPr sz="3050" spc="-50" dirty="0">
                <a:latin typeface="Rockwell"/>
                <a:cs typeface="Rockwell"/>
              </a:rPr>
              <a:t> </a:t>
            </a:r>
            <a:r>
              <a:rPr sz="3050" spc="5" dirty="0">
                <a:latin typeface="Rockwell"/>
                <a:cs typeface="Rockwell"/>
              </a:rPr>
              <a:t>Buffering</a:t>
            </a:r>
            <a:endParaRPr sz="3050">
              <a:latin typeface="Rockwell"/>
              <a:cs typeface="Rockwell"/>
            </a:endParaRPr>
          </a:p>
          <a:p>
            <a:pPr marL="544195" indent="-531495">
              <a:lnSpc>
                <a:spcPct val="100000"/>
              </a:lnSpc>
              <a:spcBef>
                <a:spcPts val="755"/>
              </a:spcBef>
              <a:buAutoNum type="arabicPeriod"/>
              <a:tabLst>
                <a:tab pos="544195" algn="l"/>
                <a:tab pos="544830" algn="l"/>
              </a:tabLst>
            </a:pPr>
            <a:r>
              <a:rPr sz="3050" spc="10" dirty="0">
                <a:latin typeface="Rockwell"/>
                <a:cs typeface="Rockwell"/>
              </a:rPr>
              <a:t>Deteksi Kesalahan </a:t>
            </a:r>
            <a:r>
              <a:rPr sz="3050" spc="5" dirty="0">
                <a:latin typeface="Rockwell"/>
                <a:cs typeface="Rockwell"/>
              </a:rPr>
              <a:t>(</a:t>
            </a:r>
            <a:r>
              <a:rPr sz="3050" i="1" spc="5" dirty="0">
                <a:latin typeface="Rockwell"/>
                <a:cs typeface="Rockwell"/>
              </a:rPr>
              <a:t>Error</a:t>
            </a:r>
            <a:r>
              <a:rPr sz="3050" i="1" spc="-35" dirty="0">
                <a:latin typeface="Rockwell"/>
                <a:cs typeface="Rockwell"/>
              </a:rPr>
              <a:t> </a:t>
            </a:r>
            <a:r>
              <a:rPr sz="3050" i="1" spc="5" dirty="0">
                <a:latin typeface="Rockwell"/>
                <a:cs typeface="Rockwell"/>
              </a:rPr>
              <a:t>Detection</a:t>
            </a:r>
            <a:r>
              <a:rPr sz="3050" spc="5" dirty="0">
                <a:latin typeface="Rockwell"/>
                <a:cs typeface="Rockwell"/>
              </a:rPr>
              <a:t>)</a:t>
            </a:r>
            <a:endParaRPr sz="3050">
              <a:latin typeface="Rockwell"/>
              <a:cs typeface="Rockwe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892935">
              <a:lnSpc>
                <a:spcPct val="100000"/>
              </a:lnSpc>
            </a:pPr>
            <a:r>
              <a:rPr sz="3900" spc="5" dirty="0"/>
              <a:t>1. Kontrol </a:t>
            </a:r>
            <a:r>
              <a:rPr sz="3900" spc="10" dirty="0"/>
              <a:t>dan</a:t>
            </a:r>
            <a:r>
              <a:rPr sz="3900" spc="-95" dirty="0"/>
              <a:t> </a:t>
            </a:r>
            <a:r>
              <a:rPr sz="3900" spc="5" dirty="0"/>
              <a:t>Timing</a:t>
            </a:r>
            <a:endParaRPr sz="3900"/>
          </a:p>
        </p:txBody>
      </p:sp>
      <p:sp>
        <p:nvSpPr>
          <p:cNvPr id="3" name="object 3"/>
          <p:cNvSpPr txBox="1"/>
          <p:nvPr/>
        </p:nvSpPr>
        <p:spPr>
          <a:xfrm>
            <a:off x="331724" y="2105416"/>
            <a:ext cx="9279890" cy="4778375"/>
          </a:xfrm>
          <a:prstGeom prst="rect">
            <a:avLst/>
          </a:prstGeom>
        </p:spPr>
        <p:txBody>
          <a:bodyPr vert="horz" wrap="square" lIns="0" tIns="13970" rIns="0" bIns="0" rtlCol="0">
            <a:spAutoFit/>
          </a:bodyPr>
          <a:lstStyle/>
          <a:p>
            <a:pPr marL="12700" marR="5080">
              <a:lnSpc>
                <a:spcPts val="3350"/>
              </a:lnSpc>
              <a:spcBef>
                <a:spcPts val="110"/>
              </a:spcBef>
            </a:pPr>
            <a:r>
              <a:rPr sz="2800" spc="-5" dirty="0">
                <a:latin typeface="Rockwell"/>
                <a:cs typeface="Rockwell"/>
              </a:rPr>
              <a:t>Fungsi </a:t>
            </a:r>
            <a:r>
              <a:rPr sz="2800" spc="-10" dirty="0">
                <a:latin typeface="Rockwell"/>
                <a:cs typeface="Rockwell"/>
              </a:rPr>
              <a:t>kontrol </a:t>
            </a:r>
            <a:r>
              <a:rPr sz="2800" spc="-5" dirty="0">
                <a:latin typeface="Rockwell"/>
                <a:cs typeface="Rockwell"/>
              </a:rPr>
              <a:t>dan </a:t>
            </a:r>
            <a:r>
              <a:rPr sz="2800" spc="-10" dirty="0">
                <a:latin typeface="Rockwell"/>
                <a:cs typeface="Rockwell"/>
              </a:rPr>
              <a:t>pewaktuan (control </a:t>
            </a:r>
            <a:r>
              <a:rPr sz="2800" spc="-5" dirty="0">
                <a:latin typeface="Rockwell"/>
                <a:cs typeface="Rockwell"/>
              </a:rPr>
              <a:t>&amp; </a:t>
            </a:r>
            <a:r>
              <a:rPr sz="2800" spc="-10" dirty="0">
                <a:latin typeface="Rockwell"/>
                <a:cs typeface="Rockwell"/>
              </a:rPr>
              <a:t>timing)  </a:t>
            </a:r>
            <a:r>
              <a:rPr sz="2800" spc="-5" dirty="0">
                <a:latin typeface="Rockwell"/>
                <a:cs typeface="Rockwell"/>
              </a:rPr>
              <a:t>merupakan hal yang </a:t>
            </a:r>
            <a:r>
              <a:rPr sz="2800" spc="-10" dirty="0">
                <a:latin typeface="Rockwell"/>
                <a:cs typeface="Rockwell"/>
              </a:rPr>
              <a:t>penting untuk mensinkronkan </a:t>
            </a:r>
            <a:r>
              <a:rPr sz="2800" spc="-5" dirty="0">
                <a:latin typeface="Rockwell"/>
                <a:cs typeface="Rockwell"/>
              </a:rPr>
              <a:t>kerja  masing </a:t>
            </a:r>
            <a:r>
              <a:rPr sz="2800" dirty="0">
                <a:latin typeface="Rockwell"/>
                <a:cs typeface="Rockwell"/>
              </a:rPr>
              <a:t>- </a:t>
            </a:r>
            <a:r>
              <a:rPr sz="2800" spc="-5" dirty="0">
                <a:latin typeface="Rockwell"/>
                <a:cs typeface="Rockwell"/>
              </a:rPr>
              <a:t>masing </a:t>
            </a:r>
            <a:r>
              <a:rPr sz="2800" spc="-10" dirty="0">
                <a:latin typeface="Rockwell"/>
                <a:cs typeface="Rockwell"/>
              </a:rPr>
              <a:t>komponen penyusun </a:t>
            </a:r>
            <a:r>
              <a:rPr sz="2800" spc="-5" dirty="0">
                <a:latin typeface="Rockwell"/>
                <a:cs typeface="Rockwell"/>
              </a:rPr>
              <a:t>komputer.</a:t>
            </a:r>
            <a:r>
              <a:rPr sz="2800" spc="-20" dirty="0">
                <a:latin typeface="Rockwell"/>
                <a:cs typeface="Rockwell"/>
              </a:rPr>
              <a:t> </a:t>
            </a:r>
            <a:r>
              <a:rPr sz="2800" i="1" spc="-10" dirty="0">
                <a:latin typeface="Rockwell"/>
                <a:cs typeface="Rockwell"/>
              </a:rPr>
              <a:t>Dalam</a:t>
            </a:r>
            <a:endParaRPr sz="2800">
              <a:latin typeface="Rockwell"/>
              <a:cs typeface="Rockwell"/>
            </a:endParaRPr>
          </a:p>
          <a:p>
            <a:pPr marL="12700" marR="422909">
              <a:lnSpc>
                <a:spcPts val="3350"/>
              </a:lnSpc>
              <a:spcBef>
                <a:spcPts val="10"/>
              </a:spcBef>
            </a:pPr>
            <a:r>
              <a:rPr sz="2800" i="1" spc="-10" dirty="0">
                <a:latin typeface="Rockwell"/>
                <a:cs typeface="Rockwell"/>
              </a:rPr>
              <a:t>sekali </a:t>
            </a:r>
            <a:r>
              <a:rPr sz="2800" i="1" spc="-5" dirty="0">
                <a:latin typeface="Rockwell"/>
                <a:cs typeface="Rockwell"/>
              </a:rPr>
              <a:t>waktu CPU </a:t>
            </a:r>
            <a:r>
              <a:rPr sz="2800" i="1" spc="-10" dirty="0">
                <a:latin typeface="Rockwell"/>
                <a:cs typeface="Rockwell"/>
              </a:rPr>
              <a:t>berkomunikasi </a:t>
            </a:r>
            <a:r>
              <a:rPr sz="2800" i="1" spc="-5" dirty="0">
                <a:latin typeface="Rockwell"/>
                <a:cs typeface="Rockwell"/>
              </a:rPr>
              <a:t>dengan satu </a:t>
            </a:r>
            <a:r>
              <a:rPr sz="2800" i="1" spc="-10" dirty="0">
                <a:latin typeface="Rockwell"/>
                <a:cs typeface="Rockwell"/>
              </a:rPr>
              <a:t>atau lebih  perangkat </a:t>
            </a:r>
            <a:r>
              <a:rPr sz="2800" i="1" spc="-5" dirty="0">
                <a:latin typeface="Rockwell"/>
                <a:cs typeface="Rockwell"/>
              </a:rPr>
              <a:t>dengan pola </a:t>
            </a:r>
            <a:r>
              <a:rPr sz="2800" i="1" spc="-10" dirty="0">
                <a:latin typeface="Rockwell"/>
                <a:cs typeface="Rockwell"/>
              </a:rPr>
              <a:t>tidak </a:t>
            </a:r>
            <a:r>
              <a:rPr sz="2800" i="1" spc="-5" dirty="0">
                <a:latin typeface="Rockwell"/>
                <a:cs typeface="Rockwell"/>
              </a:rPr>
              <a:t>menentu dan</a:t>
            </a:r>
            <a:r>
              <a:rPr sz="2800" i="1" spc="50" dirty="0">
                <a:latin typeface="Rockwell"/>
                <a:cs typeface="Rockwell"/>
              </a:rPr>
              <a:t> </a:t>
            </a:r>
            <a:r>
              <a:rPr sz="2800" i="1" spc="-5" dirty="0">
                <a:latin typeface="Rockwell"/>
                <a:cs typeface="Rockwell"/>
              </a:rPr>
              <a:t>kecepatan</a:t>
            </a:r>
            <a:endParaRPr sz="2800">
              <a:latin typeface="Rockwell"/>
              <a:cs typeface="Rockwell"/>
            </a:endParaRPr>
          </a:p>
          <a:p>
            <a:pPr marL="12700" marR="793750" algn="just">
              <a:lnSpc>
                <a:spcPts val="3350"/>
              </a:lnSpc>
              <a:spcBef>
                <a:spcPts val="10"/>
              </a:spcBef>
            </a:pPr>
            <a:r>
              <a:rPr sz="2800" i="1" spc="-5" dirty="0">
                <a:latin typeface="Rockwell"/>
                <a:cs typeface="Rockwell"/>
              </a:rPr>
              <a:t>transfer komunikasi data </a:t>
            </a:r>
            <a:r>
              <a:rPr sz="2800" i="1" spc="-10" dirty="0">
                <a:latin typeface="Rockwell"/>
                <a:cs typeface="Rockwell"/>
              </a:rPr>
              <a:t>yang </a:t>
            </a:r>
            <a:r>
              <a:rPr sz="2800" i="1" spc="-5" dirty="0">
                <a:latin typeface="Rockwell"/>
                <a:cs typeface="Rockwell"/>
              </a:rPr>
              <a:t>beragam, </a:t>
            </a:r>
            <a:r>
              <a:rPr sz="2800" i="1" spc="-10" dirty="0">
                <a:latin typeface="Rockwell"/>
                <a:cs typeface="Rockwell"/>
              </a:rPr>
              <a:t>baik </a:t>
            </a:r>
            <a:r>
              <a:rPr sz="2800" i="1" spc="-5" dirty="0">
                <a:latin typeface="Rockwell"/>
                <a:cs typeface="Rockwell"/>
              </a:rPr>
              <a:t>dengan  </a:t>
            </a:r>
            <a:r>
              <a:rPr sz="2800" i="1" spc="-10" dirty="0">
                <a:latin typeface="Rockwell"/>
                <a:cs typeface="Rockwell"/>
              </a:rPr>
              <a:t>perangkat </a:t>
            </a:r>
            <a:r>
              <a:rPr sz="2800" i="1" spc="-5" dirty="0">
                <a:latin typeface="Rockwell"/>
                <a:cs typeface="Rockwell"/>
              </a:rPr>
              <a:t>internal seperti register - register, memori  utama, </a:t>
            </a:r>
            <a:r>
              <a:rPr sz="2800" i="1" spc="-10" dirty="0">
                <a:latin typeface="Rockwell"/>
                <a:cs typeface="Rockwell"/>
              </a:rPr>
              <a:t>memori </a:t>
            </a:r>
            <a:r>
              <a:rPr sz="2800" i="1" spc="-5" dirty="0">
                <a:latin typeface="Rockwell"/>
                <a:cs typeface="Rockwell"/>
              </a:rPr>
              <a:t>sekunder, perangkat</a:t>
            </a:r>
            <a:r>
              <a:rPr sz="2800" i="1" spc="50" dirty="0">
                <a:latin typeface="Rockwell"/>
                <a:cs typeface="Rockwell"/>
              </a:rPr>
              <a:t> </a:t>
            </a:r>
            <a:r>
              <a:rPr sz="2800" i="1" spc="-10" dirty="0">
                <a:latin typeface="Rockwell"/>
                <a:cs typeface="Rockwell"/>
              </a:rPr>
              <a:t>peripheral.</a:t>
            </a:r>
            <a:endParaRPr sz="2800">
              <a:latin typeface="Rockwell"/>
              <a:cs typeface="Rockwell"/>
            </a:endParaRPr>
          </a:p>
          <a:p>
            <a:pPr marL="12700" marR="71755">
              <a:lnSpc>
                <a:spcPts val="3350"/>
              </a:lnSpc>
              <a:spcBef>
                <a:spcPts val="680"/>
              </a:spcBef>
              <a:tabLst>
                <a:tab pos="803275" algn="l"/>
                <a:tab pos="2769235" algn="l"/>
                <a:tab pos="3758565" algn="l"/>
                <a:tab pos="5512435" algn="l"/>
                <a:tab pos="6736080" algn="l"/>
                <a:tab pos="8030209" algn="l"/>
              </a:tabLst>
            </a:pPr>
            <a:r>
              <a:rPr sz="2800" spc="-5" dirty="0">
                <a:latin typeface="Rockwell"/>
                <a:cs typeface="Rockwell"/>
              </a:rPr>
              <a:t>P</a:t>
            </a:r>
            <a:r>
              <a:rPr sz="2800" spc="-20" dirty="0">
                <a:latin typeface="Rockwell"/>
                <a:cs typeface="Rockwell"/>
              </a:rPr>
              <a:t>r</a:t>
            </a:r>
            <a:r>
              <a:rPr sz="2800" dirty="0">
                <a:latin typeface="Rockwell"/>
                <a:cs typeface="Rockwell"/>
              </a:rPr>
              <a:t>o</a:t>
            </a:r>
            <a:r>
              <a:rPr sz="2800" spc="-10" dirty="0">
                <a:latin typeface="Rockwell"/>
                <a:cs typeface="Rockwell"/>
              </a:rPr>
              <a:t>s</a:t>
            </a:r>
            <a:r>
              <a:rPr sz="2800" dirty="0">
                <a:latin typeface="Rockwell"/>
                <a:cs typeface="Rockwell"/>
              </a:rPr>
              <a:t>es </a:t>
            </a:r>
            <a:r>
              <a:rPr sz="2800" spc="-10" dirty="0">
                <a:latin typeface="Rockwell"/>
                <a:cs typeface="Rockwell"/>
              </a:rPr>
              <a:t>ter</a:t>
            </a:r>
            <a:r>
              <a:rPr sz="2800" dirty="0">
                <a:latin typeface="Rockwell"/>
                <a:cs typeface="Rockwell"/>
              </a:rPr>
              <a:t>s</a:t>
            </a:r>
            <a:r>
              <a:rPr sz="2800" spc="-10" dirty="0">
                <a:latin typeface="Rockwell"/>
                <a:cs typeface="Rockwell"/>
              </a:rPr>
              <a:t>e</a:t>
            </a:r>
            <a:r>
              <a:rPr sz="2800" spc="-5" dirty="0">
                <a:latin typeface="Rockwell"/>
                <a:cs typeface="Rockwell"/>
              </a:rPr>
              <a:t>b</a:t>
            </a:r>
            <a:r>
              <a:rPr sz="2800" spc="-10" dirty="0">
                <a:latin typeface="Rockwell"/>
                <a:cs typeface="Rockwell"/>
              </a:rPr>
              <a:t>u</a:t>
            </a:r>
            <a:r>
              <a:rPr sz="2800" spc="-5" dirty="0">
                <a:latin typeface="Rockwell"/>
                <a:cs typeface="Rockwell"/>
              </a:rPr>
              <a:t>t b</a:t>
            </a:r>
            <a:r>
              <a:rPr sz="2800" spc="-20" dirty="0">
                <a:latin typeface="Rockwell"/>
                <a:cs typeface="Rockwell"/>
              </a:rPr>
              <a:t>i</a:t>
            </a:r>
            <a:r>
              <a:rPr sz="2800" spc="-5" dirty="0">
                <a:latin typeface="Rockwell"/>
                <a:cs typeface="Rockwell"/>
              </a:rPr>
              <a:t>sa</a:t>
            </a:r>
            <a:r>
              <a:rPr sz="2800" spc="5" dirty="0">
                <a:latin typeface="Rockwell"/>
                <a:cs typeface="Rockwell"/>
              </a:rPr>
              <a:t> </a:t>
            </a:r>
            <a:r>
              <a:rPr sz="2800" spc="-15" dirty="0">
                <a:latin typeface="Rockwell"/>
                <a:cs typeface="Rockwell"/>
              </a:rPr>
              <a:t>b</a:t>
            </a:r>
            <a:r>
              <a:rPr sz="2800" spc="-5" dirty="0">
                <a:latin typeface="Rockwell"/>
                <a:cs typeface="Rockwell"/>
              </a:rPr>
              <a:t>e</a:t>
            </a:r>
            <a:r>
              <a:rPr sz="2800" spc="-10" dirty="0">
                <a:latin typeface="Rockwell"/>
                <a:cs typeface="Rockwell"/>
              </a:rPr>
              <a:t>r</a:t>
            </a:r>
            <a:r>
              <a:rPr sz="2800" spc="-5" dirty="0">
                <a:latin typeface="Rockwell"/>
                <a:cs typeface="Rockwell"/>
              </a:rPr>
              <a:t>j</a:t>
            </a:r>
            <a:r>
              <a:rPr sz="2800" spc="-15" dirty="0">
                <a:latin typeface="Rockwell"/>
                <a:cs typeface="Rockwell"/>
              </a:rPr>
              <a:t>a</a:t>
            </a:r>
            <a:r>
              <a:rPr sz="2800" spc="-20" dirty="0">
                <a:latin typeface="Rockwell"/>
                <a:cs typeface="Rockwell"/>
              </a:rPr>
              <a:t>l</a:t>
            </a:r>
            <a:r>
              <a:rPr sz="2800" spc="-5" dirty="0">
                <a:latin typeface="Rockwell"/>
                <a:cs typeface="Rockwell"/>
              </a:rPr>
              <a:t>an</a:t>
            </a:r>
            <a:r>
              <a:rPr sz="2800" spc="5" dirty="0">
                <a:latin typeface="Rockwell"/>
                <a:cs typeface="Rockwell"/>
              </a:rPr>
              <a:t> </a:t>
            </a:r>
            <a:r>
              <a:rPr sz="2800" spc="-15" dirty="0">
                <a:latin typeface="Rockwell"/>
                <a:cs typeface="Rockwell"/>
              </a:rPr>
              <a:t>a</a:t>
            </a:r>
            <a:r>
              <a:rPr sz="2800" spc="-5" dirty="0">
                <a:latin typeface="Rockwell"/>
                <a:cs typeface="Rockwell"/>
              </a:rPr>
              <a:t>p</a:t>
            </a:r>
            <a:r>
              <a:rPr sz="2800" spc="-15" dirty="0">
                <a:latin typeface="Rockwell"/>
                <a:cs typeface="Rockwell"/>
              </a:rPr>
              <a:t>a</a:t>
            </a:r>
            <a:r>
              <a:rPr sz="2800" spc="-5" dirty="0">
                <a:latin typeface="Rockwell"/>
                <a:cs typeface="Rockwell"/>
              </a:rPr>
              <a:t>bi</a:t>
            </a:r>
            <a:r>
              <a:rPr sz="2800" spc="-20" dirty="0">
                <a:latin typeface="Rockwell"/>
                <a:cs typeface="Rockwell"/>
              </a:rPr>
              <a:t>l</a:t>
            </a:r>
            <a:r>
              <a:rPr sz="2800" spc="-5" dirty="0">
                <a:latin typeface="Rockwell"/>
                <a:cs typeface="Rockwell"/>
              </a:rPr>
              <a:t>a</a:t>
            </a:r>
            <a:r>
              <a:rPr sz="2800" spc="5" dirty="0">
                <a:latin typeface="Rockwell"/>
                <a:cs typeface="Rockwell"/>
              </a:rPr>
              <a:t> </a:t>
            </a:r>
            <a:r>
              <a:rPr sz="2800" spc="-5" dirty="0">
                <a:latin typeface="Rockwell"/>
                <a:cs typeface="Rockwell"/>
              </a:rPr>
              <a:t>ada</a:t>
            </a:r>
            <a:r>
              <a:rPr sz="2800" dirty="0">
                <a:latin typeface="Rockwell"/>
                <a:cs typeface="Rockwell"/>
              </a:rPr>
              <a:t> </a:t>
            </a:r>
            <a:r>
              <a:rPr sz="2800" spc="-20" dirty="0">
                <a:latin typeface="Rockwell"/>
                <a:cs typeface="Rockwell"/>
              </a:rPr>
              <a:t>f</a:t>
            </a:r>
            <a:r>
              <a:rPr sz="2800" spc="-10" dirty="0">
                <a:latin typeface="Rockwell"/>
                <a:cs typeface="Rockwell"/>
              </a:rPr>
              <a:t>un</a:t>
            </a:r>
            <a:r>
              <a:rPr sz="2800" spc="-5" dirty="0">
                <a:latin typeface="Rockwell"/>
                <a:cs typeface="Rockwell"/>
              </a:rPr>
              <a:t>gsi</a:t>
            </a:r>
            <a:r>
              <a:rPr sz="2800" dirty="0">
                <a:latin typeface="Rockwell"/>
                <a:cs typeface="Rockwell"/>
              </a:rPr>
              <a:t>	</a:t>
            </a:r>
            <a:r>
              <a:rPr sz="2800" spc="-10" dirty="0">
                <a:latin typeface="Rockwell"/>
                <a:cs typeface="Rockwell"/>
              </a:rPr>
              <a:t>ko</a:t>
            </a:r>
            <a:r>
              <a:rPr sz="2800" spc="-5" dirty="0">
                <a:latin typeface="Rockwell"/>
                <a:cs typeface="Rockwell"/>
              </a:rPr>
              <a:t>n</a:t>
            </a:r>
            <a:r>
              <a:rPr sz="2800" spc="-10" dirty="0">
                <a:latin typeface="Rockwell"/>
                <a:cs typeface="Rockwell"/>
              </a:rPr>
              <a:t>t</a:t>
            </a:r>
            <a:r>
              <a:rPr sz="2800" spc="-20" dirty="0">
                <a:latin typeface="Rockwell"/>
                <a:cs typeface="Rockwell"/>
              </a:rPr>
              <a:t>r</a:t>
            </a:r>
            <a:r>
              <a:rPr sz="2800" spc="-5" dirty="0">
                <a:latin typeface="Rockwell"/>
                <a:cs typeface="Rockwell"/>
              </a:rPr>
              <a:t>ol  dan	</a:t>
            </a:r>
            <a:r>
              <a:rPr sz="2800" spc="-10" dirty="0">
                <a:latin typeface="Rockwell"/>
                <a:cs typeface="Rockwell"/>
              </a:rPr>
              <a:t>pewaktuan	yang	mengatur	</a:t>
            </a:r>
            <a:r>
              <a:rPr sz="2800" spc="-5" dirty="0">
                <a:latin typeface="Rockwell"/>
                <a:cs typeface="Rockwell"/>
              </a:rPr>
              <a:t>sistem	</a:t>
            </a:r>
            <a:r>
              <a:rPr sz="2800" spc="-10" dirty="0">
                <a:latin typeface="Rockwell"/>
                <a:cs typeface="Rockwell"/>
              </a:rPr>
              <a:t>secara  keseluruhan.</a:t>
            </a:r>
            <a:endParaRPr sz="2800">
              <a:latin typeface="Rockwell"/>
              <a:cs typeface="Rockwe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570991" y="1319275"/>
            <a:ext cx="8759825" cy="5003165"/>
          </a:xfrm>
          <a:prstGeom prst="rect">
            <a:avLst/>
          </a:prstGeom>
        </p:spPr>
        <p:txBody>
          <a:bodyPr vert="horz" wrap="square" lIns="0" tIns="0" rIns="0" bIns="0" rtlCol="0">
            <a:spAutoFit/>
          </a:bodyPr>
          <a:lstStyle/>
          <a:p>
            <a:pPr marL="437515" marR="104139" indent="-424815">
              <a:lnSpc>
                <a:spcPts val="2420"/>
              </a:lnSpc>
              <a:buAutoNum type="arabicPeriod"/>
              <a:tabLst>
                <a:tab pos="437515" algn="l"/>
                <a:tab pos="438150" algn="l"/>
              </a:tabLst>
            </a:pPr>
            <a:r>
              <a:rPr sz="2500" spc="5" dirty="0">
                <a:latin typeface="Rockwell"/>
                <a:cs typeface="Rockwell"/>
              </a:rPr>
              <a:t>Permintaan dan pemeriksaan </a:t>
            </a:r>
            <a:r>
              <a:rPr sz="2500" dirty="0">
                <a:latin typeface="Rockwell"/>
                <a:cs typeface="Rockwell"/>
              </a:rPr>
              <a:t>status </a:t>
            </a:r>
            <a:r>
              <a:rPr sz="2500" spc="5" dirty="0">
                <a:latin typeface="Rockwell"/>
                <a:cs typeface="Rockwell"/>
              </a:rPr>
              <a:t>perangkat dari </a:t>
            </a:r>
            <a:r>
              <a:rPr sz="2500" spc="10" dirty="0">
                <a:latin typeface="Rockwell"/>
                <a:cs typeface="Rockwell"/>
              </a:rPr>
              <a:t>CPU  ke </a:t>
            </a:r>
            <a:r>
              <a:rPr sz="2500" spc="5" dirty="0">
                <a:latin typeface="Rockwell"/>
                <a:cs typeface="Rockwell"/>
              </a:rPr>
              <a:t>modul</a:t>
            </a:r>
            <a:r>
              <a:rPr sz="2500" spc="-90" dirty="0">
                <a:latin typeface="Rockwell"/>
                <a:cs typeface="Rockwell"/>
              </a:rPr>
              <a:t> </a:t>
            </a:r>
            <a:r>
              <a:rPr sz="2500" dirty="0">
                <a:latin typeface="Rockwell"/>
                <a:cs typeface="Rockwell"/>
              </a:rPr>
              <a:t>I/O.</a:t>
            </a:r>
          </a:p>
          <a:p>
            <a:pPr marL="437515" indent="-424815">
              <a:lnSpc>
                <a:spcPct val="100000"/>
              </a:lnSpc>
              <a:spcBef>
                <a:spcPts val="25"/>
              </a:spcBef>
              <a:buAutoNum type="arabicPeriod"/>
              <a:tabLst>
                <a:tab pos="437515" algn="l"/>
                <a:tab pos="438150" algn="l"/>
              </a:tabLst>
            </a:pPr>
            <a:r>
              <a:rPr sz="2500" spc="10" dirty="0">
                <a:latin typeface="Rockwell"/>
                <a:cs typeface="Rockwell"/>
              </a:rPr>
              <a:t>Modul I/O </a:t>
            </a:r>
            <a:r>
              <a:rPr sz="2500" spc="5" dirty="0">
                <a:latin typeface="Rockwell"/>
                <a:cs typeface="Rockwell"/>
              </a:rPr>
              <a:t>memberi jawaban </a:t>
            </a:r>
            <a:r>
              <a:rPr sz="2500" dirty="0">
                <a:latin typeface="Rockwell"/>
                <a:cs typeface="Rockwell"/>
              </a:rPr>
              <a:t>atas permintaan</a:t>
            </a:r>
            <a:r>
              <a:rPr sz="2500" spc="-55" dirty="0">
                <a:latin typeface="Rockwell"/>
                <a:cs typeface="Rockwell"/>
              </a:rPr>
              <a:t> </a:t>
            </a:r>
            <a:r>
              <a:rPr sz="2500" spc="10" dirty="0">
                <a:latin typeface="Rockwell"/>
                <a:cs typeface="Rockwell"/>
              </a:rPr>
              <a:t>CPU.</a:t>
            </a:r>
            <a:endParaRPr sz="2500" dirty="0">
              <a:latin typeface="Rockwell"/>
              <a:cs typeface="Rockwell"/>
            </a:endParaRPr>
          </a:p>
          <a:p>
            <a:pPr marL="437515" marR="5080" indent="-424815" algn="just">
              <a:lnSpc>
                <a:spcPct val="80600"/>
              </a:lnSpc>
              <a:spcBef>
                <a:spcPts val="605"/>
              </a:spcBef>
              <a:buAutoNum type="arabicPeriod"/>
              <a:tabLst>
                <a:tab pos="438150" algn="l"/>
              </a:tabLst>
            </a:pPr>
            <a:r>
              <a:rPr sz="2500" spc="5" dirty="0">
                <a:latin typeface="Rockwell"/>
                <a:cs typeface="Rockwell"/>
              </a:rPr>
              <a:t>Apabila perangkat eksternal </a:t>
            </a:r>
            <a:r>
              <a:rPr sz="2500" dirty="0">
                <a:latin typeface="Rockwell"/>
                <a:cs typeface="Rockwell"/>
              </a:rPr>
              <a:t>telah </a:t>
            </a:r>
            <a:r>
              <a:rPr sz="2500" spc="5" dirty="0">
                <a:latin typeface="Rockwell"/>
                <a:cs typeface="Rockwell"/>
              </a:rPr>
              <a:t>siap untuk </a:t>
            </a:r>
            <a:r>
              <a:rPr sz="2500" dirty="0">
                <a:latin typeface="Rockwell"/>
                <a:cs typeface="Rockwell"/>
              </a:rPr>
              <a:t>transfer  data, </a:t>
            </a:r>
            <a:r>
              <a:rPr sz="2500" spc="5" dirty="0">
                <a:latin typeface="Rockwell"/>
                <a:cs typeface="Rockwell"/>
              </a:rPr>
              <a:t>maka </a:t>
            </a:r>
            <a:r>
              <a:rPr sz="2500" spc="10" dirty="0">
                <a:latin typeface="Rockwell"/>
                <a:cs typeface="Rockwell"/>
              </a:rPr>
              <a:t>CPU </a:t>
            </a:r>
            <a:r>
              <a:rPr sz="2500" dirty="0">
                <a:latin typeface="Rockwell"/>
                <a:cs typeface="Rockwell"/>
              </a:rPr>
              <a:t>akan </a:t>
            </a:r>
            <a:r>
              <a:rPr sz="2500" spc="5" dirty="0">
                <a:latin typeface="Rockwell"/>
                <a:cs typeface="Rockwell"/>
              </a:rPr>
              <a:t>mengirimkan </a:t>
            </a:r>
            <a:r>
              <a:rPr sz="2500" dirty="0">
                <a:latin typeface="Rockwell"/>
                <a:cs typeface="Rockwell"/>
              </a:rPr>
              <a:t>perintah </a:t>
            </a:r>
            <a:r>
              <a:rPr sz="2500" spc="10" dirty="0">
                <a:latin typeface="Rockwell"/>
                <a:cs typeface="Rockwell"/>
              </a:rPr>
              <a:t>ke </a:t>
            </a:r>
            <a:r>
              <a:rPr sz="2500" spc="5" dirty="0">
                <a:latin typeface="Rockwell"/>
                <a:cs typeface="Rockwell"/>
              </a:rPr>
              <a:t>modul  I/O.</a:t>
            </a:r>
            <a:endParaRPr sz="2500" dirty="0">
              <a:latin typeface="Rockwell"/>
              <a:cs typeface="Rockwell"/>
            </a:endParaRPr>
          </a:p>
          <a:p>
            <a:pPr marL="437515" marR="340995" indent="-424815">
              <a:lnSpc>
                <a:spcPts val="2410"/>
              </a:lnSpc>
              <a:spcBef>
                <a:spcPts val="595"/>
              </a:spcBef>
              <a:buAutoNum type="arabicPeriod"/>
              <a:tabLst>
                <a:tab pos="437515" algn="l"/>
                <a:tab pos="438150" algn="l"/>
              </a:tabLst>
            </a:pPr>
            <a:r>
              <a:rPr sz="2500" spc="10" dirty="0">
                <a:latin typeface="Rockwell"/>
                <a:cs typeface="Rockwell"/>
              </a:rPr>
              <a:t>Modul I/O </a:t>
            </a:r>
            <a:r>
              <a:rPr sz="2500" spc="5" dirty="0">
                <a:latin typeface="Rockwell"/>
                <a:cs typeface="Rockwell"/>
              </a:rPr>
              <a:t>akan menerima </a:t>
            </a:r>
            <a:r>
              <a:rPr sz="2500" dirty="0">
                <a:latin typeface="Rockwell"/>
                <a:cs typeface="Rockwell"/>
              </a:rPr>
              <a:t>paket </a:t>
            </a:r>
            <a:r>
              <a:rPr sz="2500" spc="5" dirty="0">
                <a:latin typeface="Rockwell"/>
                <a:cs typeface="Rockwell"/>
              </a:rPr>
              <a:t>data dengan</a:t>
            </a:r>
            <a:r>
              <a:rPr sz="2500" spc="-55" dirty="0">
                <a:latin typeface="Rockwell"/>
                <a:cs typeface="Rockwell"/>
              </a:rPr>
              <a:t> </a:t>
            </a:r>
            <a:r>
              <a:rPr sz="2500" spc="5" dirty="0">
                <a:latin typeface="Rockwell"/>
                <a:cs typeface="Rockwell"/>
              </a:rPr>
              <a:t>panjang  tertentu </a:t>
            </a:r>
            <a:r>
              <a:rPr sz="2500" dirty="0">
                <a:latin typeface="Rockwell"/>
                <a:cs typeface="Rockwell"/>
              </a:rPr>
              <a:t>dari</a:t>
            </a:r>
            <a:r>
              <a:rPr sz="2500" spc="-40" dirty="0">
                <a:latin typeface="Rockwell"/>
                <a:cs typeface="Rockwell"/>
              </a:rPr>
              <a:t> </a:t>
            </a:r>
            <a:r>
              <a:rPr sz="2500" dirty="0">
                <a:latin typeface="Rockwell"/>
                <a:cs typeface="Rockwell"/>
              </a:rPr>
              <a:t>peripheral.</a:t>
            </a:r>
          </a:p>
          <a:p>
            <a:pPr marL="437515" marR="385445" indent="-424815">
              <a:lnSpc>
                <a:spcPct val="80700"/>
              </a:lnSpc>
              <a:spcBef>
                <a:spcPts val="620"/>
              </a:spcBef>
              <a:buAutoNum type="arabicPeriod"/>
              <a:tabLst>
                <a:tab pos="437515" algn="l"/>
                <a:tab pos="438150" algn="l"/>
              </a:tabLst>
            </a:pPr>
            <a:r>
              <a:rPr sz="2500" spc="5" dirty="0">
                <a:latin typeface="Rockwell"/>
                <a:cs typeface="Rockwell"/>
              </a:rPr>
              <a:t>Selanjutnya data dikirim </a:t>
            </a:r>
            <a:r>
              <a:rPr sz="2500" spc="10" dirty="0">
                <a:latin typeface="Rockwell"/>
                <a:cs typeface="Rockwell"/>
              </a:rPr>
              <a:t>ke </a:t>
            </a:r>
            <a:r>
              <a:rPr sz="2500" spc="5" dirty="0">
                <a:latin typeface="Rockwell"/>
                <a:cs typeface="Rockwell"/>
              </a:rPr>
              <a:t>CPU setelah diadakan  sinkronisasi panjang data dan kecepatan transfer </a:t>
            </a:r>
            <a:r>
              <a:rPr sz="2500" dirty="0">
                <a:latin typeface="Rockwell"/>
                <a:cs typeface="Rockwell"/>
              </a:rPr>
              <a:t>oleh  </a:t>
            </a:r>
            <a:r>
              <a:rPr sz="2500" spc="10" dirty="0">
                <a:latin typeface="Rockwell"/>
                <a:cs typeface="Rockwell"/>
              </a:rPr>
              <a:t>modul I/O </a:t>
            </a:r>
            <a:r>
              <a:rPr sz="2500" spc="5" dirty="0">
                <a:latin typeface="Rockwell"/>
                <a:cs typeface="Rockwell"/>
              </a:rPr>
              <a:t>sehingga paket - paket data dapat diterima  </a:t>
            </a:r>
            <a:r>
              <a:rPr sz="2500" spc="10" dirty="0">
                <a:latin typeface="Rockwell"/>
                <a:cs typeface="Rockwell"/>
              </a:rPr>
              <a:t>CPU </a:t>
            </a:r>
            <a:r>
              <a:rPr sz="2500" spc="5" dirty="0">
                <a:latin typeface="Rockwell"/>
                <a:cs typeface="Rockwell"/>
              </a:rPr>
              <a:t>dengan</a:t>
            </a:r>
            <a:r>
              <a:rPr sz="2500" spc="-90" dirty="0">
                <a:latin typeface="Rockwell"/>
                <a:cs typeface="Rockwell"/>
              </a:rPr>
              <a:t> </a:t>
            </a:r>
            <a:r>
              <a:rPr sz="2500" spc="5" dirty="0">
                <a:latin typeface="Rockwell"/>
                <a:cs typeface="Rockwell"/>
              </a:rPr>
              <a:t>baik.</a:t>
            </a:r>
            <a:endParaRPr sz="2500" dirty="0">
              <a:latin typeface="Rockwell"/>
              <a:cs typeface="Rockwell"/>
            </a:endParaRPr>
          </a:p>
          <a:p>
            <a:pPr marL="437515" marR="266700">
              <a:lnSpc>
                <a:spcPct val="80600"/>
              </a:lnSpc>
              <a:spcBef>
                <a:spcPts val="595"/>
              </a:spcBef>
            </a:pPr>
            <a:r>
              <a:rPr sz="2500" i="1" spc="5" dirty="0">
                <a:latin typeface="Rockwell"/>
                <a:cs typeface="Rockwell"/>
              </a:rPr>
              <a:t>Transfer </a:t>
            </a:r>
            <a:r>
              <a:rPr sz="2500" i="1" dirty="0">
                <a:latin typeface="Rockwell"/>
                <a:cs typeface="Rockwell"/>
              </a:rPr>
              <a:t>data </a:t>
            </a:r>
            <a:r>
              <a:rPr sz="2500" i="1" spc="5" dirty="0">
                <a:latin typeface="Rockwell"/>
                <a:cs typeface="Rockwell"/>
              </a:rPr>
              <a:t>tidak </a:t>
            </a:r>
            <a:r>
              <a:rPr sz="2500" i="1" dirty="0">
                <a:latin typeface="Rockwell"/>
                <a:cs typeface="Rockwell"/>
              </a:rPr>
              <a:t>akan </a:t>
            </a:r>
            <a:r>
              <a:rPr sz="2500" i="1" spc="5" dirty="0">
                <a:latin typeface="Rockwell"/>
                <a:cs typeface="Rockwell"/>
              </a:rPr>
              <a:t>lepas dari penggunaan </a:t>
            </a:r>
            <a:r>
              <a:rPr sz="2500" i="1" dirty="0">
                <a:latin typeface="Rockwell"/>
                <a:cs typeface="Rockwell"/>
              </a:rPr>
              <a:t>sistem  </a:t>
            </a:r>
            <a:r>
              <a:rPr sz="2500" i="1" spc="5" dirty="0">
                <a:latin typeface="Rockwell"/>
                <a:cs typeface="Rockwell"/>
              </a:rPr>
              <a:t>bus, maka interaksi CPU dan </a:t>
            </a:r>
            <a:r>
              <a:rPr sz="2500" i="1" dirty="0">
                <a:latin typeface="Rockwell"/>
                <a:cs typeface="Rockwell"/>
              </a:rPr>
              <a:t>modul I/O akan </a:t>
            </a:r>
            <a:r>
              <a:rPr sz="2500" i="1" spc="5" dirty="0">
                <a:latin typeface="Rockwell"/>
                <a:cs typeface="Rockwell"/>
              </a:rPr>
              <a:t>melibatkan  kontrol dan </a:t>
            </a:r>
            <a:r>
              <a:rPr sz="2500" i="1" dirty="0">
                <a:latin typeface="Rockwell"/>
                <a:cs typeface="Rockwell"/>
              </a:rPr>
              <a:t>pewaktuan </a:t>
            </a:r>
            <a:r>
              <a:rPr sz="2500" i="1" spc="5" dirty="0">
                <a:latin typeface="Rockwell"/>
                <a:cs typeface="Rockwell"/>
              </a:rPr>
              <a:t>sebuah </a:t>
            </a:r>
            <a:r>
              <a:rPr sz="2500" i="1" dirty="0">
                <a:latin typeface="Rockwell"/>
                <a:cs typeface="Rockwell"/>
              </a:rPr>
              <a:t>arbitrasi </a:t>
            </a:r>
            <a:r>
              <a:rPr sz="2500" i="1" spc="5" dirty="0">
                <a:latin typeface="Rockwell"/>
                <a:cs typeface="Rockwell"/>
              </a:rPr>
              <a:t>bus </a:t>
            </a:r>
            <a:r>
              <a:rPr sz="2500" i="1" dirty="0">
                <a:latin typeface="Rockwell"/>
                <a:cs typeface="Rockwell"/>
              </a:rPr>
              <a:t>atau</a:t>
            </a:r>
            <a:r>
              <a:rPr sz="2500" i="1" spc="50" dirty="0">
                <a:latin typeface="Rockwell"/>
                <a:cs typeface="Rockwell"/>
              </a:rPr>
              <a:t> </a:t>
            </a:r>
            <a:r>
              <a:rPr sz="2500" i="1" spc="5" dirty="0">
                <a:latin typeface="Rockwell"/>
                <a:cs typeface="Rockwell"/>
              </a:rPr>
              <a:t>lebih.</a:t>
            </a:r>
            <a:endParaRPr sz="2500" dirty="0">
              <a:latin typeface="Rockwell"/>
              <a:cs typeface="Rockwe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412495" y="2332736"/>
            <a:ext cx="9145905" cy="4035425"/>
          </a:xfrm>
          <a:prstGeom prst="rect">
            <a:avLst/>
          </a:prstGeom>
        </p:spPr>
        <p:txBody>
          <a:bodyPr vert="horz" wrap="square" lIns="0" tIns="0" rIns="0" bIns="0" rtlCol="0">
            <a:spAutoFit/>
          </a:bodyPr>
          <a:lstStyle/>
          <a:p>
            <a:pPr marL="311150" marR="5080" indent="-298450">
              <a:lnSpc>
                <a:spcPts val="2150"/>
              </a:lnSpc>
              <a:buFont typeface="Rockwell"/>
              <a:buChar char="•"/>
              <a:tabLst>
                <a:tab pos="311150" algn="l"/>
                <a:tab pos="311785" algn="l"/>
              </a:tabLst>
            </a:pPr>
            <a:r>
              <a:rPr sz="2200" b="1" spc="20" dirty="0">
                <a:latin typeface="Rockwell"/>
                <a:cs typeface="Rockwell"/>
              </a:rPr>
              <a:t>Command </a:t>
            </a:r>
            <a:r>
              <a:rPr sz="2200" b="1" spc="15" dirty="0">
                <a:latin typeface="Rockwell"/>
                <a:cs typeface="Rockwell"/>
              </a:rPr>
              <a:t>Decoding</a:t>
            </a:r>
            <a:r>
              <a:rPr sz="2200" spc="15" dirty="0">
                <a:latin typeface="Rockwell"/>
                <a:cs typeface="Rockwell"/>
              </a:rPr>
              <a:t>, </a:t>
            </a:r>
            <a:r>
              <a:rPr sz="2200" spc="10" dirty="0">
                <a:latin typeface="Rockwell"/>
                <a:cs typeface="Rockwell"/>
              </a:rPr>
              <a:t>yaitu </a:t>
            </a:r>
            <a:r>
              <a:rPr sz="2200" spc="15" dirty="0">
                <a:latin typeface="Rockwell"/>
                <a:cs typeface="Rockwell"/>
              </a:rPr>
              <a:t>modul </a:t>
            </a:r>
            <a:r>
              <a:rPr sz="2200" spc="10" dirty="0">
                <a:latin typeface="Rockwell"/>
                <a:cs typeface="Rockwell"/>
              </a:rPr>
              <a:t>I/O </a:t>
            </a:r>
            <a:r>
              <a:rPr sz="2200" spc="15" dirty="0">
                <a:latin typeface="Rockwell"/>
                <a:cs typeface="Rockwell"/>
              </a:rPr>
              <a:t>menerima perintah </a:t>
            </a:r>
            <a:r>
              <a:rPr sz="2200" spc="10" dirty="0">
                <a:latin typeface="Rockwell"/>
                <a:cs typeface="Rockwell"/>
              </a:rPr>
              <a:t>-  perintah dari </a:t>
            </a:r>
            <a:r>
              <a:rPr sz="2200" spc="15" dirty="0">
                <a:latin typeface="Rockwell"/>
                <a:cs typeface="Rockwell"/>
              </a:rPr>
              <a:t>CPU yang dikirimkan sebagai </a:t>
            </a:r>
            <a:r>
              <a:rPr sz="2200" spc="10" dirty="0">
                <a:latin typeface="Rockwell"/>
                <a:cs typeface="Rockwell"/>
              </a:rPr>
              <a:t>sinyal </a:t>
            </a:r>
            <a:r>
              <a:rPr sz="2200" spc="15" dirty="0">
                <a:latin typeface="Rockwell"/>
                <a:cs typeface="Rockwell"/>
              </a:rPr>
              <a:t>bagi bus kontrol.  Misalnya, sebuah modul </a:t>
            </a:r>
            <a:r>
              <a:rPr sz="2200" spc="10" dirty="0">
                <a:latin typeface="Rockwell"/>
                <a:cs typeface="Rockwell"/>
              </a:rPr>
              <a:t>I/O </a:t>
            </a:r>
            <a:r>
              <a:rPr sz="2200" spc="15" dirty="0">
                <a:latin typeface="Rockwell"/>
                <a:cs typeface="Rockwell"/>
              </a:rPr>
              <a:t>untuk </a:t>
            </a:r>
            <a:r>
              <a:rPr sz="2200" spc="10" dirty="0">
                <a:latin typeface="Rockwell"/>
                <a:cs typeface="Rockwell"/>
              </a:rPr>
              <a:t>disk </a:t>
            </a:r>
            <a:r>
              <a:rPr sz="2200" spc="15" dirty="0">
                <a:latin typeface="Rockwell"/>
                <a:cs typeface="Rockwell"/>
              </a:rPr>
              <a:t>dapat menerima perintah:  Read </a:t>
            </a:r>
            <a:r>
              <a:rPr sz="2200" spc="10" dirty="0">
                <a:latin typeface="Rockwell"/>
                <a:cs typeface="Rockwell"/>
              </a:rPr>
              <a:t>sector, </a:t>
            </a:r>
            <a:r>
              <a:rPr sz="2200" spc="15" dirty="0">
                <a:latin typeface="Rockwell"/>
                <a:cs typeface="Rockwell"/>
              </a:rPr>
              <a:t>Scan </a:t>
            </a:r>
            <a:r>
              <a:rPr sz="2200" spc="10" dirty="0">
                <a:latin typeface="Rockwell"/>
                <a:cs typeface="Rockwell"/>
              </a:rPr>
              <a:t>record ID, </a:t>
            </a:r>
            <a:r>
              <a:rPr sz="2200" spc="15" dirty="0">
                <a:latin typeface="Rockwell"/>
                <a:cs typeface="Rockwell"/>
              </a:rPr>
              <a:t>Format</a:t>
            </a:r>
            <a:r>
              <a:rPr sz="2200" spc="-10" dirty="0">
                <a:latin typeface="Rockwell"/>
                <a:cs typeface="Rockwell"/>
              </a:rPr>
              <a:t> </a:t>
            </a:r>
            <a:r>
              <a:rPr sz="2200" spc="10" dirty="0">
                <a:latin typeface="Rockwell"/>
                <a:cs typeface="Rockwell"/>
              </a:rPr>
              <a:t>disk.</a:t>
            </a:r>
            <a:endParaRPr sz="2200">
              <a:latin typeface="Rockwell"/>
              <a:cs typeface="Rockwell"/>
            </a:endParaRPr>
          </a:p>
          <a:p>
            <a:pPr marL="311150" indent="-298450">
              <a:lnSpc>
                <a:spcPct val="100000"/>
              </a:lnSpc>
              <a:spcBef>
                <a:spcPts val="55"/>
              </a:spcBef>
              <a:buFont typeface="Rockwell"/>
              <a:buChar char="•"/>
              <a:tabLst>
                <a:tab pos="311150" algn="l"/>
                <a:tab pos="311785" algn="l"/>
              </a:tabLst>
            </a:pPr>
            <a:r>
              <a:rPr sz="2200" b="1" spc="10" dirty="0">
                <a:latin typeface="Rockwell"/>
                <a:cs typeface="Rockwell"/>
              </a:rPr>
              <a:t>Data</a:t>
            </a:r>
            <a:r>
              <a:rPr sz="2200" spc="10" dirty="0">
                <a:latin typeface="Rockwell"/>
                <a:cs typeface="Rockwell"/>
              </a:rPr>
              <a:t>, </a:t>
            </a:r>
            <a:r>
              <a:rPr sz="2200" spc="15" dirty="0">
                <a:latin typeface="Rockwell"/>
                <a:cs typeface="Rockwell"/>
              </a:rPr>
              <a:t>pertukaran </a:t>
            </a:r>
            <a:r>
              <a:rPr sz="2200" spc="10" dirty="0">
                <a:latin typeface="Rockwell"/>
                <a:cs typeface="Rockwell"/>
              </a:rPr>
              <a:t>data </a:t>
            </a:r>
            <a:r>
              <a:rPr sz="2200" spc="15" dirty="0">
                <a:latin typeface="Rockwell"/>
                <a:cs typeface="Rockwell"/>
              </a:rPr>
              <a:t>antara CPU dan modul I/O melalui bus</a:t>
            </a:r>
            <a:r>
              <a:rPr sz="2200" spc="45" dirty="0">
                <a:latin typeface="Rockwell"/>
                <a:cs typeface="Rockwell"/>
              </a:rPr>
              <a:t> </a:t>
            </a:r>
            <a:r>
              <a:rPr sz="2200" spc="10" dirty="0">
                <a:latin typeface="Rockwell"/>
                <a:cs typeface="Rockwell"/>
              </a:rPr>
              <a:t>data.</a:t>
            </a:r>
            <a:endParaRPr sz="2200">
              <a:latin typeface="Rockwell"/>
              <a:cs typeface="Rockwell"/>
            </a:endParaRPr>
          </a:p>
          <a:p>
            <a:pPr marL="311150" marR="186055" indent="-298450">
              <a:lnSpc>
                <a:spcPts val="2150"/>
              </a:lnSpc>
              <a:spcBef>
                <a:spcPts val="515"/>
              </a:spcBef>
              <a:buFont typeface="Rockwell"/>
              <a:buChar char="•"/>
              <a:tabLst>
                <a:tab pos="311150" algn="l"/>
                <a:tab pos="311785" algn="l"/>
                <a:tab pos="1286510" algn="l"/>
                <a:tab pos="1510665" algn="l"/>
                <a:tab pos="2901950" algn="l"/>
                <a:tab pos="3683635" algn="l"/>
                <a:tab pos="5172710" algn="l"/>
                <a:tab pos="5591810" algn="l"/>
                <a:tab pos="6275705" algn="l"/>
                <a:tab pos="7159625" algn="l"/>
                <a:tab pos="8129270" algn="l"/>
              </a:tabLst>
            </a:pPr>
            <a:r>
              <a:rPr sz="2200" b="1" spc="10" dirty="0">
                <a:latin typeface="Rockwell"/>
                <a:cs typeface="Rockwell"/>
              </a:rPr>
              <a:t>Status	</a:t>
            </a:r>
            <a:r>
              <a:rPr sz="2200" b="1" spc="15" dirty="0">
                <a:latin typeface="Rockwell"/>
                <a:cs typeface="Rockwell"/>
              </a:rPr>
              <a:t>Reporting</a:t>
            </a:r>
            <a:r>
              <a:rPr sz="2200" spc="15" dirty="0">
                <a:latin typeface="Rockwell"/>
                <a:cs typeface="Rockwell"/>
              </a:rPr>
              <a:t>,	</a:t>
            </a:r>
            <a:r>
              <a:rPr sz="2200" spc="10" dirty="0">
                <a:latin typeface="Rockwell"/>
                <a:cs typeface="Rockwell"/>
              </a:rPr>
              <a:t>yaitu	</a:t>
            </a:r>
            <a:r>
              <a:rPr sz="2200" spc="15" dirty="0">
                <a:latin typeface="Rockwell"/>
                <a:cs typeface="Rockwell"/>
              </a:rPr>
              <a:t>pelaporan	</a:t>
            </a:r>
            <a:r>
              <a:rPr sz="2200" spc="10" dirty="0">
                <a:latin typeface="Rockwell"/>
                <a:cs typeface="Rockwell"/>
              </a:rPr>
              <a:t>kondisi	status	</a:t>
            </a:r>
            <a:r>
              <a:rPr sz="2200" spc="15" dirty="0">
                <a:latin typeface="Rockwell"/>
                <a:cs typeface="Rockwell"/>
              </a:rPr>
              <a:t>modul	</a:t>
            </a:r>
            <a:r>
              <a:rPr sz="2200" spc="10" dirty="0">
                <a:latin typeface="Rockwell"/>
                <a:cs typeface="Rockwell"/>
              </a:rPr>
              <a:t>I/O  </a:t>
            </a:r>
            <a:r>
              <a:rPr sz="2200" spc="15" dirty="0">
                <a:latin typeface="Rockwell"/>
                <a:cs typeface="Rockwell"/>
              </a:rPr>
              <a:t>maupun	perangkat peripheral, </a:t>
            </a:r>
            <a:r>
              <a:rPr sz="2200" spc="20" dirty="0">
                <a:latin typeface="Rockwell"/>
                <a:cs typeface="Rockwell"/>
              </a:rPr>
              <a:t>umumnya </a:t>
            </a:r>
            <a:r>
              <a:rPr sz="2200" spc="15" dirty="0">
                <a:latin typeface="Rockwell"/>
                <a:cs typeface="Rockwell"/>
              </a:rPr>
              <a:t>berupa </a:t>
            </a:r>
            <a:r>
              <a:rPr sz="2200" spc="10" dirty="0">
                <a:latin typeface="Rockwell"/>
                <a:cs typeface="Rockwell"/>
              </a:rPr>
              <a:t>status</a:t>
            </a:r>
            <a:r>
              <a:rPr sz="2200" spc="5" dirty="0">
                <a:latin typeface="Rockwell"/>
                <a:cs typeface="Rockwell"/>
              </a:rPr>
              <a:t> </a:t>
            </a:r>
            <a:r>
              <a:rPr sz="2200" spc="10" dirty="0">
                <a:latin typeface="Rockwell"/>
                <a:cs typeface="Rockwell"/>
              </a:rPr>
              <a:t>kondisi </a:t>
            </a:r>
            <a:r>
              <a:rPr sz="2200" spc="5" dirty="0">
                <a:latin typeface="Rockwell"/>
                <a:cs typeface="Rockwell"/>
              </a:rPr>
              <a:t> </a:t>
            </a:r>
            <a:r>
              <a:rPr sz="2200" spc="10" dirty="0">
                <a:latin typeface="Rockwell"/>
                <a:cs typeface="Rockwell"/>
              </a:rPr>
              <a:t>Busy atau Ready. Juga</a:t>
            </a:r>
            <a:r>
              <a:rPr sz="2200" spc="114" dirty="0">
                <a:latin typeface="Rockwell"/>
                <a:cs typeface="Rockwell"/>
              </a:rPr>
              <a:t> </a:t>
            </a:r>
            <a:r>
              <a:rPr sz="2200" spc="10" dirty="0">
                <a:latin typeface="Rockwell"/>
                <a:cs typeface="Rockwell"/>
              </a:rPr>
              <a:t>status</a:t>
            </a:r>
            <a:r>
              <a:rPr sz="2200" spc="35" dirty="0">
                <a:latin typeface="Rockwell"/>
                <a:cs typeface="Rockwell"/>
              </a:rPr>
              <a:t> </a:t>
            </a:r>
            <a:r>
              <a:rPr sz="2200" spc="15" dirty="0">
                <a:latin typeface="Rockwell"/>
                <a:cs typeface="Rockwell"/>
              </a:rPr>
              <a:t>bermacam	</a:t>
            </a:r>
            <a:r>
              <a:rPr sz="2200" spc="20" dirty="0">
                <a:latin typeface="Rockwell"/>
                <a:cs typeface="Rockwell"/>
              </a:rPr>
              <a:t>macam</a:t>
            </a:r>
            <a:r>
              <a:rPr sz="2200" spc="-25" dirty="0">
                <a:latin typeface="Rockwell"/>
                <a:cs typeface="Rockwell"/>
              </a:rPr>
              <a:t> </a:t>
            </a:r>
            <a:r>
              <a:rPr sz="2200" spc="15" dirty="0">
                <a:latin typeface="Rockwell"/>
                <a:cs typeface="Rockwell"/>
              </a:rPr>
              <a:t>kondisi</a:t>
            </a:r>
            <a:r>
              <a:rPr sz="2200" spc="-20" dirty="0">
                <a:latin typeface="Rockwell"/>
                <a:cs typeface="Rockwell"/>
              </a:rPr>
              <a:t> </a:t>
            </a:r>
            <a:r>
              <a:rPr sz="2200" spc="15" dirty="0">
                <a:latin typeface="Rockwell"/>
                <a:cs typeface="Rockwell"/>
              </a:rPr>
              <a:t>kesalahan </a:t>
            </a:r>
            <a:r>
              <a:rPr sz="2200" spc="5" dirty="0">
                <a:latin typeface="Rockwell"/>
                <a:cs typeface="Rockwell"/>
              </a:rPr>
              <a:t> </a:t>
            </a:r>
            <a:r>
              <a:rPr sz="2200" spc="10" dirty="0">
                <a:latin typeface="Rockwell"/>
                <a:cs typeface="Rockwell"/>
              </a:rPr>
              <a:t>(error).</a:t>
            </a:r>
            <a:endParaRPr sz="2200">
              <a:latin typeface="Rockwell"/>
              <a:cs typeface="Rockwell"/>
            </a:endParaRPr>
          </a:p>
          <a:p>
            <a:pPr marL="311150" marR="34925" indent="-298450">
              <a:lnSpc>
                <a:spcPts val="2150"/>
              </a:lnSpc>
              <a:spcBef>
                <a:spcPts val="525"/>
              </a:spcBef>
              <a:buFont typeface="Rockwell"/>
              <a:buChar char="•"/>
              <a:tabLst>
                <a:tab pos="311150" algn="l"/>
                <a:tab pos="311785" algn="l"/>
                <a:tab pos="1586230" algn="l"/>
                <a:tab pos="3499485" algn="l"/>
                <a:tab pos="4507865" algn="l"/>
                <a:tab pos="5892165" algn="l"/>
                <a:tab pos="6580505" algn="l"/>
              </a:tabLst>
            </a:pPr>
            <a:r>
              <a:rPr sz="2200" b="1" spc="15" dirty="0">
                <a:latin typeface="Rockwell"/>
                <a:cs typeface="Rockwell"/>
              </a:rPr>
              <a:t>Address	Recognition</a:t>
            </a:r>
            <a:r>
              <a:rPr sz="2200" spc="15" dirty="0">
                <a:latin typeface="Rockwell"/>
                <a:cs typeface="Rockwell"/>
              </a:rPr>
              <a:t>,	bahwa	</a:t>
            </a:r>
            <a:r>
              <a:rPr sz="2200" spc="10" dirty="0">
                <a:latin typeface="Rockwell"/>
                <a:cs typeface="Rockwell"/>
              </a:rPr>
              <a:t>peralatan	atau	</a:t>
            </a:r>
            <a:r>
              <a:rPr sz="2200" spc="15" dirty="0">
                <a:latin typeface="Rockwell"/>
                <a:cs typeface="Rockwell"/>
              </a:rPr>
              <a:t>komponen  penyusun komputer dapat dihubungi </a:t>
            </a:r>
            <a:r>
              <a:rPr sz="2200" spc="10" dirty="0">
                <a:latin typeface="Rockwell"/>
                <a:cs typeface="Rockwell"/>
              </a:rPr>
              <a:t>atau </a:t>
            </a:r>
            <a:r>
              <a:rPr sz="2200" spc="15" dirty="0">
                <a:latin typeface="Rockwell"/>
                <a:cs typeface="Rockwell"/>
              </a:rPr>
              <a:t>dipanggil </a:t>
            </a:r>
            <a:r>
              <a:rPr sz="2200" spc="20" dirty="0">
                <a:latin typeface="Rockwell"/>
                <a:cs typeface="Rockwell"/>
              </a:rPr>
              <a:t>maka </a:t>
            </a:r>
            <a:r>
              <a:rPr sz="2200" spc="15" dirty="0">
                <a:latin typeface="Rockwell"/>
                <a:cs typeface="Rockwell"/>
              </a:rPr>
              <a:t>harus  memiliki alamat yang unik, begitu </a:t>
            </a:r>
            <a:r>
              <a:rPr sz="2200" spc="10" dirty="0">
                <a:latin typeface="Rockwell"/>
                <a:cs typeface="Rockwell"/>
              </a:rPr>
              <a:t>pula </a:t>
            </a:r>
            <a:r>
              <a:rPr sz="2200" spc="15" dirty="0">
                <a:latin typeface="Rockwell"/>
                <a:cs typeface="Rockwell"/>
              </a:rPr>
              <a:t>pada perangkat peripheral,  sehingga setiap modul </a:t>
            </a:r>
            <a:r>
              <a:rPr sz="2200" spc="10" dirty="0">
                <a:latin typeface="Rockwell"/>
                <a:cs typeface="Rockwell"/>
              </a:rPr>
              <a:t>I/O </a:t>
            </a:r>
            <a:r>
              <a:rPr sz="2200" spc="15" dirty="0">
                <a:latin typeface="Rockwell"/>
                <a:cs typeface="Rockwell"/>
              </a:rPr>
              <a:t>harus mengetahui alamat peripheral  yang</a:t>
            </a:r>
            <a:r>
              <a:rPr sz="2200" spc="-50" dirty="0">
                <a:latin typeface="Rockwell"/>
                <a:cs typeface="Rockwell"/>
              </a:rPr>
              <a:t> </a:t>
            </a:r>
            <a:r>
              <a:rPr sz="2200" spc="15" dirty="0">
                <a:latin typeface="Rockwell"/>
                <a:cs typeface="Rockwell"/>
              </a:rPr>
              <a:t>dikontrolnya.</a:t>
            </a:r>
            <a:endParaRPr sz="2200">
              <a:latin typeface="Rockwell"/>
              <a:cs typeface="Rockwell"/>
            </a:endParaRPr>
          </a:p>
        </p:txBody>
      </p:sp>
      <p:sp>
        <p:nvSpPr>
          <p:cNvPr id="3" name="object 3"/>
          <p:cNvSpPr/>
          <p:nvPr/>
        </p:nvSpPr>
        <p:spPr>
          <a:xfrm>
            <a:off x="0" y="1013460"/>
            <a:ext cx="10057130" cy="1047115"/>
          </a:xfrm>
          <a:custGeom>
            <a:avLst/>
            <a:gdLst/>
            <a:ahLst/>
            <a:cxnLst/>
            <a:rect l="l" t="t" r="r" b="b"/>
            <a:pathLst>
              <a:path w="10057130" h="1047114">
                <a:moveTo>
                  <a:pt x="0" y="1046988"/>
                </a:moveTo>
                <a:lnTo>
                  <a:pt x="10056876" y="1046988"/>
                </a:lnTo>
                <a:lnTo>
                  <a:pt x="10056876" y="0"/>
                </a:lnTo>
                <a:lnTo>
                  <a:pt x="0" y="0"/>
                </a:lnTo>
                <a:lnTo>
                  <a:pt x="0" y="1046988"/>
                </a:lnTo>
                <a:close/>
              </a:path>
            </a:pathLst>
          </a:custGeom>
          <a:solidFill>
            <a:srgbClr val="FFFF66"/>
          </a:solidFill>
        </p:spPr>
        <p:txBody>
          <a:bodyPr wrap="square" lIns="0" tIns="0" rIns="0" bIns="0" rtlCol="0"/>
          <a:lstStyle/>
          <a:p>
            <a:endParaRPr/>
          </a:p>
        </p:txBody>
      </p:sp>
      <p:sp>
        <p:nvSpPr>
          <p:cNvPr id="4" name="object 4"/>
          <p:cNvSpPr txBox="1">
            <a:spLocks noGrp="1"/>
          </p:cNvSpPr>
          <p:nvPr>
            <p:ph type="title"/>
          </p:nvPr>
        </p:nvSpPr>
        <p:spPr>
          <a:prstGeom prst="rect">
            <a:avLst/>
          </a:prstGeom>
        </p:spPr>
        <p:txBody>
          <a:bodyPr vert="horz" wrap="square" lIns="0" tIns="0" rIns="0" bIns="0" rtlCol="0">
            <a:spAutoFit/>
          </a:bodyPr>
          <a:lstStyle/>
          <a:p>
            <a:pPr marL="1659889">
              <a:lnSpc>
                <a:spcPct val="100000"/>
              </a:lnSpc>
            </a:pPr>
            <a:r>
              <a:rPr sz="3900" spc="5" dirty="0"/>
              <a:t>2. Komunikasi</a:t>
            </a:r>
            <a:r>
              <a:rPr sz="3900" spc="-85" dirty="0"/>
              <a:t> </a:t>
            </a:r>
            <a:r>
              <a:rPr sz="3900" spc="5" dirty="0"/>
              <a:t>Prosesor</a:t>
            </a:r>
            <a:endParaRPr sz="39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463040">
              <a:lnSpc>
                <a:spcPct val="100000"/>
              </a:lnSpc>
            </a:pPr>
            <a:r>
              <a:rPr sz="3900" spc="5" dirty="0"/>
              <a:t>3. Komunikasi</a:t>
            </a:r>
            <a:r>
              <a:rPr sz="3900" spc="-85" dirty="0"/>
              <a:t> </a:t>
            </a:r>
            <a:r>
              <a:rPr sz="3900" spc="5" dirty="0"/>
              <a:t>Perangkat</a:t>
            </a:r>
            <a:endParaRPr sz="3900"/>
          </a:p>
        </p:txBody>
      </p:sp>
      <p:sp>
        <p:nvSpPr>
          <p:cNvPr id="3" name="object 3"/>
          <p:cNvSpPr txBox="1"/>
          <p:nvPr/>
        </p:nvSpPr>
        <p:spPr>
          <a:xfrm>
            <a:off x="567944" y="2265679"/>
            <a:ext cx="3141345" cy="1460500"/>
          </a:xfrm>
          <a:prstGeom prst="rect">
            <a:avLst/>
          </a:prstGeom>
        </p:spPr>
        <p:txBody>
          <a:bodyPr vert="horz" wrap="square" lIns="0" tIns="0" rIns="0" bIns="0" rtlCol="0">
            <a:spAutoFit/>
          </a:bodyPr>
          <a:lstStyle/>
          <a:p>
            <a:pPr marL="311150" indent="-298450">
              <a:lnSpc>
                <a:spcPct val="100000"/>
              </a:lnSpc>
              <a:buChar char="•"/>
              <a:tabLst>
                <a:tab pos="311150" algn="l"/>
                <a:tab pos="311785" algn="l"/>
              </a:tabLst>
            </a:pPr>
            <a:r>
              <a:rPr sz="2800" spc="-5" dirty="0">
                <a:latin typeface="Rockwell"/>
                <a:cs typeface="Rockwell"/>
              </a:rPr>
              <a:t>Meliputi</a:t>
            </a:r>
            <a:r>
              <a:rPr sz="2800" spc="-85" dirty="0">
                <a:latin typeface="Rockwell"/>
                <a:cs typeface="Rockwell"/>
              </a:rPr>
              <a:t> </a:t>
            </a:r>
            <a:r>
              <a:rPr sz="2800" spc="-10" dirty="0">
                <a:latin typeface="Rockwell"/>
                <a:cs typeface="Rockwell"/>
              </a:rPr>
              <a:t>perintah</a:t>
            </a:r>
            <a:endParaRPr sz="2800">
              <a:latin typeface="Rockwell"/>
              <a:cs typeface="Rockwell"/>
            </a:endParaRPr>
          </a:p>
          <a:p>
            <a:pPr marL="311150" indent="-298450">
              <a:lnSpc>
                <a:spcPct val="100000"/>
              </a:lnSpc>
              <a:spcBef>
                <a:spcPts val="660"/>
              </a:spcBef>
              <a:buChar char="•"/>
              <a:tabLst>
                <a:tab pos="311150" algn="l"/>
                <a:tab pos="311785" algn="l"/>
              </a:tabLst>
            </a:pPr>
            <a:r>
              <a:rPr sz="2800" spc="-10" dirty="0">
                <a:latin typeface="Rockwell"/>
                <a:cs typeface="Rockwell"/>
              </a:rPr>
              <a:t>Informasi</a:t>
            </a:r>
            <a:r>
              <a:rPr sz="2800" spc="-65" dirty="0">
                <a:latin typeface="Rockwell"/>
                <a:cs typeface="Rockwell"/>
              </a:rPr>
              <a:t> </a:t>
            </a:r>
            <a:r>
              <a:rPr sz="2800" spc="-5" dirty="0">
                <a:latin typeface="Rockwell"/>
                <a:cs typeface="Rockwell"/>
              </a:rPr>
              <a:t>status</a:t>
            </a:r>
            <a:endParaRPr sz="2800">
              <a:latin typeface="Rockwell"/>
              <a:cs typeface="Rockwell"/>
            </a:endParaRPr>
          </a:p>
          <a:p>
            <a:pPr marL="311150" indent="-298450">
              <a:lnSpc>
                <a:spcPct val="100000"/>
              </a:lnSpc>
              <a:spcBef>
                <a:spcPts val="670"/>
              </a:spcBef>
              <a:buChar char="•"/>
              <a:tabLst>
                <a:tab pos="311150" algn="l"/>
                <a:tab pos="311785" algn="l"/>
              </a:tabLst>
            </a:pPr>
            <a:r>
              <a:rPr sz="2800" spc="-5" dirty="0">
                <a:latin typeface="Rockwell"/>
                <a:cs typeface="Rockwell"/>
              </a:rPr>
              <a:t>Data</a:t>
            </a:r>
            <a:endParaRPr sz="2800">
              <a:latin typeface="Rockwell"/>
              <a:cs typeface="Rockwe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2498090">
              <a:lnSpc>
                <a:spcPct val="100000"/>
              </a:lnSpc>
            </a:pPr>
            <a:r>
              <a:rPr sz="3900" spc="5" dirty="0"/>
              <a:t>4. Data</a:t>
            </a:r>
            <a:r>
              <a:rPr sz="3900" spc="-80" dirty="0"/>
              <a:t> </a:t>
            </a:r>
            <a:r>
              <a:rPr sz="3900" spc="5" dirty="0"/>
              <a:t>Buffering</a:t>
            </a:r>
            <a:endParaRPr sz="3900"/>
          </a:p>
        </p:txBody>
      </p:sp>
      <p:sp>
        <p:nvSpPr>
          <p:cNvPr id="3" name="object 3"/>
          <p:cNvSpPr txBox="1"/>
          <p:nvPr/>
        </p:nvSpPr>
        <p:spPr>
          <a:xfrm>
            <a:off x="359156" y="2265728"/>
            <a:ext cx="8552180" cy="3379470"/>
          </a:xfrm>
          <a:prstGeom prst="rect">
            <a:avLst/>
          </a:prstGeom>
        </p:spPr>
        <p:txBody>
          <a:bodyPr vert="horz" wrap="square" lIns="0" tIns="0" rIns="0" bIns="0" rtlCol="0">
            <a:spAutoFit/>
          </a:bodyPr>
          <a:lstStyle/>
          <a:p>
            <a:pPr marL="12700" marR="5080" algn="just">
              <a:lnSpc>
                <a:spcPct val="100699"/>
              </a:lnSpc>
            </a:pPr>
            <a:r>
              <a:rPr sz="3050" spc="10" dirty="0">
                <a:latin typeface="Rockwell"/>
                <a:cs typeface="Rockwell"/>
              </a:rPr>
              <a:t>Tujuan utama </a:t>
            </a:r>
            <a:r>
              <a:rPr sz="3050" spc="5" dirty="0">
                <a:latin typeface="Rockwell"/>
                <a:cs typeface="Rockwell"/>
              </a:rPr>
              <a:t>buffering </a:t>
            </a:r>
            <a:r>
              <a:rPr sz="3050" spc="10" dirty="0">
                <a:latin typeface="Rockwell"/>
                <a:cs typeface="Rockwell"/>
              </a:rPr>
              <a:t>adalah mendapatkan  penyesuaian </a:t>
            </a:r>
            <a:r>
              <a:rPr sz="3050" spc="5" dirty="0">
                <a:latin typeface="Rockwell"/>
                <a:cs typeface="Rockwell"/>
              </a:rPr>
              <a:t>data </a:t>
            </a:r>
            <a:r>
              <a:rPr sz="3050" spc="10" dirty="0">
                <a:latin typeface="Rockwell"/>
                <a:cs typeface="Rockwell"/>
              </a:rPr>
              <a:t>sehubungan perbedaan </a:t>
            </a:r>
            <a:r>
              <a:rPr sz="3050" spc="5" dirty="0">
                <a:latin typeface="Rockwell"/>
                <a:cs typeface="Rockwell"/>
              </a:rPr>
              <a:t>laju  transfer data dari </a:t>
            </a:r>
            <a:r>
              <a:rPr sz="3050" spc="10" dirty="0">
                <a:latin typeface="Rockwell"/>
                <a:cs typeface="Rockwell"/>
              </a:rPr>
              <a:t>perangkat peripheral dengan  kecepatan pengolahan pada</a:t>
            </a:r>
            <a:r>
              <a:rPr sz="3050" spc="-30" dirty="0">
                <a:latin typeface="Rockwell"/>
                <a:cs typeface="Rockwell"/>
              </a:rPr>
              <a:t> </a:t>
            </a:r>
            <a:r>
              <a:rPr sz="3050" spc="5" dirty="0">
                <a:latin typeface="Rockwell"/>
                <a:cs typeface="Rockwell"/>
              </a:rPr>
              <a:t>CPU.</a:t>
            </a:r>
            <a:endParaRPr sz="3050">
              <a:latin typeface="Rockwell"/>
              <a:cs typeface="Rockwell"/>
            </a:endParaRPr>
          </a:p>
          <a:p>
            <a:pPr marL="12700" marR="570230">
              <a:lnSpc>
                <a:spcPct val="100699"/>
              </a:lnSpc>
              <a:spcBef>
                <a:spcPts val="730"/>
              </a:spcBef>
            </a:pPr>
            <a:r>
              <a:rPr sz="3050" spc="10" dirty="0">
                <a:latin typeface="Rockwell"/>
                <a:cs typeface="Rockwell"/>
              </a:rPr>
              <a:t>Umumnya </a:t>
            </a:r>
            <a:r>
              <a:rPr sz="3050" spc="5" dirty="0">
                <a:latin typeface="Rockwell"/>
                <a:cs typeface="Rockwell"/>
              </a:rPr>
              <a:t>laju transfer data dari </a:t>
            </a:r>
            <a:r>
              <a:rPr sz="3050" spc="10" dirty="0">
                <a:latin typeface="Rockwell"/>
                <a:cs typeface="Rockwell"/>
              </a:rPr>
              <a:t>perangkat  peripheral </a:t>
            </a:r>
            <a:r>
              <a:rPr sz="3050" spc="5" dirty="0">
                <a:latin typeface="Rockwell"/>
                <a:cs typeface="Rockwell"/>
              </a:rPr>
              <a:t>lebih </a:t>
            </a:r>
            <a:r>
              <a:rPr sz="3050" spc="10" dirty="0">
                <a:latin typeface="Rockwell"/>
                <a:cs typeface="Rockwell"/>
              </a:rPr>
              <a:t>lambat </a:t>
            </a:r>
            <a:r>
              <a:rPr sz="3050" spc="5" dirty="0">
                <a:latin typeface="Rockwell"/>
                <a:cs typeface="Rockwell"/>
              </a:rPr>
              <a:t>dari </a:t>
            </a:r>
            <a:r>
              <a:rPr sz="3050" spc="10" dirty="0">
                <a:latin typeface="Rockwell"/>
                <a:cs typeface="Rockwell"/>
              </a:rPr>
              <a:t>kecepatan </a:t>
            </a:r>
            <a:r>
              <a:rPr sz="3050" spc="15" dirty="0">
                <a:latin typeface="Rockwell"/>
                <a:cs typeface="Rockwell"/>
              </a:rPr>
              <a:t>CPU  </a:t>
            </a:r>
            <a:r>
              <a:rPr sz="3050" spc="10" dirty="0">
                <a:latin typeface="Rockwell"/>
                <a:cs typeface="Rockwell"/>
              </a:rPr>
              <a:t>maupun media</a:t>
            </a:r>
            <a:r>
              <a:rPr sz="3050" spc="-25" dirty="0">
                <a:latin typeface="Rockwell"/>
                <a:cs typeface="Rockwell"/>
              </a:rPr>
              <a:t> </a:t>
            </a:r>
            <a:r>
              <a:rPr sz="3050" spc="10" dirty="0">
                <a:latin typeface="Rockwell"/>
                <a:cs typeface="Rockwell"/>
              </a:rPr>
              <a:t>penyimpan.</a:t>
            </a:r>
            <a:endParaRPr sz="3050">
              <a:latin typeface="Rockwell"/>
              <a:cs typeface="Rockwe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2753995">
              <a:lnSpc>
                <a:spcPct val="100000"/>
              </a:lnSpc>
            </a:pPr>
            <a:r>
              <a:rPr sz="3900" spc="5" dirty="0"/>
              <a:t>5. Deteksi</a:t>
            </a:r>
            <a:r>
              <a:rPr sz="3900" spc="-75" dirty="0"/>
              <a:t> </a:t>
            </a:r>
            <a:r>
              <a:rPr sz="3900" dirty="0"/>
              <a:t>Eror</a:t>
            </a:r>
            <a:endParaRPr sz="3900"/>
          </a:p>
        </p:txBody>
      </p:sp>
      <p:sp>
        <p:nvSpPr>
          <p:cNvPr id="3" name="object 3"/>
          <p:cNvSpPr txBox="1"/>
          <p:nvPr/>
        </p:nvSpPr>
        <p:spPr>
          <a:xfrm>
            <a:off x="570991" y="2236772"/>
            <a:ext cx="8782050" cy="4315460"/>
          </a:xfrm>
          <a:prstGeom prst="rect">
            <a:avLst/>
          </a:prstGeom>
        </p:spPr>
        <p:txBody>
          <a:bodyPr vert="horz" wrap="square" lIns="0" tIns="0" rIns="0" bIns="0" rtlCol="0">
            <a:spAutoFit/>
          </a:bodyPr>
          <a:lstStyle/>
          <a:p>
            <a:pPr marL="12700" marR="5080">
              <a:lnSpc>
                <a:spcPct val="100699"/>
              </a:lnSpc>
            </a:pPr>
            <a:r>
              <a:rPr sz="3050" spc="10" dirty="0">
                <a:latin typeface="Rockwell"/>
                <a:cs typeface="Rockwell"/>
              </a:rPr>
              <a:t>Apabila pada perangkat peripheral terdapat  masalah sehingga proses </a:t>
            </a:r>
            <a:r>
              <a:rPr sz="3050" spc="5" dirty="0">
                <a:latin typeface="Rockwell"/>
                <a:cs typeface="Rockwell"/>
              </a:rPr>
              <a:t>tidak </a:t>
            </a:r>
            <a:r>
              <a:rPr sz="3050" spc="10" dirty="0">
                <a:latin typeface="Rockwell"/>
                <a:cs typeface="Rockwell"/>
              </a:rPr>
              <a:t>dapat dijalankan,  </a:t>
            </a:r>
            <a:r>
              <a:rPr sz="3050" spc="15" dirty="0">
                <a:latin typeface="Rockwell"/>
                <a:cs typeface="Rockwell"/>
              </a:rPr>
              <a:t>maka </a:t>
            </a:r>
            <a:r>
              <a:rPr sz="3050" spc="10" dirty="0">
                <a:latin typeface="Rockwell"/>
                <a:cs typeface="Rockwell"/>
              </a:rPr>
              <a:t>modul </a:t>
            </a:r>
            <a:r>
              <a:rPr sz="3050" spc="5" dirty="0">
                <a:latin typeface="Rockwell"/>
                <a:cs typeface="Rockwell"/>
              </a:rPr>
              <a:t>I/O </a:t>
            </a:r>
            <a:r>
              <a:rPr sz="3050" spc="10" dirty="0">
                <a:latin typeface="Rockwell"/>
                <a:cs typeface="Rockwell"/>
              </a:rPr>
              <a:t>akan melaporkan kesalahan  </a:t>
            </a:r>
            <a:r>
              <a:rPr sz="3050" spc="5" dirty="0">
                <a:latin typeface="Rockwell"/>
                <a:cs typeface="Rockwell"/>
              </a:rPr>
              <a:t>tersebut.</a:t>
            </a:r>
            <a:endParaRPr sz="3050">
              <a:latin typeface="Rockwell"/>
              <a:cs typeface="Rockwell"/>
            </a:endParaRPr>
          </a:p>
          <a:p>
            <a:pPr marL="12700" marR="184150">
              <a:lnSpc>
                <a:spcPct val="100699"/>
              </a:lnSpc>
              <a:spcBef>
                <a:spcPts val="730"/>
              </a:spcBef>
            </a:pPr>
            <a:r>
              <a:rPr sz="3050" spc="10" dirty="0">
                <a:latin typeface="Rockwell"/>
                <a:cs typeface="Rockwell"/>
              </a:rPr>
              <a:t>Misal informasi kesalahan pada peripheral  </a:t>
            </a:r>
            <a:r>
              <a:rPr sz="3050" spc="5" dirty="0">
                <a:latin typeface="Rockwell"/>
                <a:cs typeface="Rockwell"/>
              </a:rPr>
              <a:t>printer seperti: </a:t>
            </a:r>
            <a:r>
              <a:rPr sz="3050" spc="10" dirty="0">
                <a:latin typeface="Rockwell"/>
                <a:cs typeface="Rockwell"/>
              </a:rPr>
              <a:t>kertas tergulung, </a:t>
            </a:r>
            <a:r>
              <a:rPr sz="3050" spc="5" dirty="0">
                <a:latin typeface="Rockwell"/>
                <a:cs typeface="Rockwell"/>
              </a:rPr>
              <a:t>tinta habis,  </a:t>
            </a:r>
            <a:r>
              <a:rPr sz="3050" spc="10" dirty="0">
                <a:latin typeface="Rockwell"/>
                <a:cs typeface="Rockwell"/>
              </a:rPr>
              <a:t>kertas </a:t>
            </a:r>
            <a:r>
              <a:rPr sz="3050" spc="5" dirty="0">
                <a:latin typeface="Rockwell"/>
                <a:cs typeface="Rockwell"/>
              </a:rPr>
              <a:t>habis, </a:t>
            </a:r>
            <a:r>
              <a:rPr sz="3050" spc="10" dirty="0">
                <a:latin typeface="Rockwell"/>
                <a:cs typeface="Rockwell"/>
              </a:rPr>
              <a:t>dan </a:t>
            </a:r>
            <a:r>
              <a:rPr sz="3050" spc="5" dirty="0">
                <a:latin typeface="Rockwell"/>
                <a:cs typeface="Rockwell"/>
              </a:rPr>
              <a:t>lain - lain. </a:t>
            </a:r>
            <a:r>
              <a:rPr sz="3050" spc="10" dirty="0">
                <a:latin typeface="Rockwell"/>
                <a:cs typeface="Rockwell"/>
              </a:rPr>
              <a:t>Teknik yang </a:t>
            </a:r>
            <a:r>
              <a:rPr sz="3050" spc="15" dirty="0">
                <a:latin typeface="Rockwell"/>
                <a:cs typeface="Rockwell"/>
              </a:rPr>
              <a:t>umum  </a:t>
            </a:r>
            <a:r>
              <a:rPr sz="3050" spc="5" dirty="0">
                <a:latin typeface="Rockwell"/>
                <a:cs typeface="Rockwell"/>
              </a:rPr>
              <a:t>untuk </a:t>
            </a:r>
            <a:r>
              <a:rPr sz="3050" spc="10" dirty="0">
                <a:latin typeface="Rockwell"/>
                <a:cs typeface="Rockwell"/>
              </a:rPr>
              <a:t>deteksi kesalahan adalah penggunaan </a:t>
            </a:r>
            <a:r>
              <a:rPr sz="3050" spc="5" dirty="0">
                <a:latin typeface="Rockwell"/>
                <a:cs typeface="Rockwell"/>
              </a:rPr>
              <a:t>bit  paritas (</a:t>
            </a:r>
            <a:r>
              <a:rPr sz="3050" i="1" spc="5" dirty="0">
                <a:latin typeface="Rockwell"/>
                <a:cs typeface="Rockwell"/>
              </a:rPr>
              <a:t>bit pemeriksa</a:t>
            </a:r>
            <a:r>
              <a:rPr sz="3050" i="1" spc="-15" dirty="0">
                <a:latin typeface="Rockwell"/>
                <a:cs typeface="Rockwell"/>
              </a:rPr>
              <a:t> </a:t>
            </a:r>
            <a:r>
              <a:rPr sz="3050" i="1" spc="5" dirty="0">
                <a:latin typeface="Rockwell"/>
                <a:cs typeface="Rockwell"/>
              </a:rPr>
              <a:t>error</a:t>
            </a:r>
            <a:r>
              <a:rPr sz="3050" spc="5" dirty="0">
                <a:latin typeface="Rockwell"/>
                <a:cs typeface="Rockwell"/>
              </a:rPr>
              <a:t>).</a:t>
            </a:r>
            <a:endParaRPr sz="3050">
              <a:latin typeface="Rockwell"/>
              <a:cs typeface="Rockwe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995680">
              <a:lnSpc>
                <a:spcPct val="100000"/>
              </a:lnSpc>
            </a:pPr>
            <a:r>
              <a:rPr sz="3900" spc="5" dirty="0"/>
              <a:t>Kelajuan </a:t>
            </a:r>
            <a:r>
              <a:rPr sz="3900" dirty="0"/>
              <a:t>Data </a:t>
            </a:r>
            <a:r>
              <a:rPr sz="3900" spc="5" dirty="0"/>
              <a:t>Perangkat</a:t>
            </a:r>
            <a:r>
              <a:rPr sz="3900" spc="-55" dirty="0"/>
              <a:t> </a:t>
            </a:r>
            <a:r>
              <a:rPr sz="3900" spc="5" dirty="0"/>
              <a:t>I/O</a:t>
            </a:r>
            <a:endParaRPr sz="3900"/>
          </a:p>
        </p:txBody>
      </p:sp>
      <p:sp>
        <p:nvSpPr>
          <p:cNvPr id="3" name="object 3"/>
          <p:cNvSpPr/>
          <p:nvPr/>
        </p:nvSpPr>
        <p:spPr>
          <a:xfrm>
            <a:off x="345947" y="2183892"/>
            <a:ext cx="9419844" cy="4590287"/>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3430904">
              <a:lnSpc>
                <a:spcPct val="100000"/>
              </a:lnSpc>
            </a:pPr>
            <a:r>
              <a:rPr sz="3900" spc="5" dirty="0"/>
              <a:t>I/O</a:t>
            </a:r>
            <a:r>
              <a:rPr sz="3900" spc="-85" dirty="0"/>
              <a:t> </a:t>
            </a:r>
            <a:r>
              <a:rPr sz="3900" spc="5" dirty="0"/>
              <a:t>Steps</a:t>
            </a:r>
            <a:endParaRPr sz="3900"/>
          </a:p>
        </p:txBody>
      </p:sp>
      <p:sp>
        <p:nvSpPr>
          <p:cNvPr id="3" name="object 3"/>
          <p:cNvSpPr txBox="1"/>
          <p:nvPr/>
        </p:nvSpPr>
        <p:spPr>
          <a:xfrm>
            <a:off x="570991" y="2440939"/>
            <a:ext cx="8417560" cy="3884929"/>
          </a:xfrm>
          <a:prstGeom prst="rect">
            <a:avLst/>
          </a:prstGeom>
        </p:spPr>
        <p:txBody>
          <a:bodyPr vert="horz" wrap="square" lIns="0" tIns="0" rIns="0" bIns="0" rtlCol="0">
            <a:spAutoFit/>
          </a:bodyPr>
          <a:lstStyle/>
          <a:p>
            <a:pPr marL="311150" marR="5080" indent="-298450">
              <a:lnSpc>
                <a:spcPts val="3020"/>
              </a:lnSpc>
              <a:buChar char="•"/>
              <a:tabLst>
                <a:tab pos="311150" algn="l"/>
                <a:tab pos="311785" algn="l"/>
              </a:tabLst>
            </a:pPr>
            <a:r>
              <a:rPr sz="2800" spc="-5" dirty="0">
                <a:latin typeface="Rockwell"/>
                <a:cs typeface="Rockwell"/>
              </a:rPr>
              <a:t>Prosesor meminta modul </a:t>
            </a:r>
            <a:r>
              <a:rPr sz="2800" spc="-15" dirty="0">
                <a:latin typeface="Rockwell"/>
                <a:cs typeface="Rockwell"/>
              </a:rPr>
              <a:t>I/O </a:t>
            </a:r>
            <a:r>
              <a:rPr sz="2800" spc="-5" dirty="0">
                <a:latin typeface="Rockwell"/>
                <a:cs typeface="Rockwell"/>
              </a:rPr>
              <a:t>untuk </a:t>
            </a:r>
            <a:r>
              <a:rPr sz="2800" spc="-10" dirty="0">
                <a:latin typeface="Rockwell"/>
                <a:cs typeface="Rockwell"/>
              </a:rPr>
              <a:t>memeriksa  </a:t>
            </a:r>
            <a:r>
              <a:rPr sz="2800" spc="-5" dirty="0">
                <a:latin typeface="Rockwell"/>
                <a:cs typeface="Rockwell"/>
              </a:rPr>
              <a:t>status perangkat </a:t>
            </a:r>
            <a:r>
              <a:rPr sz="2800" spc="-10" dirty="0">
                <a:latin typeface="Rockwell"/>
                <a:cs typeface="Rockwell"/>
              </a:rPr>
              <a:t>yang terhubung (</a:t>
            </a:r>
            <a:r>
              <a:rPr sz="2800" i="1" spc="-10" dirty="0">
                <a:latin typeface="Rockwell"/>
                <a:cs typeface="Rockwell"/>
              </a:rPr>
              <a:t>CPU checks </a:t>
            </a:r>
            <a:r>
              <a:rPr sz="2800" i="1" spc="-5" dirty="0">
                <a:latin typeface="Rockwell"/>
                <a:cs typeface="Rockwell"/>
              </a:rPr>
              <a:t>I/O  </a:t>
            </a:r>
            <a:r>
              <a:rPr sz="2800" i="1" spc="-10" dirty="0">
                <a:latin typeface="Rockwell"/>
                <a:cs typeface="Rockwell"/>
              </a:rPr>
              <a:t>module </a:t>
            </a:r>
            <a:r>
              <a:rPr sz="2800" i="1" spc="-5" dirty="0">
                <a:latin typeface="Rockwell"/>
                <a:cs typeface="Rockwell"/>
              </a:rPr>
              <a:t>device</a:t>
            </a:r>
            <a:r>
              <a:rPr sz="2800" i="1" spc="-70" dirty="0">
                <a:latin typeface="Rockwell"/>
                <a:cs typeface="Rockwell"/>
              </a:rPr>
              <a:t> </a:t>
            </a:r>
            <a:r>
              <a:rPr sz="2800" i="1" spc="-5" dirty="0">
                <a:latin typeface="Rockwell"/>
                <a:cs typeface="Rockwell"/>
              </a:rPr>
              <a:t>status</a:t>
            </a:r>
            <a:r>
              <a:rPr sz="2800" spc="-5" dirty="0">
                <a:latin typeface="Rockwell"/>
                <a:cs typeface="Rockwell"/>
              </a:rPr>
              <a:t>)</a:t>
            </a:r>
            <a:endParaRPr sz="2800">
              <a:latin typeface="Rockwell"/>
              <a:cs typeface="Rockwell"/>
            </a:endParaRPr>
          </a:p>
          <a:p>
            <a:pPr marL="311150" marR="433705" indent="-298450">
              <a:lnSpc>
                <a:spcPts val="3020"/>
              </a:lnSpc>
              <a:spcBef>
                <a:spcPts val="660"/>
              </a:spcBef>
              <a:buChar char="•"/>
              <a:tabLst>
                <a:tab pos="311150" algn="l"/>
                <a:tab pos="311785" algn="l"/>
              </a:tabLst>
            </a:pPr>
            <a:r>
              <a:rPr sz="2800" spc="-5" dirty="0">
                <a:latin typeface="Rockwell"/>
                <a:cs typeface="Rockwell"/>
              </a:rPr>
              <a:t>Modul </a:t>
            </a:r>
            <a:r>
              <a:rPr sz="2800" spc="-10" dirty="0">
                <a:latin typeface="Rockwell"/>
                <a:cs typeface="Rockwell"/>
              </a:rPr>
              <a:t>I/O memberikan </a:t>
            </a:r>
            <a:r>
              <a:rPr sz="2800" spc="-5" dirty="0">
                <a:latin typeface="Rockwell"/>
                <a:cs typeface="Rockwell"/>
              </a:rPr>
              <a:t>jawaban tentang </a:t>
            </a:r>
            <a:r>
              <a:rPr sz="2800" spc="-10" dirty="0">
                <a:latin typeface="Rockwell"/>
                <a:cs typeface="Rockwell"/>
              </a:rPr>
              <a:t>status  perangkat </a:t>
            </a:r>
            <a:r>
              <a:rPr sz="2800" spc="-5" dirty="0">
                <a:latin typeface="Rockwell"/>
                <a:cs typeface="Rockwell"/>
              </a:rPr>
              <a:t>(</a:t>
            </a:r>
            <a:r>
              <a:rPr sz="2800" i="1" spc="-5" dirty="0">
                <a:latin typeface="Rockwell"/>
                <a:cs typeface="Rockwell"/>
              </a:rPr>
              <a:t>I/O module </a:t>
            </a:r>
            <a:r>
              <a:rPr sz="2800" i="1" spc="-10" dirty="0">
                <a:latin typeface="Rockwell"/>
                <a:cs typeface="Rockwell"/>
              </a:rPr>
              <a:t>returns</a:t>
            </a:r>
            <a:r>
              <a:rPr sz="2800" i="1" spc="-25" dirty="0">
                <a:latin typeface="Rockwell"/>
                <a:cs typeface="Rockwell"/>
              </a:rPr>
              <a:t> </a:t>
            </a:r>
            <a:r>
              <a:rPr sz="2800" i="1" dirty="0">
                <a:latin typeface="Rockwell"/>
                <a:cs typeface="Rockwell"/>
              </a:rPr>
              <a:t>status</a:t>
            </a:r>
            <a:r>
              <a:rPr sz="2800" dirty="0">
                <a:latin typeface="Rockwell"/>
                <a:cs typeface="Rockwell"/>
              </a:rPr>
              <a:t>)</a:t>
            </a:r>
            <a:endParaRPr sz="2800">
              <a:latin typeface="Rockwell"/>
              <a:cs typeface="Rockwell"/>
            </a:endParaRPr>
          </a:p>
          <a:p>
            <a:pPr marL="311150" indent="-298450">
              <a:lnSpc>
                <a:spcPct val="100000"/>
              </a:lnSpc>
              <a:spcBef>
                <a:spcPts val="290"/>
              </a:spcBef>
              <a:buChar char="•"/>
              <a:tabLst>
                <a:tab pos="311150" algn="l"/>
                <a:tab pos="311785" algn="l"/>
              </a:tabLst>
            </a:pPr>
            <a:r>
              <a:rPr sz="2800" spc="-5" dirty="0">
                <a:latin typeface="Rockwell"/>
                <a:cs typeface="Rockwell"/>
              </a:rPr>
              <a:t>If </a:t>
            </a:r>
            <a:r>
              <a:rPr sz="2800" spc="-10" dirty="0">
                <a:latin typeface="Rockwell"/>
                <a:cs typeface="Rockwell"/>
              </a:rPr>
              <a:t>ready, </a:t>
            </a:r>
            <a:r>
              <a:rPr sz="2800" spc="-5" dirty="0">
                <a:latin typeface="Rockwell"/>
                <a:cs typeface="Rockwell"/>
              </a:rPr>
              <a:t>CPU </a:t>
            </a:r>
            <a:r>
              <a:rPr sz="2800" spc="-10" dirty="0">
                <a:latin typeface="Rockwell"/>
                <a:cs typeface="Rockwell"/>
              </a:rPr>
              <a:t>requests data</a:t>
            </a:r>
            <a:r>
              <a:rPr sz="2800" spc="5" dirty="0">
                <a:latin typeface="Rockwell"/>
                <a:cs typeface="Rockwell"/>
              </a:rPr>
              <a:t> </a:t>
            </a:r>
            <a:r>
              <a:rPr sz="2800" spc="-10" dirty="0">
                <a:latin typeface="Rockwell"/>
                <a:cs typeface="Rockwell"/>
              </a:rPr>
              <a:t>transfer</a:t>
            </a:r>
            <a:endParaRPr sz="2800">
              <a:latin typeface="Rockwell"/>
              <a:cs typeface="Rockwell"/>
            </a:endParaRPr>
          </a:p>
          <a:p>
            <a:pPr marL="311150" indent="-298450">
              <a:lnSpc>
                <a:spcPct val="100000"/>
              </a:lnSpc>
              <a:spcBef>
                <a:spcPts val="320"/>
              </a:spcBef>
              <a:buChar char="•"/>
              <a:tabLst>
                <a:tab pos="311150" algn="l"/>
                <a:tab pos="311785" algn="l"/>
              </a:tabLst>
            </a:pPr>
            <a:r>
              <a:rPr sz="2800" spc="-5" dirty="0">
                <a:latin typeface="Rockwell"/>
                <a:cs typeface="Rockwell"/>
              </a:rPr>
              <a:t>I/O </a:t>
            </a:r>
            <a:r>
              <a:rPr sz="2800" spc="-10" dirty="0">
                <a:latin typeface="Rockwell"/>
                <a:cs typeface="Rockwell"/>
              </a:rPr>
              <a:t>module </a:t>
            </a:r>
            <a:r>
              <a:rPr sz="2800" spc="-5" dirty="0">
                <a:latin typeface="Rockwell"/>
                <a:cs typeface="Rockwell"/>
              </a:rPr>
              <a:t>gets data from</a:t>
            </a:r>
            <a:r>
              <a:rPr sz="2800" spc="-50" dirty="0">
                <a:latin typeface="Rockwell"/>
                <a:cs typeface="Rockwell"/>
              </a:rPr>
              <a:t> </a:t>
            </a:r>
            <a:r>
              <a:rPr sz="2800" spc="-10" dirty="0">
                <a:latin typeface="Rockwell"/>
                <a:cs typeface="Rockwell"/>
              </a:rPr>
              <a:t>device</a:t>
            </a:r>
            <a:endParaRPr sz="2800">
              <a:latin typeface="Rockwell"/>
              <a:cs typeface="Rockwell"/>
            </a:endParaRPr>
          </a:p>
          <a:p>
            <a:pPr marL="311150" indent="-298450">
              <a:lnSpc>
                <a:spcPct val="100000"/>
              </a:lnSpc>
              <a:spcBef>
                <a:spcPts val="335"/>
              </a:spcBef>
              <a:buChar char="•"/>
              <a:tabLst>
                <a:tab pos="311150" algn="l"/>
                <a:tab pos="311785" algn="l"/>
              </a:tabLst>
            </a:pPr>
            <a:r>
              <a:rPr sz="2800" spc="-5" dirty="0">
                <a:latin typeface="Rockwell"/>
                <a:cs typeface="Rockwell"/>
              </a:rPr>
              <a:t>I/O </a:t>
            </a:r>
            <a:r>
              <a:rPr sz="2800" spc="-10" dirty="0">
                <a:latin typeface="Rockwell"/>
                <a:cs typeface="Rockwell"/>
              </a:rPr>
              <a:t>module transfers </a:t>
            </a:r>
            <a:r>
              <a:rPr sz="2800" spc="-5" dirty="0">
                <a:latin typeface="Rockwell"/>
                <a:cs typeface="Rockwell"/>
              </a:rPr>
              <a:t>data to </a:t>
            </a:r>
            <a:r>
              <a:rPr sz="2800" spc="-10" dirty="0">
                <a:latin typeface="Rockwell"/>
                <a:cs typeface="Rockwell"/>
              </a:rPr>
              <a:t>CPU</a:t>
            </a:r>
            <a:endParaRPr sz="2800">
              <a:latin typeface="Rockwell"/>
              <a:cs typeface="Rockwell"/>
            </a:endParaRPr>
          </a:p>
          <a:p>
            <a:pPr marL="311150" indent="-298450">
              <a:lnSpc>
                <a:spcPct val="100000"/>
              </a:lnSpc>
              <a:spcBef>
                <a:spcPts val="335"/>
              </a:spcBef>
              <a:buChar char="•"/>
              <a:tabLst>
                <a:tab pos="311150" algn="l"/>
                <a:tab pos="311785" algn="l"/>
              </a:tabLst>
            </a:pPr>
            <a:r>
              <a:rPr sz="2800" spc="-10" dirty="0">
                <a:latin typeface="Rockwell"/>
                <a:cs typeface="Rockwell"/>
              </a:rPr>
              <a:t>Variations </a:t>
            </a:r>
            <a:r>
              <a:rPr sz="2800" spc="-5" dirty="0">
                <a:latin typeface="Rockwell"/>
                <a:cs typeface="Rockwell"/>
              </a:rPr>
              <a:t>for </a:t>
            </a:r>
            <a:r>
              <a:rPr sz="2800" spc="-10" dirty="0">
                <a:latin typeface="Rockwell"/>
                <a:cs typeface="Rockwell"/>
              </a:rPr>
              <a:t>output, </a:t>
            </a:r>
            <a:r>
              <a:rPr sz="2800" spc="-5" dirty="0">
                <a:latin typeface="Rockwell"/>
                <a:cs typeface="Rockwell"/>
              </a:rPr>
              <a:t>DMA,</a:t>
            </a:r>
            <a:r>
              <a:rPr sz="2800" spc="-10" dirty="0">
                <a:latin typeface="Rockwell"/>
                <a:cs typeface="Rockwell"/>
              </a:rPr>
              <a:t> etc.</a:t>
            </a:r>
            <a:endParaRPr sz="2800">
              <a:latin typeface="Rockwell"/>
              <a:cs typeface="Rockwe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521460">
              <a:lnSpc>
                <a:spcPct val="100000"/>
              </a:lnSpc>
            </a:pPr>
            <a:r>
              <a:rPr sz="3900" spc="5" dirty="0"/>
              <a:t>Input Output</a:t>
            </a:r>
            <a:r>
              <a:rPr sz="3900" spc="-75" dirty="0"/>
              <a:t> </a:t>
            </a:r>
            <a:r>
              <a:rPr sz="3900" spc="5" dirty="0"/>
              <a:t>Techniques</a:t>
            </a:r>
            <a:endParaRPr sz="3900"/>
          </a:p>
        </p:txBody>
      </p:sp>
      <p:sp>
        <p:nvSpPr>
          <p:cNvPr id="3" name="object 3"/>
          <p:cNvSpPr txBox="1"/>
          <p:nvPr/>
        </p:nvSpPr>
        <p:spPr>
          <a:xfrm>
            <a:off x="570991" y="2480817"/>
            <a:ext cx="5916930" cy="1599565"/>
          </a:xfrm>
          <a:prstGeom prst="rect">
            <a:avLst/>
          </a:prstGeom>
        </p:spPr>
        <p:txBody>
          <a:bodyPr vert="horz" wrap="square" lIns="0" tIns="0" rIns="0" bIns="0" rtlCol="0">
            <a:spAutoFit/>
          </a:bodyPr>
          <a:lstStyle/>
          <a:p>
            <a:pPr marL="544195" indent="-531495">
              <a:lnSpc>
                <a:spcPct val="100000"/>
              </a:lnSpc>
              <a:buAutoNum type="arabicPeriod"/>
              <a:tabLst>
                <a:tab pos="544195" algn="l"/>
                <a:tab pos="544830" algn="l"/>
              </a:tabLst>
            </a:pPr>
            <a:r>
              <a:rPr sz="3050" spc="15" dirty="0">
                <a:latin typeface="Rockwell"/>
                <a:cs typeface="Rockwell"/>
              </a:rPr>
              <a:t>Programmed</a:t>
            </a:r>
            <a:r>
              <a:rPr sz="3050" spc="-90" dirty="0">
                <a:latin typeface="Rockwell"/>
                <a:cs typeface="Rockwell"/>
              </a:rPr>
              <a:t> </a:t>
            </a:r>
            <a:r>
              <a:rPr sz="3050" spc="5" dirty="0">
                <a:latin typeface="Rockwell"/>
                <a:cs typeface="Rockwell"/>
              </a:rPr>
              <a:t>I/O</a:t>
            </a:r>
            <a:endParaRPr sz="3050">
              <a:latin typeface="Rockwell"/>
              <a:cs typeface="Rockwell"/>
            </a:endParaRPr>
          </a:p>
          <a:p>
            <a:pPr marL="544195" indent="-531495">
              <a:lnSpc>
                <a:spcPct val="100000"/>
              </a:lnSpc>
              <a:spcBef>
                <a:spcPts val="755"/>
              </a:spcBef>
              <a:buAutoNum type="arabicPeriod"/>
              <a:tabLst>
                <a:tab pos="544195" algn="l"/>
                <a:tab pos="544830" algn="l"/>
              </a:tabLst>
            </a:pPr>
            <a:r>
              <a:rPr sz="3050" spc="5" dirty="0">
                <a:latin typeface="Rockwell"/>
                <a:cs typeface="Rockwell"/>
              </a:rPr>
              <a:t>Interrupt</a:t>
            </a:r>
            <a:r>
              <a:rPr sz="3050" spc="-65" dirty="0">
                <a:latin typeface="Rockwell"/>
                <a:cs typeface="Rockwell"/>
              </a:rPr>
              <a:t> </a:t>
            </a:r>
            <a:r>
              <a:rPr sz="3050" spc="10" dirty="0">
                <a:latin typeface="Rockwell"/>
                <a:cs typeface="Rockwell"/>
              </a:rPr>
              <a:t>driven</a:t>
            </a:r>
            <a:endParaRPr sz="3050">
              <a:latin typeface="Rockwell"/>
              <a:cs typeface="Rockwell"/>
            </a:endParaRPr>
          </a:p>
          <a:p>
            <a:pPr marL="544195" indent="-531495">
              <a:lnSpc>
                <a:spcPct val="100000"/>
              </a:lnSpc>
              <a:spcBef>
                <a:spcPts val="765"/>
              </a:spcBef>
              <a:buAutoNum type="arabicPeriod"/>
              <a:tabLst>
                <a:tab pos="544195" algn="l"/>
                <a:tab pos="544830" algn="l"/>
              </a:tabLst>
            </a:pPr>
            <a:r>
              <a:rPr sz="3050" spc="5" dirty="0">
                <a:latin typeface="Rockwell"/>
                <a:cs typeface="Rockwell"/>
              </a:rPr>
              <a:t>Direct </a:t>
            </a:r>
            <a:r>
              <a:rPr sz="3050" spc="15" dirty="0">
                <a:latin typeface="Rockwell"/>
                <a:cs typeface="Rockwell"/>
              </a:rPr>
              <a:t>Memory </a:t>
            </a:r>
            <a:r>
              <a:rPr sz="3050" spc="5" dirty="0">
                <a:latin typeface="Rockwell"/>
                <a:cs typeface="Rockwell"/>
              </a:rPr>
              <a:t>Access</a:t>
            </a:r>
            <a:r>
              <a:rPr sz="3050" spc="-60" dirty="0">
                <a:latin typeface="Rockwell"/>
                <a:cs typeface="Rockwell"/>
              </a:rPr>
              <a:t> </a:t>
            </a:r>
            <a:r>
              <a:rPr sz="3050" spc="15" dirty="0">
                <a:latin typeface="Rockwell"/>
                <a:cs typeface="Rockwell"/>
              </a:rPr>
              <a:t>(DMA)</a:t>
            </a:r>
            <a:endParaRPr sz="3050">
              <a:latin typeface="Rockwell"/>
              <a:cs typeface="Rockwe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960119"/>
            <a:ext cx="10057130" cy="1047115"/>
          </a:xfrm>
          <a:custGeom>
            <a:avLst/>
            <a:gdLst/>
            <a:ahLst/>
            <a:cxnLst/>
            <a:rect l="l" t="t" r="r" b="b"/>
            <a:pathLst>
              <a:path w="10057130" h="1047114">
                <a:moveTo>
                  <a:pt x="0" y="1046988"/>
                </a:moveTo>
                <a:lnTo>
                  <a:pt x="10056876" y="1046988"/>
                </a:lnTo>
                <a:lnTo>
                  <a:pt x="10056876" y="0"/>
                </a:lnTo>
                <a:lnTo>
                  <a:pt x="0" y="0"/>
                </a:lnTo>
                <a:lnTo>
                  <a:pt x="0" y="1046988"/>
                </a:lnTo>
                <a:close/>
              </a:path>
            </a:pathLst>
          </a:custGeom>
          <a:solidFill>
            <a:srgbClr val="FFFF66"/>
          </a:solidFill>
        </p:spPr>
        <p:txBody>
          <a:bodyPr wrap="square" lIns="0" tIns="0" rIns="0" bIns="0" rtlCol="0"/>
          <a:lstStyle/>
          <a:p>
            <a:endParaRPr/>
          </a:p>
        </p:txBody>
      </p:sp>
      <p:sp>
        <p:nvSpPr>
          <p:cNvPr id="3" name="object 3"/>
          <p:cNvSpPr txBox="1">
            <a:spLocks noGrp="1"/>
          </p:cNvSpPr>
          <p:nvPr>
            <p:ph type="title"/>
          </p:nvPr>
        </p:nvSpPr>
        <p:spPr>
          <a:xfrm>
            <a:off x="2469895" y="955040"/>
            <a:ext cx="5118100" cy="1056640"/>
          </a:xfrm>
          <a:prstGeom prst="rect">
            <a:avLst/>
          </a:prstGeom>
        </p:spPr>
        <p:txBody>
          <a:bodyPr vert="horz" wrap="square" lIns="0" tIns="0" rIns="0" bIns="0" rtlCol="0">
            <a:spAutoFit/>
          </a:bodyPr>
          <a:lstStyle/>
          <a:p>
            <a:pPr marL="12700" marR="5080" indent="213360">
              <a:lnSpc>
                <a:spcPts val="4190"/>
              </a:lnSpc>
            </a:pPr>
            <a:r>
              <a:rPr spc="-5" dirty="0"/>
              <a:t>Three Techniques </a:t>
            </a:r>
            <a:r>
              <a:rPr spc="-10" dirty="0"/>
              <a:t>for  </a:t>
            </a:r>
            <a:r>
              <a:rPr spc="-5" dirty="0"/>
              <a:t>Input of a </a:t>
            </a:r>
            <a:r>
              <a:rPr spc="-10" dirty="0"/>
              <a:t>Block </a:t>
            </a:r>
            <a:r>
              <a:rPr spc="-5" dirty="0"/>
              <a:t>of</a:t>
            </a:r>
            <a:r>
              <a:rPr spc="-50" dirty="0"/>
              <a:t> </a:t>
            </a:r>
            <a:r>
              <a:rPr spc="-10" dirty="0"/>
              <a:t>Data</a:t>
            </a:r>
          </a:p>
        </p:txBody>
      </p:sp>
      <p:sp>
        <p:nvSpPr>
          <p:cNvPr id="4" name="object 4"/>
          <p:cNvSpPr/>
          <p:nvPr/>
        </p:nvSpPr>
        <p:spPr>
          <a:xfrm>
            <a:off x="106679" y="2077211"/>
            <a:ext cx="9819132" cy="4843272"/>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2296795">
              <a:lnSpc>
                <a:spcPct val="100000"/>
              </a:lnSpc>
            </a:pPr>
            <a:r>
              <a:rPr sz="3900" spc="5" dirty="0"/>
              <a:t>1. I/O</a:t>
            </a:r>
            <a:r>
              <a:rPr sz="3900" spc="-70" dirty="0"/>
              <a:t> </a:t>
            </a:r>
            <a:r>
              <a:rPr sz="3900" spc="5" dirty="0"/>
              <a:t>Terprogram</a:t>
            </a:r>
            <a:endParaRPr sz="3900"/>
          </a:p>
        </p:txBody>
      </p:sp>
      <p:sp>
        <p:nvSpPr>
          <p:cNvPr id="3" name="object 3"/>
          <p:cNvSpPr txBox="1"/>
          <p:nvPr/>
        </p:nvSpPr>
        <p:spPr>
          <a:xfrm>
            <a:off x="464312" y="2290917"/>
            <a:ext cx="8864600" cy="4259580"/>
          </a:xfrm>
          <a:prstGeom prst="rect">
            <a:avLst/>
          </a:prstGeom>
        </p:spPr>
        <p:txBody>
          <a:bodyPr vert="horz" wrap="square" lIns="0" tIns="0" rIns="0" bIns="0" rtlCol="0">
            <a:spAutoFit/>
          </a:bodyPr>
          <a:lstStyle/>
          <a:p>
            <a:pPr marL="490855" marR="299720" indent="-478155">
              <a:lnSpc>
                <a:spcPct val="99800"/>
              </a:lnSpc>
              <a:buChar char="•"/>
              <a:tabLst>
                <a:tab pos="490855" algn="l"/>
                <a:tab pos="491490" algn="l"/>
              </a:tabLst>
            </a:pPr>
            <a:r>
              <a:rPr sz="2800" spc="-5" dirty="0">
                <a:latin typeface="Rockwell"/>
                <a:cs typeface="Rockwell"/>
              </a:rPr>
              <a:t>CPU </a:t>
            </a:r>
            <a:r>
              <a:rPr sz="2800" spc="-10" dirty="0">
                <a:latin typeface="Rockwell"/>
                <a:cs typeface="Rockwell"/>
              </a:rPr>
              <a:t>langsung mengendalikan </a:t>
            </a:r>
            <a:r>
              <a:rPr sz="2800" spc="-5" dirty="0">
                <a:latin typeface="Rockwell"/>
                <a:cs typeface="Rockwell"/>
              </a:rPr>
              <a:t>operasi I/O </a:t>
            </a:r>
            <a:r>
              <a:rPr sz="2800" spc="-10" dirty="0">
                <a:latin typeface="Rockwell"/>
                <a:cs typeface="Rockwell"/>
              </a:rPr>
              <a:t>secara  keseluruhan dengan menjalankan serangkaian  </a:t>
            </a:r>
            <a:r>
              <a:rPr sz="2800" spc="-5" dirty="0">
                <a:latin typeface="Rockwell"/>
                <a:cs typeface="Rockwell"/>
              </a:rPr>
              <a:t>instruksi I/O dengan program</a:t>
            </a:r>
            <a:r>
              <a:rPr sz="2800" spc="-65" dirty="0">
                <a:latin typeface="Rockwell"/>
                <a:cs typeface="Rockwell"/>
              </a:rPr>
              <a:t> </a:t>
            </a:r>
            <a:r>
              <a:rPr sz="2800" spc="-10" dirty="0">
                <a:latin typeface="Rockwell"/>
                <a:cs typeface="Rockwell"/>
              </a:rPr>
              <a:t>tertentu</a:t>
            </a:r>
            <a:endParaRPr sz="2800">
              <a:latin typeface="Rockwell"/>
              <a:cs typeface="Rockwell"/>
            </a:endParaRPr>
          </a:p>
          <a:p>
            <a:pPr marL="490855" indent="-478155">
              <a:lnSpc>
                <a:spcPct val="100000"/>
              </a:lnSpc>
              <a:spcBef>
                <a:spcPts val="660"/>
              </a:spcBef>
              <a:buFont typeface="Rockwell"/>
              <a:buChar char="•"/>
              <a:tabLst>
                <a:tab pos="490855" algn="l"/>
                <a:tab pos="491490" algn="l"/>
              </a:tabLst>
            </a:pPr>
            <a:r>
              <a:rPr sz="2800" b="1" spc="-10" dirty="0">
                <a:latin typeface="Rockwell"/>
                <a:cs typeface="Rockwell"/>
              </a:rPr>
              <a:t>Karakteristik</a:t>
            </a:r>
            <a:r>
              <a:rPr sz="2800" b="1" spc="-45" dirty="0">
                <a:latin typeface="Rockwell"/>
                <a:cs typeface="Rockwell"/>
              </a:rPr>
              <a:t> </a:t>
            </a:r>
            <a:r>
              <a:rPr sz="2800" b="1" dirty="0">
                <a:latin typeface="Rockwell"/>
                <a:cs typeface="Rockwell"/>
              </a:rPr>
              <a:t>:</a:t>
            </a:r>
            <a:endParaRPr sz="2800">
              <a:latin typeface="Rockwell"/>
              <a:cs typeface="Rockwell"/>
            </a:endParaRPr>
          </a:p>
          <a:p>
            <a:pPr marL="810895" marR="1232535" lvl="1" indent="-399415">
              <a:lnSpc>
                <a:spcPct val="100899"/>
              </a:lnSpc>
              <a:spcBef>
                <a:spcPts val="590"/>
              </a:spcBef>
              <a:buAutoNum type="arabicPeriod"/>
              <a:tabLst>
                <a:tab pos="810895" algn="l"/>
                <a:tab pos="811530" algn="l"/>
                <a:tab pos="2959735" algn="l"/>
              </a:tabLst>
            </a:pPr>
            <a:r>
              <a:rPr sz="2350" spc="10" dirty="0">
                <a:latin typeface="Rockwell"/>
                <a:cs typeface="Rockwell"/>
              </a:rPr>
              <a:t>Terdapat program </a:t>
            </a:r>
            <a:r>
              <a:rPr sz="2350" spc="5" dirty="0">
                <a:latin typeface="Rockwell"/>
                <a:cs typeface="Rockwell"/>
              </a:rPr>
              <a:t>untuk </a:t>
            </a:r>
            <a:r>
              <a:rPr sz="2350" spc="10" dirty="0">
                <a:latin typeface="Rockwell"/>
                <a:cs typeface="Rockwell"/>
              </a:rPr>
              <a:t>memulai-mengarahkan-  menghentikan	</a:t>
            </a:r>
            <a:r>
              <a:rPr sz="2350" spc="5" dirty="0">
                <a:latin typeface="Rockwell"/>
                <a:cs typeface="Rockwell"/>
              </a:rPr>
              <a:t>operasi</a:t>
            </a:r>
            <a:r>
              <a:rPr sz="2350" spc="-50" dirty="0">
                <a:latin typeface="Rockwell"/>
                <a:cs typeface="Rockwell"/>
              </a:rPr>
              <a:t> </a:t>
            </a:r>
            <a:r>
              <a:rPr sz="2350" spc="5" dirty="0">
                <a:latin typeface="Rockwell"/>
                <a:cs typeface="Rockwell"/>
              </a:rPr>
              <a:t>I/O</a:t>
            </a:r>
            <a:endParaRPr sz="2350">
              <a:latin typeface="Rockwell"/>
              <a:cs typeface="Rockwell"/>
            </a:endParaRPr>
          </a:p>
          <a:p>
            <a:pPr marL="810895" lvl="1" indent="-399415">
              <a:lnSpc>
                <a:spcPct val="100000"/>
              </a:lnSpc>
              <a:spcBef>
                <a:spcPts val="585"/>
              </a:spcBef>
              <a:buAutoNum type="arabicPeriod"/>
              <a:tabLst>
                <a:tab pos="810895" algn="l"/>
                <a:tab pos="811530" algn="l"/>
              </a:tabLst>
            </a:pPr>
            <a:r>
              <a:rPr sz="2350" spc="10" dirty="0">
                <a:latin typeface="Rockwell"/>
                <a:cs typeface="Rockwell"/>
              </a:rPr>
              <a:t>Membutuhkan perangkat keras</a:t>
            </a:r>
            <a:r>
              <a:rPr sz="2350" spc="-55" dirty="0">
                <a:latin typeface="Rockwell"/>
                <a:cs typeface="Rockwell"/>
              </a:rPr>
              <a:t> </a:t>
            </a:r>
            <a:r>
              <a:rPr sz="2350" spc="5" dirty="0">
                <a:latin typeface="Rockwell"/>
                <a:cs typeface="Rockwell"/>
              </a:rPr>
              <a:t>register</a:t>
            </a:r>
            <a:endParaRPr sz="2350">
              <a:latin typeface="Rockwell"/>
              <a:cs typeface="Rockwell"/>
            </a:endParaRPr>
          </a:p>
          <a:p>
            <a:pPr marL="810895" marR="367665" lvl="1" indent="-399415">
              <a:lnSpc>
                <a:spcPct val="100899"/>
              </a:lnSpc>
              <a:spcBef>
                <a:spcPts val="575"/>
              </a:spcBef>
              <a:buAutoNum type="arabicPeriod"/>
              <a:tabLst>
                <a:tab pos="810895" algn="l"/>
                <a:tab pos="811530" algn="l"/>
              </a:tabLst>
            </a:pPr>
            <a:r>
              <a:rPr sz="2350" spc="10" dirty="0">
                <a:latin typeface="Rockwell"/>
                <a:cs typeface="Rockwell"/>
              </a:rPr>
              <a:t>Register </a:t>
            </a:r>
            <a:r>
              <a:rPr sz="2350" spc="5" dirty="0">
                <a:latin typeface="Rockwell"/>
                <a:cs typeface="Rockwell"/>
              </a:rPr>
              <a:t>status, register buffer register point buffer </a:t>
            </a:r>
            <a:r>
              <a:rPr sz="2350" spc="10" dirty="0">
                <a:latin typeface="Rockwell"/>
                <a:cs typeface="Rockwell"/>
              </a:rPr>
              <a:t>dan  </a:t>
            </a:r>
            <a:r>
              <a:rPr sz="2350" spc="5" dirty="0">
                <a:latin typeface="Rockwell"/>
                <a:cs typeface="Rockwell"/>
              </a:rPr>
              <a:t>register counter</a:t>
            </a:r>
            <a:r>
              <a:rPr sz="2350" spc="-45" dirty="0">
                <a:latin typeface="Rockwell"/>
                <a:cs typeface="Rockwell"/>
              </a:rPr>
              <a:t> </a:t>
            </a:r>
            <a:r>
              <a:rPr sz="2350" spc="10" dirty="0">
                <a:latin typeface="Rockwell"/>
                <a:cs typeface="Rockwell"/>
              </a:rPr>
              <a:t>data</a:t>
            </a:r>
            <a:endParaRPr sz="2350">
              <a:latin typeface="Rockwell"/>
              <a:cs typeface="Rockwell"/>
            </a:endParaRPr>
          </a:p>
          <a:p>
            <a:pPr marL="810895" lvl="1" indent="-399415">
              <a:lnSpc>
                <a:spcPct val="100000"/>
              </a:lnSpc>
              <a:spcBef>
                <a:spcPts val="585"/>
              </a:spcBef>
              <a:buAutoNum type="arabicPeriod"/>
              <a:tabLst>
                <a:tab pos="810895" algn="l"/>
                <a:tab pos="811530" algn="l"/>
              </a:tabLst>
            </a:pPr>
            <a:r>
              <a:rPr sz="2350" spc="10" dirty="0">
                <a:latin typeface="Rockwell"/>
                <a:cs typeface="Rockwell"/>
              </a:rPr>
              <a:t>Perlu waktu proses yang </a:t>
            </a:r>
            <a:r>
              <a:rPr sz="2350" spc="5" dirty="0">
                <a:latin typeface="Rockwell"/>
                <a:cs typeface="Rockwell"/>
              </a:rPr>
              <a:t>menyita </a:t>
            </a:r>
            <a:r>
              <a:rPr sz="2350" spc="10" dirty="0">
                <a:latin typeface="Rockwell"/>
                <a:cs typeface="Rockwell"/>
              </a:rPr>
              <a:t>waktu </a:t>
            </a:r>
            <a:r>
              <a:rPr sz="2350" spc="5" dirty="0">
                <a:latin typeface="Rockwell"/>
                <a:cs typeface="Rockwell"/>
              </a:rPr>
              <a:t>pemanfaatan</a:t>
            </a:r>
            <a:r>
              <a:rPr sz="2350" spc="-10" dirty="0">
                <a:latin typeface="Rockwell"/>
                <a:cs typeface="Rockwell"/>
              </a:rPr>
              <a:t> </a:t>
            </a:r>
            <a:r>
              <a:rPr sz="2350" spc="15" dirty="0">
                <a:latin typeface="Rockwell"/>
                <a:cs typeface="Rockwell"/>
              </a:rPr>
              <a:t>CPU</a:t>
            </a:r>
            <a:endParaRPr sz="2350">
              <a:latin typeface="Rockwell"/>
              <a:cs typeface="Rockwe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900555">
              <a:lnSpc>
                <a:spcPct val="100000"/>
              </a:lnSpc>
            </a:pPr>
            <a:r>
              <a:rPr sz="3900" spc="5" dirty="0"/>
              <a:t>Perintah-perintah</a:t>
            </a:r>
            <a:r>
              <a:rPr sz="3900" spc="-95" dirty="0"/>
              <a:t> </a:t>
            </a:r>
            <a:r>
              <a:rPr sz="3900" spc="5" dirty="0"/>
              <a:t>I/O</a:t>
            </a:r>
            <a:endParaRPr sz="3900"/>
          </a:p>
        </p:txBody>
      </p:sp>
      <p:sp>
        <p:nvSpPr>
          <p:cNvPr id="3" name="object 3"/>
          <p:cNvSpPr txBox="1">
            <a:spLocks noGrp="1"/>
          </p:cNvSpPr>
          <p:nvPr>
            <p:ph type="body" idx="1"/>
          </p:nvPr>
        </p:nvSpPr>
        <p:spPr>
          <a:prstGeom prst="rect">
            <a:avLst/>
          </a:prstGeom>
        </p:spPr>
        <p:txBody>
          <a:bodyPr vert="horz" wrap="square" lIns="0" tIns="0" rIns="0" bIns="0" rtlCol="0">
            <a:spAutoFit/>
          </a:bodyPr>
          <a:lstStyle/>
          <a:p>
            <a:pPr marL="421005" marR="5080" indent="-298450">
              <a:lnSpc>
                <a:spcPct val="80600"/>
              </a:lnSpc>
              <a:buChar char="•"/>
              <a:tabLst>
                <a:tab pos="421005" algn="l"/>
                <a:tab pos="421640" algn="l"/>
              </a:tabLst>
            </a:pPr>
            <a:r>
              <a:rPr spc="5" dirty="0"/>
              <a:t>Untuk mengeksekusi </a:t>
            </a:r>
            <a:r>
              <a:rPr dirty="0"/>
              <a:t>instruksi </a:t>
            </a:r>
            <a:r>
              <a:rPr spc="10" dirty="0"/>
              <a:t>yg </a:t>
            </a:r>
            <a:r>
              <a:rPr dirty="0"/>
              <a:t>berkaitan </a:t>
            </a:r>
            <a:r>
              <a:rPr spc="5" dirty="0"/>
              <a:t>dengan I/O,  </a:t>
            </a:r>
            <a:r>
              <a:rPr spc="10" dirty="0"/>
              <a:t>CPU </a:t>
            </a:r>
            <a:r>
              <a:rPr spc="5" dirty="0"/>
              <a:t>menerbitkan address </a:t>
            </a:r>
            <a:r>
              <a:rPr dirty="0"/>
              <a:t>serta identifikasi </a:t>
            </a:r>
            <a:r>
              <a:rPr spc="5" dirty="0"/>
              <a:t>modul(&amp; device  </a:t>
            </a:r>
            <a:r>
              <a:rPr dirty="0"/>
              <a:t>if </a:t>
            </a:r>
            <a:r>
              <a:rPr spc="10" dirty="0"/>
              <a:t>&gt;1 </a:t>
            </a:r>
            <a:r>
              <a:rPr dirty="0"/>
              <a:t>per</a:t>
            </a:r>
            <a:r>
              <a:rPr spc="-70" dirty="0"/>
              <a:t> </a:t>
            </a:r>
            <a:r>
              <a:rPr spc="5" dirty="0"/>
              <a:t>module)</a:t>
            </a:r>
          </a:p>
          <a:p>
            <a:pPr marL="421005" indent="-298450">
              <a:lnSpc>
                <a:spcPct val="100000"/>
              </a:lnSpc>
              <a:spcBef>
                <a:spcPts val="20"/>
              </a:spcBef>
              <a:buFont typeface="Rockwell"/>
              <a:buChar char="•"/>
              <a:tabLst>
                <a:tab pos="421005" algn="l"/>
                <a:tab pos="421640" algn="l"/>
              </a:tabLst>
            </a:pPr>
            <a:r>
              <a:rPr b="1" spc="5" dirty="0">
                <a:latin typeface="Rockwell"/>
                <a:cs typeface="Rockwell"/>
              </a:rPr>
              <a:t>Perintahnya</a:t>
            </a:r>
          </a:p>
          <a:p>
            <a:pPr marL="421005" marR="75565" indent="-298450">
              <a:lnSpc>
                <a:spcPts val="2420"/>
              </a:lnSpc>
              <a:spcBef>
                <a:spcPts val="575"/>
              </a:spcBef>
              <a:buChar char="•"/>
              <a:tabLst>
                <a:tab pos="421005" algn="l"/>
                <a:tab pos="421640" algn="l"/>
              </a:tabLst>
            </a:pPr>
            <a:r>
              <a:rPr spc="5" dirty="0"/>
              <a:t>Control </a:t>
            </a:r>
            <a:r>
              <a:rPr spc="10" dirty="0"/>
              <a:t>– </a:t>
            </a:r>
            <a:r>
              <a:rPr spc="5" dirty="0"/>
              <a:t>untuk mengaktivasi peripheral dan</a:t>
            </a:r>
            <a:r>
              <a:rPr spc="-60" dirty="0"/>
              <a:t> </a:t>
            </a:r>
            <a:r>
              <a:rPr spc="5" dirty="0"/>
              <a:t>membertitahu  tugas yang harus</a:t>
            </a:r>
            <a:r>
              <a:rPr spc="-40" dirty="0"/>
              <a:t> </a:t>
            </a:r>
            <a:r>
              <a:rPr dirty="0"/>
              <a:t>dilakukan</a:t>
            </a:r>
          </a:p>
          <a:p>
            <a:pPr marL="770255" lvl="1" indent="-248920">
              <a:lnSpc>
                <a:spcPct val="100000"/>
              </a:lnSpc>
              <a:spcBef>
                <a:spcPts val="20"/>
              </a:spcBef>
              <a:buChar char="–"/>
              <a:tabLst>
                <a:tab pos="770255" algn="l"/>
              </a:tabLst>
            </a:pPr>
            <a:r>
              <a:rPr sz="2100" spc="-5" dirty="0">
                <a:latin typeface="Rockwell"/>
                <a:cs typeface="Rockwell"/>
              </a:rPr>
              <a:t>Mengulang ulang </a:t>
            </a:r>
            <a:r>
              <a:rPr sz="2100" spc="-10" dirty="0">
                <a:latin typeface="Rockwell"/>
                <a:cs typeface="Rockwell"/>
              </a:rPr>
              <a:t>atau </a:t>
            </a:r>
            <a:r>
              <a:rPr sz="2100" spc="-5" dirty="0">
                <a:latin typeface="Rockwell"/>
                <a:cs typeface="Rockwell"/>
              </a:rPr>
              <a:t>memajukan sebuah record </a:t>
            </a:r>
            <a:r>
              <a:rPr sz="2100" spc="-10" dirty="0">
                <a:latin typeface="Rockwell"/>
                <a:cs typeface="Rockwell"/>
              </a:rPr>
              <a:t>(</a:t>
            </a:r>
            <a:r>
              <a:rPr sz="2100" i="1" spc="-10" dirty="0">
                <a:latin typeface="Rockwell"/>
                <a:cs typeface="Rockwell"/>
              </a:rPr>
              <a:t>spin </a:t>
            </a:r>
            <a:r>
              <a:rPr sz="2100" i="1" dirty="0">
                <a:latin typeface="Rockwell"/>
                <a:cs typeface="Rockwell"/>
              </a:rPr>
              <a:t>up</a:t>
            </a:r>
            <a:r>
              <a:rPr sz="2100" i="1" spc="5" dirty="0">
                <a:latin typeface="Rockwell"/>
                <a:cs typeface="Rockwell"/>
              </a:rPr>
              <a:t> </a:t>
            </a:r>
            <a:r>
              <a:rPr sz="2100" i="1" spc="-10" dirty="0">
                <a:latin typeface="Rockwell"/>
                <a:cs typeface="Rockwell"/>
              </a:rPr>
              <a:t>disk</a:t>
            </a:r>
            <a:r>
              <a:rPr sz="2100" spc="-10" dirty="0">
                <a:latin typeface="Rockwell"/>
                <a:cs typeface="Rockwell"/>
              </a:rPr>
              <a:t>)</a:t>
            </a:r>
            <a:endParaRPr sz="2100">
              <a:latin typeface="Rockwell"/>
              <a:cs typeface="Rockwell"/>
            </a:endParaRPr>
          </a:p>
          <a:p>
            <a:pPr marL="421005" indent="-298450">
              <a:lnSpc>
                <a:spcPct val="100000"/>
              </a:lnSpc>
              <a:spcBef>
                <a:spcPts val="5"/>
              </a:spcBef>
              <a:buChar char="•"/>
              <a:tabLst>
                <a:tab pos="421005" algn="l"/>
                <a:tab pos="421640" algn="l"/>
              </a:tabLst>
            </a:pPr>
            <a:r>
              <a:rPr spc="5" dirty="0"/>
              <a:t>Test </a:t>
            </a:r>
            <a:r>
              <a:rPr spc="10" dirty="0"/>
              <a:t>– </a:t>
            </a:r>
            <a:r>
              <a:rPr spc="5" dirty="0"/>
              <a:t>mengecek</a:t>
            </a:r>
            <a:r>
              <a:rPr spc="-60" dirty="0"/>
              <a:t> </a:t>
            </a:r>
            <a:r>
              <a:rPr dirty="0"/>
              <a:t>status</a:t>
            </a:r>
          </a:p>
          <a:p>
            <a:pPr marL="770255" lvl="1" indent="-248920">
              <a:lnSpc>
                <a:spcPts val="2520"/>
              </a:lnSpc>
              <a:spcBef>
                <a:spcPts val="15"/>
              </a:spcBef>
              <a:buChar char="–"/>
              <a:tabLst>
                <a:tab pos="770255" algn="l"/>
                <a:tab pos="1747520" algn="l"/>
              </a:tabLst>
            </a:pPr>
            <a:r>
              <a:rPr sz="2100" spc="-5" dirty="0">
                <a:latin typeface="Rockwell"/>
                <a:cs typeface="Rockwell"/>
              </a:rPr>
              <a:t>Aktif?</a:t>
            </a:r>
            <a:r>
              <a:rPr sz="2100" dirty="0">
                <a:latin typeface="Rockwell"/>
                <a:cs typeface="Rockwell"/>
              </a:rPr>
              <a:t> </a:t>
            </a:r>
            <a:r>
              <a:rPr sz="2100" spc="-5" dirty="0">
                <a:latin typeface="Rockwell"/>
                <a:cs typeface="Rockwell"/>
              </a:rPr>
              <a:t>,	Error?</a:t>
            </a:r>
            <a:endParaRPr sz="2100">
              <a:latin typeface="Rockwell"/>
              <a:cs typeface="Rockwell"/>
            </a:endParaRPr>
          </a:p>
          <a:p>
            <a:pPr marL="421005" indent="-298450">
              <a:lnSpc>
                <a:spcPts val="3000"/>
              </a:lnSpc>
              <a:buChar char="•"/>
              <a:tabLst>
                <a:tab pos="421005" algn="l"/>
                <a:tab pos="421640" algn="l"/>
              </a:tabLst>
            </a:pPr>
            <a:r>
              <a:rPr spc="5" dirty="0"/>
              <a:t>Read/Write</a:t>
            </a:r>
          </a:p>
          <a:p>
            <a:pPr marL="770255" lvl="1" indent="-248920">
              <a:lnSpc>
                <a:spcPct val="100000"/>
              </a:lnSpc>
              <a:spcBef>
                <a:spcPts val="15"/>
              </a:spcBef>
              <a:buChar char="–"/>
              <a:tabLst>
                <a:tab pos="770255" algn="l"/>
              </a:tabLst>
            </a:pPr>
            <a:r>
              <a:rPr sz="2100" spc="-5" dirty="0">
                <a:latin typeface="Rockwell"/>
                <a:cs typeface="Rockwell"/>
              </a:rPr>
              <a:t>Modul akan menstanfer </a:t>
            </a:r>
            <a:r>
              <a:rPr sz="2100" spc="-10" dirty="0">
                <a:latin typeface="Rockwell"/>
                <a:cs typeface="Rockwell"/>
              </a:rPr>
              <a:t>data </a:t>
            </a:r>
            <a:r>
              <a:rPr sz="2100" spc="-5" dirty="0">
                <a:latin typeface="Rockwell"/>
                <a:cs typeface="Rockwell"/>
              </a:rPr>
              <a:t>lewat buffer dari/ke</a:t>
            </a:r>
            <a:r>
              <a:rPr sz="2100" dirty="0">
                <a:latin typeface="Rockwell"/>
                <a:cs typeface="Rockwell"/>
              </a:rPr>
              <a:t> </a:t>
            </a:r>
            <a:r>
              <a:rPr sz="2100" spc="-5" dirty="0">
                <a:latin typeface="Rockwell"/>
                <a:cs typeface="Rockwell"/>
              </a:rPr>
              <a:t>device</a:t>
            </a:r>
            <a:endParaRPr sz="2100">
              <a:latin typeface="Rockwell"/>
              <a:cs typeface="Rockwe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2700">
              <a:lnSpc>
                <a:spcPct val="100000"/>
              </a:lnSpc>
            </a:pPr>
            <a:r>
              <a:rPr sz="3900" spc="5" dirty="0"/>
              <a:t>2. I/O </a:t>
            </a:r>
            <a:r>
              <a:rPr sz="3900" dirty="0"/>
              <a:t>Interupsi (</a:t>
            </a:r>
            <a:r>
              <a:rPr sz="3900" i="1" dirty="0">
                <a:latin typeface="Rockwell"/>
                <a:cs typeface="Rockwell"/>
              </a:rPr>
              <a:t>Interrupt </a:t>
            </a:r>
            <a:r>
              <a:rPr sz="3900" i="1" spc="5" dirty="0">
                <a:latin typeface="Rockwell"/>
                <a:cs typeface="Rockwell"/>
              </a:rPr>
              <a:t>Driven</a:t>
            </a:r>
            <a:r>
              <a:rPr sz="3900" i="1" spc="-10" dirty="0">
                <a:latin typeface="Rockwell"/>
                <a:cs typeface="Rockwell"/>
              </a:rPr>
              <a:t> </a:t>
            </a:r>
            <a:r>
              <a:rPr sz="3900" dirty="0"/>
              <a:t>I/O)</a:t>
            </a:r>
            <a:endParaRPr sz="3900">
              <a:latin typeface="Rockwell"/>
              <a:cs typeface="Rockwell"/>
            </a:endParaRPr>
          </a:p>
        </p:txBody>
      </p:sp>
      <p:sp>
        <p:nvSpPr>
          <p:cNvPr id="3" name="object 3"/>
          <p:cNvSpPr txBox="1"/>
          <p:nvPr/>
        </p:nvSpPr>
        <p:spPr>
          <a:xfrm>
            <a:off x="570991" y="2370884"/>
            <a:ext cx="8656320" cy="2502352"/>
          </a:xfrm>
          <a:prstGeom prst="rect">
            <a:avLst/>
          </a:prstGeom>
        </p:spPr>
        <p:txBody>
          <a:bodyPr vert="horz" wrap="square" lIns="0" tIns="0" rIns="0" bIns="0" rtlCol="0">
            <a:spAutoFit/>
          </a:bodyPr>
          <a:lstStyle/>
          <a:p>
            <a:pPr marL="544195" marR="259079" indent="-531495">
              <a:lnSpc>
                <a:spcPct val="100699"/>
              </a:lnSpc>
              <a:buChar char="•"/>
              <a:tabLst>
                <a:tab pos="544195" algn="l"/>
                <a:tab pos="544830" algn="l"/>
              </a:tabLst>
            </a:pPr>
            <a:r>
              <a:rPr sz="3050" spc="15" dirty="0">
                <a:latin typeface="Rockwell"/>
                <a:cs typeface="Rockwell"/>
              </a:rPr>
              <a:t>CPU </a:t>
            </a:r>
            <a:r>
              <a:rPr sz="3050" spc="10" dirty="0">
                <a:latin typeface="Rockwell"/>
                <a:cs typeface="Rockwell"/>
              </a:rPr>
              <a:t>akan bereaksi ketika </a:t>
            </a:r>
            <a:r>
              <a:rPr sz="3050" spc="5" dirty="0">
                <a:latin typeface="Rockwell"/>
                <a:cs typeface="Rockwell"/>
              </a:rPr>
              <a:t>suatu piranti  </a:t>
            </a:r>
            <a:r>
              <a:rPr sz="3050" spc="10" dirty="0">
                <a:latin typeface="Rockwell"/>
                <a:cs typeface="Rockwell"/>
              </a:rPr>
              <a:t>mengeluarkan permintaan </a:t>
            </a:r>
            <a:r>
              <a:rPr sz="3050" spc="5" dirty="0">
                <a:latin typeface="Rockwell"/>
                <a:cs typeface="Rockwell"/>
              </a:rPr>
              <a:t>untuk</a:t>
            </a:r>
            <a:r>
              <a:rPr sz="3050" spc="10" dirty="0">
                <a:latin typeface="Rockwell"/>
                <a:cs typeface="Rockwell"/>
              </a:rPr>
              <a:t> pelayanan</a:t>
            </a:r>
            <a:endParaRPr sz="3050" dirty="0">
              <a:latin typeface="Rockwell"/>
              <a:cs typeface="Rockwell"/>
            </a:endParaRPr>
          </a:p>
          <a:p>
            <a:pPr marL="641985" indent="-629285">
              <a:lnSpc>
                <a:spcPct val="100000"/>
              </a:lnSpc>
              <a:spcBef>
                <a:spcPts val="765"/>
              </a:spcBef>
              <a:buFont typeface="Rockwell"/>
              <a:buChar char="•"/>
              <a:tabLst>
                <a:tab pos="641985" algn="l"/>
                <a:tab pos="642620" algn="l"/>
              </a:tabLst>
            </a:pPr>
            <a:r>
              <a:rPr sz="3050" b="1" spc="10" dirty="0">
                <a:latin typeface="Rockwell"/>
                <a:cs typeface="Rockwell"/>
              </a:rPr>
              <a:t>Karakteristik</a:t>
            </a:r>
            <a:r>
              <a:rPr sz="3050" b="1" spc="-90" dirty="0">
                <a:latin typeface="Rockwell"/>
                <a:cs typeface="Rockwell"/>
              </a:rPr>
              <a:t> </a:t>
            </a:r>
            <a:r>
              <a:rPr sz="3050" b="1" spc="5" dirty="0">
                <a:latin typeface="Rockwell"/>
                <a:cs typeface="Rockwell"/>
              </a:rPr>
              <a:t>:</a:t>
            </a:r>
            <a:endParaRPr sz="3050" dirty="0">
              <a:latin typeface="Rockwell"/>
              <a:cs typeface="Rockwell"/>
            </a:endParaRPr>
          </a:p>
          <a:p>
            <a:pPr marL="864235" lvl="1" indent="-452755">
              <a:lnSpc>
                <a:spcPct val="100000"/>
              </a:lnSpc>
              <a:spcBef>
                <a:spcPts val="650"/>
              </a:spcBef>
              <a:buAutoNum type="arabicPeriod"/>
              <a:tabLst>
                <a:tab pos="864235" algn="l"/>
                <a:tab pos="864869" algn="l"/>
              </a:tabLst>
            </a:pPr>
            <a:r>
              <a:rPr sz="2650" spc="-5" dirty="0">
                <a:latin typeface="Rockwell"/>
                <a:cs typeface="Rockwell"/>
              </a:rPr>
              <a:t>Lebih efisian dalam pemanfaatan</a:t>
            </a:r>
            <a:r>
              <a:rPr sz="2650" spc="5" dirty="0">
                <a:latin typeface="Rockwell"/>
                <a:cs typeface="Rockwell"/>
              </a:rPr>
              <a:t> </a:t>
            </a:r>
            <a:r>
              <a:rPr sz="2650" dirty="0">
                <a:latin typeface="Rockwell"/>
                <a:cs typeface="Rockwell"/>
              </a:rPr>
              <a:t>CPU</a:t>
            </a:r>
          </a:p>
          <a:p>
            <a:pPr marL="864235" lvl="1" indent="-452755">
              <a:lnSpc>
                <a:spcPct val="100000"/>
              </a:lnSpc>
              <a:spcBef>
                <a:spcPts val="645"/>
              </a:spcBef>
              <a:buAutoNum type="arabicPeriod"/>
              <a:tabLst>
                <a:tab pos="864235" algn="l"/>
                <a:tab pos="864869" algn="l"/>
              </a:tabLst>
            </a:pPr>
            <a:r>
              <a:rPr sz="2650" spc="-5" dirty="0">
                <a:latin typeface="Rockwell"/>
                <a:cs typeface="Rockwell"/>
              </a:rPr>
              <a:t>Menunggu </a:t>
            </a:r>
            <a:r>
              <a:rPr sz="2650" dirty="0">
                <a:latin typeface="Rockwell"/>
                <a:cs typeface="Rockwell"/>
              </a:rPr>
              <a:t>interupsi </a:t>
            </a:r>
            <a:r>
              <a:rPr sz="2650" spc="-5" dirty="0">
                <a:latin typeface="Rockwell"/>
                <a:cs typeface="Rockwell"/>
              </a:rPr>
              <a:t>dari </a:t>
            </a:r>
            <a:r>
              <a:rPr sz="2650" dirty="0" err="1">
                <a:latin typeface="Rockwell"/>
                <a:cs typeface="Rockwell"/>
              </a:rPr>
              <a:t>piranti</a:t>
            </a:r>
            <a:r>
              <a:rPr sz="2650" spc="-10" dirty="0">
                <a:latin typeface="Rockwell"/>
                <a:cs typeface="Rockwell"/>
              </a:rPr>
              <a:t> </a:t>
            </a:r>
            <a:r>
              <a:rPr sz="2650" spc="-5" dirty="0" smtClean="0">
                <a:latin typeface="Rockwell"/>
                <a:cs typeface="Rockwell"/>
              </a:rPr>
              <a:t>I/O</a:t>
            </a:r>
            <a:endParaRPr sz="2650" dirty="0">
              <a:latin typeface="Rockwell"/>
              <a:cs typeface="Rockwe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698500">
              <a:lnSpc>
                <a:spcPct val="100000"/>
              </a:lnSpc>
            </a:pPr>
            <a:r>
              <a:rPr spc="-10" dirty="0"/>
              <a:t>Operasi </a:t>
            </a:r>
            <a:r>
              <a:rPr spc="-5" dirty="0"/>
              <a:t>Dasar Interrupt Driven</a:t>
            </a:r>
            <a:r>
              <a:rPr spc="-70" dirty="0"/>
              <a:t> </a:t>
            </a:r>
            <a:r>
              <a:rPr spc="-5" dirty="0"/>
              <a:t>I/O</a:t>
            </a:r>
          </a:p>
        </p:txBody>
      </p:sp>
      <p:sp>
        <p:nvSpPr>
          <p:cNvPr id="3" name="object 3"/>
          <p:cNvSpPr txBox="1"/>
          <p:nvPr/>
        </p:nvSpPr>
        <p:spPr>
          <a:xfrm>
            <a:off x="331724" y="2425700"/>
            <a:ext cx="9237345" cy="2908300"/>
          </a:xfrm>
          <a:prstGeom prst="rect">
            <a:avLst/>
          </a:prstGeom>
        </p:spPr>
        <p:txBody>
          <a:bodyPr vert="horz" wrap="square" lIns="0" tIns="0" rIns="0" bIns="0" rtlCol="0">
            <a:spAutoFit/>
          </a:bodyPr>
          <a:lstStyle/>
          <a:p>
            <a:pPr marL="311150" indent="-298450">
              <a:lnSpc>
                <a:spcPct val="100000"/>
              </a:lnSpc>
              <a:buChar char="•"/>
              <a:tabLst>
                <a:tab pos="311150" algn="l"/>
                <a:tab pos="311785" algn="l"/>
              </a:tabLst>
            </a:pPr>
            <a:r>
              <a:rPr sz="2800" spc="-5" dirty="0">
                <a:latin typeface="Rockwell"/>
                <a:cs typeface="Rockwell"/>
              </a:rPr>
              <a:t>CPU </a:t>
            </a:r>
            <a:r>
              <a:rPr sz="2800" spc="-10" dirty="0">
                <a:latin typeface="Rockwell"/>
                <a:cs typeface="Rockwell"/>
              </a:rPr>
              <a:t>mengeluarkan perintah</a:t>
            </a:r>
            <a:r>
              <a:rPr sz="2800" spc="-5" dirty="0">
                <a:latin typeface="Rockwell"/>
                <a:cs typeface="Rockwell"/>
              </a:rPr>
              <a:t> </a:t>
            </a:r>
            <a:r>
              <a:rPr sz="2800" spc="-10" dirty="0">
                <a:latin typeface="Rockwell"/>
                <a:cs typeface="Rockwell"/>
              </a:rPr>
              <a:t>read</a:t>
            </a:r>
            <a:endParaRPr sz="2800">
              <a:latin typeface="Rockwell"/>
              <a:cs typeface="Rockwell"/>
            </a:endParaRPr>
          </a:p>
          <a:p>
            <a:pPr marL="311150" marR="5080" indent="-298450">
              <a:lnSpc>
                <a:spcPts val="3350"/>
              </a:lnSpc>
              <a:spcBef>
                <a:spcPts val="780"/>
              </a:spcBef>
              <a:buChar char="•"/>
              <a:tabLst>
                <a:tab pos="311150" algn="l"/>
                <a:tab pos="311785" algn="l"/>
              </a:tabLst>
            </a:pPr>
            <a:r>
              <a:rPr sz="2800" spc="-5" dirty="0">
                <a:latin typeface="Rockwell"/>
                <a:cs typeface="Rockwell"/>
              </a:rPr>
              <a:t>Modul </a:t>
            </a:r>
            <a:r>
              <a:rPr sz="2800" spc="-10" dirty="0">
                <a:latin typeface="Rockwell"/>
                <a:cs typeface="Rockwell"/>
              </a:rPr>
              <a:t>I/O </a:t>
            </a:r>
            <a:r>
              <a:rPr sz="2800" spc="-5" dirty="0">
                <a:latin typeface="Rockwell"/>
                <a:cs typeface="Rockwell"/>
              </a:rPr>
              <a:t>mendapatkan data dari </a:t>
            </a:r>
            <a:r>
              <a:rPr sz="2800" spc="-10" dirty="0">
                <a:latin typeface="Rockwell"/>
                <a:cs typeface="Rockwell"/>
              </a:rPr>
              <a:t>peripheral </a:t>
            </a:r>
            <a:r>
              <a:rPr sz="2800" spc="-5" dirty="0">
                <a:latin typeface="Rockwell"/>
                <a:cs typeface="Rockwell"/>
              </a:rPr>
              <a:t>saat CPU  </a:t>
            </a:r>
            <a:r>
              <a:rPr sz="2800" spc="-10" dirty="0">
                <a:latin typeface="Rockwell"/>
                <a:cs typeface="Rockwell"/>
              </a:rPr>
              <a:t>mengerjakan perintah lain</a:t>
            </a:r>
            <a:endParaRPr sz="2800">
              <a:latin typeface="Rockwell"/>
              <a:cs typeface="Rockwell"/>
            </a:endParaRPr>
          </a:p>
          <a:p>
            <a:pPr marL="311150" indent="-298450">
              <a:lnSpc>
                <a:spcPct val="100000"/>
              </a:lnSpc>
              <a:spcBef>
                <a:spcPts val="560"/>
              </a:spcBef>
              <a:buChar char="•"/>
              <a:tabLst>
                <a:tab pos="311150" algn="l"/>
                <a:tab pos="311785" algn="l"/>
              </a:tabLst>
            </a:pPr>
            <a:r>
              <a:rPr sz="2800" spc="-5" dirty="0">
                <a:latin typeface="Rockwell"/>
                <a:cs typeface="Rockwell"/>
              </a:rPr>
              <a:t>Modul </a:t>
            </a:r>
            <a:r>
              <a:rPr sz="2800" spc="-10" dirty="0">
                <a:latin typeface="Rockwell"/>
                <a:cs typeface="Rockwell"/>
              </a:rPr>
              <a:t>I/O </a:t>
            </a:r>
            <a:r>
              <a:rPr sz="2800" spc="-5" dirty="0">
                <a:latin typeface="Rockwell"/>
                <a:cs typeface="Rockwell"/>
              </a:rPr>
              <a:t>akan </a:t>
            </a:r>
            <a:r>
              <a:rPr sz="2800" spc="-10" dirty="0">
                <a:latin typeface="Rockwell"/>
                <a:cs typeface="Rockwell"/>
              </a:rPr>
              <a:t>menginterupsi</a:t>
            </a:r>
            <a:r>
              <a:rPr sz="2800" spc="-15" dirty="0">
                <a:latin typeface="Rockwell"/>
                <a:cs typeface="Rockwell"/>
              </a:rPr>
              <a:t> </a:t>
            </a:r>
            <a:r>
              <a:rPr sz="2800" spc="-10" dirty="0">
                <a:latin typeface="Rockwell"/>
                <a:cs typeface="Rockwell"/>
              </a:rPr>
              <a:t>CPU</a:t>
            </a:r>
            <a:endParaRPr sz="2800">
              <a:latin typeface="Rockwell"/>
              <a:cs typeface="Rockwell"/>
            </a:endParaRPr>
          </a:p>
          <a:p>
            <a:pPr marL="311150" indent="-298450">
              <a:lnSpc>
                <a:spcPct val="100000"/>
              </a:lnSpc>
              <a:spcBef>
                <a:spcPts val="660"/>
              </a:spcBef>
              <a:buChar char="•"/>
              <a:tabLst>
                <a:tab pos="311150" algn="l"/>
                <a:tab pos="311785" algn="l"/>
              </a:tabLst>
            </a:pPr>
            <a:r>
              <a:rPr sz="2800" spc="-5" dirty="0">
                <a:latin typeface="Rockwell"/>
                <a:cs typeface="Rockwell"/>
              </a:rPr>
              <a:t>CPU meminta</a:t>
            </a:r>
            <a:r>
              <a:rPr sz="2800" spc="-90" dirty="0">
                <a:latin typeface="Rockwell"/>
                <a:cs typeface="Rockwell"/>
              </a:rPr>
              <a:t> </a:t>
            </a:r>
            <a:r>
              <a:rPr sz="2800" spc="-10" dirty="0">
                <a:latin typeface="Rockwell"/>
                <a:cs typeface="Rockwell"/>
              </a:rPr>
              <a:t>data</a:t>
            </a:r>
            <a:endParaRPr sz="2800">
              <a:latin typeface="Rockwell"/>
              <a:cs typeface="Rockwell"/>
            </a:endParaRPr>
          </a:p>
          <a:p>
            <a:pPr marL="311150" indent="-298450">
              <a:lnSpc>
                <a:spcPct val="100000"/>
              </a:lnSpc>
              <a:spcBef>
                <a:spcPts val="670"/>
              </a:spcBef>
              <a:buChar char="•"/>
              <a:tabLst>
                <a:tab pos="311150" algn="l"/>
                <a:tab pos="311785" algn="l"/>
              </a:tabLst>
            </a:pPr>
            <a:r>
              <a:rPr sz="2800" spc="-5" dirty="0">
                <a:latin typeface="Rockwell"/>
                <a:cs typeface="Rockwell"/>
              </a:rPr>
              <a:t>Modul </a:t>
            </a:r>
            <a:r>
              <a:rPr sz="2800" spc="-10" dirty="0">
                <a:latin typeface="Rockwell"/>
                <a:cs typeface="Rockwell"/>
              </a:rPr>
              <a:t>I/O </a:t>
            </a:r>
            <a:r>
              <a:rPr sz="2800" spc="-5" dirty="0">
                <a:latin typeface="Rockwell"/>
                <a:cs typeface="Rockwell"/>
              </a:rPr>
              <a:t>akan </a:t>
            </a:r>
            <a:r>
              <a:rPr sz="2800" spc="-10" dirty="0">
                <a:latin typeface="Rockwell"/>
                <a:cs typeface="Rockwell"/>
              </a:rPr>
              <a:t>mentransfer</a:t>
            </a:r>
            <a:r>
              <a:rPr sz="2800" spc="-35" dirty="0">
                <a:latin typeface="Rockwell"/>
                <a:cs typeface="Rockwell"/>
              </a:rPr>
              <a:t> </a:t>
            </a:r>
            <a:r>
              <a:rPr sz="2800" spc="-5" dirty="0">
                <a:latin typeface="Rockwell"/>
                <a:cs typeface="Rockwell"/>
              </a:rPr>
              <a:t>data</a:t>
            </a:r>
            <a:endParaRPr sz="2800">
              <a:latin typeface="Rockwell"/>
              <a:cs typeface="Rockwe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219710">
              <a:lnSpc>
                <a:spcPct val="100000"/>
              </a:lnSpc>
            </a:pPr>
            <a:r>
              <a:rPr sz="4300" spc="10" dirty="0"/>
              <a:t>3. </a:t>
            </a:r>
            <a:r>
              <a:rPr sz="4300" spc="15" dirty="0"/>
              <a:t>Direct </a:t>
            </a:r>
            <a:r>
              <a:rPr sz="4300" spc="20" dirty="0"/>
              <a:t>Memory </a:t>
            </a:r>
            <a:r>
              <a:rPr sz="4300" spc="10" dirty="0"/>
              <a:t>Access</a:t>
            </a:r>
            <a:r>
              <a:rPr sz="4300" spc="-70" dirty="0"/>
              <a:t> </a:t>
            </a:r>
            <a:r>
              <a:rPr sz="4300" spc="15" dirty="0"/>
              <a:t>(DMA)</a:t>
            </a:r>
            <a:endParaRPr sz="4300"/>
          </a:p>
        </p:txBody>
      </p:sp>
      <p:sp>
        <p:nvSpPr>
          <p:cNvPr id="3" name="object 3"/>
          <p:cNvSpPr txBox="1"/>
          <p:nvPr/>
        </p:nvSpPr>
        <p:spPr>
          <a:xfrm>
            <a:off x="307340" y="2372359"/>
            <a:ext cx="9335770" cy="3672840"/>
          </a:xfrm>
          <a:prstGeom prst="rect">
            <a:avLst/>
          </a:prstGeom>
        </p:spPr>
        <p:txBody>
          <a:bodyPr vert="horz" wrap="square" lIns="0" tIns="0" rIns="0" bIns="0" rtlCol="0">
            <a:spAutoFit/>
          </a:bodyPr>
          <a:lstStyle/>
          <a:p>
            <a:pPr marL="311150" indent="-298450">
              <a:lnSpc>
                <a:spcPct val="100000"/>
              </a:lnSpc>
              <a:buChar char="•"/>
              <a:tabLst>
                <a:tab pos="311150" algn="l"/>
                <a:tab pos="311785" algn="l"/>
              </a:tabLst>
            </a:pPr>
            <a:r>
              <a:rPr sz="2800" spc="-5" dirty="0">
                <a:latin typeface="Rockwell"/>
                <a:cs typeface="Rockwell"/>
              </a:rPr>
              <a:t>DMA </a:t>
            </a:r>
            <a:r>
              <a:rPr sz="2800" spc="-10" dirty="0">
                <a:latin typeface="Rockwell"/>
                <a:cs typeface="Rockwell"/>
              </a:rPr>
              <a:t>meliputi modul-modul </a:t>
            </a:r>
            <a:r>
              <a:rPr sz="2800" spc="-5" dirty="0">
                <a:latin typeface="Rockwell"/>
                <a:cs typeface="Rockwell"/>
              </a:rPr>
              <a:t>tambahan pada </a:t>
            </a:r>
            <a:r>
              <a:rPr sz="2800" spc="-10" dirty="0">
                <a:latin typeface="Rockwell"/>
                <a:cs typeface="Rockwell"/>
              </a:rPr>
              <a:t>sistem</a:t>
            </a:r>
            <a:r>
              <a:rPr sz="2800" spc="40" dirty="0">
                <a:latin typeface="Rockwell"/>
                <a:cs typeface="Rockwell"/>
              </a:rPr>
              <a:t> </a:t>
            </a:r>
            <a:r>
              <a:rPr sz="2800" spc="-5" dirty="0">
                <a:latin typeface="Rockwell"/>
                <a:cs typeface="Rockwell"/>
              </a:rPr>
              <a:t>bus</a:t>
            </a:r>
            <a:endParaRPr sz="2800">
              <a:latin typeface="Rockwell"/>
              <a:cs typeface="Rockwell"/>
            </a:endParaRPr>
          </a:p>
          <a:p>
            <a:pPr marL="311150" marR="455295" indent="-298450">
              <a:lnSpc>
                <a:spcPct val="100000"/>
              </a:lnSpc>
              <a:spcBef>
                <a:spcPts val="660"/>
              </a:spcBef>
              <a:buChar char="•"/>
              <a:tabLst>
                <a:tab pos="311150" algn="l"/>
                <a:tab pos="311785" algn="l"/>
              </a:tabLst>
            </a:pPr>
            <a:r>
              <a:rPr sz="2800" spc="-5" dirty="0">
                <a:latin typeface="Rockwell"/>
                <a:cs typeface="Rockwell"/>
              </a:rPr>
              <a:t>Modul </a:t>
            </a:r>
            <a:r>
              <a:rPr sz="2800" spc="-10" dirty="0">
                <a:latin typeface="Rockwell"/>
                <a:cs typeface="Rockwell"/>
              </a:rPr>
              <a:t>DMA mampu menirukan CPU </a:t>
            </a:r>
            <a:r>
              <a:rPr sz="2800" spc="-5" dirty="0">
                <a:latin typeface="Rockwell"/>
                <a:cs typeface="Rockwell"/>
              </a:rPr>
              <a:t>dan </a:t>
            </a:r>
            <a:r>
              <a:rPr sz="2800" spc="-10" dirty="0">
                <a:latin typeface="Rockwell"/>
                <a:cs typeface="Rockwell"/>
              </a:rPr>
              <a:t>mengambil  alih kontrol </a:t>
            </a:r>
            <a:r>
              <a:rPr sz="2800" spc="-5" dirty="0">
                <a:latin typeface="Rockwell"/>
                <a:cs typeface="Rockwell"/>
              </a:rPr>
              <a:t>sistem dari</a:t>
            </a:r>
            <a:r>
              <a:rPr sz="2800" spc="-30" dirty="0">
                <a:latin typeface="Rockwell"/>
                <a:cs typeface="Rockwell"/>
              </a:rPr>
              <a:t> </a:t>
            </a:r>
            <a:r>
              <a:rPr sz="2800" spc="-10" dirty="0">
                <a:latin typeface="Rockwell"/>
                <a:cs typeface="Rockwell"/>
              </a:rPr>
              <a:t>CPU</a:t>
            </a:r>
            <a:endParaRPr sz="2800">
              <a:latin typeface="Rockwell"/>
              <a:cs typeface="Rockwell"/>
            </a:endParaRPr>
          </a:p>
          <a:p>
            <a:pPr marL="311150" marR="392430" indent="-298450">
              <a:lnSpc>
                <a:spcPts val="3350"/>
              </a:lnSpc>
              <a:spcBef>
                <a:spcPts val="780"/>
              </a:spcBef>
              <a:buChar char="•"/>
              <a:tabLst>
                <a:tab pos="311150" algn="l"/>
                <a:tab pos="311785" algn="l"/>
              </a:tabLst>
            </a:pPr>
            <a:r>
              <a:rPr sz="2800" spc="-10" dirty="0">
                <a:latin typeface="Rockwell"/>
                <a:cs typeface="Rockwell"/>
              </a:rPr>
              <a:t>Metode transfer </a:t>
            </a:r>
            <a:r>
              <a:rPr sz="2800" spc="-5" dirty="0">
                <a:latin typeface="Rockwell"/>
                <a:cs typeface="Rockwell"/>
              </a:rPr>
              <a:t>data </a:t>
            </a:r>
            <a:r>
              <a:rPr sz="2800" spc="-10" dirty="0">
                <a:latin typeface="Rockwell"/>
                <a:cs typeface="Rockwell"/>
              </a:rPr>
              <a:t>secara langsung </a:t>
            </a:r>
            <a:r>
              <a:rPr sz="2800" spc="-5" dirty="0">
                <a:latin typeface="Rockwell"/>
                <a:cs typeface="Rockwell"/>
              </a:rPr>
              <a:t>antara </a:t>
            </a:r>
            <a:r>
              <a:rPr sz="2800" spc="-10" dirty="0">
                <a:latin typeface="Rockwell"/>
                <a:cs typeface="Rockwell"/>
              </a:rPr>
              <a:t>memori  </a:t>
            </a:r>
            <a:r>
              <a:rPr sz="2800" spc="-5" dirty="0">
                <a:latin typeface="Rockwell"/>
                <a:cs typeface="Rockwell"/>
              </a:rPr>
              <a:t>dan </a:t>
            </a:r>
            <a:r>
              <a:rPr sz="2800" spc="-10" dirty="0">
                <a:latin typeface="Rockwell"/>
                <a:cs typeface="Rockwell"/>
              </a:rPr>
              <a:t>piranti </a:t>
            </a:r>
            <a:r>
              <a:rPr sz="2800" spc="-5" dirty="0">
                <a:latin typeface="Rockwell"/>
                <a:cs typeface="Rockwell"/>
              </a:rPr>
              <a:t>dan </a:t>
            </a:r>
            <a:r>
              <a:rPr sz="2800" spc="-10" dirty="0">
                <a:latin typeface="Rockwell"/>
                <a:cs typeface="Rockwell"/>
              </a:rPr>
              <a:t>pengendalian</a:t>
            </a:r>
            <a:r>
              <a:rPr sz="2800" spc="-20" dirty="0">
                <a:latin typeface="Rockwell"/>
                <a:cs typeface="Rockwell"/>
              </a:rPr>
              <a:t> </a:t>
            </a:r>
            <a:r>
              <a:rPr sz="2800" spc="-10" dirty="0">
                <a:latin typeface="Rockwell"/>
                <a:cs typeface="Rockwell"/>
              </a:rPr>
              <a:t>CPU</a:t>
            </a:r>
            <a:endParaRPr sz="2800">
              <a:latin typeface="Rockwell"/>
              <a:cs typeface="Rockwell"/>
            </a:endParaRPr>
          </a:p>
          <a:p>
            <a:pPr marL="311150" marR="5080" indent="-298450">
              <a:lnSpc>
                <a:spcPts val="3350"/>
              </a:lnSpc>
              <a:spcBef>
                <a:spcPts val="680"/>
              </a:spcBef>
              <a:buChar char="•"/>
              <a:tabLst>
                <a:tab pos="311150" algn="l"/>
                <a:tab pos="311785" algn="l"/>
              </a:tabLst>
            </a:pPr>
            <a:r>
              <a:rPr sz="2800" spc="-5" dirty="0">
                <a:latin typeface="Rockwell"/>
                <a:cs typeface="Rockwell"/>
              </a:rPr>
              <a:t>Hanya dapat </a:t>
            </a:r>
            <a:r>
              <a:rPr sz="2800" spc="-10" dirty="0">
                <a:latin typeface="Rockwell"/>
                <a:cs typeface="Rockwell"/>
              </a:rPr>
              <a:t>dilakukan pada </a:t>
            </a:r>
            <a:r>
              <a:rPr sz="2800" spc="-5" dirty="0">
                <a:latin typeface="Rockwell"/>
                <a:cs typeface="Rockwell"/>
              </a:rPr>
              <a:t>piranti </a:t>
            </a:r>
            <a:r>
              <a:rPr sz="2800" spc="-10" dirty="0">
                <a:latin typeface="Rockwell"/>
                <a:cs typeface="Rockwell"/>
              </a:rPr>
              <a:t>I/O berkecepatan  </a:t>
            </a:r>
            <a:r>
              <a:rPr sz="2800" spc="-5" dirty="0">
                <a:latin typeface="Rockwell"/>
                <a:cs typeface="Rockwell"/>
              </a:rPr>
              <a:t>tinggi </a:t>
            </a:r>
            <a:r>
              <a:rPr sz="2800" spc="-10" dirty="0">
                <a:latin typeface="Rockwell"/>
                <a:cs typeface="Rockwell"/>
              </a:rPr>
              <a:t>dan mampu mentransfer </a:t>
            </a:r>
            <a:r>
              <a:rPr sz="2800" spc="-5" dirty="0">
                <a:latin typeface="Rockwell"/>
                <a:cs typeface="Rockwell"/>
              </a:rPr>
              <a:t>data besar </a:t>
            </a:r>
            <a:r>
              <a:rPr sz="2800" spc="-10" dirty="0">
                <a:latin typeface="Rockwell"/>
                <a:cs typeface="Rockwell"/>
              </a:rPr>
              <a:t>dalam </a:t>
            </a:r>
            <a:r>
              <a:rPr sz="2800" spc="-5" dirty="0">
                <a:latin typeface="Rockwell"/>
                <a:cs typeface="Rockwell"/>
              </a:rPr>
              <a:t>waktu  singkat</a:t>
            </a:r>
            <a:endParaRPr sz="2800">
              <a:latin typeface="Rockwell"/>
              <a:cs typeface="Rockwe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2725420">
              <a:lnSpc>
                <a:spcPct val="100000"/>
              </a:lnSpc>
            </a:pPr>
            <a:r>
              <a:rPr sz="4300" spc="15" dirty="0"/>
              <a:t>Operasi</a:t>
            </a:r>
            <a:r>
              <a:rPr sz="4300" spc="-85" dirty="0"/>
              <a:t> </a:t>
            </a:r>
            <a:r>
              <a:rPr sz="4300" spc="25" dirty="0"/>
              <a:t>DMA</a:t>
            </a:r>
            <a:endParaRPr sz="4300"/>
          </a:p>
        </p:txBody>
      </p:sp>
      <p:sp>
        <p:nvSpPr>
          <p:cNvPr id="3" name="object 3"/>
          <p:cNvSpPr txBox="1"/>
          <p:nvPr/>
        </p:nvSpPr>
        <p:spPr>
          <a:xfrm>
            <a:off x="278384" y="2279395"/>
            <a:ext cx="9070340" cy="4361180"/>
          </a:xfrm>
          <a:prstGeom prst="rect">
            <a:avLst/>
          </a:prstGeom>
        </p:spPr>
        <p:txBody>
          <a:bodyPr vert="horz" wrap="square" lIns="0" tIns="0" rIns="0" bIns="0" rtlCol="0">
            <a:spAutoFit/>
          </a:bodyPr>
          <a:lstStyle/>
          <a:p>
            <a:pPr marL="311150" marR="671195" indent="-298450">
              <a:lnSpc>
                <a:spcPts val="2420"/>
              </a:lnSpc>
              <a:buChar char="•"/>
              <a:tabLst>
                <a:tab pos="311150" algn="l"/>
                <a:tab pos="311785" algn="l"/>
              </a:tabLst>
            </a:pPr>
            <a:r>
              <a:rPr sz="2500" spc="5" dirty="0">
                <a:latin typeface="Rockwell"/>
                <a:cs typeface="Rockwell"/>
              </a:rPr>
              <a:t>Pada </a:t>
            </a:r>
            <a:r>
              <a:rPr sz="2500" dirty="0">
                <a:latin typeface="Rockwell"/>
                <a:cs typeface="Rockwell"/>
              </a:rPr>
              <a:t>saat </a:t>
            </a:r>
            <a:r>
              <a:rPr sz="2500" spc="10" dirty="0">
                <a:latin typeface="Rockwell"/>
                <a:cs typeface="Rockwell"/>
              </a:rPr>
              <a:t>CPU </a:t>
            </a:r>
            <a:r>
              <a:rPr sz="2500" spc="5" dirty="0">
                <a:latin typeface="Rockwell"/>
                <a:cs typeface="Rockwell"/>
              </a:rPr>
              <a:t>ingin membaca/tulis, CPU mengirimkan  perintah </a:t>
            </a:r>
            <a:r>
              <a:rPr sz="2500" dirty="0">
                <a:latin typeface="Rockwell"/>
                <a:cs typeface="Rockwell"/>
              </a:rPr>
              <a:t>ke </a:t>
            </a:r>
            <a:r>
              <a:rPr sz="2500" spc="5" dirty="0">
                <a:latin typeface="Rockwell"/>
                <a:cs typeface="Rockwell"/>
              </a:rPr>
              <a:t>modul </a:t>
            </a:r>
            <a:r>
              <a:rPr sz="2500" spc="10" dirty="0">
                <a:latin typeface="Rockwell"/>
                <a:cs typeface="Rockwell"/>
              </a:rPr>
              <a:t>DMA </a:t>
            </a:r>
            <a:r>
              <a:rPr sz="2500" spc="5" dirty="0">
                <a:latin typeface="Rockwell"/>
                <a:cs typeface="Rockwell"/>
              </a:rPr>
              <a:t>yang</a:t>
            </a:r>
            <a:r>
              <a:rPr sz="2500" spc="-80" dirty="0">
                <a:latin typeface="Rockwell"/>
                <a:cs typeface="Rockwell"/>
              </a:rPr>
              <a:t> </a:t>
            </a:r>
            <a:r>
              <a:rPr sz="2500" spc="5" dirty="0">
                <a:latin typeface="Rockwell"/>
                <a:cs typeface="Rockwell"/>
              </a:rPr>
              <a:t>berisi:</a:t>
            </a:r>
            <a:endParaRPr sz="2500">
              <a:latin typeface="Rockwell"/>
              <a:cs typeface="Rockwell"/>
            </a:endParaRPr>
          </a:p>
          <a:p>
            <a:pPr marL="660400" lvl="1" indent="-248920">
              <a:lnSpc>
                <a:spcPct val="100000"/>
              </a:lnSpc>
              <a:spcBef>
                <a:spcPts val="20"/>
              </a:spcBef>
              <a:buChar char="–"/>
              <a:tabLst>
                <a:tab pos="660400" algn="l"/>
              </a:tabLst>
            </a:pPr>
            <a:r>
              <a:rPr sz="2100" spc="-5" dirty="0">
                <a:latin typeface="Rockwell"/>
                <a:cs typeface="Rockwell"/>
              </a:rPr>
              <a:t>Read/Write </a:t>
            </a:r>
            <a:r>
              <a:rPr sz="2100" dirty="0">
                <a:latin typeface="Rockwell"/>
                <a:cs typeface="Rockwell"/>
              </a:rPr>
              <a:t>yang</a:t>
            </a:r>
            <a:r>
              <a:rPr sz="2100" spc="-75" dirty="0">
                <a:latin typeface="Rockwell"/>
                <a:cs typeface="Rockwell"/>
              </a:rPr>
              <a:t> </a:t>
            </a:r>
            <a:r>
              <a:rPr sz="2100" spc="-10" dirty="0">
                <a:latin typeface="Rockwell"/>
                <a:cs typeface="Rockwell"/>
              </a:rPr>
              <a:t>diminta</a:t>
            </a:r>
            <a:endParaRPr sz="2100">
              <a:latin typeface="Rockwell"/>
              <a:cs typeface="Rockwell"/>
            </a:endParaRPr>
          </a:p>
          <a:p>
            <a:pPr marL="660400" lvl="1" indent="-248920">
              <a:lnSpc>
                <a:spcPts val="2515"/>
              </a:lnSpc>
              <a:buChar char="–"/>
              <a:tabLst>
                <a:tab pos="660400" algn="l"/>
              </a:tabLst>
            </a:pPr>
            <a:r>
              <a:rPr sz="2100" spc="-5" dirty="0">
                <a:latin typeface="Rockwell"/>
                <a:cs typeface="Rockwell"/>
              </a:rPr>
              <a:t>Alamat perangkat I/O </a:t>
            </a:r>
            <a:r>
              <a:rPr sz="2100" spc="-10" dirty="0">
                <a:latin typeface="Rockwell"/>
                <a:cs typeface="Rockwell"/>
              </a:rPr>
              <a:t>yang</a:t>
            </a:r>
            <a:r>
              <a:rPr sz="2100" spc="-30" dirty="0">
                <a:latin typeface="Rockwell"/>
                <a:cs typeface="Rockwell"/>
              </a:rPr>
              <a:t> </a:t>
            </a:r>
            <a:r>
              <a:rPr sz="2100" spc="-10" dirty="0">
                <a:latin typeface="Rockwell"/>
                <a:cs typeface="Rockwell"/>
              </a:rPr>
              <a:t>dilibatkan</a:t>
            </a:r>
            <a:endParaRPr sz="2100">
              <a:latin typeface="Rockwell"/>
              <a:cs typeface="Rockwell"/>
            </a:endParaRPr>
          </a:p>
          <a:p>
            <a:pPr marL="660400" lvl="1" indent="-248920">
              <a:lnSpc>
                <a:spcPts val="2515"/>
              </a:lnSpc>
              <a:buChar char="–"/>
              <a:tabLst>
                <a:tab pos="660400" algn="l"/>
              </a:tabLst>
            </a:pPr>
            <a:r>
              <a:rPr sz="2100" spc="-5" dirty="0">
                <a:latin typeface="Rockwell"/>
                <a:cs typeface="Rockwell"/>
              </a:rPr>
              <a:t>Lokasi awal blok memori</a:t>
            </a:r>
            <a:r>
              <a:rPr sz="2100" spc="-40" dirty="0">
                <a:latin typeface="Rockwell"/>
                <a:cs typeface="Rockwell"/>
              </a:rPr>
              <a:t> </a:t>
            </a:r>
            <a:r>
              <a:rPr sz="2100" spc="-10" dirty="0">
                <a:latin typeface="Rockwell"/>
                <a:cs typeface="Rockwell"/>
              </a:rPr>
              <a:t>data</a:t>
            </a:r>
            <a:endParaRPr sz="2100">
              <a:latin typeface="Rockwell"/>
              <a:cs typeface="Rockwell"/>
            </a:endParaRPr>
          </a:p>
          <a:p>
            <a:pPr marL="660400" lvl="1" indent="-248920">
              <a:lnSpc>
                <a:spcPts val="2520"/>
              </a:lnSpc>
              <a:buChar char="–"/>
              <a:tabLst>
                <a:tab pos="660400" algn="l"/>
              </a:tabLst>
            </a:pPr>
            <a:r>
              <a:rPr sz="2100" spc="-5" dirty="0">
                <a:latin typeface="Rockwell"/>
                <a:cs typeface="Rockwell"/>
              </a:rPr>
              <a:t>Jumlah </a:t>
            </a:r>
            <a:r>
              <a:rPr sz="2100" spc="-10" dirty="0">
                <a:latin typeface="Rockwell"/>
                <a:cs typeface="Rockwell"/>
              </a:rPr>
              <a:t>data </a:t>
            </a:r>
            <a:r>
              <a:rPr sz="2100" dirty="0">
                <a:latin typeface="Rockwell"/>
                <a:cs typeface="Rockwell"/>
              </a:rPr>
              <a:t>yg </a:t>
            </a:r>
            <a:r>
              <a:rPr sz="2100" spc="-5" dirty="0">
                <a:latin typeface="Rockwell"/>
                <a:cs typeface="Rockwell"/>
              </a:rPr>
              <a:t>akan</a:t>
            </a:r>
            <a:r>
              <a:rPr sz="2100" spc="-35" dirty="0">
                <a:latin typeface="Rockwell"/>
                <a:cs typeface="Rockwell"/>
              </a:rPr>
              <a:t> </a:t>
            </a:r>
            <a:r>
              <a:rPr sz="2100" spc="-10" dirty="0">
                <a:latin typeface="Rockwell"/>
                <a:cs typeface="Rockwell"/>
              </a:rPr>
              <a:t>ditransfer</a:t>
            </a:r>
            <a:endParaRPr sz="2100">
              <a:latin typeface="Rockwell"/>
              <a:cs typeface="Rockwell"/>
            </a:endParaRPr>
          </a:p>
          <a:p>
            <a:pPr marL="311150" indent="-298450">
              <a:lnSpc>
                <a:spcPts val="3000"/>
              </a:lnSpc>
              <a:buChar char="•"/>
              <a:tabLst>
                <a:tab pos="311150" algn="l"/>
                <a:tab pos="311785" algn="l"/>
              </a:tabLst>
            </a:pPr>
            <a:r>
              <a:rPr sz="2500" spc="10" dirty="0">
                <a:latin typeface="Rockwell"/>
                <a:cs typeface="Rockwell"/>
              </a:rPr>
              <a:t>CPU </a:t>
            </a:r>
            <a:r>
              <a:rPr sz="2500" spc="5" dirty="0">
                <a:latin typeface="Rockwell"/>
                <a:cs typeface="Rockwell"/>
              </a:rPr>
              <a:t>melanjutkan pekerjaan</a:t>
            </a:r>
            <a:r>
              <a:rPr sz="2500" spc="-80" dirty="0">
                <a:latin typeface="Rockwell"/>
                <a:cs typeface="Rockwell"/>
              </a:rPr>
              <a:t> </a:t>
            </a:r>
            <a:r>
              <a:rPr sz="2500" spc="5" dirty="0">
                <a:latin typeface="Rockwell"/>
                <a:cs typeface="Rockwell"/>
              </a:rPr>
              <a:t>lainnya</a:t>
            </a:r>
            <a:endParaRPr sz="2500">
              <a:latin typeface="Rockwell"/>
              <a:cs typeface="Rockwell"/>
            </a:endParaRPr>
          </a:p>
          <a:p>
            <a:pPr marL="311150" marR="47625" indent="-298450">
              <a:lnSpc>
                <a:spcPct val="80600"/>
              </a:lnSpc>
              <a:spcBef>
                <a:spcPts val="605"/>
              </a:spcBef>
              <a:buChar char="•"/>
              <a:tabLst>
                <a:tab pos="311150" algn="l"/>
                <a:tab pos="311785" algn="l"/>
              </a:tabLst>
            </a:pPr>
            <a:r>
              <a:rPr sz="2500" spc="10" dirty="0">
                <a:latin typeface="Rockwell"/>
                <a:cs typeface="Rockwell"/>
              </a:rPr>
              <a:t>DMA </a:t>
            </a:r>
            <a:r>
              <a:rPr sz="2500" dirty="0">
                <a:latin typeface="Rockwell"/>
                <a:cs typeface="Rockwell"/>
              </a:rPr>
              <a:t>controller </a:t>
            </a:r>
            <a:r>
              <a:rPr sz="2500" spc="5" dirty="0">
                <a:latin typeface="Rockwell"/>
                <a:cs typeface="Rockwell"/>
              </a:rPr>
              <a:t>memindahkan seluruh </a:t>
            </a:r>
            <a:r>
              <a:rPr sz="2500" dirty="0">
                <a:latin typeface="Rockwell"/>
                <a:cs typeface="Rockwell"/>
              </a:rPr>
              <a:t>data, </a:t>
            </a:r>
            <a:r>
              <a:rPr sz="2500" spc="5" dirty="0">
                <a:latin typeface="Rockwell"/>
                <a:cs typeface="Rockwell"/>
              </a:rPr>
              <a:t>word per word  secara langsung ke/dari memori anpa </a:t>
            </a:r>
            <a:r>
              <a:rPr sz="2500" dirty="0">
                <a:latin typeface="Rockwell"/>
                <a:cs typeface="Rockwell"/>
              </a:rPr>
              <a:t>harus melalui </a:t>
            </a:r>
            <a:r>
              <a:rPr sz="2500" spc="10" dirty="0">
                <a:latin typeface="Rockwell"/>
                <a:cs typeface="Rockwell"/>
              </a:rPr>
              <a:t>CPU,  </a:t>
            </a:r>
            <a:r>
              <a:rPr sz="2500" spc="5" dirty="0">
                <a:latin typeface="Rockwell"/>
                <a:cs typeface="Rockwell"/>
              </a:rPr>
              <a:t>setelah</a:t>
            </a:r>
            <a:r>
              <a:rPr sz="2500" spc="-100" dirty="0">
                <a:latin typeface="Rockwell"/>
                <a:cs typeface="Rockwell"/>
              </a:rPr>
              <a:t> </a:t>
            </a:r>
            <a:r>
              <a:rPr sz="2500" spc="5" dirty="0">
                <a:latin typeface="Rockwell"/>
                <a:cs typeface="Rockwell"/>
              </a:rPr>
              <a:t>selesai</a:t>
            </a:r>
            <a:endParaRPr sz="2500">
              <a:latin typeface="Rockwell"/>
              <a:cs typeface="Rockwell"/>
            </a:endParaRPr>
          </a:p>
          <a:p>
            <a:pPr marL="311150" indent="-298450">
              <a:lnSpc>
                <a:spcPct val="100000"/>
              </a:lnSpc>
              <a:spcBef>
                <a:spcPts val="25"/>
              </a:spcBef>
              <a:buChar char="•"/>
              <a:tabLst>
                <a:tab pos="311150" algn="l"/>
                <a:tab pos="311785" algn="l"/>
              </a:tabLst>
            </a:pPr>
            <a:r>
              <a:rPr sz="2500" spc="10" dirty="0">
                <a:latin typeface="Rockwell"/>
                <a:cs typeface="Rockwell"/>
              </a:rPr>
              <a:t>DMA </a:t>
            </a:r>
            <a:r>
              <a:rPr sz="2500" dirty="0">
                <a:latin typeface="Rockwell"/>
                <a:cs typeface="Rockwell"/>
              </a:rPr>
              <a:t>controller </a:t>
            </a:r>
            <a:r>
              <a:rPr sz="2500" spc="5" dirty="0">
                <a:latin typeface="Rockwell"/>
                <a:cs typeface="Rockwell"/>
              </a:rPr>
              <a:t>mengirimkan </a:t>
            </a:r>
            <a:r>
              <a:rPr sz="2500" dirty="0">
                <a:latin typeface="Rockwell"/>
                <a:cs typeface="Rockwell"/>
              </a:rPr>
              <a:t>signal </a:t>
            </a:r>
            <a:r>
              <a:rPr sz="2500" spc="5" dirty="0">
                <a:latin typeface="Rockwell"/>
                <a:cs typeface="Rockwell"/>
              </a:rPr>
              <a:t>interrupt </a:t>
            </a:r>
            <a:r>
              <a:rPr sz="2500" spc="10" dirty="0">
                <a:latin typeface="Rockwell"/>
                <a:cs typeface="Rockwell"/>
              </a:rPr>
              <a:t>ke</a:t>
            </a:r>
            <a:r>
              <a:rPr sz="2500" spc="-20" dirty="0">
                <a:latin typeface="Rockwell"/>
                <a:cs typeface="Rockwell"/>
              </a:rPr>
              <a:t> </a:t>
            </a:r>
            <a:r>
              <a:rPr sz="2500" spc="5" dirty="0">
                <a:latin typeface="Rockwell"/>
                <a:cs typeface="Rockwell"/>
              </a:rPr>
              <a:t>CPU</a:t>
            </a:r>
            <a:endParaRPr sz="2500">
              <a:latin typeface="Rockwell"/>
              <a:cs typeface="Rockwell"/>
            </a:endParaRPr>
          </a:p>
          <a:p>
            <a:pPr marL="311150" marR="5080" indent="-298450">
              <a:lnSpc>
                <a:spcPts val="2410"/>
              </a:lnSpc>
              <a:spcBef>
                <a:spcPts val="595"/>
              </a:spcBef>
              <a:buChar char="•"/>
              <a:tabLst>
                <a:tab pos="311150" algn="l"/>
                <a:tab pos="311785" algn="l"/>
              </a:tabLst>
            </a:pPr>
            <a:r>
              <a:rPr sz="2500" spc="10" dirty="0">
                <a:latin typeface="Rockwell"/>
                <a:cs typeface="Rockwell"/>
              </a:rPr>
              <a:t>CPU </a:t>
            </a:r>
            <a:r>
              <a:rPr sz="2500" dirty="0">
                <a:latin typeface="Rockwell"/>
                <a:cs typeface="Rockwell"/>
              </a:rPr>
              <a:t>hanya dilibatkaan </a:t>
            </a:r>
            <a:r>
              <a:rPr sz="2500" spc="5" dirty="0">
                <a:latin typeface="Rockwell"/>
                <a:cs typeface="Rockwell"/>
              </a:rPr>
              <a:t>pada </a:t>
            </a:r>
            <a:r>
              <a:rPr sz="2500" spc="10" dirty="0">
                <a:latin typeface="Rockwell"/>
                <a:cs typeface="Rockwell"/>
              </a:rPr>
              <a:t>AWAL </a:t>
            </a:r>
            <a:r>
              <a:rPr sz="2500" spc="5" dirty="0">
                <a:latin typeface="Rockwell"/>
                <a:cs typeface="Rockwell"/>
              </a:rPr>
              <a:t>dan </a:t>
            </a:r>
            <a:r>
              <a:rPr sz="2500" spc="10" dirty="0">
                <a:latin typeface="Rockwell"/>
                <a:cs typeface="Rockwell"/>
              </a:rPr>
              <a:t>AKHIR </a:t>
            </a:r>
            <a:r>
              <a:rPr sz="2500" spc="5" dirty="0">
                <a:latin typeface="Rockwell"/>
                <a:cs typeface="Rockwell"/>
              </a:rPr>
              <a:t>pemindahan  </a:t>
            </a:r>
            <a:r>
              <a:rPr sz="2500" dirty="0">
                <a:latin typeface="Rockwell"/>
                <a:cs typeface="Rockwell"/>
              </a:rPr>
              <a:t>saja.</a:t>
            </a:r>
            <a:endParaRPr sz="2500">
              <a:latin typeface="Rockwell"/>
              <a:cs typeface="Rockwe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9276" rIns="0" bIns="0" rtlCol="0">
            <a:spAutoFit/>
          </a:bodyPr>
          <a:lstStyle/>
          <a:p>
            <a:pPr marL="1202690">
              <a:lnSpc>
                <a:spcPct val="100000"/>
              </a:lnSpc>
            </a:pPr>
            <a:r>
              <a:rPr spc="-5" dirty="0"/>
              <a:t>Typical </a:t>
            </a:r>
            <a:r>
              <a:rPr spc="-15" dirty="0"/>
              <a:t>DMA </a:t>
            </a:r>
            <a:r>
              <a:rPr spc="-5" dirty="0"/>
              <a:t>Module</a:t>
            </a:r>
            <a:r>
              <a:rPr spc="-20" dirty="0"/>
              <a:t> </a:t>
            </a:r>
            <a:r>
              <a:rPr spc="-10" dirty="0"/>
              <a:t>Diagram</a:t>
            </a:r>
          </a:p>
        </p:txBody>
      </p:sp>
      <p:sp>
        <p:nvSpPr>
          <p:cNvPr id="3" name="object 3"/>
          <p:cNvSpPr/>
          <p:nvPr/>
        </p:nvSpPr>
        <p:spPr>
          <a:xfrm>
            <a:off x="1775460" y="2183892"/>
            <a:ext cx="6341364" cy="4739639"/>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9276" rIns="0" bIns="0" rtlCol="0">
            <a:spAutoFit/>
          </a:bodyPr>
          <a:lstStyle/>
          <a:p>
            <a:pPr marL="1993900">
              <a:lnSpc>
                <a:spcPct val="100000"/>
              </a:lnSpc>
            </a:pPr>
            <a:r>
              <a:rPr spc="-15" dirty="0"/>
              <a:t>DMA </a:t>
            </a:r>
            <a:r>
              <a:rPr spc="-5" dirty="0"/>
              <a:t>Configurations</a:t>
            </a:r>
            <a:r>
              <a:rPr spc="-45" dirty="0"/>
              <a:t> </a:t>
            </a:r>
            <a:r>
              <a:rPr spc="-5" dirty="0"/>
              <a:t>(1)</a:t>
            </a:r>
          </a:p>
        </p:txBody>
      </p:sp>
      <p:sp>
        <p:nvSpPr>
          <p:cNvPr id="3" name="object 3"/>
          <p:cNvSpPr txBox="1"/>
          <p:nvPr/>
        </p:nvSpPr>
        <p:spPr>
          <a:xfrm>
            <a:off x="331724" y="3905382"/>
            <a:ext cx="9240520" cy="2664460"/>
          </a:xfrm>
          <a:prstGeom prst="rect">
            <a:avLst/>
          </a:prstGeom>
        </p:spPr>
        <p:txBody>
          <a:bodyPr vert="horz" wrap="square" lIns="0" tIns="0" rIns="0" bIns="0" rtlCol="0">
            <a:spAutoFit/>
          </a:bodyPr>
          <a:lstStyle/>
          <a:p>
            <a:pPr marL="311150" marR="36195" indent="-298450">
              <a:lnSpc>
                <a:spcPct val="101400"/>
              </a:lnSpc>
              <a:buChar char="•"/>
              <a:tabLst>
                <a:tab pos="311150" algn="l"/>
                <a:tab pos="311785" algn="l"/>
              </a:tabLst>
            </a:pPr>
            <a:r>
              <a:rPr sz="2200" spc="15" dirty="0">
                <a:latin typeface="Rockwell"/>
                <a:cs typeface="Rockwell"/>
              </a:rPr>
              <a:t>Pada Bus </a:t>
            </a:r>
            <a:r>
              <a:rPr sz="2200" spc="10" dirty="0">
                <a:latin typeface="Rockwell"/>
                <a:cs typeface="Rockwell"/>
              </a:rPr>
              <a:t>tunggal, </a:t>
            </a:r>
            <a:r>
              <a:rPr sz="2200" spc="20" dirty="0">
                <a:latin typeface="Rockwell"/>
                <a:cs typeface="Rockwell"/>
              </a:rPr>
              <a:t>dimana </a:t>
            </a:r>
            <a:r>
              <a:rPr sz="2200" spc="15" dirty="0">
                <a:latin typeface="Rockwell"/>
                <a:cs typeface="Rockwell"/>
              </a:rPr>
              <a:t>semua modul </a:t>
            </a:r>
            <a:r>
              <a:rPr sz="2200" spc="20" dirty="0">
                <a:latin typeface="Rockwell"/>
                <a:cs typeface="Rockwell"/>
              </a:rPr>
              <a:t>menggunakan </a:t>
            </a:r>
            <a:r>
              <a:rPr sz="2200" spc="15" dirty="0">
                <a:latin typeface="Rockwell"/>
                <a:cs typeface="Rockwell"/>
              </a:rPr>
              <a:t>bersama bus  </a:t>
            </a:r>
            <a:r>
              <a:rPr sz="2200" spc="10" dirty="0">
                <a:latin typeface="Rockwell"/>
                <a:cs typeface="Rockwell"/>
              </a:rPr>
              <a:t>sistem </a:t>
            </a:r>
            <a:r>
              <a:rPr sz="2200" spc="15" dirty="0">
                <a:latin typeface="Rockwell"/>
                <a:cs typeface="Rockwell"/>
              </a:rPr>
              <a:t>yang</a:t>
            </a:r>
            <a:r>
              <a:rPr sz="2200" spc="-25" dirty="0">
                <a:latin typeface="Rockwell"/>
                <a:cs typeface="Rockwell"/>
              </a:rPr>
              <a:t> </a:t>
            </a:r>
            <a:r>
              <a:rPr sz="2200" spc="15" dirty="0">
                <a:latin typeface="Rockwell"/>
                <a:cs typeface="Rockwell"/>
              </a:rPr>
              <a:t>sama</a:t>
            </a:r>
            <a:endParaRPr sz="2200">
              <a:latin typeface="Rockwell"/>
              <a:cs typeface="Rockwell"/>
            </a:endParaRPr>
          </a:p>
          <a:p>
            <a:pPr marL="311150" indent="-298450">
              <a:lnSpc>
                <a:spcPct val="100000"/>
              </a:lnSpc>
              <a:spcBef>
                <a:spcPts val="575"/>
              </a:spcBef>
              <a:buChar char="•"/>
              <a:tabLst>
                <a:tab pos="311150" algn="l"/>
                <a:tab pos="311785" algn="l"/>
              </a:tabLst>
            </a:pPr>
            <a:r>
              <a:rPr sz="2200" spc="15" dirty="0">
                <a:latin typeface="Rockwell"/>
                <a:cs typeface="Rockwell"/>
              </a:rPr>
              <a:t>Fungsi modul </a:t>
            </a:r>
            <a:r>
              <a:rPr sz="2200" spc="25" dirty="0">
                <a:latin typeface="Rockwell"/>
                <a:cs typeface="Rockwell"/>
              </a:rPr>
              <a:t>DMA </a:t>
            </a:r>
            <a:r>
              <a:rPr sz="2200" spc="15" dirty="0">
                <a:latin typeface="Rockwell"/>
                <a:cs typeface="Rockwell"/>
              </a:rPr>
              <a:t>sebagai pengganti</a:t>
            </a:r>
            <a:r>
              <a:rPr sz="2200" spc="-35" dirty="0">
                <a:latin typeface="Rockwell"/>
                <a:cs typeface="Rockwell"/>
              </a:rPr>
              <a:t> </a:t>
            </a:r>
            <a:r>
              <a:rPr sz="2200" spc="15" dirty="0">
                <a:latin typeface="Rockwell"/>
                <a:cs typeface="Rockwell"/>
              </a:rPr>
              <a:t>CPU</a:t>
            </a:r>
            <a:endParaRPr sz="2200">
              <a:latin typeface="Rockwell"/>
              <a:cs typeface="Rockwell"/>
            </a:endParaRPr>
          </a:p>
          <a:p>
            <a:pPr marL="311150" marR="5080" indent="-298450">
              <a:lnSpc>
                <a:spcPct val="101400"/>
              </a:lnSpc>
              <a:spcBef>
                <a:spcPts val="540"/>
              </a:spcBef>
              <a:buChar char="•"/>
              <a:tabLst>
                <a:tab pos="311150" algn="l"/>
                <a:tab pos="311785" algn="l"/>
              </a:tabLst>
            </a:pPr>
            <a:r>
              <a:rPr sz="2200" spc="20" dirty="0">
                <a:latin typeface="Rockwell"/>
                <a:cs typeface="Rockwell"/>
              </a:rPr>
              <a:t>Menggunakan </a:t>
            </a:r>
            <a:r>
              <a:rPr sz="2200" spc="10" dirty="0">
                <a:latin typeface="Rockwell"/>
                <a:cs typeface="Rockwell"/>
              </a:rPr>
              <a:t>I/O </a:t>
            </a:r>
            <a:r>
              <a:rPr sz="2200" spc="15" dirty="0">
                <a:latin typeface="Rockwell"/>
                <a:cs typeface="Rockwell"/>
              </a:rPr>
              <a:t>terprogram untuk pertukaran </a:t>
            </a:r>
            <a:r>
              <a:rPr sz="2200" spc="10" dirty="0">
                <a:latin typeface="Rockwell"/>
                <a:cs typeface="Rockwell"/>
              </a:rPr>
              <a:t>data antara </a:t>
            </a:r>
            <a:r>
              <a:rPr sz="2200" spc="15" dirty="0">
                <a:latin typeface="Rockwell"/>
                <a:cs typeface="Rockwell"/>
              </a:rPr>
              <a:t>memori  dengan modul </a:t>
            </a:r>
            <a:r>
              <a:rPr sz="2200" spc="10" dirty="0">
                <a:latin typeface="Rockwell"/>
                <a:cs typeface="Rockwell"/>
              </a:rPr>
              <a:t>I/O </a:t>
            </a:r>
            <a:r>
              <a:rPr sz="2200" spc="15" dirty="0">
                <a:latin typeface="Rockwell"/>
                <a:cs typeface="Rockwell"/>
              </a:rPr>
              <a:t>melalui modul</a:t>
            </a:r>
            <a:r>
              <a:rPr sz="2200" spc="-5" dirty="0">
                <a:latin typeface="Rockwell"/>
                <a:cs typeface="Rockwell"/>
              </a:rPr>
              <a:t> </a:t>
            </a:r>
            <a:r>
              <a:rPr sz="2200" spc="15" dirty="0">
                <a:latin typeface="Rockwell"/>
                <a:cs typeface="Rockwell"/>
              </a:rPr>
              <a:t>I/O</a:t>
            </a:r>
            <a:endParaRPr sz="2200">
              <a:latin typeface="Rockwell"/>
              <a:cs typeface="Rockwell"/>
            </a:endParaRPr>
          </a:p>
          <a:p>
            <a:pPr marL="311150" indent="-298450">
              <a:lnSpc>
                <a:spcPct val="100000"/>
              </a:lnSpc>
              <a:spcBef>
                <a:spcPts val="575"/>
              </a:spcBef>
              <a:buChar char="•"/>
              <a:tabLst>
                <a:tab pos="311150" algn="l"/>
                <a:tab pos="311785" algn="l"/>
              </a:tabLst>
            </a:pPr>
            <a:r>
              <a:rPr sz="2200" spc="15" dirty="0">
                <a:latin typeface="Rockwell"/>
                <a:cs typeface="Rockwell"/>
              </a:rPr>
              <a:t>Harga cukup murah dan</a:t>
            </a:r>
            <a:r>
              <a:rPr sz="2200" spc="-20" dirty="0">
                <a:latin typeface="Rockwell"/>
                <a:cs typeface="Rockwell"/>
              </a:rPr>
              <a:t> </a:t>
            </a:r>
            <a:r>
              <a:rPr sz="2200" spc="10" dirty="0">
                <a:latin typeface="Rockwell"/>
                <a:cs typeface="Rockwell"/>
              </a:rPr>
              <a:t>efisien</a:t>
            </a:r>
            <a:endParaRPr sz="2200">
              <a:latin typeface="Rockwell"/>
              <a:cs typeface="Rockwell"/>
            </a:endParaRPr>
          </a:p>
          <a:p>
            <a:pPr marL="311150" indent="-298450">
              <a:lnSpc>
                <a:spcPct val="100000"/>
              </a:lnSpc>
              <a:spcBef>
                <a:spcPts val="560"/>
              </a:spcBef>
              <a:buChar char="•"/>
              <a:tabLst>
                <a:tab pos="311150" algn="l"/>
                <a:tab pos="311785" algn="l"/>
              </a:tabLst>
            </a:pPr>
            <a:r>
              <a:rPr sz="2200" spc="10" dirty="0">
                <a:latin typeface="Rockwell"/>
                <a:cs typeface="Rockwell"/>
              </a:rPr>
              <a:t>Setiap transfer </a:t>
            </a:r>
            <a:r>
              <a:rPr sz="2200" spc="15" dirty="0">
                <a:latin typeface="Rockwell"/>
                <a:cs typeface="Rockwell"/>
              </a:rPr>
              <a:t>sebuah word membutuhkan 2 </a:t>
            </a:r>
            <a:r>
              <a:rPr sz="2200" spc="10" dirty="0">
                <a:latin typeface="Rockwell"/>
                <a:cs typeface="Rockwell"/>
              </a:rPr>
              <a:t>siklus</a:t>
            </a:r>
            <a:r>
              <a:rPr sz="2200" spc="75" dirty="0">
                <a:latin typeface="Rockwell"/>
                <a:cs typeface="Rockwell"/>
              </a:rPr>
              <a:t> </a:t>
            </a:r>
            <a:r>
              <a:rPr sz="2200" spc="15" dirty="0">
                <a:latin typeface="Rockwell"/>
                <a:cs typeface="Rockwell"/>
              </a:rPr>
              <a:t>bus</a:t>
            </a:r>
            <a:endParaRPr sz="2200">
              <a:latin typeface="Rockwell"/>
              <a:cs typeface="Rockwell"/>
            </a:endParaRPr>
          </a:p>
        </p:txBody>
      </p:sp>
      <p:sp>
        <p:nvSpPr>
          <p:cNvPr id="4" name="object 4"/>
          <p:cNvSpPr/>
          <p:nvPr/>
        </p:nvSpPr>
        <p:spPr>
          <a:xfrm>
            <a:off x="559308" y="2151888"/>
            <a:ext cx="8968740" cy="1415796"/>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9276" rIns="0" bIns="0" rtlCol="0">
            <a:spAutoFit/>
          </a:bodyPr>
          <a:lstStyle/>
          <a:p>
            <a:pPr marL="1993900">
              <a:lnSpc>
                <a:spcPct val="100000"/>
              </a:lnSpc>
            </a:pPr>
            <a:r>
              <a:rPr spc="-15" dirty="0"/>
              <a:t>DMA </a:t>
            </a:r>
            <a:r>
              <a:rPr spc="-5" dirty="0"/>
              <a:t>Configurations</a:t>
            </a:r>
            <a:r>
              <a:rPr spc="-45" dirty="0"/>
              <a:t> </a:t>
            </a:r>
            <a:r>
              <a:rPr spc="-5" dirty="0"/>
              <a:t>(2)</a:t>
            </a:r>
          </a:p>
        </p:txBody>
      </p:sp>
      <p:sp>
        <p:nvSpPr>
          <p:cNvPr id="3" name="object 3"/>
          <p:cNvSpPr txBox="1"/>
          <p:nvPr/>
        </p:nvSpPr>
        <p:spPr>
          <a:xfrm>
            <a:off x="386588" y="4234688"/>
            <a:ext cx="9034145" cy="2084705"/>
          </a:xfrm>
          <a:prstGeom prst="rect">
            <a:avLst/>
          </a:prstGeom>
        </p:spPr>
        <p:txBody>
          <a:bodyPr vert="horz" wrap="square" lIns="0" tIns="0" rIns="0" bIns="0" rtlCol="0">
            <a:spAutoFit/>
          </a:bodyPr>
          <a:lstStyle/>
          <a:p>
            <a:pPr marL="311150" marR="5080" indent="-298450">
              <a:lnSpc>
                <a:spcPct val="100800"/>
              </a:lnSpc>
              <a:buChar char="•"/>
              <a:tabLst>
                <a:tab pos="311150" algn="l"/>
                <a:tab pos="311785" algn="l"/>
              </a:tabLst>
            </a:pPr>
            <a:r>
              <a:rPr sz="2500" spc="5" dirty="0">
                <a:latin typeface="Rockwell"/>
                <a:cs typeface="Rockwell"/>
              </a:rPr>
              <a:t>Single Bus, Diintegrasikan modul </a:t>
            </a:r>
            <a:r>
              <a:rPr sz="2500" spc="10" dirty="0">
                <a:latin typeface="Rockwell"/>
                <a:cs typeface="Rockwell"/>
              </a:rPr>
              <a:t>DMA </a:t>
            </a:r>
            <a:r>
              <a:rPr sz="2500" spc="5" dirty="0">
                <a:latin typeface="Rockwell"/>
                <a:cs typeface="Rockwell"/>
              </a:rPr>
              <a:t>dengan sebuah</a:t>
            </a:r>
            <a:r>
              <a:rPr sz="2500" spc="-65" dirty="0">
                <a:latin typeface="Rockwell"/>
                <a:cs typeface="Rockwell"/>
              </a:rPr>
              <a:t> </a:t>
            </a:r>
            <a:r>
              <a:rPr sz="2500" dirty="0">
                <a:latin typeface="Rockwell"/>
                <a:cs typeface="Rockwell"/>
              </a:rPr>
              <a:t>atau  </a:t>
            </a:r>
            <a:r>
              <a:rPr sz="2500" spc="5" dirty="0">
                <a:latin typeface="Rockwell"/>
                <a:cs typeface="Rockwell"/>
              </a:rPr>
              <a:t>lebih modul I/O </a:t>
            </a:r>
            <a:r>
              <a:rPr sz="2500" spc="10" dirty="0">
                <a:latin typeface="Rockwell"/>
                <a:cs typeface="Rockwell"/>
              </a:rPr>
              <a:t>yg </a:t>
            </a:r>
            <a:r>
              <a:rPr sz="2500" dirty="0">
                <a:latin typeface="Rockwell"/>
                <a:cs typeface="Rockwell"/>
              </a:rPr>
              <a:t>tidak </a:t>
            </a:r>
            <a:r>
              <a:rPr sz="2500" spc="5" dirty="0">
                <a:latin typeface="Rockwell"/>
                <a:cs typeface="Rockwell"/>
              </a:rPr>
              <a:t>melibatkan sistem</a:t>
            </a:r>
            <a:r>
              <a:rPr sz="2500" spc="-65" dirty="0">
                <a:latin typeface="Rockwell"/>
                <a:cs typeface="Rockwell"/>
              </a:rPr>
              <a:t> </a:t>
            </a:r>
            <a:r>
              <a:rPr sz="2500" spc="10" dirty="0">
                <a:latin typeface="Rockwell"/>
                <a:cs typeface="Rockwell"/>
              </a:rPr>
              <a:t>bus</a:t>
            </a:r>
            <a:endParaRPr sz="2500">
              <a:latin typeface="Rockwell"/>
              <a:cs typeface="Rockwell"/>
            </a:endParaRPr>
          </a:p>
          <a:p>
            <a:pPr marL="311150" indent="-298450">
              <a:lnSpc>
                <a:spcPct val="100000"/>
              </a:lnSpc>
              <a:spcBef>
                <a:spcPts val="625"/>
              </a:spcBef>
              <a:buChar char="•"/>
              <a:tabLst>
                <a:tab pos="311150" algn="l"/>
                <a:tab pos="311785" algn="l"/>
              </a:tabLst>
            </a:pPr>
            <a:r>
              <a:rPr sz="2500" spc="10" dirty="0">
                <a:latin typeface="Rockwell"/>
                <a:cs typeface="Rockwell"/>
              </a:rPr>
              <a:t>Modul DMA </a:t>
            </a:r>
            <a:r>
              <a:rPr sz="2500" spc="5" dirty="0">
                <a:latin typeface="Rockwell"/>
                <a:cs typeface="Rockwell"/>
              </a:rPr>
              <a:t>dapat mengontrol </a:t>
            </a:r>
            <a:r>
              <a:rPr sz="2500" spc="10" dirty="0">
                <a:latin typeface="Rockwell"/>
                <a:cs typeface="Rockwell"/>
              </a:rPr>
              <a:t>&gt;1</a:t>
            </a:r>
            <a:r>
              <a:rPr sz="2500" spc="-95" dirty="0">
                <a:latin typeface="Rockwell"/>
                <a:cs typeface="Rockwell"/>
              </a:rPr>
              <a:t> </a:t>
            </a:r>
            <a:r>
              <a:rPr sz="2500" spc="5" dirty="0">
                <a:latin typeface="Rockwell"/>
                <a:cs typeface="Rockwell"/>
              </a:rPr>
              <a:t>device</a:t>
            </a:r>
            <a:endParaRPr sz="2500">
              <a:latin typeface="Rockwell"/>
              <a:cs typeface="Rockwell"/>
            </a:endParaRPr>
          </a:p>
          <a:p>
            <a:pPr marL="311150" indent="-298450">
              <a:lnSpc>
                <a:spcPct val="100000"/>
              </a:lnSpc>
              <a:spcBef>
                <a:spcPts val="610"/>
              </a:spcBef>
              <a:buChar char="•"/>
              <a:tabLst>
                <a:tab pos="311150" algn="l"/>
                <a:tab pos="311785" algn="l"/>
              </a:tabLst>
            </a:pPr>
            <a:r>
              <a:rPr sz="2500" spc="5" dirty="0">
                <a:latin typeface="Rockwell"/>
                <a:cs typeface="Rockwell"/>
              </a:rPr>
              <a:t>Masing-masing transfer menggunakan bus </a:t>
            </a:r>
            <a:r>
              <a:rPr sz="2500" dirty="0">
                <a:latin typeface="Rockwell"/>
                <a:cs typeface="Rockwell"/>
              </a:rPr>
              <a:t>sekali</a:t>
            </a:r>
            <a:r>
              <a:rPr sz="2500" spc="-15" dirty="0">
                <a:latin typeface="Rockwell"/>
                <a:cs typeface="Rockwell"/>
              </a:rPr>
              <a:t> </a:t>
            </a:r>
            <a:r>
              <a:rPr sz="2500" dirty="0">
                <a:latin typeface="Rockwell"/>
                <a:cs typeface="Rockwell"/>
              </a:rPr>
              <a:t>saja</a:t>
            </a:r>
            <a:endParaRPr sz="2500">
              <a:latin typeface="Rockwell"/>
              <a:cs typeface="Rockwell"/>
            </a:endParaRPr>
          </a:p>
          <a:p>
            <a:pPr marL="411480">
              <a:lnSpc>
                <a:spcPct val="100000"/>
              </a:lnSpc>
              <a:spcBef>
                <a:spcPts val="520"/>
              </a:spcBef>
            </a:pPr>
            <a:r>
              <a:rPr sz="2100" dirty="0">
                <a:latin typeface="Rockwell"/>
                <a:cs typeface="Rockwell"/>
              </a:rPr>
              <a:t>–  DMA to</a:t>
            </a:r>
            <a:r>
              <a:rPr sz="2100" spc="-254" dirty="0">
                <a:latin typeface="Rockwell"/>
                <a:cs typeface="Rockwell"/>
              </a:rPr>
              <a:t> </a:t>
            </a:r>
            <a:r>
              <a:rPr sz="2100" spc="-5" dirty="0">
                <a:latin typeface="Rockwell"/>
                <a:cs typeface="Rockwell"/>
              </a:rPr>
              <a:t>memory</a:t>
            </a:r>
            <a:endParaRPr sz="2100">
              <a:latin typeface="Rockwell"/>
              <a:cs typeface="Rockwell"/>
            </a:endParaRPr>
          </a:p>
        </p:txBody>
      </p:sp>
      <p:sp>
        <p:nvSpPr>
          <p:cNvPr id="4" name="object 4"/>
          <p:cNvSpPr/>
          <p:nvPr/>
        </p:nvSpPr>
        <p:spPr>
          <a:xfrm>
            <a:off x="1091183" y="2130551"/>
            <a:ext cx="7711440" cy="2013203"/>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0" rIns="0" bIns="0" rtlCol="0">
            <a:spAutoFit/>
          </a:bodyPr>
          <a:lstStyle/>
          <a:p>
            <a:pPr marL="1993900">
              <a:lnSpc>
                <a:spcPct val="100000"/>
              </a:lnSpc>
            </a:pPr>
            <a:r>
              <a:rPr spc="-15" dirty="0"/>
              <a:t>DMA </a:t>
            </a:r>
            <a:r>
              <a:rPr spc="-5" dirty="0"/>
              <a:t>Configurations</a:t>
            </a:r>
            <a:r>
              <a:rPr spc="-45" dirty="0"/>
              <a:t> </a:t>
            </a:r>
            <a:r>
              <a:rPr spc="-5" dirty="0"/>
              <a:t>(3)</a:t>
            </a:r>
          </a:p>
        </p:txBody>
      </p:sp>
      <p:sp>
        <p:nvSpPr>
          <p:cNvPr id="3" name="object 3"/>
          <p:cNvSpPr txBox="1"/>
          <p:nvPr/>
        </p:nvSpPr>
        <p:spPr>
          <a:xfrm>
            <a:off x="412495" y="4819903"/>
            <a:ext cx="9209405" cy="1622425"/>
          </a:xfrm>
          <a:prstGeom prst="rect">
            <a:avLst/>
          </a:prstGeom>
        </p:spPr>
        <p:txBody>
          <a:bodyPr vert="horz" wrap="square" lIns="0" tIns="0" rIns="0" bIns="0" rtlCol="0">
            <a:spAutoFit/>
          </a:bodyPr>
          <a:lstStyle/>
          <a:p>
            <a:pPr marL="311150" marR="278130" indent="-298450">
              <a:lnSpc>
                <a:spcPct val="100800"/>
              </a:lnSpc>
              <a:buChar char="•"/>
              <a:tabLst>
                <a:tab pos="311150" algn="l"/>
                <a:tab pos="311785" algn="l"/>
              </a:tabLst>
            </a:pPr>
            <a:r>
              <a:rPr sz="2500" spc="5" dirty="0">
                <a:latin typeface="Rockwell"/>
                <a:cs typeface="Rockwell"/>
              </a:rPr>
              <a:t>Menghubungkan modul-modul I/O </a:t>
            </a:r>
            <a:r>
              <a:rPr sz="2500" spc="10" dirty="0">
                <a:latin typeface="Rockwell"/>
                <a:cs typeface="Rockwell"/>
              </a:rPr>
              <a:t>ke modul </a:t>
            </a:r>
            <a:r>
              <a:rPr sz="2500" spc="5" dirty="0">
                <a:latin typeface="Rockwell"/>
                <a:cs typeface="Rockwell"/>
              </a:rPr>
              <a:t>DMA</a:t>
            </a:r>
            <a:r>
              <a:rPr sz="2500" spc="-60" dirty="0">
                <a:latin typeface="Rockwell"/>
                <a:cs typeface="Rockwell"/>
              </a:rPr>
              <a:t> </a:t>
            </a:r>
            <a:r>
              <a:rPr sz="2500" spc="5" dirty="0">
                <a:latin typeface="Rockwell"/>
                <a:cs typeface="Rockwell"/>
              </a:rPr>
              <a:t>dengan  menggunakan sebuah </a:t>
            </a:r>
            <a:r>
              <a:rPr sz="2500" spc="10" dirty="0">
                <a:latin typeface="Rockwell"/>
                <a:cs typeface="Rockwell"/>
              </a:rPr>
              <a:t>bus</a:t>
            </a:r>
            <a:r>
              <a:rPr sz="2500" spc="-75" dirty="0">
                <a:latin typeface="Rockwell"/>
                <a:cs typeface="Rockwell"/>
              </a:rPr>
              <a:t> </a:t>
            </a:r>
            <a:r>
              <a:rPr sz="2500" spc="5" dirty="0">
                <a:latin typeface="Rockwell"/>
                <a:cs typeface="Rockwell"/>
              </a:rPr>
              <a:t>I/O</a:t>
            </a:r>
            <a:endParaRPr sz="2500">
              <a:latin typeface="Rockwell"/>
              <a:cs typeface="Rockwell"/>
            </a:endParaRPr>
          </a:p>
          <a:p>
            <a:pPr marL="311150" marR="5080" indent="-298450">
              <a:lnSpc>
                <a:spcPct val="100400"/>
              </a:lnSpc>
              <a:spcBef>
                <a:spcPts val="610"/>
              </a:spcBef>
              <a:buChar char="•"/>
              <a:tabLst>
                <a:tab pos="311150" algn="l"/>
                <a:tab pos="311785" algn="l"/>
              </a:tabLst>
            </a:pPr>
            <a:r>
              <a:rPr sz="2500" spc="5" dirty="0">
                <a:latin typeface="Rockwell"/>
                <a:cs typeface="Rockwell"/>
              </a:rPr>
              <a:t>Dapat mengurangi </a:t>
            </a:r>
            <a:r>
              <a:rPr sz="2500" dirty="0">
                <a:latin typeface="Rockwell"/>
                <a:cs typeface="Rockwell"/>
              </a:rPr>
              <a:t>jumlah interface </a:t>
            </a:r>
            <a:r>
              <a:rPr sz="2500" spc="5" dirty="0">
                <a:latin typeface="Rockwell"/>
                <a:cs typeface="Rockwell"/>
              </a:rPr>
              <a:t>I/O didalam modul </a:t>
            </a:r>
            <a:r>
              <a:rPr sz="2500" spc="10" dirty="0">
                <a:latin typeface="Rockwell"/>
                <a:cs typeface="Rockwell"/>
              </a:rPr>
              <a:t>DMA  </a:t>
            </a:r>
            <a:r>
              <a:rPr sz="2500" spc="5" dirty="0">
                <a:latin typeface="Rockwell"/>
                <a:cs typeface="Rockwell"/>
              </a:rPr>
              <a:t>menjadi </a:t>
            </a:r>
            <a:r>
              <a:rPr sz="2500" dirty="0">
                <a:latin typeface="Rockwell"/>
                <a:cs typeface="Rockwell"/>
              </a:rPr>
              <a:t>satu</a:t>
            </a:r>
            <a:r>
              <a:rPr sz="2500" spc="-60" dirty="0">
                <a:latin typeface="Rockwell"/>
                <a:cs typeface="Rockwell"/>
              </a:rPr>
              <a:t> </a:t>
            </a:r>
            <a:r>
              <a:rPr sz="2500" spc="5" dirty="0">
                <a:latin typeface="Rockwell"/>
                <a:cs typeface="Rockwell"/>
              </a:rPr>
              <a:t>buah</a:t>
            </a:r>
            <a:endParaRPr sz="2500">
              <a:latin typeface="Rockwell"/>
              <a:cs typeface="Rockwell"/>
            </a:endParaRPr>
          </a:p>
        </p:txBody>
      </p:sp>
      <p:sp>
        <p:nvSpPr>
          <p:cNvPr id="4" name="object 4"/>
          <p:cNvSpPr/>
          <p:nvPr/>
        </p:nvSpPr>
        <p:spPr>
          <a:xfrm>
            <a:off x="1356360" y="2077211"/>
            <a:ext cx="7208520" cy="2400300"/>
          </a:xfrm>
          <a:prstGeom prst="rect">
            <a:avLst/>
          </a:prstGeom>
          <a:blipFill>
            <a:blip r:embed="rId2" cstate="print"/>
            <a:stretch>
              <a:fillRect/>
            </a:stretch>
          </a:blipFill>
        </p:spPr>
        <p:txBody>
          <a:bodyPr wrap="square" lIns="0" tIns="0" rIns="0" bIns="0" rtlCol="0"/>
          <a:lstStyle/>
          <a:p>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49276" rIns="0" bIns="0" rtlCol="0">
            <a:spAutoFit/>
          </a:bodyPr>
          <a:lstStyle/>
          <a:p>
            <a:pPr marL="3354704">
              <a:lnSpc>
                <a:spcPct val="100000"/>
              </a:lnSpc>
            </a:pPr>
            <a:r>
              <a:rPr spc="-10" dirty="0"/>
              <a:t>I</a:t>
            </a:r>
            <a:r>
              <a:rPr spc="-5" dirty="0"/>
              <a:t>n</a:t>
            </a:r>
            <a:r>
              <a:rPr spc="-10" dirty="0"/>
              <a:t>t</a:t>
            </a:r>
            <a:r>
              <a:rPr spc="-5" dirty="0"/>
              <a:t>e</a:t>
            </a:r>
            <a:r>
              <a:rPr spc="-15" dirty="0"/>
              <a:t>r</a:t>
            </a:r>
            <a:r>
              <a:rPr spc="-5" dirty="0"/>
              <a:t>facing</a:t>
            </a:r>
          </a:p>
        </p:txBody>
      </p:sp>
      <p:sp>
        <p:nvSpPr>
          <p:cNvPr id="3" name="object 3"/>
          <p:cNvSpPr txBox="1"/>
          <p:nvPr/>
        </p:nvSpPr>
        <p:spPr>
          <a:xfrm>
            <a:off x="278384" y="2224531"/>
            <a:ext cx="9410065" cy="3959860"/>
          </a:xfrm>
          <a:prstGeom prst="rect">
            <a:avLst/>
          </a:prstGeom>
        </p:spPr>
        <p:txBody>
          <a:bodyPr vert="horz" wrap="square" lIns="0" tIns="0" rIns="0" bIns="0" rtlCol="0">
            <a:spAutoFit/>
          </a:bodyPr>
          <a:lstStyle/>
          <a:p>
            <a:pPr marL="311150" marR="872490" indent="-298450">
              <a:lnSpc>
                <a:spcPts val="2150"/>
              </a:lnSpc>
              <a:buChar char="•"/>
              <a:tabLst>
                <a:tab pos="311150" algn="l"/>
                <a:tab pos="311785" algn="l"/>
              </a:tabLst>
            </a:pPr>
            <a:r>
              <a:rPr sz="2200" spc="15" dirty="0">
                <a:latin typeface="Rockwell"/>
                <a:cs typeface="Rockwell"/>
              </a:rPr>
              <a:t>Suatu </a:t>
            </a:r>
            <a:r>
              <a:rPr sz="2200" spc="10" dirty="0">
                <a:latin typeface="Rockwell"/>
                <a:cs typeface="Rockwell"/>
              </a:rPr>
              <a:t>alat </a:t>
            </a:r>
            <a:r>
              <a:rPr sz="2200" spc="15" dirty="0">
                <a:latin typeface="Rockwell"/>
                <a:cs typeface="Rockwell"/>
              </a:rPr>
              <a:t>yang digunakan untuk menghubungkan </a:t>
            </a:r>
            <a:r>
              <a:rPr sz="2200" spc="10" dirty="0">
                <a:latin typeface="Rockwell"/>
                <a:cs typeface="Rockwell"/>
              </a:rPr>
              <a:t>suatu piranti  </a:t>
            </a:r>
            <a:r>
              <a:rPr sz="2200" spc="15" dirty="0">
                <a:latin typeface="Rockwell"/>
                <a:cs typeface="Rockwell"/>
              </a:rPr>
              <a:t>dengan </a:t>
            </a:r>
            <a:r>
              <a:rPr sz="2200" spc="20" dirty="0">
                <a:latin typeface="Rockwell"/>
                <a:cs typeface="Rockwell"/>
              </a:rPr>
              <a:t>CPU </a:t>
            </a:r>
            <a:r>
              <a:rPr sz="2200" spc="10" dirty="0">
                <a:latin typeface="Rockwell"/>
                <a:cs typeface="Rockwell"/>
              </a:rPr>
              <a:t>melalui</a:t>
            </a:r>
            <a:r>
              <a:rPr sz="2200" spc="-20" dirty="0">
                <a:latin typeface="Rockwell"/>
                <a:cs typeface="Rockwell"/>
              </a:rPr>
              <a:t> </a:t>
            </a:r>
            <a:r>
              <a:rPr sz="2200" spc="20" dirty="0">
                <a:latin typeface="Rockwell"/>
                <a:cs typeface="Rockwell"/>
              </a:rPr>
              <a:t>BUS</a:t>
            </a:r>
            <a:endParaRPr sz="2200">
              <a:latin typeface="Rockwell"/>
              <a:cs typeface="Rockwell"/>
            </a:endParaRPr>
          </a:p>
          <a:p>
            <a:pPr marL="311150" marR="5080" indent="-298450">
              <a:lnSpc>
                <a:spcPts val="2140"/>
              </a:lnSpc>
              <a:spcBef>
                <a:spcPts val="545"/>
              </a:spcBef>
              <a:buChar char="•"/>
              <a:tabLst>
                <a:tab pos="311150" algn="l"/>
                <a:tab pos="311785" algn="l"/>
              </a:tabLst>
            </a:pPr>
            <a:r>
              <a:rPr sz="2200" spc="10" dirty="0">
                <a:latin typeface="Rockwell"/>
                <a:cs typeface="Rockwell"/>
              </a:rPr>
              <a:t>Interface </a:t>
            </a:r>
            <a:r>
              <a:rPr sz="2200" spc="20" dirty="0">
                <a:latin typeface="Rockwell"/>
                <a:cs typeface="Rockwell"/>
              </a:rPr>
              <a:t>ke </a:t>
            </a:r>
            <a:r>
              <a:rPr sz="2200" spc="15" dirty="0">
                <a:latin typeface="Rockwell"/>
                <a:cs typeface="Rockwell"/>
              </a:rPr>
              <a:t>peripheral modul </a:t>
            </a:r>
            <a:r>
              <a:rPr sz="2200" spc="10" dirty="0">
                <a:latin typeface="Rockwell"/>
                <a:cs typeface="Rockwell"/>
              </a:rPr>
              <a:t>I/O </a:t>
            </a:r>
            <a:r>
              <a:rPr sz="2200" spc="15" dirty="0">
                <a:latin typeface="Rockwell"/>
                <a:cs typeface="Rockwell"/>
              </a:rPr>
              <a:t>harus </a:t>
            </a:r>
            <a:r>
              <a:rPr sz="2200" spc="10" dirty="0">
                <a:latin typeface="Rockwell"/>
                <a:cs typeface="Rockwell"/>
              </a:rPr>
              <a:t>disesuaikan </a:t>
            </a:r>
            <a:r>
              <a:rPr sz="2200" spc="15" dirty="0">
                <a:latin typeface="Rockwell"/>
                <a:cs typeface="Rockwell"/>
              </a:rPr>
              <a:t>dengan </a:t>
            </a:r>
            <a:r>
              <a:rPr sz="2200" spc="5" dirty="0">
                <a:latin typeface="Rockwell"/>
                <a:cs typeface="Rockwell"/>
              </a:rPr>
              <a:t>sifat </a:t>
            </a:r>
            <a:r>
              <a:rPr sz="2200" spc="20" dirty="0">
                <a:latin typeface="Rockwell"/>
                <a:cs typeface="Rockwell"/>
              </a:rPr>
              <a:t>dan  </a:t>
            </a:r>
            <a:r>
              <a:rPr sz="2200" spc="15" dirty="0">
                <a:latin typeface="Rockwell"/>
                <a:cs typeface="Rockwell"/>
              </a:rPr>
              <a:t>operasi</a:t>
            </a:r>
            <a:r>
              <a:rPr sz="2200" spc="-60" dirty="0">
                <a:latin typeface="Rockwell"/>
                <a:cs typeface="Rockwell"/>
              </a:rPr>
              <a:t> </a:t>
            </a:r>
            <a:r>
              <a:rPr sz="2200" spc="15" dirty="0">
                <a:latin typeface="Rockwell"/>
                <a:cs typeface="Rockwell"/>
              </a:rPr>
              <a:t>peripheralnya.</a:t>
            </a:r>
            <a:endParaRPr sz="2200">
              <a:latin typeface="Rockwell"/>
              <a:cs typeface="Rockwell"/>
            </a:endParaRPr>
          </a:p>
          <a:p>
            <a:pPr marL="311150" indent="-298450">
              <a:lnSpc>
                <a:spcPct val="100000"/>
              </a:lnSpc>
              <a:spcBef>
                <a:spcPts val="60"/>
              </a:spcBef>
              <a:buChar char="•"/>
              <a:tabLst>
                <a:tab pos="311150" algn="l"/>
                <a:tab pos="311785" algn="l"/>
              </a:tabLst>
            </a:pPr>
            <a:r>
              <a:rPr sz="2200" spc="10" dirty="0">
                <a:latin typeface="Rockwell"/>
                <a:cs typeface="Rockwell"/>
              </a:rPr>
              <a:t>Karakteristiknya </a:t>
            </a:r>
            <a:r>
              <a:rPr sz="2200" spc="5" dirty="0">
                <a:latin typeface="Rockwell"/>
                <a:cs typeface="Rockwell"/>
              </a:rPr>
              <a:t>: </a:t>
            </a:r>
            <a:r>
              <a:rPr sz="2200" spc="15" dirty="0">
                <a:latin typeface="Rockwell"/>
                <a:cs typeface="Rockwell"/>
              </a:rPr>
              <a:t>SERIAL </a:t>
            </a:r>
            <a:r>
              <a:rPr sz="2200" spc="10" dirty="0">
                <a:latin typeface="Rockwell"/>
                <a:cs typeface="Rockwell"/>
              </a:rPr>
              <a:t>atau</a:t>
            </a:r>
            <a:r>
              <a:rPr sz="2200" spc="70" dirty="0">
                <a:latin typeface="Rockwell"/>
                <a:cs typeface="Rockwell"/>
              </a:rPr>
              <a:t> </a:t>
            </a:r>
            <a:r>
              <a:rPr sz="2200" spc="15" dirty="0">
                <a:latin typeface="Rockwell"/>
                <a:cs typeface="Rockwell"/>
              </a:rPr>
              <a:t>PARALEL</a:t>
            </a:r>
            <a:endParaRPr sz="2200">
              <a:latin typeface="Rockwell"/>
              <a:cs typeface="Rockwell"/>
            </a:endParaRPr>
          </a:p>
          <a:p>
            <a:pPr marL="660400" marR="1036319" lvl="1" indent="-248920">
              <a:lnSpc>
                <a:spcPts val="1739"/>
              </a:lnSpc>
              <a:spcBef>
                <a:spcPts val="434"/>
              </a:spcBef>
              <a:buFont typeface="Rockwell"/>
              <a:buChar char="–"/>
              <a:tabLst>
                <a:tab pos="659765" algn="l"/>
                <a:tab pos="660400" algn="l"/>
              </a:tabLst>
            </a:pPr>
            <a:r>
              <a:rPr sz="1800" b="1" spc="5" dirty="0">
                <a:latin typeface="Rockwell"/>
                <a:cs typeface="Rockwell"/>
              </a:rPr>
              <a:t>PARALEL </a:t>
            </a:r>
            <a:r>
              <a:rPr sz="1800" dirty="0">
                <a:latin typeface="Rockwell"/>
                <a:cs typeface="Rockwell"/>
              </a:rPr>
              <a:t>: terdapat </a:t>
            </a:r>
            <a:r>
              <a:rPr sz="1800" spc="5" dirty="0">
                <a:latin typeface="Rockwell"/>
                <a:cs typeface="Rockwell"/>
              </a:rPr>
              <a:t>sejumlah </a:t>
            </a:r>
            <a:r>
              <a:rPr sz="1800" dirty="0">
                <a:latin typeface="Rockwell"/>
                <a:cs typeface="Rockwell"/>
              </a:rPr>
              <a:t>saluran yang </a:t>
            </a:r>
            <a:r>
              <a:rPr sz="1800" spc="5" dirty="0">
                <a:latin typeface="Rockwell"/>
                <a:cs typeface="Rockwell"/>
              </a:rPr>
              <a:t>terhubung </a:t>
            </a:r>
            <a:r>
              <a:rPr sz="1800" dirty="0">
                <a:latin typeface="Rockwell"/>
                <a:cs typeface="Rockwell"/>
              </a:rPr>
              <a:t>ke </a:t>
            </a:r>
            <a:r>
              <a:rPr sz="1800" spc="5" dirty="0">
                <a:latin typeface="Rockwell"/>
                <a:cs typeface="Rockwell"/>
              </a:rPr>
              <a:t>modul </a:t>
            </a:r>
            <a:r>
              <a:rPr sz="1800" dirty="0">
                <a:latin typeface="Rockwell"/>
                <a:cs typeface="Rockwell"/>
              </a:rPr>
              <a:t>I/O </a:t>
            </a:r>
            <a:r>
              <a:rPr sz="1800" spc="5" dirty="0">
                <a:latin typeface="Rockwell"/>
                <a:cs typeface="Rockwell"/>
              </a:rPr>
              <a:t>dan  </a:t>
            </a:r>
            <a:r>
              <a:rPr sz="1800" dirty="0">
                <a:latin typeface="Rockwell"/>
                <a:cs typeface="Rockwell"/>
              </a:rPr>
              <a:t>peripheral </a:t>
            </a:r>
            <a:r>
              <a:rPr sz="1800" spc="5" dirty="0">
                <a:latin typeface="Rockwell"/>
                <a:cs typeface="Rockwell"/>
              </a:rPr>
              <a:t>dan </a:t>
            </a:r>
            <a:r>
              <a:rPr sz="1800" dirty="0">
                <a:latin typeface="Rockwell"/>
                <a:cs typeface="Rockwell"/>
              </a:rPr>
              <a:t>sejumlah bit dipindahkan </a:t>
            </a:r>
            <a:r>
              <a:rPr sz="1800" spc="5" dirty="0">
                <a:latin typeface="Rockwell"/>
                <a:cs typeface="Rockwell"/>
              </a:rPr>
              <a:t>secara</a:t>
            </a:r>
            <a:r>
              <a:rPr sz="1800" spc="105" dirty="0">
                <a:latin typeface="Rockwell"/>
                <a:cs typeface="Rockwell"/>
              </a:rPr>
              <a:t> </a:t>
            </a:r>
            <a:r>
              <a:rPr sz="1800" dirty="0">
                <a:latin typeface="Rockwell"/>
                <a:cs typeface="Rockwell"/>
              </a:rPr>
              <a:t>simultan</a:t>
            </a:r>
            <a:endParaRPr sz="1800">
              <a:latin typeface="Rockwell"/>
              <a:cs typeface="Rockwell"/>
            </a:endParaRPr>
          </a:p>
          <a:p>
            <a:pPr marL="660400" lvl="1" indent="-248920">
              <a:lnSpc>
                <a:spcPct val="100000"/>
              </a:lnSpc>
              <a:spcBef>
                <a:spcPts val="35"/>
              </a:spcBef>
              <a:buChar char="–"/>
              <a:tabLst>
                <a:tab pos="659765" algn="l"/>
                <a:tab pos="660400" algn="l"/>
              </a:tabLst>
            </a:pPr>
            <a:r>
              <a:rPr sz="1800" spc="5" dirty="0">
                <a:latin typeface="Rockwell"/>
                <a:cs typeface="Rockwell"/>
              </a:rPr>
              <a:t>Digunakan </a:t>
            </a:r>
            <a:r>
              <a:rPr sz="1800" dirty="0">
                <a:latin typeface="Rockwell"/>
                <a:cs typeface="Rockwell"/>
              </a:rPr>
              <a:t>untuk peripheral berkecepatan</a:t>
            </a:r>
            <a:r>
              <a:rPr sz="1800" spc="40" dirty="0">
                <a:latin typeface="Rockwell"/>
                <a:cs typeface="Rockwell"/>
              </a:rPr>
              <a:t> </a:t>
            </a:r>
            <a:r>
              <a:rPr sz="1800" dirty="0">
                <a:latin typeface="Rockwell"/>
                <a:cs typeface="Rockwell"/>
              </a:rPr>
              <a:t>tinggi</a:t>
            </a:r>
            <a:endParaRPr sz="1800">
              <a:latin typeface="Rockwell"/>
              <a:cs typeface="Rockwell"/>
            </a:endParaRPr>
          </a:p>
          <a:p>
            <a:pPr marL="660400" lvl="1" indent="-248920">
              <a:lnSpc>
                <a:spcPct val="100000"/>
              </a:lnSpc>
              <a:spcBef>
                <a:spcPts val="20"/>
              </a:spcBef>
              <a:buChar char="–"/>
              <a:tabLst>
                <a:tab pos="659765" algn="l"/>
                <a:tab pos="660400" algn="l"/>
              </a:tabLst>
            </a:pPr>
            <a:r>
              <a:rPr sz="1800" spc="5" dirty="0">
                <a:latin typeface="Rockwell"/>
                <a:cs typeface="Rockwell"/>
              </a:rPr>
              <a:t>Contoh </a:t>
            </a:r>
            <a:r>
              <a:rPr sz="1800" dirty="0">
                <a:latin typeface="Rockwell"/>
                <a:cs typeface="Rockwell"/>
              </a:rPr>
              <a:t>Disk,</a:t>
            </a:r>
            <a:r>
              <a:rPr sz="1800" spc="-50" dirty="0">
                <a:latin typeface="Rockwell"/>
                <a:cs typeface="Rockwell"/>
              </a:rPr>
              <a:t> </a:t>
            </a:r>
            <a:r>
              <a:rPr sz="1800" dirty="0">
                <a:latin typeface="Rockwell"/>
                <a:cs typeface="Rockwell"/>
              </a:rPr>
              <a:t>Pita</a:t>
            </a:r>
            <a:endParaRPr sz="1800">
              <a:latin typeface="Rockwell"/>
              <a:cs typeface="Rockwell"/>
            </a:endParaRPr>
          </a:p>
          <a:p>
            <a:pPr marL="660400" marR="114300" lvl="1" indent="-248920">
              <a:lnSpc>
                <a:spcPts val="1739"/>
              </a:lnSpc>
              <a:spcBef>
                <a:spcPts val="430"/>
              </a:spcBef>
              <a:buFont typeface="Rockwell"/>
              <a:buChar char="–"/>
              <a:tabLst>
                <a:tab pos="659765" algn="l"/>
                <a:tab pos="660400" algn="l"/>
              </a:tabLst>
            </a:pPr>
            <a:r>
              <a:rPr sz="1800" b="1" spc="5" dirty="0">
                <a:latin typeface="Rockwell"/>
                <a:cs typeface="Rockwell"/>
              </a:rPr>
              <a:t>SERIAL </a:t>
            </a:r>
            <a:r>
              <a:rPr sz="1800" dirty="0">
                <a:latin typeface="Rockwell"/>
                <a:cs typeface="Rockwell"/>
              </a:rPr>
              <a:t>: </a:t>
            </a:r>
            <a:r>
              <a:rPr sz="1800" spc="5" dirty="0">
                <a:latin typeface="Rockwell"/>
                <a:cs typeface="Rockwell"/>
              </a:rPr>
              <a:t>Hanya </a:t>
            </a:r>
            <a:r>
              <a:rPr sz="1800" dirty="0">
                <a:latin typeface="Rockwell"/>
                <a:cs typeface="Rockwell"/>
              </a:rPr>
              <a:t>terdapat saluran </a:t>
            </a:r>
            <a:r>
              <a:rPr sz="1800" spc="5" dirty="0">
                <a:latin typeface="Rockwell"/>
                <a:cs typeface="Rockwell"/>
              </a:rPr>
              <a:t>yang digunakan </a:t>
            </a:r>
            <a:r>
              <a:rPr sz="1800" dirty="0">
                <a:latin typeface="Rockwell"/>
                <a:cs typeface="Rockwell"/>
              </a:rPr>
              <a:t>untuk </a:t>
            </a:r>
            <a:r>
              <a:rPr sz="1800" spc="5" dirty="0">
                <a:latin typeface="Rockwell"/>
                <a:cs typeface="Rockwell"/>
              </a:rPr>
              <a:t>mentrasmisikan </a:t>
            </a:r>
            <a:r>
              <a:rPr sz="1800" dirty="0">
                <a:latin typeface="Rockwell"/>
                <a:cs typeface="Rockwell"/>
              </a:rPr>
              <a:t>data dan  bit-bit ditransmisikan satu per</a:t>
            </a:r>
            <a:r>
              <a:rPr sz="1800" spc="65" dirty="0">
                <a:latin typeface="Rockwell"/>
                <a:cs typeface="Rockwell"/>
              </a:rPr>
              <a:t> </a:t>
            </a:r>
            <a:r>
              <a:rPr sz="1800" dirty="0">
                <a:latin typeface="Rockwell"/>
                <a:cs typeface="Rockwell"/>
              </a:rPr>
              <a:t>satu</a:t>
            </a:r>
            <a:endParaRPr sz="1800">
              <a:latin typeface="Rockwell"/>
              <a:cs typeface="Rockwell"/>
            </a:endParaRPr>
          </a:p>
          <a:p>
            <a:pPr marL="660400" lvl="1" indent="-248920">
              <a:lnSpc>
                <a:spcPct val="100000"/>
              </a:lnSpc>
              <a:spcBef>
                <a:spcPts val="35"/>
              </a:spcBef>
              <a:buChar char="–"/>
              <a:tabLst>
                <a:tab pos="659765" algn="l"/>
                <a:tab pos="660400" algn="l"/>
              </a:tabLst>
            </a:pPr>
            <a:r>
              <a:rPr sz="1800" spc="5" dirty="0">
                <a:latin typeface="Rockwell"/>
                <a:cs typeface="Rockwell"/>
              </a:rPr>
              <a:t>Contoh Printer </a:t>
            </a:r>
            <a:r>
              <a:rPr sz="1800" dirty="0">
                <a:latin typeface="Rockwell"/>
                <a:cs typeface="Rockwell"/>
              </a:rPr>
              <a:t>dan</a:t>
            </a:r>
            <a:r>
              <a:rPr sz="1800" spc="-85" dirty="0">
                <a:latin typeface="Rockwell"/>
                <a:cs typeface="Rockwell"/>
              </a:rPr>
              <a:t> </a:t>
            </a:r>
            <a:r>
              <a:rPr sz="1800" spc="5" dirty="0">
                <a:latin typeface="Rockwell"/>
                <a:cs typeface="Rockwell"/>
              </a:rPr>
              <a:t>terminal</a:t>
            </a:r>
            <a:endParaRPr sz="1800">
              <a:latin typeface="Rockwell"/>
              <a:cs typeface="Rockwell"/>
            </a:endParaRPr>
          </a:p>
          <a:p>
            <a:pPr marL="311150" indent="-298450">
              <a:lnSpc>
                <a:spcPct val="100000"/>
              </a:lnSpc>
              <a:spcBef>
                <a:spcPts val="40"/>
              </a:spcBef>
              <a:buFont typeface="Rockwell"/>
              <a:buChar char="•"/>
              <a:tabLst>
                <a:tab pos="311150" algn="l"/>
                <a:tab pos="311785" algn="l"/>
              </a:tabLst>
            </a:pPr>
            <a:r>
              <a:rPr sz="2200" b="1" spc="15" dirty="0">
                <a:latin typeface="Rockwell"/>
                <a:cs typeface="Rockwell"/>
              </a:rPr>
              <a:t>Fungsi</a:t>
            </a:r>
            <a:r>
              <a:rPr sz="2200" b="1" spc="-55" dirty="0">
                <a:latin typeface="Rockwell"/>
                <a:cs typeface="Rockwell"/>
              </a:rPr>
              <a:t> </a:t>
            </a:r>
            <a:r>
              <a:rPr sz="2200" b="1" spc="20" dirty="0">
                <a:latin typeface="Rockwell"/>
                <a:cs typeface="Rockwell"/>
              </a:rPr>
              <a:t>Umum:</a:t>
            </a:r>
            <a:endParaRPr sz="2200">
              <a:latin typeface="Rockwell"/>
              <a:cs typeface="Rockwell"/>
            </a:endParaRPr>
          </a:p>
          <a:p>
            <a:pPr marL="660400" lvl="1" indent="-248920">
              <a:lnSpc>
                <a:spcPct val="100000"/>
              </a:lnSpc>
              <a:spcBef>
                <a:spcPts val="15"/>
              </a:spcBef>
              <a:buChar char="–"/>
              <a:tabLst>
                <a:tab pos="659765" algn="l"/>
                <a:tab pos="660400" algn="l"/>
              </a:tabLst>
            </a:pPr>
            <a:r>
              <a:rPr sz="1800" dirty="0">
                <a:latin typeface="Rockwell"/>
                <a:cs typeface="Rockwell"/>
              </a:rPr>
              <a:t>Mensinkronkan data transfer antara </a:t>
            </a:r>
            <a:r>
              <a:rPr sz="1800" spc="5" dirty="0">
                <a:latin typeface="Rockwell"/>
                <a:cs typeface="Rockwell"/>
              </a:rPr>
              <a:t>CPU </a:t>
            </a:r>
            <a:r>
              <a:rPr sz="1800" dirty="0">
                <a:latin typeface="Rockwell"/>
                <a:cs typeface="Rockwell"/>
              </a:rPr>
              <a:t>dan piranti</a:t>
            </a:r>
            <a:r>
              <a:rPr sz="1800" spc="130" dirty="0">
                <a:latin typeface="Rockwell"/>
                <a:cs typeface="Rockwell"/>
              </a:rPr>
              <a:t> </a:t>
            </a:r>
            <a:r>
              <a:rPr sz="1800" dirty="0">
                <a:latin typeface="Rockwell"/>
                <a:cs typeface="Rockwell"/>
              </a:rPr>
              <a:t>I/O</a:t>
            </a:r>
            <a:endParaRPr sz="1800">
              <a:latin typeface="Rockwell"/>
              <a:cs typeface="Rockwe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251460" y="2763520"/>
            <a:ext cx="9471660" cy="4324261"/>
          </a:xfrm>
        </p:spPr>
        <p:txBody>
          <a:bodyPr/>
          <a:lstStyle/>
          <a:p>
            <a:pPr algn="ctr"/>
            <a:r>
              <a:rPr lang="id-ID" sz="3100" b="1"/>
              <a:t>Serial Interface</a:t>
            </a:r>
          </a:p>
          <a:p>
            <a:r>
              <a:rPr lang="id-ID" smtClean="0"/>
              <a:t>	Merupakan sebuah port pada PC/Personal Computer yang berfungsi untuk mentransmisikan satu bit informasi pada satu satuan waktu. Dalam serial port, pengiriman informasi tidak memungkinkan untuk melakukan secara banyak sekaligus. Hal ini disebabkan karena dalam melakukan pemindahan data, biasanya serial port bekerja seri, misalnya COM 1 dan COM 2.</a:t>
            </a:r>
          </a:p>
          <a:p>
            <a:r>
              <a:rPr lang="id-ID" smtClean="0"/>
              <a:t>	Untuk penggunaan port serial sekarang ini sudah berkurang. Penggunaan port serial telah tergantikan dengan port USB dan Firewire. Sedangkan untuk jaringan (networking) fungsinya sudah tergantikan dengan port Ethernet. </a:t>
            </a:r>
          </a:p>
        </p:txBody>
      </p:sp>
      <p:pic>
        <p:nvPicPr>
          <p:cNvPr id="9220" name="Picture 2" descr="http://robosavvy.com/store/images/robotis/zig2serial_001.jpg"/>
          <p:cNvPicPr>
            <a:picLocks noChangeAspect="1" noChangeArrowheads="1"/>
          </p:cNvPicPr>
          <p:nvPr/>
        </p:nvPicPr>
        <p:blipFill>
          <a:blip r:embed="rId2">
            <a:extLst>
              <a:ext uri="{28A0092B-C50C-407E-A947-70E740481C1C}">
                <a14:useLocalDpi xmlns:a14="http://schemas.microsoft.com/office/drawing/2010/main" val="0"/>
              </a:ext>
            </a:extLst>
          </a:blip>
          <a:srcRect l="12675" t="16901" r="13380" b="9859"/>
          <a:stretch>
            <a:fillRect/>
          </a:stretch>
        </p:blipFill>
        <p:spPr bwMode="auto">
          <a:xfrm>
            <a:off x="3520440" y="690880"/>
            <a:ext cx="2933700" cy="224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3084144"/>
      </p:ext>
    </p:extLst>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251460" y="3540760"/>
            <a:ext cx="9471660" cy="3247043"/>
          </a:xfrm>
        </p:spPr>
        <p:txBody>
          <a:bodyPr/>
          <a:lstStyle/>
          <a:p>
            <a:pPr algn="ctr"/>
            <a:r>
              <a:rPr lang="id-ID" sz="3600" b="1"/>
              <a:t>Paralel Interface</a:t>
            </a:r>
          </a:p>
          <a:p>
            <a:endParaRPr lang="id-ID" smtClean="0"/>
          </a:p>
          <a:p>
            <a:r>
              <a:rPr lang="id-ID" smtClean="0"/>
              <a:t>	Parallel interface atau parallel port merupakan sebuah port pada PC/Personal Computer yang berfungsi sebagai alat komunikasi komputer (motherboard) dengan perangkat luar yang bersifat paralel. Pada port paralel, pemindahan informasi dapat dilakukan secara bersamaan sehingga informasi yang terkirim lebih banyak daripada port seri.</a:t>
            </a:r>
          </a:p>
        </p:txBody>
      </p:sp>
      <p:pic>
        <p:nvPicPr>
          <p:cNvPr id="10244" name="Picture 3"/>
          <p:cNvPicPr>
            <a:picLocks noChangeAspect="1"/>
          </p:cNvPicPr>
          <p:nvPr/>
        </p:nvPicPr>
        <p:blipFill>
          <a:blip r:embed="rId2">
            <a:extLst>
              <a:ext uri="{28A0092B-C50C-407E-A947-70E740481C1C}">
                <a14:useLocalDpi xmlns:a14="http://schemas.microsoft.com/office/drawing/2010/main" val="0"/>
              </a:ext>
            </a:extLst>
          </a:blip>
          <a:srcRect l="1601" t="5029" r="5600" b="8014"/>
          <a:stretch>
            <a:fillRect/>
          </a:stretch>
        </p:blipFill>
        <p:spPr bwMode="auto">
          <a:xfrm>
            <a:off x="2263140" y="863600"/>
            <a:ext cx="486156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0600103"/>
      </p:ext>
    </p:extLst>
  </p:cSld>
  <p:clrMapOvr>
    <a:masterClrMapping/>
  </p:clrMapOvr>
  <p:transition>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49072" y="1207008"/>
            <a:ext cx="9160255" cy="538609"/>
          </a:xfrm>
        </p:spPr>
        <p:txBody>
          <a:bodyPr/>
          <a:lstStyle/>
          <a:p>
            <a:r>
              <a:rPr lang="id-ID" smtClean="0"/>
              <a:t>Peripheral Perangkat I/O</a:t>
            </a:r>
          </a:p>
        </p:txBody>
      </p:sp>
      <p:sp>
        <p:nvSpPr>
          <p:cNvPr id="13315" name="Content Placeholder 2"/>
          <p:cNvSpPr>
            <a:spLocks noGrp="1"/>
          </p:cNvSpPr>
          <p:nvPr>
            <p:ph idx="1"/>
          </p:nvPr>
        </p:nvSpPr>
        <p:spPr>
          <a:xfrm>
            <a:off x="407543" y="2388361"/>
            <a:ext cx="9243313" cy="1154162"/>
          </a:xfrm>
        </p:spPr>
        <p:txBody>
          <a:bodyPr/>
          <a:lstStyle/>
          <a:p>
            <a:r>
              <a:rPr lang="id-ID" smtClean="0"/>
              <a:t>Peripheral Perangkat Input</a:t>
            </a:r>
          </a:p>
          <a:p>
            <a:endParaRPr lang="id-ID" smtClean="0"/>
          </a:p>
          <a:p>
            <a:endParaRPr lang="id-ID" smtClean="0"/>
          </a:p>
        </p:txBody>
      </p:sp>
      <p:graphicFrame>
        <p:nvGraphicFramePr>
          <p:cNvPr id="5" name="Table 4"/>
          <p:cNvGraphicFramePr>
            <a:graphicFrameLocks noGrp="1"/>
          </p:cNvGraphicFramePr>
          <p:nvPr>
            <p:extLst>
              <p:ext uri="{D42A27DB-BD31-4B8C-83A1-F6EECF244321}">
                <p14:modId xmlns:p14="http://schemas.microsoft.com/office/powerpoint/2010/main" val="2971057082"/>
              </p:ext>
            </p:extLst>
          </p:nvPr>
        </p:nvGraphicFramePr>
        <p:xfrm>
          <a:off x="914400" y="3215111"/>
          <a:ext cx="8130540" cy="4035552"/>
        </p:xfrm>
        <a:graphic>
          <a:graphicData uri="http://schemas.openxmlformats.org/drawingml/2006/table">
            <a:tbl>
              <a:tblPr firstRow="1" bandRow="1">
                <a:tableStyleId>{5C22544A-7EE6-4342-B048-85BDC9FD1C3A}</a:tableStyleId>
              </a:tblPr>
              <a:tblGrid>
                <a:gridCol w="813054">
                  <a:extLst>
                    <a:ext uri="{9D8B030D-6E8A-4147-A177-3AD203B41FA5}"/>
                  </a:extLst>
                </a:gridCol>
                <a:gridCol w="4607306">
                  <a:extLst>
                    <a:ext uri="{9D8B030D-6E8A-4147-A177-3AD203B41FA5}"/>
                  </a:extLst>
                </a:gridCol>
                <a:gridCol w="2710180">
                  <a:extLst>
                    <a:ext uri="{9D8B030D-6E8A-4147-A177-3AD203B41FA5}"/>
                  </a:extLst>
                </a:gridCol>
              </a:tblGrid>
              <a:tr h="0">
                <a:tc>
                  <a:txBody>
                    <a:bodyPr/>
                    <a:lstStyle/>
                    <a:p>
                      <a:r>
                        <a:rPr lang="id-ID" sz="2000" dirty="0"/>
                        <a:t>No</a:t>
                      </a:r>
                    </a:p>
                  </a:txBody>
                  <a:tcPr marL="100584" marR="100584" marT="51816" marB="51816"/>
                </a:tc>
                <a:tc>
                  <a:txBody>
                    <a:bodyPr/>
                    <a:lstStyle/>
                    <a:p>
                      <a:r>
                        <a:rPr lang="id-ID" sz="2000" dirty="0"/>
                        <a:t>Nama dan Keterangan</a:t>
                      </a:r>
                    </a:p>
                  </a:txBody>
                  <a:tcPr marL="100584" marR="100584" marT="51816" marB="51816"/>
                </a:tc>
                <a:tc>
                  <a:txBody>
                    <a:bodyPr/>
                    <a:lstStyle/>
                    <a:p>
                      <a:r>
                        <a:rPr lang="id-ID" sz="2000" dirty="0"/>
                        <a:t>Gambar</a:t>
                      </a:r>
                    </a:p>
                  </a:txBody>
                  <a:tcPr marL="100584" marR="100584" marT="51816" marB="51816"/>
                </a:tc>
                <a:extLst>
                  <a:ext uri="{0D108BD9-81ED-4DB2-BD59-A6C34878D82A}"/>
                </a:extLst>
              </a:tr>
              <a:tr h="1347216">
                <a:tc>
                  <a:txBody>
                    <a:bodyPr/>
                    <a:lstStyle/>
                    <a:p>
                      <a:r>
                        <a:rPr lang="id-ID" sz="2000" dirty="0"/>
                        <a:t>1</a:t>
                      </a:r>
                    </a:p>
                  </a:txBody>
                  <a:tcPr marL="100584" marR="100584" marT="51816" marB="51816"/>
                </a:tc>
                <a:tc>
                  <a:txBody>
                    <a:bodyPr/>
                    <a:lstStyle/>
                    <a:p>
                      <a:r>
                        <a:rPr lang="id-ID" sz="2000" b="1" kern="1200" dirty="0">
                          <a:solidFill>
                            <a:schemeClr val="dk1"/>
                          </a:solidFill>
                          <a:effectLst/>
                          <a:latin typeface="+mn-lt"/>
                          <a:ea typeface="+mn-ea"/>
                          <a:cs typeface="+mn-cs"/>
                        </a:rPr>
                        <a:t>CARD READER</a:t>
                      </a:r>
                      <a:endParaRPr lang="id-ID" sz="2000" kern="1200" dirty="0">
                        <a:solidFill>
                          <a:schemeClr val="dk1"/>
                        </a:solidFill>
                        <a:effectLst/>
                        <a:latin typeface="+mn-lt"/>
                        <a:ea typeface="+mn-ea"/>
                        <a:cs typeface="+mn-cs"/>
                      </a:endParaRPr>
                    </a:p>
                    <a:p>
                      <a:r>
                        <a:rPr lang="id-ID" sz="2000" kern="1200" dirty="0">
                          <a:solidFill>
                            <a:schemeClr val="dk1"/>
                          </a:solidFill>
                          <a:effectLst/>
                          <a:latin typeface="+mn-lt"/>
                          <a:ea typeface="+mn-ea"/>
                          <a:cs typeface="+mn-cs"/>
                        </a:rPr>
                        <a:t>Adalah alat untuk membaca kartu memori yang biasanya dihubungkan ke komputer dengan kabel USB.</a:t>
                      </a:r>
                      <a:endParaRPr lang="id-ID" sz="2000" dirty="0"/>
                    </a:p>
                  </a:txBody>
                  <a:tcPr marL="100584" marR="100584" marT="51816" marB="51816"/>
                </a:tc>
                <a:tc>
                  <a:txBody>
                    <a:bodyPr/>
                    <a:lstStyle/>
                    <a:p>
                      <a:endParaRPr lang="id-ID" sz="2000" dirty="0"/>
                    </a:p>
                  </a:txBody>
                  <a:tcPr marL="100584" marR="100584" marT="51816" marB="51816"/>
                </a:tc>
                <a:extLst>
                  <a:ext uri="{0D108BD9-81ED-4DB2-BD59-A6C34878D82A}"/>
                </a:extLst>
              </a:tr>
              <a:tr h="2279904">
                <a:tc>
                  <a:txBody>
                    <a:bodyPr/>
                    <a:lstStyle/>
                    <a:p>
                      <a:r>
                        <a:rPr lang="id-ID" sz="2000" dirty="0"/>
                        <a:t>2</a:t>
                      </a:r>
                    </a:p>
                  </a:txBody>
                  <a:tcPr marL="100584" marR="100584" marT="51816" marB="51816"/>
                </a:tc>
                <a:tc>
                  <a:txBody>
                    <a:bodyPr/>
                    <a:lstStyle/>
                    <a:p>
                      <a:r>
                        <a:rPr lang="id-ID" sz="2000" b="1" kern="1200" dirty="0">
                          <a:solidFill>
                            <a:schemeClr val="dk1"/>
                          </a:solidFill>
                          <a:effectLst/>
                          <a:latin typeface="+mn-lt"/>
                          <a:ea typeface="+mn-ea"/>
                          <a:cs typeface="+mn-cs"/>
                        </a:rPr>
                        <a:t>KEYBOARD</a:t>
                      </a:r>
                      <a:endParaRPr lang="id-ID" sz="2000" kern="1200" dirty="0">
                        <a:solidFill>
                          <a:schemeClr val="dk1"/>
                        </a:solidFill>
                        <a:effectLst/>
                        <a:latin typeface="+mn-lt"/>
                        <a:ea typeface="+mn-ea"/>
                        <a:cs typeface="+mn-cs"/>
                      </a:endParaRPr>
                    </a:p>
                    <a:p>
                      <a:r>
                        <a:rPr lang="id-ID" sz="2000" kern="1200" dirty="0">
                          <a:solidFill>
                            <a:schemeClr val="dk1"/>
                          </a:solidFill>
                          <a:effectLst/>
                          <a:latin typeface="+mn-lt"/>
                          <a:ea typeface="+mn-ea"/>
                          <a:cs typeface="+mn-cs"/>
                        </a:rPr>
                        <a:t>merupakan sebuah papan yang terdiri dari tombol-tombol seperti huruf alfabet (A—Z) untuk mengetikkan kalimat, juga terdapat angka 1,2,3,4,5,6,7,8,9,0dan lain-lain, serta simbol-simbol khusus lainnya pada komputer. </a:t>
                      </a:r>
                      <a:endParaRPr lang="id-ID" sz="2000" dirty="0"/>
                    </a:p>
                  </a:txBody>
                  <a:tcPr marL="100584" marR="100584" marT="51816" marB="51816"/>
                </a:tc>
                <a:tc>
                  <a:txBody>
                    <a:bodyPr/>
                    <a:lstStyle/>
                    <a:p>
                      <a:endParaRPr lang="id-ID" sz="2000" dirty="0"/>
                    </a:p>
                  </a:txBody>
                  <a:tcPr marL="100584" marR="100584" marT="51816" marB="51816"/>
                </a:tc>
                <a:extLst>
                  <a:ext uri="{0D108BD9-81ED-4DB2-BD59-A6C34878D82A}"/>
                </a:extLst>
              </a:tr>
            </a:tbl>
          </a:graphicData>
        </a:graphic>
      </p:graphicFrame>
      <p:pic>
        <p:nvPicPr>
          <p:cNvPr id="13334" name="Picture 5" descr="http://3.bp.blogspot.com/-WQbjw52DgP8/UBffZks91vI/AAAAAAAAAFQ/8XHwGQHEoaA/s400/card-reader.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5626" y="3810000"/>
            <a:ext cx="1550670" cy="1155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5" name="Picture 6" descr="http://1.bp.blogspot.com/-auXLCt9PMDM/UBfgEYbk7nI/AAAAAAAAAFY/S5n7SqxE7lE/s400/keyboard.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4644" y="5715000"/>
            <a:ext cx="2032635" cy="874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4666167"/>
      </p:ext>
    </p:extLst>
  </p:cSld>
  <p:clrMapOvr>
    <a:masterClrMapping/>
  </p:clrMapOvr>
  <p:transition>
    <p:wedg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49072" y="1207008"/>
            <a:ext cx="9160255" cy="538609"/>
          </a:xfrm>
        </p:spPr>
        <p:txBody>
          <a:bodyPr/>
          <a:lstStyle/>
          <a:p>
            <a:r>
              <a:rPr lang="id-ID" smtClean="0"/>
              <a:t>Peripheral Perangkat I/O</a:t>
            </a:r>
          </a:p>
        </p:txBody>
      </p:sp>
      <p:sp>
        <p:nvSpPr>
          <p:cNvPr id="14339" name="Content Placeholder 2"/>
          <p:cNvSpPr>
            <a:spLocks noGrp="1"/>
          </p:cNvSpPr>
          <p:nvPr>
            <p:ph idx="1"/>
          </p:nvPr>
        </p:nvSpPr>
        <p:spPr>
          <a:xfrm>
            <a:off x="407543" y="2388361"/>
            <a:ext cx="9243313" cy="1154162"/>
          </a:xfrm>
        </p:spPr>
        <p:txBody>
          <a:bodyPr/>
          <a:lstStyle/>
          <a:p>
            <a:r>
              <a:rPr lang="id-ID" smtClean="0"/>
              <a:t>Peripheral Perangkat Output</a:t>
            </a:r>
          </a:p>
          <a:p>
            <a:endParaRPr lang="id-ID" smtClean="0"/>
          </a:p>
          <a:p>
            <a:endParaRPr lang="id-ID" smtClean="0"/>
          </a:p>
        </p:txBody>
      </p:sp>
      <p:graphicFrame>
        <p:nvGraphicFramePr>
          <p:cNvPr id="5" name="Table 4"/>
          <p:cNvGraphicFramePr>
            <a:graphicFrameLocks noGrp="1"/>
          </p:cNvGraphicFramePr>
          <p:nvPr>
            <p:extLst>
              <p:ext uri="{D42A27DB-BD31-4B8C-83A1-F6EECF244321}">
                <p14:modId xmlns:p14="http://schemas.microsoft.com/office/powerpoint/2010/main" val="1945235466"/>
              </p:ext>
            </p:extLst>
          </p:nvPr>
        </p:nvGraphicFramePr>
        <p:xfrm>
          <a:off x="685800" y="3048000"/>
          <a:ext cx="8130540" cy="3893703"/>
        </p:xfrm>
        <a:graphic>
          <a:graphicData uri="http://schemas.openxmlformats.org/drawingml/2006/table">
            <a:tbl>
              <a:tblPr firstRow="1" bandRow="1">
                <a:tableStyleId>{5C22544A-7EE6-4342-B048-85BDC9FD1C3A}</a:tableStyleId>
              </a:tblPr>
              <a:tblGrid>
                <a:gridCol w="813054">
                  <a:extLst>
                    <a:ext uri="{9D8B030D-6E8A-4147-A177-3AD203B41FA5}"/>
                  </a:extLst>
                </a:gridCol>
                <a:gridCol w="4607306">
                  <a:extLst>
                    <a:ext uri="{9D8B030D-6E8A-4147-A177-3AD203B41FA5}"/>
                  </a:extLst>
                </a:gridCol>
                <a:gridCol w="2710180">
                  <a:extLst>
                    <a:ext uri="{9D8B030D-6E8A-4147-A177-3AD203B41FA5}"/>
                  </a:extLst>
                </a:gridCol>
              </a:tblGrid>
              <a:tr h="577497">
                <a:tc>
                  <a:txBody>
                    <a:bodyPr/>
                    <a:lstStyle/>
                    <a:p>
                      <a:r>
                        <a:rPr lang="id-ID" sz="2000" dirty="0"/>
                        <a:t>No</a:t>
                      </a:r>
                    </a:p>
                  </a:txBody>
                  <a:tcPr marL="100584" marR="100584" marT="51811" marB="51811"/>
                </a:tc>
                <a:tc>
                  <a:txBody>
                    <a:bodyPr/>
                    <a:lstStyle/>
                    <a:p>
                      <a:r>
                        <a:rPr lang="id-ID" sz="2000" dirty="0"/>
                        <a:t>Nama dan Keterangan</a:t>
                      </a:r>
                    </a:p>
                  </a:txBody>
                  <a:tcPr marL="100584" marR="100584" marT="51811" marB="51811"/>
                </a:tc>
                <a:tc>
                  <a:txBody>
                    <a:bodyPr/>
                    <a:lstStyle/>
                    <a:p>
                      <a:r>
                        <a:rPr lang="id-ID" sz="2000" dirty="0"/>
                        <a:t>Gambar</a:t>
                      </a:r>
                    </a:p>
                  </a:txBody>
                  <a:tcPr marL="100584" marR="100584" marT="51811" marB="51811"/>
                </a:tc>
                <a:extLst>
                  <a:ext uri="{0D108BD9-81ED-4DB2-BD59-A6C34878D82A}"/>
                </a:extLst>
              </a:tr>
              <a:tr h="1968999">
                <a:tc>
                  <a:txBody>
                    <a:bodyPr/>
                    <a:lstStyle/>
                    <a:p>
                      <a:r>
                        <a:rPr lang="id-ID" sz="2000" dirty="0"/>
                        <a:t>1</a:t>
                      </a:r>
                    </a:p>
                  </a:txBody>
                  <a:tcPr marL="100584" marR="100584" marT="51811" marB="51811"/>
                </a:tc>
                <a:tc>
                  <a:txBody>
                    <a:bodyPr/>
                    <a:lstStyle/>
                    <a:p>
                      <a:r>
                        <a:rPr lang="id-ID" sz="2000" kern="1200" dirty="0">
                          <a:solidFill>
                            <a:schemeClr val="dk1"/>
                          </a:solidFill>
                          <a:effectLst/>
                          <a:latin typeface="+mn-lt"/>
                          <a:ea typeface="+mn-ea"/>
                          <a:cs typeface="+mn-cs"/>
                        </a:rPr>
                        <a:t>Monitor adalah sebuah perangkat keras yang digunakan untuk mengeluarkan hasil pemerosesan yang dilakukan oleh komputer berupa informasi yang dibutuhkan oleh orang yang memakai komputer.</a:t>
                      </a:r>
                      <a:endParaRPr lang="id-ID" sz="2000" dirty="0"/>
                    </a:p>
                  </a:txBody>
                  <a:tcPr marL="100584" marR="100584" marT="51811" marB="51811"/>
                </a:tc>
                <a:tc>
                  <a:txBody>
                    <a:bodyPr/>
                    <a:lstStyle/>
                    <a:p>
                      <a:endParaRPr lang="id-ID" sz="2000" dirty="0"/>
                    </a:p>
                  </a:txBody>
                  <a:tcPr marL="100584" marR="100584" marT="51811" marB="51811"/>
                </a:tc>
                <a:extLst>
                  <a:ext uri="{0D108BD9-81ED-4DB2-BD59-A6C34878D82A}"/>
                </a:extLst>
              </a:tr>
              <a:tr h="1347207">
                <a:tc>
                  <a:txBody>
                    <a:bodyPr/>
                    <a:lstStyle/>
                    <a:p>
                      <a:r>
                        <a:rPr lang="id-ID" sz="2000" dirty="0"/>
                        <a:t>2</a:t>
                      </a:r>
                    </a:p>
                  </a:txBody>
                  <a:tcPr marL="100584" marR="100584" marT="51811" marB="51811"/>
                </a:tc>
                <a:tc>
                  <a:txBody>
                    <a:bodyPr/>
                    <a:lstStyle/>
                    <a:p>
                      <a:r>
                        <a:rPr lang="id-ID" sz="2000" kern="1200" dirty="0">
                          <a:solidFill>
                            <a:schemeClr val="dk1"/>
                          </a:solidFill>
                          <a:effectLst/>
                          <a:latin typeface="+mn-lt"/>
                          <a:ea typeface="+mn-ea"/>
                          <a:cs typeface="+mn-cs"/>
                        </a:rPr>
                        <a:t>Printer adalah perangkat keras keluaran yang digunakan untuk mencetak data seperti gambar/foto, tulisan pada media kertas.</a:t>
                      </a:r>
                      <a:endParaRPr lang="id-ID" sz="2000" dirty="0"/>
                    </a:p>
                  </a:txBody>
                  <a:tcPr marL="100584" marR="100584" marT="51811" marB="51811"/>
                </a:tc>
                <a:tc>
                  <a:txBody>
                    <a:bodyPr/>
                    <a:lstStyle/>
                    <a:p>
                      <a:endParaRPr lang="id-ID" sz="2000" dirty="0"/>
                    </a:p>
                  </a:txBody>
                  <a:tcPr marL="100584" marR="100584" marT="51811" marB="51811"/>
                </a:tc>
                <a:extLst>
                  <a:ext uri="{0D108BD9-81ED-4DB2-BD59-A6C34878D82A}"/>
                </a:extLst>
              </a:tr>
            </a:tbl>
          </a:graphicData>
        </a:graphic>
      </p:graphicFrame>
      <p:pic>
        <p:nvPicPr>
          <p:cNvPr id="14358" name="Picture 7" descr="http://1.bp.blogspot.com/-ulfUAcF2dDU/VEVQKL25csI/AAAAAAAADYY/7g8BOUxi9KQ/s1600/Monitor.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3962400"/>
            <a:ext cx="1835309" cy="1370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9" name="Picture 9" descr="http://4.bp.blogspot.com/-249EtUiVaoc/VEZhzxPbuTI/AAAAAAAADZ8/GyflPPpFQKk/s1600/Printer.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3200" y="5715954"/>
            <a:ext cx="1802130" cy="1075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7337983"/>
      </p:ext>
    </p:extLst>
  </p:cSld>
  <p:clrMapOvr>
    <a:masterClrMapping/>
  </p:clrMapOvr>
  <p:transition>
    <p:zoom/>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125</TotalTime>
  <Words>1203</Words>
  <Application>Microsoft Office PowerPoint</Application>
  <PresentationFormat>Custom</PresentationFormat>
  <Paragraphs>162</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Pendahuluan</vt:lpstr>
      <vt:lpstr>Input/Output Module</vt:lpstr>
      <vt:lpstr>Generic Model of I/O Module</vt:lpstr>
      <vt:lpstr>External Devices</vt:lpstr>
      <vt:lpstr>External Device Block Diagram</vt:lpstr>
      <vt:lpstr>I/O Module Function</vt:lpstr>
      <vt:lpstr>1. Kontrol dan Timing</vt:lpstr>
      <vt:lpstr>PowerPoint Presentation</vt:lpstr>
      <vt:lpstr>2. Komunikasi Prosesor</vt:lpstr>
      <vt:lpstr>3. Komunikasi Perangkat</vt:lpstr>
      <vt:lpstr>4. Data Buffering</vt:lpstr>
      <vt:lpstr>5. Deteksi Eror</vt:lpstr>
      <vt:lpstr>Kelajuan Data Perangkat I/O</vt:lpstr>
      <vt:lpstr>I/O Steps</vt:lpstr>
      <vt:lpstr>Input Output Techniques</vt:lpstr>
      <vt:lpstr>Three Techniques for  Input of a Block of Data</vt:lpstr>
      <vt:lpstr>1. I/O Terprogram</vt:lpstr>
      <vt:lpstr>Perintah-perintah I/O</vt:lpstr>
      <vt:lpstr>2. I/O Interupsi (Interrupt Driven I/O)</vt:lpstr>
      <vt:lpstr>Operasi Dasar Interrupt Driven I/O</vt:lpstr>
      <vt:lpstr>3. Direct Memory Access (DMA)</vt:lpstr>
      <vt:lpstr>Operasi DMA</vt:lpstr>
      <vt:lpstr>Typical DMA Module Diagram</vt:lpstr>
      <vt:lpstr>DMA Configurations (1)</vt:lpstr>
      <vt:lpstr>DMA Configurations (2)</vt:lpstr>
      <vt:lpstr>DMA Configurations (3)</vt:lpstr>
      <vt:lpstr>Interfacing</vt:lpstr>
      <vt:lpstr>PowerPoint Presentation</vt:lpstr>
      <vt:lpstr>PowerPoint Presentation</vt:lpstr>
      <vt:lpstr>Peripheral Perangkat I/O</vt:lpstr>
      <vt:lpstr>Peripheral Perangkat I/O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Pendahuluan</dc:title>
  <dc:creator>Noora</dc:creator>
  <cp:lastModifiedBy>ismail - [2010]</cp:lastModifiedBy>
  <cp:revision>4</cp:revision>
  <dcterms:created xsi:type="dcterms:W3CDTF">2017-04-26T21:15:01Z</dcterms:created>
  <dcterms:modified xsi:type="dcterms:W3CDTF">2017-04-26T23:21:46Z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2014-11-18T00:00:00Z</vt:filetime>
  </property>
  <property fmtid="{D5CDD505-2E9C-101B-9397-08002B2CF9AE}" pid="3" name="Creator">
    <vt:lpwstr>Nitro Pro 7  (7. 5. 0. 29)</vt:lpwstr>
  </property>
  <property fmtid="{D5CDD505-2E9C-101B-9397-08002B2CF9AE}" pid="4" name="LastSaved">
    <vt:filetime>2017-04-26T00:00:00Z</vt:filetime>
  </property>
</Properties>
</file>