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3" r:id="rId5"/>
    <p:sldId id="264" r:id="rId6"/>
    <p:sldId id="265" r:id="rId7"/>
    <p:sldId id="260" r:id="rId8"/>
    <p:sldId id="261" r:id="rId9"/>
    <p:sldId id="262" r:id="rId10"/>
    <p:sldId id="266" r:id="rId11"/>
    <p:sldId id="268" r:id="rId12"/>
    <p:sldId id="269" r:id="rId13"/>
    <p:sldId id="270" r:id="rId14"/>
    <p:sldId id="271" r:id="rId15"/>
    <p:sldId id="272" r:id="rId16"/>
    <p:sldId id="273" r:id="rId17"/>
    <p:sldId id="294" r:id="rId18"/>
    <p:sldId id="295" r:id="rId19"/>
    <p:sldId id="275" r:id="rId20"/>
    <p:sldId id="274" r:id="rId21"/>
    <p:sldId id="281" r:id="rId22"/>
    <p:sldId id="276" r:id="rId23"/>
    <p:sldId id="277" r:id="rId24"/>
    <p:sldId id="278" r:id="rId25"/>
    <p:sldId id="279" r:id="rId26"/>
    <p:sldId id="280" r:id="rId27"/>
    <p:sldId id="282" r:id="rId28"/>
    <p:sldId id="283" r:id="rId29"/>
    <p:sldId id="290" r:id="rId30"/>
    <p:sldId id="284" r:id="rId31"/>
    <p:sldId id="291" r:id="rId32"/>
    <p:sldId id="285" r:id="rId33"/>
    <p:sldId id="292" r:id="rId34"/>
    <p:sldId id="286" r:id="rId35"/>
    <p:sldId id="293" r:id="rId36"/>
    <p:sldId id="287" r:id="rId37"/>
    <p:sldId id="288" r:id="rId38"/>
    <p:sldId id="289"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952"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D43BC95-1B29-784B-B17E-0E5211502102}" type="datetimeFigureOut">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3903021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43BC95-1B29-784B-B17E-0E5211502102}" type="datetimeFigureOut">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2255944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43BC95-1B29-784B-B17E-0E5211502102}" type="datetimeFigureOut">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1597718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D43BC95-1B29-784B-B17E-0E5211502102}" type="datetimeFigureOut">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185246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D43BC95-1B29-784B-B17E-0E5211502102}" type="datetimeFigureOut">
              <a:t>9/11/17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2219859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D43BC95-1B29-784B-B17E-0E5211502102}" type="datetimeFigureOut">
              <a:t>9/11/17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286198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43BC95-1B29-784B-B17E-0E5211502102}" type="datetimeFigureOut">
              <a:t>9/11/17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1949219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43BC95-1B29-784B-B17E-0E5211502102}" type="datetimeFigureOut">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2720222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43BC95-1B29-784B-B17E-0E5211502102}" type="datetimeFigureOut">
              <a:t>9/11/17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264140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43BC95-1B29-784B-B17E-0E5211502102}" type="datetimeFigureOut">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144042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43BC95-1B29-784B-B17E-0E5211502102}" type="datetimeFigureOut">
              <a:t>9/11/17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2FF426-83C0-D64E-94C4-F7ED26457ABD}" type="slidenum">
              <a:t>‹#›</a:t>
            </a:fld>
            <a:endParaRPr lang="en-US"/>
          </a:p>
        </p:txBody>
      </p:sp>
    </p:spTree>
    <p:extLst>
      <p:ext uri="{BB962C8B-B14F-4D97-AF65-F5344CB8AC3E}">
        <p14:creationId xmlns:p14="http://schemas.microsoft.com/office/powerpoint/2010/main" val="107429259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3BC95-1B29-784B-B17E-0E5211502102}" type="datetimeFigureOut">
              <a:t>9/11/17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FF426-83C0-D64E-94C4-F7ED26457ABD}" type="slidenum">
              <a:t>‹#›</a:t>
            </a:fld>
            <a:endParaRPr lang="en-US"/>
          </a:p>
        </p:txBody>
      </p:sp>
    </p:spTree>
    <p:extLst>
      <p:ext uri="{BB962C8B-B14F-4D97-AF65-F5344CB8AC3E}">
        <p14:creationId xmlns:p14="http://schemas.microsoft.com/office/powerpoint/2010/main" val="1624979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id.wikipedia.org/wiki/Struktur_kristal" TargetMode="External"/><Relationship Id="rId4" Type="http://schemas.openxmlformats.org/officeDocument/2006/relationships/hyperlink" Target="http://id.wikipedia.org/w/index.php?title=Indeks_refraktif&amp;action=edit&amp;redlink=1" TargetMode="External"/><Relationship Id="rId5" Type="http://schemas.openxmlformats.org/officeDocument/2006/relationships/hyperlink" Target="http://id.wikipedia.org/wiki/Padat" TargetMode="External"/><Relationship Id="rId6" Type="http://schemas.openxmlformats.org/officeDocument/2006/relationships/hyperlink" Target="http://id.wikipedia.org/wiki/Cair" TargetMode="External"/><Relationship Id="rId7" Type="http://schemas.openxmlformats.org/officeDocument/2006/relationships/hyperlink" Target="http://id.wikipedia.org/wiki/Gas" TargetMode="External"/><Relationship Id="rId1" Type="http://schemas.openxmlformats.org/officeDocument/2006/relationships/slideLayout" Target="../slideLayouts/slideLayout2.xml"/><Relationship Id="rId2" Type="http://schemas.openxmlformats.org/officeDocument/2006/relationships/hyperlink" Target="http://id.wikipedia.org/wiki/Himpuna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id.wikipedia.org/wiki/Tekanan" TargetMode="External"/><Relationship Id="rId4" Type="http://schemas.openxmlformats.org/officeDocument/2006/relationships/hyperlink" Target="https://id.wikipedia.org/wiki/Fase" TargetMode="External"/><Relationship Id="rId5" Type="http://schemas.openxmlformats.org/officeDocument/2006/relationships/hyperlink" Target="https://id.wikipedia.org/wiki/Gas" TargetMode="External"/><Relationship Id="rId6" Type="http://schemas.openxmlformats.org/officeDocument/2006/relationships/hyperlink" Target="https://id.wikipedia.org/wiki/Cair" TargetMode="External"/><Relationship Id="rId7" Type="http://schemas.openxmlformats.org/officeDocument/2006/relationships/hyperlink" Target="https://id.wikipedia.org/wiki/Padat" TargetMode="External"/><Relationship Id="rId8" Type="http://schemas.openxmlformats.org/officeDocument/2006/relationships/hyperlink" Target="https://id.wikipedia.org/wiki/Kesetimbangan_termodinamika" TargetMode="External"/><Relationship Id="rId1" Type="http://schemas.openxmlformats.org/officeDocument/2006/relationships/slideLayout" Target="../slideLayouts/slideLayout2.xml"/><Relationship Id="rId2" Type="http://schemas.openxmlformats.org/officeDocument/2006/relationships/hyperlink" Target="https://id.wikipedia.org/wiki/Temperatur"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Sistem Termodinamika dan Kuantitasnya</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0659799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id-ID" smtClean="0"/>
              <a:t>Pengertian Termodinamika</a:t>
            </a:r>
            <a:endParaRPr lang="id-ID"/>
          </a:p>
        </p:txBody>
      </p:sp>
      <p:sp>
        <p:nvSpPr>
          <p:cNvPr id="30723" name="Rectangle 3"/>
          <p:cNvSpPr>
            <a:spLocks noGrp="1" noChangeArrowheads="1"/>
          </p:cNvSpPr>
          <p:nvPr>
            <p:ph type="body" idx="1"/>
          </p:nvPr>
        </p:nvSpPr>
        <p:spPr/>
        <p:txBody>
          <a:bodyPr/>
          <a:lstStyle/>
          <a:p>
            <a:r>
              <a:rPr lang="id-ID" i="1" smtClean="0"/>
              <a:t>Therme</a:t>
            </a:r>
            <a:r>
              <a:rPr lang="id-ID" smtClean="0"/>
              <a:t> = kalor ; </a:t>
            </a:r>
            <a:r>
              <a:rPr lang="id-ID" i="1" smtClean="0"/>
              <a:t>dynamic</a:t>
            </a:r>
            <a:r>
              <a:rPr lang="id-ID" smtClean="0"/>
              <a:t> = kakas</a:t>
            </a:r>
          </a:p>
          <a:p>
            <a:r>
              <a:rPr lang="en-US" smtClean="0"/>
              <a:t>Ilmu </a:t>
            </a:r>
            <a:r>
              <a:rPr lang="en-US"/>
              <a:t>yang mempelajari </a:t>
            </a:r>
            <a:r>
              <a:rPr lang="id-ID" smtClean="0"/>
              <a:t>energi beserta perubahannya dan hubungan antara sifat-sifat fisis materi</a:t>
            </a:r>
            <a:r>
              <a:rPr lang="en-US" smtClean="0"/>
              <a:t>.</a:t>
            </a:r>
            <a:endParaRPr lang="en-US"/>
          </a:p>
          <a:p>
            <a:r>
              <a:rPr lang="en-US"/>
              <a:t>Ilmu yang mempelajari energi dan transformasinya</a:t>
            </a:r>
            <a:endParaRPr lang="id-ID"/>
          </a:p>
          <a:p>
            <a:endParaRPr lang="id-ID"/>
          </a:p>
        </p:txBody>
      </p:sp>
    </p:spTree>
    <p:extLst>
      <p:ext uri="{BB962C8B-B14F-4D97-AF65-F5344CB8AC3E}">
        <p14:creationId xmlns:p14="http://schemas.microsoft.com/office/powerpoint/2010/main" val="12233456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mtClean="0"/>
              <a:t>Aplikasi Termodinamika</a:t>
            </a:r>
            <a:endParaRPr lang="id-ID"/>
          </a:p>
        </p:txBody>
      </p:sp>
      <p:sp>
        <p:nvSpPr>
          <p:cNvPr id="3" name="Content Placeholder 2"/>
          <p:cNvSpPr>
            <a:spLocks noGrp="1"/>
          </p:cNvSpPr>
          <p:nvPr>
            <p:ph idx="1"/>
          </p:nvPr>
        </p:nvSpPr>
        <p:spPr/>
        <p:txBody>
          <a:bodyPr/>
          <a:lstStyle/>
          <a:p>
            <a:r>
              <a:rPr lang="id-ID" sz="2800" smtClean="0"/>
              <a:t>Penerapan prinsip dan metode termodinamika membentang di seluruh kehidupan manusia.</a:t>
            </a:r>
          </a:p>
          <a:p>
            <a:r>
              <a:rPr lang="id-ID" sz="2800" smtClean="0"/>
              <a:t>Perkembangan teknologi telah memacu manusia utk memanfaatkan energi utk kemaslahatan bersama.</a:t>
            </a:r>
          </a:p>
          <a:p>
            <a:r>
              <a:rPr lang="id-ID" sz="2800" smtClean="0"/>
              <a:t>Contoh mesin-mesin yg mengunakan prinsip termodinamika : PLTN, mesin turbo, refrigerator, roket, misil, pesawat terbang, kapal, kendaraan darat, sistem magnet dan listrik, sistem termolistrik, dll.</a:t>
            </a:r>
            <a:endParaRPr lang="id-ID" sz="2800"/>
          </a:p>
        </p:txBody>
      </p:sp>
    </p:spTree>
    <p:extLst>
      <p:ext uri="{BB962C8B-B14F-4D97-AF65-F5344CB8AC3E}">
        <p14:creationId xmlns:p14="http://schemas.microsoft.com/office/powerpoint/2010/main" val="7126835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id-ID"/>
          </a:p>
        </p:txBody>
      </p:sp>
      <p:sp>
        <p:nvSpPr>
          <p:cNvPr id="3" name="Subtitle 2"/>
          <p:cNvSpPr>
            <a:spLocks noGrp="1"/>
          </p:cNvSpPr>
          <p:nvPr>
            <p:ph type="subTitle" idx="1"/>
          </p:nvPr>
        </p:nvSpPr>
        <p:spPr/>
        <p:txBody>
          <a:bodyPr/>
          <a:lstStyle/>
          <a:p>
            <a:endParaRPr lang="id-ID"/>
          </a:p>
        </p:txBody>
      </p:sp>
      <p:pic>
        <p:nvPicPr>
          <p:cNvPr id="1026" name="Picture 2" descr="http://www.technologystudent.com/images5/geo2.gif"/>
          <p:cNvPicPr>
            <a:picLocks noChangeAspect="1" noChangeArrowheads="1" noCrop="1"/>
          </p:cNvPicPr>
          <p:nvPr/>
        </p:nvPicPr>
        <p:blipFill>
          <a:blip r:embed="rId2" cstate="print"/>
          <a:srcRect/>
          <a:stretch>
            <a:fillRect/>
          </a:stretch>
        </p:blipFill>
        <p:spPr bwMode="auto">
          <a:xfrm>
            <a:off x="1115616" y="1268760"/>
            <a:ext cx="5715000" cy="3810000"/>
          </a:xfrm>
          <a:prstGeom prst="rect">
            <a:avLst/>
          </a:prstGeom>
          <a:noFill/>
        </p:spPr>
      </p:pic>
    </p:spTree>
    <p:extLst>
      <p:ext uri="{BB962C8B-B14F-4D97-AF65-F5344CB8AC3E}">
        <p14:creationId xmlns:p14="http://schemas.microsoft.com/office/powerpoint/2010/main" val="360780043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098" name="Picture 2" descr="http://www.technologystudent.com/images7/nucl2.gif"/>
          <p:cNvPicPr>
            <a:picLocks noChangeAspect="1" noChangeArrowheads="1" noCrop="1"/>
          </p:cNvPicPr>
          <p:nvPr/>
        </p:nvPicPr>
        <p:blipFill>
          <a:blip r:embed="rId2" cstate="print"/>
          <a:srcRect/>
          <a:stretch>
            <a:fillRect/>
          </a:stretch>
        </p:blipFill>
        <p:spPr bwMode="auto">
          <a:xfrm>
            <a:off x="264785" y="1772816"/>
            <a:ext cx="8385139" cy="4248472"/>
          </a:xfrm>
          <a:prstGeom prst="rect">
            <a:avLst/>
          </a:prstGeom>
          <a:noFill/>
        </p:spPr>
      </p:pic>
    </p:spTree>
    <p:extLst>
      <p:ext uri="{BB962C8B-B14F-4D97-AF65-F5344CB8AC3E}">
        <p14:creationId xmlns:p14="http://schemas.microsoft.com/office/powerpoint/2010/main" val="130629273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Picture 5" descr="225px-Tr"/>
          <p:cNvPicPr>
            <a:picLocks noChangeAspect="1" noChangeArrowheads="1" noCrop="1"/>
          </p:cNvPicPr>
          <p:nvPr/>
        </p:nvPicPr>
        <p:blipFill>
          <a:blip r:embed="rId2" cstate="print"/>
          <a:srcRect/>
          <a:stretch>
            <a:fillRect/>
          </a:stretch>
        </p:blipFill>
        <p:spPr bwMode="auto">
          <a:xfrm>
            <a:off x="1763688" y="1628800"/>
            <a:ext cx="4615639" cy="3384376"/>
          </a:xfrm>
          <a:prstGeom prst="rect">
            <a:avLst/>
          </a:prstGeom>
          <a:noFill/>
        </p:spPr>
      </p:pic>
    </p:spTree>
    <p:extLst>
      <p:ext uri="{BB962C8B-B14F-4D97-AF65-F5344CB8AC3E}">
        <p14:creationId xmlns:p14="http://schemas.microsoft.com/office/powerpoint/2010/main" val="71876812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id-ID" smtClean="0"/>
              <a:t>Pemerian Makro dan Mikro</a:t>
            </a:r>
            <a:endParaRPr lang="id-ID"/>
          </a:p>
        </p:txBody>
      </p:sp>
      <p:sp>
        <p:nvSpPr>
          <p:cNvPr id="31747" name="Rectangle 3"/>
          <p:cNvSpPr>
            <a:spLocks noGrp="1" noChangeArrowheads="1"/>
          </p:cNvSpPr>
          <p:nvPr>
            <p:ph type="body" idx="1"/>
          </p:nvPr>
        </p:nvSpPr>
        <p:spPr/>
        <p:txBody>
          <a:bodyPr/>
          <a:lstStyle/>
          <a:p>
            <a:r>
              <a:rPr lang="en-US"/>
              <a:t>Sistem termodinamika dapat dipelajari dengan 3 pendekatan:</a:t>
            </a:r>
            <a:endParaRPr lang="id-ID"/>
          </a:p>
          <a:p>
            <a:pPr lvl="1"/>
            <a:r>
              <a:rPr lang="en-US"/>
              <a:t>Mikroskopik </a:t>
            </a:r>
          </a:p>
          <a:p>
            <a:pPr lvl="1"/>
            <a:r>
              <a:rPr lang="en-US"/>
              <a:t>Statistik (berdasar teori statistika dan kementakan/probabilitas) </a:t>
            </a:r>
          </a:p>
          <a:p>
            <a:pPr lvl="1"/>
            <a:r>
              <a:rPr lang="en-US"/>
              <a:t>Makroskopik (efek rata-rata dari semua molekul, dapat dirasakan oleh indera kita dan dapat diukur dengan alat ukur, pendekatan temodinamika klasik)</a:t>
            </a:r>
            <a:endParaRPr lang="id-ID"/>
          </a:p>
          <a:p>
            <a:endParaRPr lang="id-ID"/>
          </a:p>
        </p:txBody>
      </p:sp>
    </p:spTree>
    <p:extLst>
      <p:ext uri="{BB962C8B-B14F-4D97-AF65-F5344CB8AC3E}">
        <p14:creationId xmlns:p14="http://schemas.microsoft.com/office/powerpoint/2010/main" val="410440016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id-ID" sz="3400" smtClean="0"/>
              <a:t>Pengertian Sistem dan Lingkungan</a:t>
            </a:r>
            <a:endParaRPr lang="id-ID" sz="3400"/>
          </a:p>
        </p:txBody>
      </p:sp>
      <p:sp>
        <p:nvSpPr>
          <p:cNvPr id="32771" name="Rectangle 3"/>
          <p:cNvSpPr>
            <a:spLocks noGrp="1" noChangeArrowheads="1"/>
          </p:cNvSpPr>
          <p:nvPr>
            <p:ph type="body" idx="1"/>
          </p:nvPr>
        </p:nvSpPr>
        <p:spPr/>
        <p:txBody>
          <a:bodyPr/>
          <a:lstStyle/>
          <a:p>
            <a:pPr>
              <a:lnSpc>
                <a:spcPct val="90000"/>
              </a:lnSpc>
            </a:pPr>
            <a:r>
              <a:rPr lang="en-US"/>
              <a:t>Sistem </a:t>
            </a:r>
            <a:r>
              <a:rPr lang="en-US">
                <a:sym typeface="Wingdings" pitchFamily="2" charset="2"/>
              </a:rPr>
              <a:t></a:t>
            </a:r>
            <a:r>
              <a:rPr lang="en-US"/>
              <a:t> sejumlah zat yang dibatasi oleh dinding tertutup</a:t>
            </a:r>
          </a:p>
          <a:p>
            <a:pPr>
              <a:lnSpc>
                <a:spcPct val="90000"/>
              </a:lnSpc>
            </a:pPr>
            <a:r>
              <a:rPr lang="en-US"/>
              <a:t>Lingkungan dari suatu sistem </a:t>
            </a:r>
            <a:r>
              <a:rPr lang="en-US">
                <a:sym typeface="Wingdings" pitchFamily="2" charset="2"/>
              </a:rPr>
              <a:t></a:t>
            </a:r>
            <a:r>
              <a:rPr lang="en-US"/>
              <a:t> semua sistem lain yang dapat saling bertukar tenaga dengan sistem tersebut</a:t>
            </a:r>
          </a:p>
          <a:p>
            <a:pPr>
              <a:lnSpc>
                <a:spcPct val="90000"/>
              </a:lnSpc>
            </a:pPr>
            <a:r>
              <a:rPr lang="en-US"/>
              <a:t>Sistem</a:t>
            </a:r>
            <a:r>
              <a:rPr lang="id-ID"/>
              <a:t> termodinamika terdiri dari:</a:t>
            </a:r>
          </a:p>
          <a:p>
            <a:pPr lvl="1">
              <a:lnSpc>
                <a:spcPct val="90000"/>
              </a:lnSpc>
            </a:pPr>
            <a:r>
              <a:rPr lang="id-ID"/>
              <a:t>T</a:t>
            </a:r>
            <a:r>
              <a:rPr lang="en-US"/>
              <a:t>erisolasi </a:t>
            </a:r>
            <a:endParaRPr lang="id-ID"/>
          </a:p>
          <a:p>
            <a:pPr lvl="1">
              <a:lnSpc>
                <a:spcPct val="90000"/>
              </a:lnSpc>
            </a:pPr>
            <a:r>
              <a:rPr lang="id-ID"/>
              <a:t>S</a:t>
            </a:r>
            <a:r>
              <a:rPr lang="en-US"/>
              <a:t>istem tertutup, dan </a:t>
            </a:r>
            <a:endParaRPr lang="id-ID"/>
          </a:p>
          <a:p>
            <a:pPr lvl="1">
              <a:lnSpc>
                <a:spcPct val="90000"/>
              </a:lnSpc>
            </a:pPr>
            <a:r>
              <a:rPr lang="id-ID"/>
              <a:t>S</a:t>
            </a:r>
            <a:r>
              <a:rPr lang="en-US"/>
              <a:t>istem terbuka</a:t>
            </a:r>
            <a:endParaRPr lang="id-ID"/>
          </a:p>
        </p:txBody>
      </p:sp>
    </p:spTree>
    <p:extLst>
      <p:ext uri="{BB962C8B-B14F-4D97-AF65-F5344CB8AC3E}">
        <p14:creationId xmlns:p14="http://schemas.microsoft.com/office/powerpoint/2010/main" val="211386302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 2016-09-08 23.36.55.png"/>
          <p:cNvPicPr>
            <a:picLocks noChangeAspect="1"/>
          </p:cNvPicPr>
          <p:nvPr/>
        </p:nvPicPr>
        <p:blipFill rotWithShape="1">
          <a:blip r:embed="rId2">
            <a:extLst>
              <a:ext uri="{28A0092B-C50C-407E-A947-70E740481C1C}">
                <a14:useLocalDpi xmlns:a14="http://schemas.microsoft.com/office/drawing/2010/main" val="0"/>
              </a:ext>
            </a:extLst>
          </a:blip>
          <a:srcRect l="36028" t="29928" r="29029" b="26326"/>
          <a:stretch/>
        </p:blipFill>
        <p:spPr>
          <a:xfrm>
            <a:off x="1607517" y="1031799"/>
            <a:ext cx="5457625" cy="4270413"/>
          </a:xfrm>
          <a:prstGeom prst="rect">
            <a:avLst/>
          </a:prstGeom>
        </p:spPr>
      </p:pic>
    </p:spTree>
    <p:extLst>
      <p:ext uri="{BB962C8B-B14F-4D97-AF65-F5344CB8AC3E}">
        <p14:creationId xmlns:p14="http://schemas.microsoft.com/office/powerpoint/2010/main" val="418353471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Sifat-sifat Zat</a:t>
            </a:r>
          </a:p>
        </p:txBody>
      </p:sp>
      <p:sp>
        <p:nvSpPr>
          <p:cNvPr id="3" name="Content Placeholder 2"/>
          <p:cNvSpPr>
            <a:spLocks noGrp="1"/>
          </p:cNvSpPr>
          <p:nvPr>
            <p:ph idx="1"/>
          </p:nvPr>
        </p:nvSpPr>
        <p:spPr/>
        <p:txBody>
          <a:bodyPr/>
          <a:lstStyle/>
          <a:p>
            <a:r>
              <a:rPr lang="en-US"/>
              <a:t>Sifat-sifat zat : kuantitas yang berubah yg didefinisikan pada keadaan akhir atau pada proses</a:t>
            </a:r>
          </a:p>
          <a:p>
            <a:r>
              <a:rPr lang="en-US"/>
              <a:t>Contoh: tekanan, volume dan temperatur, energi dalam, enthalpi dan entropi</a:t>
            </a:r>
          </a:p>
        </p:txBody>
      </p:sp>
    </p:spTree>
    <p:extLst>
      <p:ext uri="{BB962C8B-B14F-4D97-AF65-F5344CB8AC3E}">
        <p14:creationId xmlns:p14="http://schemas.microsoft.com/office/powerpoint/2010/main" val="188742225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atin typeface="Segoe Script" pitchFamily="34" charset="0"/>
              </a:rPr>
              <a:t>TEKANAN</a:t>
            </a:r>
          </a:p>
        </p:txBody>
      </p:sp>
      <p:sp>
        <p:nvSpPr>
          <p:cNvPr id="13315" name="Rectangle 3"/>
          <p:cNvSpPr>
            <a:spLocks noGrp="1" noChangeArrowheads="1"/>
          </p:cNvSpPr>
          <p:nvPr>
            <p:ph type="body" idx="1"/>
          </p:nvPr>
        </p:nvSpPr>
        <p:spPr>
          <a:xfrm>
            <a:off x="566738" y="1600200"/>
            <a:ext cx="8120062" cy="4572000"/>
          </a:xfrm>
        </p:spPr>
        <p:txBody>
          <a:bodyPr/>
          <a:lstStyle/>
          <a:p>
            <a:r>
              <a:rPr lang="en-US"/>
              <a:t>Tekanan hidrostatik </a:t>
            </a:r>
            <a:r>
              <a:rPr lang="en-US">
                <a:sym typeface="Wingdings" pitchFamily="2" charset="2"/>
              </a:rPr>
              <a:t></a:t>
            </a:r>
            <a:r>
              <a:rPr lang="en-US"/>
              <a:t> tekanan di dalam medium kontinu, tekanan itu pada unsur luas baik dalam medium ataupun permukaannya adalah </a:t>
            </a:r>
            <a:r>
              <a:rPr lang="en-US" b="1"/>
              <a:t>tegak lurus</a:t>
            </a:r>
            <a:r>
              <a:rPr lang="en-US"/>
              <a:t> pada unsur itu dan tidak tergantung orientasinya. </a:t>
            </a:r>
          </a:p>
          <a:p>
            <a:pPr>
              <a:lnSpc>
                <a:spcPct val="110000"/>
              </a:lnSpc>
            </a:pPr>
            <a:r>
              <a:rPr lang="en-US"/>
              <a:t>Tekanan hidrostatik di suatu tempat oleh zat alir setinggi h </a:t>
            </a:r>
            <a:r>
              <a:rPr lang="en-US">
                <a:sym typeface="Wingdings" pitchFamily="2" charset="2"/>
              </a:rPr>
              <a:t></a:t>
            </a:r>
            <a:r>
              <a:rPr lang="en-US"/>
              <a:t> </a:t>
            </a:r>
            <a:r>
              <a:rPr lang="en-US" b="1"/>
              <a:t>p = </a:t>
            </a:r>
            <a:r>
              <a:rPr lang="el-GR" b="1"/>
              <a:t>ρ</a:t>
            </a:r>
            <a:r>
              <a:rPr lang="en-US" b="1"/>
              <a:t>gh</a:t>
            </a:r>
            <a:endParaRPr lang="el-GR" b="1"/>
          </a:p>
          <a:p>
            <a:pPr>
              <a:lnSpc>
                <a:spcPct val="110000"/>
              </a:lnSpc>
            </a:pPr>
            <a:r>
              <a:rPr lang="en-US"/>
              <a:t>Tekanan SI </a:t>
            </a:r>
            <a:r>
              <a:rPr lang="en-US">
                <a:sym typeface="Wingdings" pitchFamily="2" charset="2"/>
              </a:rPr>
              <a:t> N/m</a:t>
            </a:r>
            <a:r>
              <a:rPr lang="en-US" baseline="30000">
                <a:sym typeface="Wingdings" pitchFamily="2" charset="2"/>
              </a:rPr>
              <a:t>2</a:t>
            </a:r>
            <a:r>
              <a:rPr lang="en-US">
                <a:sym typeface="Wingdings" pitchFamily="2" charset="2"/>
              </a:rPr>
              <a:t> = Pa (pascal)</a:t>
            </a:r>
          </a:p>
          <a:p>
            <a:endParaRPr lang="en-US">
              <a:sym typeface="Wingdings" pitchFamily="2" charset="2"/>
            </a:endParaRPr>
          </a:p>
        </p:txBody>
      </p:sp>
    </p:spTree>
    <p:extLst>
      <p:ext uri="{BB962C8B-B14F-4D97-AF65-F5344CB8AC3E}">
        <p14:creationId xmlns:p14="http://schemas.microsoft.com/office/powerpoint/2010/main" val="50955610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atin typeface="Tw Cen MT Condensed Extra Bold" pitchFamily="34" charset="0"/>
              </a:rPr>
              <a:t>Satuan Tekanan</a:t>
            </a:r>
          </a:p>
        </p:txBody>
      </p:sp>
      <p:sp>
        <p:nvSpPr>
          <p:cNvPr id="18435" name="Rectangle 3"/>
          <p:cNvSpPr>
            <a:spLocks noGrp="1" noChangeArrowheads="1"/>
          </p:cNvSpPr>
          <p:nvPr>
            <p:ph type="body" idx="1"/>
          </p:nvPr>
        </p:nvSpPr>
        <p:spPr>
          <a:xfrm>
            <a:off x="566738" y="1600200"/>
            <a:ext cx="8348662" cy="4419600"/>
          </a:xfrm>
        </p:spPr>
        <p:txBody>
          <a:bodyPr/>
          <a:lstStyle/>
          <a:p>
            <a:pPr>
              <a:lnSpc>
                <a:spcPct val="110000"/>
              </a:lnSpc>
            </a:pPr>
            <a:r>
              <a:rPr lang="en-US" sz="2100">
                <a:sym typeface="Wingdings" pitchFamily="2" charset="2"/>
              </a:rPr>
              <a:t>Satuan lain: bar, atm (atmosfer) dan Tor (torricelli)</a:t>
            </a:r>
          </a:p>
          <a:p>
            <a:pPr>
              <a:lnSpc>
                <a:spcPct val="110000"/>
              </a:lnSpc>
            </a:pPr>
            <a:r>
              <a:rPr lang="en-US" sz="2100">
                <a:sym typeface="Wingdings" pitchFamily="2" charset="2"/>
              </a:rPr>
              <a:t>Konversi :</a:t>
            </a:r>
          </a:p>
          <a:p>
            <a:pPr>
              <a:lnSpc>
                <a:spcPct val="110000"/>
              </a:lnSpc>
            </a:pPr>
            <a:r>
              <a:rPr lang="en-US" sz="2100">
                <a:sym typeface="Wingdings" pitchFamily="2" charset="2"/>
              </a:rPr>
              <a:t>1 bar = 10</a:t>
            </a:r>
            <a:r>
              <a:rPr lang="en-US" sz="2100" baseline="30000">
                <a:sym typeface="Wingdings" pitchFamily="2" charset="2"/>
              </a:rPr>
              <a:t>5</a:t>
            </a:r>
            <a:r>
              <a:rPr lang="en-US" sz="2100">
                <a:sym typeface="Wingdings" pitchFamily="2" charset="2"/>
              </a:rPr>
              <a:t> Pa = 10</a:t>
            </a:r>
            <a:r>
              <a:rPr lang="en-US" sz="2100" baseline="30000">
                <a:sym typeface="Wingdings" pitchFamily="2" charset="2"/>
              </a:rPr>
              <a:t>6</a:t>
            </a:r>
            <a:r>
              <a:rPr lang="en-US" sz="2100">
                <a:sym typeface="Wingdings" pitchFamily="2" charset="2"/>
              </a:rPr>
              <a:t> dyn/cm</a:t>
            </a:r>
            <a:r>
              <a:rPr lang="en-US" sz="2100" baseline="30000">
                <a:sym typeface="Wingdings" pitchFamily="2" charset="2"/>
              </a:rPr>
              <a:t>2</a:t>
            </a:r>
          </a:p>
          <a:p>
            <a:pPr>
              <a:lnSpc>
                <a:spcPct val="110000"/>
              </a:lnSpc>
            </a:pPr>
            <a:r>
              <a:rPr lang="en-US" sz="2100">
                <a:sym typeface="Wingdings" pitchFamily="2" charset="2"/>
              </a:rPr>
              <a:t>1 </a:t>
            </a:r>
            <a:r>
              <a:rPr lang="el-GR" sz="2100">
                <a:sym typeface="Wingdings" pitchFamily="2" charset="2"/>
              </a:rPr>
              <a:t>μ</a:t>
            </a:r>
            <a:r>
              <a:rPr lang="en-US" sz="2100">
                <a:sym typeface="Wingdings" pitchFamily="2" charset="2"/>
              </a:rPr>
              <a:t>bar = 10</a:t>
            </a:r>
            <a:r>
              <a:rPr lang="en-US" sz="2100" baseline="30000">
                <a:sym typeface="Wingdings" pitchFamily="2" charset="2"/>
              </a:rPr>
              <a:t>-1</a:t>
            </a:r>
            <a:r>
              <a:rPr lang="en-US" sz="2100">
                <a:sym typeface="Wingdings" pitchFamily="2" charset="2"/>
              </a:rPr>
              <a:t> Pa = 1 dyn/cm</a:t>
            </a:r>
            <a:r>
              <a:rPr lang="en-US" sz="2100" baseline="30000">
                <a:sym typeface="Wingdings" pitchFamily="2" charset="2"/>
              </a:rPr>
              <a:t>2</a:t>
            </a:r>
            <a:endParaRPr lang="en-US" sz="2100">
              <a:sym typeface="Wingdings" pitchFamily="2" charset="2"/>
            </a:endParaRPr>
          </a:p>
          <a:p>
            <a:pPr>
              <a:lnSpc>
                <a:spcPct val="110000"/>
              </a:lnSpc>
            </a:pPr>
            <a:r>
              <a:rPr lang="en-US" sz="2100">
                <a:sym typeface="Wingdings" pitchFamily="2" charset="2"/>
              </a:rPr>
              <a:t>Tekanan 1 atm  tekanan oleh kolom air raksa setinggi 76 cm dg </a:t>
            </a:r>
            <a:r>
              <a:rPr lang="el-GR" sz="2100" b="1">
                <a:sym typeface="Wingdings" pitchFamily="2" charset="2"/>
              </a:rPr>
              <a:t>ρ</a:t>
            </a:r>
            <a:r>
              <a:rPr lang="en-US" sz="2100">
                <a:sym typeface="Wingdings" pitchFamily="2" charset="2"/>
              </a:rPr>
              <a:t> = 13,595 x10</a:t>
            </a:r>
            <a:r>
              <a:rPr lang="en-US" sz="2100" baseline="30000">
                <a:sym typeface="Wingdings" pitchFamily="2" charset="2"/>
              </a:rPr>
              <a:t>3</a:t>
            </a:r>
            <a:r>
              <a:rPr lang="en-US" sz="2100">
                <a:sym typeface="Wingdings" pitchFamily="2" charset="2"/>
              </a:rPr>
              <a:t> kg/m</a:t>
            </a:r>
            <a:r>
              <a:rPr lang="en-US" sz="2100" baseline="30000">
                <a:sym typeface="Wingdings" pitchFamily="2" charset="2"/>
              </a:rPr>
              <a:t>3</a:t>
            </a:r>
            <a:r>
              <a:rPr lang="en-US" sz="2100">
                <a:sym typeface="Wingdings" pitchFamily="2" charset="2"/>
              </a:rPr>
              <a:t> dg g = 9,80665 m/s</a:t>
            </a:r>
            <a:r>
              <a:rPr lang="en-US" sz="2100" baseline="30000">
                <a:sym typeface="Wingdings" pitchFamily="2" charset="2"/>
              </a:rPr>
              <a:t>2</a:t>
            </a:r>
            <a:r>
              <a:rPr lang="en-US" sz="2100">
                <a:sym typeface="Wingdings" pitchFamily="2" charset="2"/>
              </a:rPr>
              <a:t> (g standar)</a:t>
            </a:r>
          </a:p>
          <a:p>
            <a:pPr>
              <a:lnSpc>
                <a:spcPct val="110000"/>
              </a:lnSpc>
            </a:pPr>
            <a:r>
              <a:rPr lang="en-US" sz="2100"/>
              <a:t>1 atm = 1,013 x 10</a:t>
            </a:r>
            <a:r>
              <a:rPr lang="en-US" sz="2100" baseline="30000"/>
              <a:t>5</a:t>
            </a:r>
            <a:r>
              <a:rPr lang="en-US" sz="2100"/>
              <a:t> Pa ≈ 1 bar</a:t>
            </a:r>
          </a:p>
          <a:p>
            <a:pPr>
              <a:lnSpc>
                <a:spcPct val="110000"/>
              </a:lnSpc>
            </a:pPr>
            <a:r>
              <a:rPr lang="en-US" sz="2100">
                <a:sym typeface="Wingdings" pitchFamily="2" charset="2"/>
              </a:rPr>
              <a:t>Tekanan 1 Tor  tekanan air raksa setinggi 1 mm pada </a:t>
            </a:r>
            <a:r>
              <a:rPr lang="en-US" sz="2100" b="1">
                <a:sym typeface="Wingdings" pitchFamily="2" charset="2"/>
              </a:rPr>
              <a:t>g</a:t>
            </a:r>
            <a:r>
              <a:rPr lang="en-US" sz="2100">
                <a:sym typeface="Wingdings" pitchFamily="2" charset="2"/>
              </a:rPr>
              <a:t> standar</a:t>
            </a:r>
            <a:endParaRPr lang="el-GR" sz="2100"/>
          </a:p>
          <a:p>
            <a:pPr>
              <a:lnSpc>
                <a:spcPct val="110000"/>
              </a:lnSpc>
            </a:pPr>
            <a:r>
              <a:rPr lang="en-US" sz="2100"/>
              <a:t>1 Tor = 1/760 atm = 133,3 Pa</a:t>
            </a:r>
          </a:p>
        </p:txBody>
      </p:sp>
      <p:graphicFrame>
        <p:nvGraphicFramePr>
          <p:cNvPr id="18436" name="Object 4"/>
          <p:cNvGraphicFramePr>
            <a:graphicFrameLocks noChangeAspect="1"/>
          </p:cNvGraphicFramePr>
          <p:nvPr/>
        </p:nvGraphicFramePr>
        <p:xfrm>
          <a:off x="0" y="0"/>
          <a:ext cx="914400" cy="198438"/>
        </p:xfrm>
        <a:graphic>
          <a:graphicData uri="http://schemas.openxmlformats.org/presentationml/2006/ole">
            <mc:AlternateContent xmlns:mc="http://schemas.openxmlformats.org/markup-compatibility/2006">
              <mc:Choice xmlns:v="urn:schemas-microsoft-com:vml" Requires="v">
                <p:oleObj spid="_x0000_s1048" name="Equation" r:id="rId3" imgW="914400" imgH="198720" progId="Equation.3">
                  <p:embed/>
                </p:oleObj>
              </mc:Choice>
              <mc:Fallback>
                <p:oleObj name="Equation" r:id="rId3" imgW="914400" imgH="19872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 cy="19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90426136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FF0000"/>
                </a:solidFill>
              </a:rPr>
              <a:t>Volume (V)</a:t>
            </a:r>
            <a:r>
              <a:rPr lang="en-US"/>
              <a:t> dan </a:t>
            </a:r>
            <a:r>
              <a:rPr lang="en-US">
                <a:solidFill>
                  <a:srgbClr val="0000FF"/>
                </a:solidFill>
              </a:rPr>
              <a:t>Kerapatan (ρ)</a:t>
            </a:r>
          </a:p>
        </p:txBody>
      </p:sp>
      <p:sp>
        <p:nvSpPr>
          <p:cNvPr id="3" name="Content Placeholder 2"/>
          <p:cNvSpPr>
            <a:spLocks noGrp="1"/>
          </p:cNvSpPr>
          <p:nvPr>
            <p:ph idx="1"/>
          </p:nvPr>
        </p:nvSpPr>
        <p:spPr/>
        <p:txBody>
          <a:bodyPr>
            <a:normAutofit fontScale="85000" lnSpcReduction="20000"/>
          </a:bodyPr>
          <a:lstStyle/>
          <a:p>
            <a:r>
              <a:rPr lang="en-US" b="1">
                <a:solidFill>
                  <a:srgbClr val="FF0000"/>
                </a:solidFill>
              </a:rPr>
              <a:t>Volume</a:t>
            </a:r>
            <a:r>
              <a:rPr lang="en-US"/>
              <a:t> atau bisa juga disebut kapasitas adalah penghitungan seberapa banyak ruang yang bisa ditempati dalam suatu objek. Objek itu bisa berupa benda yang beraturan ataupun benda yang tidak beraturan. Benda yang beraturan misalnya kubus, balok, silinder, limas, kerucut, dan bola.</a:t>
            </a:r>
          </a:p>
          <a:p>
            <a:r>
              <a:rPr lang="en-US" b="1">
                <a:solidFill>
                  <a:srgbClr val="0000FF"/>
                </a:solidFill>
              </a:rPr>
              <a:t>Kerapatan</a:t>
            </a:r>
            <a:r>
              <a:rPr lang="en-US"/>
              <a:t> adalah turunan besaran yang berhubungan dengan massa dan volume. </a:t>
            </a:r>
            <a:r>
              <a:rPr lang="en-US" b="1"/>
              <a:t>Kerapatan</a:t>
            </a:r>
            <a:r>
              <a:rPr lang="en-US"/>
              <a:t> adalah massa persatuan volume pada temperatur dan tekanan tertentu, dan dinyatakan dalam sistem cgs dalam gram per sentimeter kubik (g/cm</a:t>
            </a:r>
            <a:r>
              <a:rPr lang="en-US" baseline="30000"/>
              <a:t>3</a:t>
            </a:r>
            <a:r>
              <a:rPr lang="en-US"/>
              <a:t> = g/ml) dan dalam satuan SI kilogram per meter kubik (kg/m</a:t>
            </a:r>
            <a:r>
              <a:rPr lang="en-US" baseline="30000"/>
              <a:t>3</a:t>
            </a:r>
            <a:r>
              <a:rPr lang="en-US"/>
              <a:t>)</a:t>
            </a:r>
          </a:p>
        </p:txBody>
      </p:sp>
    </p:spTree>
    <p:extLst>
      <p:ext uri="{BB962C8B-B14F-4D97-AF65-F5344CB8AC3E}">
        <p14:creationId xmlns:p14="http://schemas.microsoft.com/office/powerpoint/2010/main" val="46934037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Temperature (T)</a:t>
            </a:r>
          </a:p>
        </p:txBody>
      </p:sp>
      <p:sp>
        <p:nvSpPr>
          <p:cNvPr id="3" name="Content Placeholder 2"/>
          <p:cNvSpPr>
            <a:spLocks noGrp="1"/>
          </p:cNvSpPr>
          <p:nvPr>
            <p:ph idx="1"/>
          </p:nvPr>
        </p:nvSpPr>
        <p:spPr/>
        <p:txBody>
          <a:bodyPr/>
          <a:lstStyle/>
          <a:p>
            <a:r>
              <a:rPr lang="en-US" b="1"/>
              <a:t>Temperatur</a:t>
            </a:r>
            <a:r>
              <a:rPr lang="en-US"/>
              <a:t> adalah ukuran panas-dinginnya dari suatu benda. Panas-dinginnya suatu benda berkaitan dengan energi termis yang terkandung dalam benda tersebut. Makin besar energi termisnya, makin besar </a:t>
            </a:r>
            <a:r>
              <a:rPr lang="en-US" b="1"/>
              <a:t>temperaturnya</a:t>
            </a:r>
            <a:r>
              <a:rPr lang="en-US"/>
              <a:t>. </a:t>
            </a:r>
            <a:r>
              <a:rPr lang="en-US" b="1"/>
              <a:t>Temperatur</a:t>
            </a:r>
            <a:r>
              <a:rPr lang="en-US"/>
              <a:t> disebut juga suhu.</a:t>
            </a:r>
          </a:p>
          <a:p>
            <a:pPr marL="0" indent="0">
              <a:buNone/>
            </a:pPr>
            <a:endParaRPr lang="en-US"/>
          </a:p>
        </p:txBody>
      </p:sp>
    </p:spTree>
    <p:extLst>
      <p:ext uri="{BB962C8B-B14F-4D97-AF65-F5344CB8AC3E}">
        <p14:creationId xmlns:p14="http://schemas.microsoft.com/office/powerpoint/2010/main" val="405628881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Temperatur Mutlak</a:t>
            </a:r>
          </a:p>
        </p:txBody>
      </p:sp>
      <p:sp>
        <p:nvSpPr>
          <p:cNvPr id="3" name="Content Placeholder 2"/>
          <p:cNvSpPr>
            <a:spLocks noGrp="1"/>
          </p:cNvSpPr>
          <p:nvPr>
            <p:ph idx="1"/>
          </p:nvPr>
        </p:nvSpPr>
        <p:spPr/>
        <p:txBody>
          <a:bodyPr/>
          <a:lstStyle/>
          <a:p>
            <a:r>
              <a:rPr lang="en-US"/>
              <a:t>Secara teori, Nol </a:t>
            </a:r>
            <a:r>
              <a:rPr lang="en-US" b="1"/>
              <a:t>mutlak</a:t>
            </a:r>
            <a:r>
              <a:rPr lang="en-US"/>
              <a:t> atau nol absolut adalah suhu terendah yang mungkin terjadi. </a:t>
            </a:r>
          </a:p>
          <a:p>
            <a:r>
              <a:rPr lang="en-US"/>
              <a:t>Pada suhu nol </a:t>
            </a:r>
            <a:r>
              <a:rPr lang="en-US" b="1"/>
              <a:t>mutlak</a:t>
            </a:r>
            <a:r>
              <a:rPr lang="en-US"/>
              <a:t> ini, molekul tidak bergerak (relatif terhadap molekul lain secara keseluruhan).</a:t>
            </a:r>
          </a:p>
          <a:p>
            <a:r>
              <a:rPr lang="en-US"/>
              <a:t>Satuan : K</a:t>
            </a:r>
          </a:p>
          <a:p>
            <a:r>
              <a:rPr lang="en-US"/>
              <a:t>0</a:t>
            </a:r>
            <a:r>
              <a:rPr lang="en-US" baseline="30000"/>
              <a:t>o</a:t>
            </a:r>
            <a:r>
              <a:rPr lang="en-US"/>
              <a:t>C = 273,15 K</a:t>
            </a:r>
          </a:p>
        </p:txBody>
      </p:sp>
    </p:spTree>
    <p:extLst>
      <p:ext uri="{BB962C8B-B14F-4D97-AF65-F5344CB8AC3E}">
        <p14:creationId xmlns:p14="http://schemas.microsoft.com/office/powerpoint/2010/main" val="157878551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Akan dibahas lebih lanjut</a:t>
            </a:r>
          </a:p>
        </p:txBody>
      </p:sp>
      <p:sp>
        <p:nvSpPr>
          <p:cNvPr id="3" name="Content Placeholder 2"/>
          <p:cNvSpPr>
            <a:spLocks noGrp="1"/>
          </p:cNvSpPr>
          <p:nvPr>
            <p:ph idx="1"/>
          </p:nvPr>
        </p:nvSpPr>
        <p:spPr/>
        <p:txBody>
          <a:bodyPr/>
          <a:lstStyle/>
          <a:p>
            <a:r>
              <a:rPr lang="en-US"/>
              <a:t>Energi Dalam</a:t>
            </a:r>
          </a:p>
          <a:p>
            <a:r>
              <a:rPr lang="en-US"/>
              <a:t>Enthalpi</a:t>
            </a:r>
          </a:p>
          <a:p>
            <a:r>
              <a:rPr lang="en-US"/>
              <a:t>Entropi</a:t>
            </a:r>
          </a:p>
        </p:txBody>
      </p:sp>
    </p:spTree>
    <p:extLst>
      <p:ext uri="{BB962C8B-B14F-4D97-AF65-F5344CB8AC3E}">
        <p14:creationId xmlns:p14="http://schemas.microsoft.com/office/powerpoint/2010/main" val="144333991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SOAL LATIHAN</a:t>
            </a:r>
          </a:p>
        </p:txBody>
      </p:sp>
      <p:sp>
        <p:nvSpPr>
          <p:cNvPr id="3" name="Content Placeholder 2"/>
          <p:cNvSpPr>
            <a:spLocks noGrp="1"/>
          </p:cNvSpPr>
          <p:nvPr>
            <p:ph idx="1"/>
          </p:nvPr>
        </p:nvSpPr>
        <p:spPr/>
        <p:txBody>
          <a:bodyPr>
            <a:normAutofit lnSpcReduction="10000"/>
          </a:bodyPr>
          <a:lstStyle/>
          <a:p>
            <a:pPr marL="0" indent="0">
              <a:buNone/>
            </a:pPr>
            <a:r>
              <a:rPr lang="en-US"/>
              <a:t>The resistance of a wire is given by </a:t>
            </a:r>
          </a:p>
          <a:p>
            <a:pPr marL="0" indent="0">
              <a:buNone/>
            </a:pPr>
            <a:r>
              <a:rPr lang="en-US" i="1"/>
              <a:t>R= R</a:t>
            </a:r>
            <a:r>
              <a:rPr lang="en-US" i="1" baseline="-25000"/>
              <a:t>o</a:t>
            </a:r>
            <a:r>
              <a:rPr lang="en-US" i="1"/>
              <a:t> (1 + αt + βt</a:t>
            </a:r>
            <a:r>
              <a:rPr lang="en-US" i="1" baseline="30000"/>
              <a:t>2</a:t>
            </a:r>
            <a:r>
              <a:rPr lang="en-US" i="1"/>
              <a:t>)</a:t>
            </a:r>
          </a:p>
          <a:p>
            <a:pPr marL="0" indent="0">
              <a:buNone/>
            </a:pPr>
            <a:r>
              <a:rPr lang="en-US"/>
              <a:t>where </a:t>
            </a:r>
            <a:r>
              <a:rPr lang="en-US" i="1"/>
              <a:t>t </a:t>
            </a:r>
            <a:r>
              <a:rPr lang="en-US"/>
              <a:t>is the temperature in degrees Celsius measured on the ideal gas scale and so </a:t>
            </a:r>
            <a:r>
              <a:rPr lang="en-US" i="1"/>
              <a:t>R</a:t>
            </a:r>
            <a:r>
              <a:rPr lang="en-US" baseline="-25000"/>
              <a:t>o</a:t>
            </a:r>
            <a:r>
              <a:rPr lang="en-US"/>
              <a:t> is the resistance at the ice point. The constants α and β are 3.8 × 10</a:t>
            </a:r>
            <a:r>
              <a:rPr lang="en-US" baseline="30000"/>
              <a:t>−3</a:t>
            </a:r>
            <a:r>
              <a:rPr lang="en-US"/>
              <a:t>K</a:t>
            </a:r>
            <a:r>
              <a:rPr lang="en-US" baseline="30000"/>
              <a:t>−1</a:t>
            </a:r>
            <a:r>
              <a:rPr lang="en-US"/>
              <a:t> and −3.0 × 10</a:t>
            </a:r>
            <a:r>
              <a:rPr lang="en-US" baseline="30000"/>
              <a:t>−6</a:t>
            </a:r>
            <a:r>
              <a:rPr lang="en-US"/>
              <a:t>K</a:t>
            </a:r>
            <a:r>
              <a:rPr lang="en-US" baseline="30000"/>
              <a:t>−2</a:t>
            </a:r>
            <a:r>
              <a:rPr lang="en-US"/>
              <a:t>, respectively. Calculate the temperature on the resistance scale at a temperature of 70°C on the ideal gas scale. </a:t>
            </a:r>
          </a:p>
          <a:p>
            <a:pPr marL="0" indent="0">
              <a:buNone/>
            </a:pPr>
            <a:endParaRPr lang="en-US"/>
          </a:p>
        </p:txBody>
      </p:sp>
    </p:spTree>
    <p:extLst>
      <p:ext uri="{BB962C8B-B14F-4D97-AF65-F5344CB8AC3E}">
        <p14:creationId xmlns:p14="http://schemas.microsoft.com/office/powerpoint/2010/main" val="2866197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818047"/>
          </a:xfrm>
        </p:spPr>
        <p:txBody>
          <a:bodyPr>
            <a:normAutofit fontScale="92500" lnSpcReduction="20000"/>
          </a:bodyPr>
          <a:lstStyle/>
          <a:p>
            <a:pPr marL="0" indent="0">
              <a:buNone/>
            </a:pPr>
            <a:r>
              <a:rPr lang="en-US"/>
              <a:t>The table below lists the observed values of the pressure </a:t>
            </a:r>
            <a:r>
              <a:rPr lang="en-US" i="1"/>
              <a:t>P </a:t>
            </a:r>
            <a:r>
              <a:rPr lang="en-US"/>
              <a:t>of a gas in a constant-volume gas thermometer at an unknown temperature and at the triple point of water as the mass of gas used is reduced. </a:t>
            </a:r>
          </a:p>
          <a:p>
            <a:pPr marL="0" indent="0">
              <a:buNone/>
            </a:pPr>
            <a:endParaRPr lang="en-US" i="1"/>
          </a:p>
          <a:p>
            <a:pPr marL="0" indent="0">
              <a:buNone/>
            </a:pPr>
            <a:endParaRPr lang="en-US" i="1"/>
          </a:p>
          <a:p>
            <a:pPr marL="0" indent="0">
              <a:buNone/>
            </a:pPr>
            <a:endParaRPr lang="en-US"/>
          </a:p>
          <a:p>
            <a:pPr marL="0" indent="0">
              <a:buNone/>
            </a:pPr>
            <a:r>
              <a:rPr lang="en-US"/>
              <a:t>By considering the limit </a:t>
            </a:r>
            <a:r>
              <a:rPr lang="en-US" i="1"/>
              <a:t>PTP→</a:t>
            </a:r>
            <a:r>
              <a:rPr lang="en-US"/>
              <a:t>0 (</a:t>
            </a:r>
            <a:r>
              <a:rPr lang="en-US" i="1"/>
              <a:t>P/PTP</a:t>
            </a:r>
            <a:r>
              <a:rPr lang="en-US"/>
              <a:t>) determine </a:t>
            </a:r>
            <a:r>
              <a:rPr lang="en-US" i="1"/>
              <a:t>T </a:t>
            </a:r>
            <a:r>
              <a:rPr lang="en-US"/>
              <a:t>to two decimal places. What is this in °C? (1 torr is a pressure of 1 mm of Hg). </a:t>
            </a:r>
          </a:p>
        </p:txBody>
      </p:sp>
      <p:graphicFrame>
        <p:nvGraphicFramePr>
          <p:cNvPr id="4" name="Table 3"/>
          <p:cNvGraphicFramePr>
            <a:graphicFrameLocks noGrp="1"/>
          </p:cNvGraphicFramePr>
          <p:nvPr>
            <p:extLst>
              <p:ext uri="{D42A27DB-BD31-4B8C-83A1-F6EECF244321}">
                <p14:modId xmlns:p14="http://schemas.microsoft.com/office/powerpoint/2010/main" val="1632221575"/>
              </p:ext>
            </p:extLst>
          </p:nvPr>
        </p:nvGraphicFramePr>
        <p:xfrm>
          <a:off x="614320" y="3595599"/>
          <a:ext cx="6096000" cy="741680"/>
        </p:xfrm>
        <a:graphic>
          <a:graphicData uri="http://schemas.openxmlformats.org/drawingml/2006/table">
            <a:tbl>
              <a:tblPr firstRow="1" bandRow="1">
                <a:tableStyleId>{2D5ABB26-0587-4C30-8999-92F81FD0307C}</a:tableStyleId>
              </a:tblPr>
              <a:tblGrid>
                <a:gridCol w="1219200"/>
                <a:gridCol w="1219200"/>
                <a:gridCol w="1219200"/>
                <a:gridCol w="1219200"/>
                <a:gridCol w="1219200"/>
              </a:tblGrid>
              <a:tr h="370840">
                <a:tc>
                  <a:txBody>
                    <a:bodyPr/>
                    <a:lstStyle/>
                    <a:p>
                      <a:r>
                        <a:rPr lang="en-US" i="1"/>
                        <a:t>PTP </a:t>
                      </a:r>
                      <a:r>
                        <a:rPr lang="en-US"/>
                        <a:t>(torr) </a:t>
                      </a:r>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a:t>100</a:t>
                      </a:r>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a:t>200</a:t>
                      </a:r>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a:t>300</a:t>
                      </a:r>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a:t>400</a:t>
                      </a:r>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i="1"/>
                        <a:t>P </a:t>
                      </a:r>
                      <a:r>
                        <a:rPr lang="en-US"/>
                        <a:t>(torr) </a:t>
                      </a:r>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a:t>127.9</a:t>
                      </a:r>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a:t>256.5</a:t>
                      </a:r>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a:t>385.8</a:t>
                      </a:r>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t>516 </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6473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a:t>Kualitas Zat Kerja</a:t>
            </a:r>
          </a:p>
        </p:txBody>
      </p:sp>
      <p:sp>
        <p:nvSpPr>
          <p:cNvPr id="5" name="Subtitle 4"/>
          <p:cNvSpPr>
            <a:spLocks noGrp="1"/>
          </p:cNvSpPr>
          <p:nvPr>
            <p:ph type="subTitle" idx="1"/>
          </p:nvPr>
        </p:nvSpPr>
        <p:spPr/>
        <p:txBody>
          <a:bodyPr/>
          <a:lstStyle/>
          <a:p>
            <a:r>
              <a:rPr lang="en-US"/>
              <a:t>Bagian Kedua</a:t>
            </a:r>
          </a:p>
        </p:txBody>
      </p:sp>
    </p:spTree>
    <p:extLst>
      <p:ext uri="{BB962C8B-B14F-4D97-AF65-F5344CB8AC3E}">
        <p14:creationId xmlns:p14="http://schemas.microsoft.com/office/powerpoint/2010/main" val="243375055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30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Fase</a:t>
            </a:r>
          </a:p>
        </p:txBody>
      </p:sp>
      <p:sp>
        <p:nvSpPr>
          <p:cNvPr id="3" name="Content Placeholder 2"/>
          <p:cNvSpPr>
            <a:spLocks noGrp="1"/>
          </p:cNvSpPr>
          <p:nvPr>
            <p:ph idx="1"/>
          </p:nvPr>
        </p:nvSpPr>
        <p:spPr/>
        <p:txBody>
          <a:bodyPr/>
          <a:lstStyle/>
          <a:p>
            <a:r>
              <a:rPr lang="en-US" b="1" spc="30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Fase</a:t>
            </a:r>
            <a:r>
              <a:rPr lang="en-US"/>
              <a:t> adalah suatu </a:t>
            </a:r>
            <a:r>
              <a:rPr lang="en-US">
                <a:hlinkClick r:id="rId2" tooltip="Himpunan"/>
              </a:rPr>
              <a:t>himpunan</a:t>
            </a:r>
            <a:r>
              <a:rPr lang="en-US"/>
              <a:t> keadaan sistem fisik makroskopik yang memiliki komposisi kimia yang seragam dan ciri-ciri fisik (seperti </a:t>
            </a:r>
            <a:r>
              <a:rPr lang="en-US" u="sng">
                <a:solidFill>
                  <a:srgbClr val="0000FF"/>
                </a:solidFill>
              </a:rPr>
              <a:t>kerapatan</a:t>
            </a:r>
            <a:r>
              <a:rPr lang="en-US"/>
              <a:t>, </a:t>
            </a:r>
            <a:r>
              <a:rPr lang="en-US">
                <a:hlinkClick r:id="rId3" tooltip="Struktur kristal"/>
              </a:rPr>
              <a:t>struktur kristal</a:t>
            </a:r>
            <a:r>
              <a:rPr lang="en-US"/>
              <a:t>, </a:t>
            </a:r>
            <a:r>
              <a:rPr lang="en-US">
                <a:hlinkClick r:id="rId4" tooltip="Indeks refraktif (halaman belum tersedia)"/>
              </a:rPr>
              <a:t>indeks refraktif</a:t>
            </a:r>
            <a:r>
              <a:rPr lang="en-US"/>
              <a:t>, dan lain-lain). </a:t>
            </a:r>
          </a:p>
          <a:p>
            <a:r>
              <a:rPr lang="en-US"/>
              <a:t>Contoh paling umum adalah </a:t>
            </a:r>
            <a:r>
              <a:rPr lang="en-US">
                <a:hlinkClick r:id="rId5" tooltip="Padat"/>
              </a:rPr>
              <a:t>padat</a:t>
            </a:r>
            <a:r>
              <a:rPr lang="en-US"/>
              <a:t>, </a:t>
            </a:r>
            <a:r>
              <a:rPr lang="en-US">
                <a:hlinkClick r:id="rId6" tooltip="Cair"/>
              </a:rPr>
              <a:t>cair</a:t>
            </a:r>
            <a:r>
              <a:rPr lang="en-US"/>
              <a:t>, dan </a:t>
            </a:r>
            <a:r>
              <a:rPr lang="en-US">
                <a:hlinkClick r:id="rId7" tooltip="Gas"/>
              </a:rPr>
              <a:t>gas</a:t>
            </a:r>
            <a:endParaRPr lang="en-US"/>
          </a:p>
          <a:p>
            <a:r>
              <a:rPr lang="en-US"/>
              <a:t>Fase campuran : es + cair; air + uap</a:t>
            </a:r>
          </a:p>
        </p:txBody>
      </p:sp>
    </p:spTree>
    <p:extLst>
      <p:ext uri="{BB962C8B-B14F-4D97-AF65-F5344CB8AC3E}">
        <p14:creationId xmlns:p14="http://schemas.microsoft.com/office/powerpoint/2010/main" val="421639806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08878" y="969456"/>
            <a:ext cx="5967292" cy="5114822"/>
          </a:xfrm>
          <a:prstGeom prst="rect">
            <a:avLst/>
          </a:prstGeom>
        </p:spPr>
      </p:pic>
    </p:spTree>
    <p:extLst>
      <p:ext uri="{BB962C8B-B14F-4D97-AF65-F5344CB8AC3E}">
        <p14:creationId xmlns:p14="http://schemas.microsoft.com/office/powerpoint/2010/main" val="101361287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Derajat Kekeringan (x)</a:t>
            </a:r>
          </a:p>
        </p:txBody>
      </p:sp>
      <p:sp>
        <p:nvSpPr>
          <p:cNvPr id="3" name="Content Placeholder 2"/>
          <p:cNvSpPr>
            <a:spLocks noGrp="1"/>
          </p:cNvSpPr>
          <p:nvPr>
            <p:ph idx="1"/>
          </p:nvPr>
        </p:nvSpPr>
        <p:spPr/>
        <p:txBody>
          <a:bodyPr/>
          <a:lstStyle/>
          <a:p>
            <a:r>
              <a:rPr lang="en-US"/>
              <a:t>Didefinisikan sbg perbandingan antara massa uap dengan total massa campuran</a:t>
            </a:r>
          </a:p>
          <a:p>
            <a:r>
              <a:rPr lang="en-US"/>
              <a:t>contoh : campuran antara cair dan uap 0.9, atau 90% kering</a:t>
            </a:r>
          </a:p>
          <a:p>
            <a:pPr lvl="0" fontAlgn="base" hangingPunct="0"/>
            <a:r>
              <a:rPr lang="en-US"/>
              <a:t>Besaran ini sangat penting untuk diketahui karena perbedaan yang sangat besar antara sifat termodinamika cairan dan uap.                     </a:t>
            </a:r>
          </a:p>
          <a:p>
            <a:pPr fontAlgn="base" hangingPunct="0"/>
            <a:r>
              <a:rPr lang="en-US"/>
              <a:t>x = m</a:t>
            </a:r>
            <a:r>
              <a:rPr lang="en-US" baseline="-25000"/>
              <a:t>uap</a:t>
            </a:r>
            <a:r>
              <a:rPr lang="en-US"/>
              <a:t>/m</a:t>
            </a:r>
            <a:r>
              <a:rPr lang="en-US" baseline="-25000"/>
              <a:t>total</a:t>
            </a:r>
            <a:r>
              <a:rPr lang="en-US"/>
              <a:t> , dimana m</a:t>
            </a:r>
            <a:r>
              <a:rPr lang="en-US" baseline="-25000"/>
              <a:t>total </a:t>
            </a:r>
            <a:r>
              <a:rPr lang="en-US"/>
              <a:t>= m</a:t>
            </a:r>
            <a:r>
              <a:rPr lang="en-US" baseline="-25000"/>
              <a:t>cairan</a:t>
            </a:r>
            <a:r>
              <a:rPr lang="en-US"/>
              <a:t> + m</a:t>
            </a:r>
            <a:r>
              <a:rPr lang="en-US" baseline="-25000"/>
              <a:t>uap</a:t>
            </a:r>
            <a:endParaRPr lang="en-US"/>
          </a:p>
          <a:p>
            <a:endParaRPr lang="en-US"/>
          </a:p>
        </p:txBody>
      </p:sp>
    </p:spTree>
    <p:extLst>
      <p:ext uri="{BB962C8B-B14F-4D97-AF65-F5344CB8AC3E}">
        <p14:creationId xmlns:p14="http://schemas.microsoft.com/office/powerpoint/2010/main" val="337503323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Zat Jenuh</a:t>
            </a:r>
          </a:p>
        </p:txBody>
      </p:sp>
      <p:sp>
        <p:nvSpPr>
          <p:cNvPr id="3" name="Content Placeholder 2"/>
          <p:cNvSpPr>
            <a:spLocks noGrp="1"/>
          </p:cNvSpPr>
          <p:nvPr>
            <p:ph idx="1"/>
          </p:nvPr>
        </p:nvSpPr>
        <p:spPr/>
        <p:txBody>
          <a:bodyPr>
            <a:normAutofit lnSpcReduction="10000"/>
          </a:bodyPr>
          <a:lstStyle/>
          <a:p>
            <a:pPr lvl="0" fontAlgn="base" hangingPunct="0"/>
            <a:r>
              <a:rPr lang="en-US"/>
              <a:t>Cairan jenuh </a:t>
            </a:r>
            <a:r>
              <a:rPr lang="en-US" i="1"/>
              <a:t>(saturated</a:t>
            </a:r>
            <a:r>
              <a:rPr lang="en-US"/>
              <a:t> </a:t>
            </a:r>
            <a:r>
              <a:rPr lang="en-US" i="1"/>
              <a:t>liquid)</a:t>
            </a:r>
            <a:r>
              <a:rPr lang="en-US"/>
              <a:t>, yaitu kondisi cairan tepat di temperatur didihnya pada tekanan tertentu.</a:t>
            </a:r>
            <a:endParaRPr lang="en-US">
              <a:effectLst/>
            </a:endParaRPr>
          </a:p>
          <a:p>
            <a:pPr lvl="0" fontAlgn="base" hangingPunct="0"/>
            <a:r>
              <a:rPr lang="en-US"/>
              <a:t>Campuran jenuh </a:t>
            </a:r>
            <a:r>
              <a:rPr lang="en-US" i="1"/>
              <a:t>(saturated</a:t>
            </a:r>
            <a:r>
              <a:rPr lang="en-US"/>
              <a:t> </a:t>
            </a:r>
            <a:r>
              <a:rPr lang="en-US" i="1"/>
              <a:t>mixture)</a:t>
            </a:r>
            <a:r>
              <a:rPr lang="en-US"/>
              <a:t>, yaitu kondisi campuran cairan jenuh</a:t>
            </a:r>
            <a:r>
              <a:rPr lang="en-US" i="1"/>
              <a:t> </a:t>
            </a:r>
            <a:r>
              <a:rPr lang="en-US"/>
              <a:t>dan </a:t>
            </a:r>
            <a:r>
              <a:rPr lang="en-US" i="1"/>
              <a:t>uap jenuh</a:t>
            </a:r>
            <a:r>
              <a:rPr lang="en-US"/>
              <a:t> dalam kondisi kesetimbangan pada temperatur di temperatur didihnya pada tekanan tertentu. Tekanan pada saat ini disebut tekanan penguapan (</a:t>
            </a:r>
            <a:r>
              <a:rPr lang="en-US" i="1"/>
              <a:t>vapor</a:t>
            </a:r>
            <a:r>
              <a:rPr lang="en-US"/>
              <a:t> </a:t>
            </a:r>
            <a:r>
              <a:rPr lang="en-US" i="1"/>
              <a:t>pressure</a:t>
            </a:r>
            <a:r>
              <a:rPr lang="en-US"/>
              <a:t>).</a:t>
            </a:r>
            <a:endParaRPr lang="en-US">
              <a:effectLst/>
            </a:endParaRPr>
          </a:p>
          <a:p>
            <a:endParaRPr lang="en-US"/>
          </a:p>
        </p:txBody>
      </p:sp>
    </p:spTree>
    <p:extLst>
      <p:ext uri="{BB962C8B-B14F-4D97-AF65-F5344CB8AC3E}">
        <p14:creationId xmlns:p14="http://schemas.microsoft.com/office/powerpoint/2010/main" val="114702011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b="1"/>
              <a:t>Uap jenuh </a:t>
            </a:r>
            <a:r>
              <a:rPr lang="en-US" i="1"/>
              <a:t>(saturated vapor), </a:t>
            </a:r>
            <a:r>
              <a:rPr lang="en-US"/>
              <a:t>yaitu kondisi uap tepat di temperatur didihnya pada tekanan tertentu, dimana uap itu akan mulai terkondensasi.</a:t>
            </a:r>
          </a:p>
          <a:p>
            <a:r>
              <a:rPr lang="en-US" b="1"/>
              <a:t>Uap superpanas </a:t>
            </a:r>
            <a:r>
              <a:rPr lang="en-US" i="1"/>
              <a:t>(superheated vapor)</a:t>
            </a:r>
            <a:r>
              <a:rPr lang="en-US"/>
              <a:t>, yaitu kondisi uap pada temperatur di atas titik didihnya (T&gt;Tsat) pada tekanan tertentu.</a:t>
            </a:r>
          </a:p>
          <a:p>
            <a:r>
              <a:rPr lang="en-US" b="1"/>
              <a:t>Cairan</a:t>
            </a:r>
            <a:r>
              <a:rPr lang="en-US" b="1" i="1"/>
              <a:t> </a:t>
            </a:r>
            <a:r>
              <a:rPr lang="en-US" b="1"/>
              <a:t>subdingin</a:t>
            </a:r>
            <a:r>
              <a:rPr lang="en-US" b="1" i="1"/>
              <a:t> </a:t>
            </a:r>
            <a:r>
              <a:rPr lang="en-US" i="1"/>
              <a:t>(subcooled</a:t>
            </a:r>
            <a:r>
              <a:rPr lang="en-US"/>
              <a:t> </a:t>
            </a:r>
            <a:r>
              <a:rPr lang="en-US" i="1"/>
              <a:t>liquid)</a:t>
            </a:r>
            <a:r>
              <a:rPr lang="en-US"/>
              <a:t>, yaitu kondisi cairan pada temperatur di bawah titik didihnya (T&lt;Tsat) pada tekanan tertentu.</a:t>
            </a:r>
          </a:p>
        </p:txBody>
      </p:sp>
    </p:spTree>
    <p:extLst>
      <p:ext uri="{BB962C8B-B14F-4D97-AF65-F5344CB8AC3E}">
        <p14:creationId xmlns:p14="http://schemas.microsoft.com/office/powerpoint/2010/main" val="353679926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lvl="0" fontAlgn="base" hangingPunct="0"/>
            <a:r>
              <a:rPr lang="en-US" b="1"/>
              <a:t>Kurva cairan jenuh</a:t>
            </a:r>
            <a:r>
              <a:rPr lang="en-US"/>
              <a:t>, yaitu kurva dimana hanya terdapat cairan jenuh saja</a:t>
            </a:r>
            <a:endParaRPr lang="en-US">
              <a:effectLst/>
            </a:endParaRPr>
          </a:p>
          <a:p>
            <a:pPr lvl="0" fontAlgn="base" hangingPunct="0"/>
            <a:r>
              <a:rPr lang="en-US" b="1"/>
              <a:t>Kurva uap jenuh</a:t>
            </a:r>
            <a:r>
              <a:rPr lang="en-US"/>
              <a:t>, yaitu kurva dimana hanya terdapat uap jenuh saja</a:t>
            </a:r>
            <a:endParaRPr lang="en-US">
              <a:effectLst/>
            </a:endParaRPr>
          </a:p>
          <a:p>
            <a:pPr lvl="0" fontAlgn="base" hangingPunct="0"/>
            <a:r>
              <a:rPr lang="en-US" b="1"/>
              <a:t>Titik kritis</a:t>
            </a:r>
            <a:r>
              <a:rPr lang="en-US"/>
              <a:t>, yaitu titik pertemuan antara kurva cairan jenuh dan uap jenuh</a:t>
            </a:r>
          </a:p>
          <a:p>
            <a:pPr lvl="0" fontAlgn="base" hangingPunct="0"/>
            <a:r>
              <a:rPr lang="en-US" b="1"/>
              <a:t>Titik tripel</a:t>
            </a:r>
            <a:r>
              <a:rPr lang="en-US"/>
              <a:t> sebuah zat merupakan </a:t>
            </a:r>
            <a:r>
              <a:rPr lang="en-US">
                <a:hlinkClick r:id="rId2" tooltip="Temperatur"/>
              </a:rPr>
              <a:t>temperatur</a:t>
            </a:r>
            <a:r>
              <a:rPr lang="en-US"/>
              <a:t> dan </a:t>
            </a:r>
            <a:r>
              <a:rPr lang="en-US">
                <a:hlinkClick r:id="rId3" tooltip="Tekanan"/>
              </a:rPr>
              <a:t>tekanan</a:t>
            </a:r>
            <a:r>
              <a:rPr lang="en-US"/>
              <a:t> di mana ketiga </a:t>
            </a:r>
            <a:r>
              <a:rPr lang="en-US">
                <a:hlinkClick r:id="rId4" tooltip="Fase"/>
              </a:rPr>
              <a:t>fase</a:t>
            </a:r>
            <a:r>
              <a:rPr lang="en-US"/>
              <a:t> (</a:t>
            </a:r>
            <a:r>
              <a:rPr lang="en-US">
                <a:hlinkClick r:id="rId5" tooltip="Gas"/>
              </a:rPr>
              <a:t>gas</a:t>
            </a:r>
            <a:r>
              <a:rPr lang="en-US"/>
              <a:t>, </a:t>
            </a:r>
            <a:r>
              <a:rPr lang="en-US">
                <a:hlinkClick r:id="rId6" tooltip="Cair"/>
              </a:rPr>
              <a:t>cair</a:t>
            </a:r>
            <a:r>
              <a:rPr lang="en-US"/>
              <a:t>, dan </a:t>
            </a:r>
            <a:r>
              <a:rPr lang="en-US">
                <a:hlinkClick r:id="rId7" tooltip="Padat"/>
              </a:rPr>
              <a:t>padat</a:t>
            </a:r>
            <a:r>
              <a:rPr lang="en-US"/>
              <a:t>) zat tersebut berada dalam keadaan </a:t>
            </a:r>
            <a:r>
              <a:rPr lang="en-US">
                <a:hlinkClick r:id="rId8" tooltip="Kesetimbangan termodinamika"/>
              </a:rPr>
              <a:t>kesetimbangan termodinamika</a:t>
            </a:r>
            <a:endParaRPr lang="en-US">
              <a:effectLst/>
            </a:endParaRPr>
          </a:p>
        </p:txBody>
      </p:sp>
    </p:spTree>
    <p:extLst>
      <p:ext uri="{BB962C8B-B14F-4D97-AF65-F5344CB8AC3E}">
        <p14:creationId xmlns:p14="http://schemas.microsoft.com/office/powerpoint/2010/main" val="93284174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 2016-09-14 21.52.32.png"/>
          <p:cNvPicPr>
            <a:picLocks noChangeAspect="1"/>
          </p:cNvPicPr>
          <p:nvPr/>
        </p:nvPicPr>
        <p:blipFill rotWithShape="1">
          <a:blip r:embed="rId2">
            <a:extLst>
              <a:ext uri="{28A0092B-C50C-407E-A947-70E740481C1C}">
                <a14:useLocalDpi xmlns:a14="http://schemas.microsoft.com/office/drawing/2010/main" val="0"/>
              </a:ext>
            </a:extLst>
          </a:blip>
          <a:srcRect l="44401" t="14728" r="5721" b="14845"/>
          <a:stretch/>
        </p:blipFill>
        <p:spPr>
          <a:xfrm>
            <a:off x="1162561" y="393546"/>
            <a:ext cx="6957490" cy="6139962"/>
          </a:xfrm>
          <a:prstGeom prst="rect">
            <a:avLst/>
          </a:prstGeom>
        </p:spPr>
      </p:pic>
    </p:spTree>
    <p:extLst>
      <p:ext uri="{BB962C8B-B14F-4D97-AF65-F5344CB8AC3E}">
        <p14:creationId xmlns:p14="http://schemas.microsoft.com/office/powerpoint/2010/main" val="246830070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Proses Termodinamika</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81600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Isotermis</a:t>
            </a:r>
          </a:p>
        </p:txBody>
      </p:sp>
      <p:sp>
        <p:nvSpPr>
          <p:cNvPr id="3" name="Content Placeholder 2"/>
          <p:cNvSpPr>
            <a:spLocks noGrp="1"/>
          </p:cNvSpPr>
          <p:nvPr>
            <p:ph idx="1"/>
          </p:nvPr>
        </p:nvSpPr>
        <p:spPr/>
        <p:txBody>
          <a:bodyPr>
            <a:normAutofit fontScale="92500" lnSpcReduction="10000"/>
          </a:bodyPr>
          <a:lstStyle/>
          <a:p>
            <a:r>
              <a:rPr lang="en-US"/>
              <a:t>Proses isotermas adalah proses yg dialami gas pada suhu tetap.</a:t>
            </a:r>
          </a:p>
          <a:p>
            <a:r>
              <a:rPr lang="en-US"/>
              <a:t>Dalam bahasa termodinamika, itu adalah proses yang ditandai dengan ΔT = 0. </a:t>
            </a:r>
          </a:p>
          <a:p>
            <a:r>
              <a:rPr lang="en-US"/>
              <a:t>Ini dapat terjadi karena kontak dengan reservoir termal. </a:t>
            </a:r>
          </a:p>
          <a:p>
            <a:r>
              <a:rPr lang="en-US"/>
              <a:t>Pertukaran kalor sistem dan perubahan keadaan perlahan-lahan (ΔQ ≠ 0), sambil mempertahankan suhu, yang sama dengan suhu reservoir.</a:t>
            </a:r>
          </a:p>
          <a:p>
            <a:endParaRPr lang="en-US"/>
          </a:p>
        </p:txBody>
      </p:sp>
    </p:spTree>
    <p:extLst>
      <p:ext uri="{BB962C8B-B14F-4D97-AF65-F5344CB8AC3E}">
        <p14:creationId xmlns:p14="http://schemas.microsoft.com/office/powerpoint/2010/main" val="1973891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90070" y="925634"/>
            <a:ext cx="5034164" cy="4640870"/>
          </a:xfrm>
          <a:prstGeom prst="rect">
            <a:avLst/>
          </a:prstGeom>
        </p:spPr>
      </p:pic>
    </p:spTree>
    <p:extLst>
      <p:ext uri="{BB962C8B-B14F-4D97-AF65-F5344CB8AC3E}">
        <p14:creationId xmlns:p14="http://schemas.microsoft.com/office/powerpoint/2010/main" val="588482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Isobarik</a:t>
            </a:r>
          </a:p>
        </p:txBody>
      </p:sp>
      <p:sp>
        <p:nvSpPr>
          <p:cNvPr id="3" name="Content Placeholder 2"/>
          <p:cNvSpPr>
            <a:spLocks noGrp="1"/>
          </p:cNvSpPr>
          <p:nvPr>
            <p:ph idx="1"/>
          </p:nvPr>
        </p:nvSpPr>
        <p:spPr/>
        <p:txBody>
          <a:bodyPr/>
          <a:lstStyle/>
          <a:p>
            <a:r>
              <a:rPr lang="en-US"/>
              <a:t>Proses yg berlangsung pada tekanan tetap dinamakan proses isobarik. </a:t>
            </a:r>
          </a:p>
          <a:p>
            <a:r>
              <a:rPr lang="en-US"/>
              <a:t>Bila volume gas bertambah, berarti gas melakukan usaha atau usaha gas positif (proses ekspansi). </a:t>
            </a:r>
          </a:p>
          <a:p>
            <a:r>
              <a:rPr lang="en-US"/>
              <a:t>Jika volume gas berkurang, berarti pada gas dilakukan usaha atau usaha gas negatif (proses kompresi).</a:t>
            </a:r>
          </a:p>
          <a:p>
            <a:endParaRPr lang="en-US"/>
          </a:p>
        </p:txBody>
      </p:sp>
    </p:spTree>
    <p:extLst>
      <p:ext uri="{BB962C8B-B14F-4D97-AF65-F5344CB8AC3E}">
        <p14:creationId xmlns:p14="http://schemas.microsoft.com/office/powerpoint/2010/main" val="2448274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60941" y="862133"/>
            <a:ext cx="6090768" cy="4974127"/>
          </a:xfrm>
          <a:prstGeom prst="rect">
            <a:avLst/>
          </a:prstGeom>
        </p:spPr>
      </p:pic>
    </p:spTree>
    <p:extLst>
      <p:ext uri="{BB962C8B-B14F-4D97-AF65-F5344CB8AC3E}">
        <p14:creationId xmlns:p14="http://schemas.microsoft.com/office/powerpoint/2010/main" val="2475250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Isokhorik</a:t>
            </a:r>
          </a:p>
        </p:txBody>
      </p:sp>
      <p:sp>
        <p:nvSpPr>
          <p:cNvPr id="3" name="Content Placeholder 2"/>
          <p:cNvSpPr>
            <a:spLocks noGrp="1"/>
          </p:cNvSpPr>
          <p:nvPr>
            <p:ph idx="1"/>
          </p:nvPr>
        </p:nvSpPr>
        <p:spPr/>
        <p:txBody>
          <a:bodyPr/>
          <a:lstStyle/>
          <a:p>
            <a:r>
              <a:rPr lang="en-US"/>
              <a:t>Proses isokorik adalah proses yg dialami oleh gas di mana gas tidak mengalami perubahan volume atau volume tetap. </a:t>
            </a:r>
          </a:p>
          <a:p>
            <a:r>
              <a:rPr lang="en-US"/>
              <a:t>Oleh karena itu, usaha yg dilakukan gas pada proses isokorik adalah nol.</a:t>
            </a:r>
          </a:p>
          <a:p>
            <a:endParaRPr lang="en-US"/>
          </a:p>
        </p:txBody>
      </p:sp>
    </p:spTree>
    <p:extLst>
      <p:ext uri="{BB962C8B-B14F-4D97-AF65-F5344CB8AC3E}">
        <p14:creationId xmlns:p14="http://schemas.microsoft.com/office/powerpoint/2010/main" val="1790415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61471" y="690960"/>
            <a:ext cx="6021011" cy="5443654"/>
          </a:xfrm>
          <a:prstGeom prst="rect">
            <a:avLst/>
          </a:prstGeom>
        </p:spPr>
      </p:pic>
    </p:spTree>
    <p:extLst>
      <p:ext uri="{BB962C8B-B14F-4D97-AF65-F5344CB8AC3E}">
        <p14:creationId xmlns:p14="http://schemas.microsoft.com/office/powerpoint/2010/main" val="148541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Adiabatis</a:t>
            </a:r>
          </a:p>
        </p:txBody>
      </p:sp>
      <p:sp>
        <p:nvSpPr>
          <p:cNvPr id="3" name="Content Placeholder 2"/>
          <p:cNvSpPr>
            <a:spLocks noGrp="1"/>
          </p:cNvSpPr>
          <p:nvPr>
            <p:ph idx="1"/>
          </p:nvPr>
        </p:nvSpPr>
        <p:spPr/>
        <p:txBody>
          <a:bodyPr>
            <a:normAutofit lnSpcReduction="10000"/>
          </a:bodyPr>
          <a:lstStyle/>
          <a:p>
            <a:r>
              <a:rPr lang="en-US"/>
              <a:t>Pada proses isobarik, isotermis, dan isokorik dipengaruhi oleh lingkungan, yaitu menerima atau melepaskan kalor. </a:t>
            </a:r>
          </a:p>
          <a:p>
            <a:r>
              <a:rPr lang="en-US"/>
              <a:t>Proses adiabatik merupakan proses yg tidak ada kalor yg masuk atau keluar dari sistem (gas) ke lingkungan. </a:t>
            </a:r>
          </a:p>
          <a:p>
            <a:r>
              <a:rPr lang="en-US"/>
              <a:t>Hal ini dapat terjadi apabila terdapat sekat yg tidak menghantarkan kalor atau prosesnya berlangsung cepat.</a:t>
            </a:r>
          </a:p>
          <a:p>
            <a:endParaRPr lang="en-US"/>
          </a:p>
        </p:txBody>
      </p:sp>
    </p:spTree>
    <p:extLst>
      <p:ext uri="{BB962C8B-B14F-4D97-AF65-F5344CB8AC3E}">
        <p14:creationId xmlns:p14="http://schemas.microsoft.com/office/powerpoint/2010/main" val="1472946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78584" y="669510"/>
            <a:ext cx="5895380" cy="5246888"/>
          </a:xfrm>
          <a:prstGeom prst="rect">
            <a:avLst/>
          </a:prstGeom>
        </p:spPr>
      </p:pic>
    </p:spTree>
    <p:extLst>
      <p:ext uri="{BB962C8B-B14F-4D97-AF65-F5344CB8AC3E}">
        <p14:creationId xmlns:p14="http://schemas.microsoft.com/office/powerpoint/2010/main" val="2651774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Isentropik</a:t>
            </a:r>
          </a:p>
        </p:txBody>
      </p:sp>
      <p:sp>
        <p:nvSpPr>
          <p:cNvPr id="3" name="Content Placeholder 2"/>
          <p:cNvSpPr>
            <a:spLocks noGrp="1"/>
          </p:cNvSpPr>
          <p:nvPr>
            <p:ph idx="1"/>
          </p:nvPr>
        </p:nvSpPr>
        <p:spPr/>
        <p:txBody>
          <a:bodyPr/>
          <a:lstStyle/>
          <a:p>
            <a:r>
              <a:rPr lang="en-US">
                <a:effectLst/>
              </a:rPr>
              <a:t>Proses isentropik adalah proses dimana nilai entropi tetap ( tidak terjadi perubahan entropi), namun yang perlu diperhatikan adalah jika proses adiabatis reversible adalah isentropik maka proses isentropik tidak selalu adiabatis reversible (tidak berlaku sebaliknya ).</a:t>
            </a:r>
          </a:p>
          <a:p>
            <a:endParaRPr lang="en-US"/>
          </a:p>
        </p:txBody>
      </p:sp>
    </p:spTree>
    <p:extLst>
      <p:ext uri="{BB962C8B-B14F-4D97-AF65-F5344CB8AC3E}">
        <p14:creationId xmlns:p14="http://schemas.microsoft.com/office/powerpoint/2010/main" val="33486784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Isenthalpik</a:t>
            </a:r>
          </a:p>
        </p:txBody>
      </p:sp>
      <p:sp>
        <p:nvSpPr>
          <p:cNvPr id="3" name="Content Placeholder 2"/>
          <p:cNvSpPr>
            <a:spLocks noGrp="1"/>
          </p:cNvSpPr>
          <p:nvPr>
            <p:ph idx="1"/>
          </p:nvPr>
        </p:nvSpPr>
        <p:spPr/>
        <p:txBody>
          <a:bodyPr/>
          <a:lstStyle/>
          <a:p>
            <a:r>
              <a:rPr lang="en-US"/>
              <a:t>Proses yang berlangsung dalam enthalpi yang konstan</a:t>
            </a:r>
          </a:p>
        </p:txBody>
      </p:sp>
    </p:spTree>
    <p:extLst>
      <p:ext uri="{BB962C8B-B14F-4D97-AF65-F5344CB8AC3E}">
        <p14:creationId xmlns:p14="http://schemas.microsoft.com/office/powerpoint/2010/main" val="22088807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SOAL LATIHAN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462024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381</TotalTime>
  <Words>1282</Words>
  <Application>Microsoft Macintosh PowerPoint</Application>
  <PresentationFormat>On-screen Show (4:3)</PresentationFormat>
  <Paragraphs>113</Paragraphs>
  <Slides>38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Office Theme</vt:lpstr>
      <vt:lpstr>Equation</vt:lpstr>
      <vt:lpstr>Sistem Termodinamika dan Kuantitasnya</vt:lpstr>
      <vt:lpstr>Pengertian Termodinamika</vt:lpstr>
      <vt:lpstr>Aplikasi Termodinamika</vt:lpstr>
      <vt:lpstr>PowerPoint Presentation</vt:lpstr>
      <vt:lpstr>PowerPoint Presentation</vt:lpstr>
      <vt:lpstr>PowerPoint Presentation</vt:lpstr>
      <vt:lpstr>Pemerian Makro dan Mikro</vt:lpstr>
      <vt:lpstr>Pengertian Sistem dan Lingkungan</vt:lpstr>
      <vt:lpstr>PowerPoint Presentation</vt:lpstr>
      <vt:lpstr>Sifat-sifat Zat</vt:lpstr>
      <vt:lpstr>TEKANAN</vt:lpstr>
      <vt:lpstr>Satuan Tekanan</vt:lpstr>
      <vt:lpstr>Volume (V) dan Kerapatan (ρ)</vt:lpstr>
      <vt:lpstr>Temperature (T)</vt:lpstr>
      <vt:lpstr>Temperatur Mutlak</vt:lpstr>
      <vt:lpstr>Akan dibahas lebih lanjut</vt:lpstr>
      <vt:lpstr>SOAL LATIHAN</vt:lpstr>
      <vt:lpstr>PowerPoint Presentation</vt:lpstr>
      <vt:lpstr>Kualitas Zat Kerja</vt:lpstr>
      <vt:lpstr>Fase</vt:lpstr>
      <vt:lpstr>PowerPoint Presentation</vt:lpstr>
      <vt:lpstr>Derajat Kekeringan (x)</vt:lpstr>
      <vt:lpstr>Zat Jenuh</vt:lpstr>
      <vt:lpstr>PowerPoint Presentation</vt:lpstr>
      <vt:lpstr>PowerPoint Presentation</vt:lpstr>
      <vt:lpstr>PowerPoint Presentation</vt:lpstr>
      <vt:lpstr>Proses Termodinamika</vt:lpstr>
      <vt:lpstr>Isotermis</vt:lpstr>
      <vt:lpstr>PowerPoint Presentation</vt:lpstr>
      <vt:lpstr>Isobarik</vt:lpstr>
      <vt:lpstr>PowerPoint Presentation</vt:lpstr>
      <vt:lpstr>Isokhorik</vt:lpstr>
      <vt:lpstr>PowerPoint Presentation</vt:lpstr>
      <vt:lpstr>Adiabatis</vt:lpstr>
      <vt:lpstr>PowerPoint Presentation</vt:lpstr>
      <vt:lpstr>Isentropik</vt:lpstr>
      <vt:lpstr>Isenthalpik</vt:lpstr>
      <vt:lpstr>SOAL LATIHAN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 Termodinamika dan Kuantitasnya</dc:title>
  <dc:creator>harto</dc:creator>
  <cp:lastModifiedBy>harto</cp:lastModifiedBy>
  <cp:revision>26</cp:revision>
  <dcterms:created xsi:type="dcterms:W3CDTF">2016-09-08T16:24:34Z</dcterms:created>
  <dcterms:modified xsi:type="dcterms:W3CDTF">2017-09-11T16:53:32Z</dcterms:modified>
</cp:coreProperties>
</file>