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6" r:id="rId2"/>
  </p:sldMasterIdLst>
  <p:notesMasterIdLst>
    <p:notesMasterId r:id="rId11"/>
  </p:notesMasterIdLst>
  <p:handoutMasterIdLst>
    <p:handoutMasterId r:id="rId12"/>
  </p:handoutMasterIdLst>
  <p:sldIdLst>
    <p:sldId id="259" r:id="rId3"/>
    <p:sldId id="260" r:id="rId4"/>
    <p:sldId id="261" r:id="rId5"/>
    <p:sldId id="262" r:id="rId6"/>
    <p:sldId id="264" r:id="rId7"/>
    <p:sldId id="265" r:id="rId8"/>
    <p:sldId id="266" r:id="rId9"/>
    <p:sldId id="267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 snapToGrid="0">
      <p:cViewPr varScale="1">
        <p:scale>
          <a:sx n="71" d="100"/>
          <a:sy n="71" d="100"/>
        </p:scale>
        <p:origin x="4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6" d="100"/>
          <a:sy n="76" d="100"/>
        </p:scale>
        <p:origin x="3264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5CF323-270F-40CB-AF7A-2CC26EA6359D}" type="datetimeFigureOut">
              <a:rPr lang="en-US" smtClean="0"/>
              <a:t>3/3/2018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18FF5F-08C6-42CE-9569-5553047FA3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342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BAAEB5-4261-4237-8ADA-E8D5149DBCDC}" type="datetimeFigureOut">
              <a:rPr lang="en-US" smtClean="0"/>
              <a:t>3/3/2018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6D280D-8141-4FE3-84FA-10127734B4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734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6D280D-8141-4FE3-84FA-10127734B4A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1769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ltGray"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9804383" y="2931219"/>
            <a:ext cx="1280160" cy="4572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33BCB2B-1AF8-4FC0-8A17-C0E6D40426BF}" type="datetime1">
              <a:rPr lang="en-US" smtClean="0"/>
              <a:t>3/3/2018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8077183" y="2930267"/>
            <a:ext cx="1727200" cy="4572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1093451" y="361748"/>
            <a:ext cx="996949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609599" y="2624917"/>
            <a:ext cx="7247467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accent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09600" y="1126867"/>
            <a:ext cx="112776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360237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3"/>
          <p:cNvSpPr>
            <a:spLocks noGrp="1"/>
          </p:cNvSpPr>
          <p:nvPr>
            <p:ph type="dt" sz="half" idx="2"/>
          </p:nvPr>
        </p:nvSpPr>
        <p:spPr>
          <a:xfrm>
            <a:off x="8782048" y="432590"/>
            <a:ext cx="1276352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tx1"/>
                </a:solidFill>
              </a:defRPr>
            </a:lvl1pPr>
          </a:lstStyle>
          <a:p>
            <a:fld id="{AEF53E84-C9AC-42E6-BCCB-90EC2A56B8E3}" type="datetime1">
              <a:rPr lang="en-US" smtClean="0"/>
              <a:t>3/3/2018</a:t>
            </a:fld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7010400" y="432590"/>
            <a:ext cx="176784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0899648" y="329018"/>
            <a:ext cx="1016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chemeClr val="bg1"/>
                </a:solidFill>
              </a:defRPr>
            </a:lvl1pPr>
          </a:lstStyle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088238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3FA8F-E4AE-4BCB-ADE0-9DECA7A16747}" type="datetime1">
              <a:rPr lang="en-US" smtClean="0"/>
              <a:t>3/3/2018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3367088"/>
            <a:ext cx="103632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accent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1981201"/>
            <a:ext cx="103632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440285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EA8D5-A1EF-4995-BB5E-D278733DC501}" type="datetime1">
              <a:rPr lang="en-US" smtClean="0"/>
              <a:t>3/3/2018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2249425"/>
            <a:ext cx="5384800" cy="3998975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249425"/>
            <a:ext cx="5384800" cy="3998975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02587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>
          <a:xfrm>
            <a:off x="8782048" y="466456"/>
            <a:ext cx="1276352" cy="457200"/>
          </a:xfrm>
        </p:spPr>
        <p:txBody>
          <a:bodyPr rtlCol="0"/>
          <a:lstStyle/>
          <a:p>
            <a:fld id="{1EA8C313-C41C-438F-9ABA-0F5C940ADB13}" type="datetime1">
              <a:rPr lang="en-US" smtClean="0"/>
              <a:t>3/3/2018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>
          <a:xfrm>
            <a:off x="10899648" y="362884"/>
            <a:ext cx="1016000" cy="365760"/>
          </a:xfrm>
        </p:spPr>
        <p:txBody>
          <a:bodyPr rtlCol="0"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>
          <a:xfrm>
            <a:off x="7010400" y="466456"/>
            <a:ext cx="1767840" cy="457200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1073" y="2369859"/>
            <a:ext cx="5389033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294968" y="1906310"/>
            <a:ext cx="5389033" cy="457200"/>
          </a:xfrm>
          <a:solidFill>
            <a:schemeClr val="bg1">
              <a:alpha val="25000"/>
            </a:schemeClr>
          </a:solidFill>
          <a:ln w="12700">
            <a:noFill/>
          </a:ln>
        </p:spPr>
        <p:txBody>
          <a:bodyPr anchor="ctr">
            <a:noAutofit/>
          </a:bodyPr>
          <a:lstStyle>
            <a:lvl1pPr marL="45720" indent="0">
              <a:buNone/>
              <a:defRPr sz="1900" b="0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508000" y="2369859"/>
            <a:ext cx="5388864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1906310"/>
            <a:ext cx="5388864" cy="457200"/>
          </a:xfrm>
          <a:solidFill>
            <a:schemeClr val="bg1">
              <a:alpha val="25000"/>
            </a:schemeClr>
          </a:solidFill>
          <a:ln w="12700">
            <a:noFill/>
          </a:ln>
        </p:spPr>
        <p:txBody>
          <a:bodyPr anchor="ctr">
            <a:noAutofit/>
          </a:bodyPr>
          <a:lstStyle>
            <a:lvl1pPr marL="45720" indent="0">
              <a:buNone/>
              <a:defRPr sz="1900" b="0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804340"/>
            <a:ext cx="11176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52893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13"/>
          <p:cNvSpPr>
            <a:spLocks noGrp="1"/>
          </p:cNvSpPr>
          <p:nvPr>
            <p:ph type="dt" sz="half" idx="2"/>
          </p:nvPr>
        </p:nvSpPr>
        <p:spPr>
          <a:xfrm>
            <a:off x="8782048" y="432590"/>
            <a:ext cx="1276352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tx2"/>
                </a:solidFill>
              </a:defRPr>
            </a:lvl1pPr>
          </a:lstStyle>
          <a:p>
            <a:fld id="{BCD7CAB1-3B26-4557-B57F-DA3E294B9278}" type="datetime1">
              <a:rPr lang="en-US" smtClean="0"/>
              <a:t>3/3/2018</a:t>
            </a:fld>
            <a:endParaRPr lang="en-US"/>
          </a:p>
        </p:txBody>
      </p:sp>
      <p:sp>
        <p:nvSpPr>
          <p:cNvPr id="7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7010400" y="432590"/>
            <a:ext cx="176784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0899648" y="329018"/>
            <a:ext cx="1016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chemeClr val="bg2"/>
                </a:solidFill>
              </a:defRPr>
            </a:lvl1pPr>
          </a:lstStyle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9848"/>
          </a:xfrm>
        </p:spPr>
        <p:txBody>
          <a:bodyPr anchor="ctr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039355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941E0-B930-4E4F-B101-1077B3800E20}" type="datetime1">
              <a:rPr lang="en-US" smtClean="0"/>
              <a:t>3/3/2018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734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40AC2-8591-468F-9A21-0A84DF454DEF}" type="datetime1">
              <a:rPr lang="en-US" smtClean="0"/>
              <a:t>3/3/2018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03200" y="776287"/>
            <a:ext cx="6803136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7137995" y="2010727"/>
            <a:ext cx="4511040" cy="4617720"/>
          </a:xfrm>
        </p:spPr>
        <p:txBody>
          <a:bodyPr/>
          <a:lstStyle>
            <a:lvl1pPr marL="9144" indent="0"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37995" y="1101970"/>
            <a:ext cx="451104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64735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A9968-A8E7-4C22-B7AC-58FCBCCC98E9}" type="datetime1">
              <a:rPr lang="en-US" smtClean="0"/>
              <a:t>3/3/2018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38228" y="1143000"/>
            <a:ext cx="6096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17924" y="3274309"/>
            <a:ext cx="34544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3913" y="1109161"/>
            <a:ext cx="782404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744780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6C92A-CAD7-4B96-8A25-64B92E050815}" type="datetime1">
              <a:rPr lang="en-US" smtClean="0"/>
              <a:t>3/3/2018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524232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34F62-EA7E-4D70-AF22-BD86757D3155}" type="datetime1">
              <a:rPr lang="en-US" smtClean="0"/>
              <a:t>3/3/2018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143000"/>
            <a:ext cx="8331200" cy="519042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1143000"/>
            <a:ext cx="2540000" cy="519042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048637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8782048" y="432590"/>
            <a:ext cx="1276352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tx1"/>
                </a:solidFill>
              </a:defRPr>
            </a:lvl1pPr>
          </a:lstStyle>
          <a:p>
            <a:fld id="{5739D9E8-B0FF-4E40-8A65-1C1B44D4BA58}" type="datetime1">
              <a:rPr lang="en-US" smtClean="0"/>
              <a:t>3/3/2018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7010400" y="432590"/>
            <a:ext cx="176784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0899648" y="329018"/>
            <a:ext cx="1016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chemeClr val="bg2"/>
                </a:solidFill>
              </a:defRPr>
            </a:lvl1pPr>
          </a:lstStyle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09600" y="1927697"/>
            <a:ext cx="109728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821273"/>
            <a:ext cx="109728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559180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sldNum="0" hd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1">
            <a:lumMod val="40000"/>
            <a:lumOff val="60000"/>
          </a:schemeClr>
        </a:buClr>
        <a:buSzPct val="60000"/>
        <a:buFont typeface="Wingdings 3" panose="05040102010807070707" pitchFamily="18" charset="2"/>
        <a:buChar char="u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1">
            <a:lumMod val="40000"/>
            <a:lumOff val="60000"/>
          </a:schemeClr>
        </a:buClr>
        <a:buSzPct val="60000"/>
        <a:buFont typeface="Wingdings 3" panose="05040102010807070707" pitchFamily="18" charset="2"/>
        <a:buChar char="u"/>
        <a:defRPr kumimoji="0" sz="2600" kern="1200">
          <a:solidFill>
            <a:schemeClr val="tx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>
            <a:lumMod val="40000"/>
            <a:lumOff val="60000"/>
          </a:schemeClr>
        </a:buClr>
        <a:buSzPct val="60000"/>
        <a:buFont typeface="Wingdings 3" panose="05040102010807070707" pitchFamily="18" charset="2"/>
        <a:buChar char="u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>
            <a:lumMod val="40000"/>
            <a:lumOff val="60000"/>
          </a:schemeClr>
        </a:buClr>
        <a:buSzPct val="60000"/>
        <a:buFont typeface="Wingdings 3" panose="05040102010807070707" pitchFamily="18" charset="2"/>
        <a:buChar char="u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1">
            <a:lumMod val="40000"/>
            <a:lumOff val="60000"/>
          </a:schemeClr>
        </a:buClr>
        <a:buSzPct val="60000"/>
        <a:buFont typeface="Wingdings 3" panose="05040102010807070707" pitchFamily="18" charset="2"/>
        <a:buChar char="u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1">
            <a:lumMod val="40000"/>
            <a:lumOff val="60000"/>
          </a:schemeClr>
        </a:buClr>
        <a:buSzPct val="60000"/>
        <a:buFont typeface="Wingdings 3" panose="05040102010807070707" pitchFamily="18" charset="2"/>
        <a:buChar char="u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1">
            <a:lumMod val="40000"/>
            <a:lumOff val="60000"/>
          </a:schemeClr>
        </a:buClr>
        <a:buSzPct val="60000"/>
        <a:buFont typeface="Wingdings 3" panose="05040102010807070707" pitchFamily="18" charset="2"/>
        <a:buChar char="u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1">
            <a:lumMod val="40000"/>
            <a:lumOff val="60000"/>
          </a:schemeClr>
        </a:buClr>
        <a:buSzPct val="60000"/>
        <a:buFont typeface="Wingdings 3" panose="05040102010807070707" pitchFamily="18" charset="2"/>
        <a:buChar char="u"/>
        <a:defRPr kumimoji="0" sz="1500" kern="1200">
          <a:solidFill>
            <a:schemeClr val="tx2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1">
            <a:lumMod val="40000"/>
            <a:lumOff val="60000"/>
          </a:schemeClr>
        </a:buClr>
        <a:buSzPct val="60000"/>
        <a:buFont typeface="Wingdings 3" panose="05040102010807070707" pitchFamily="18" charset="2"/>
        <a:buChar char="u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84" userDrawn="1">
          <p15:clr>
            <a:srgbClr val="F26B43"/>
          </p15:clr>
        </p15:guide>
        <p15:guide id="3" orient="horz" pos="393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jp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Dr. Nazla Maharani Umaya, </a:t>
            </a:r>
            <a:r>
              <a:rPr lang="en-US" dirty="0" err="1" smtClean="0"/>
              <a:t>M.Hum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Dasar</a:t>
            </a:r>
            <a:r>
              <a:rPr lang="en-US" dirty="0" smtClean="0"/>
              <a:t> </a:t>
            </a:r>
            <a:r>
              <a:rPr lang="en-US" dirty="0" err="1" smtClean="0"/>
              <a:t>Statistika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7665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b="1" dirty="0" err="1" smtClean="0"/>
              <a:t>Statistika</a:t>
            </a:r>
            <a:r>
              <a:rPr lang="en-US" b="1" dirty="0" smtClean="0"/>
              <a:t> </a:t>
            </a:r>
            <a:r>
              <a:rPr lang="en-US" b="1" dirty="0" err="1" smtClean="0"/>
              <a:t>adalah</a:t>
            </a:r>
            <a:r>
              <a:rPr lang="en-US" b="1" dirty="0" smtClean="0"/>
              <a:t> </a:t>
            </a:r>
            <a:r>
              <a:rPr lang="en-US" b="1" dirty="0" err="1" smtClean="0"/>
              <a:t>catatan</a:t>
            </a:r>
            <a:r>
              <a:rPr lang="en-US" b="1" dirty="0" smtClean="0"/>
              <a:t> </a:t>
            </a:r>
            <a:r>
              <a:rPr lang="en-US" b="1" dirty="0" err="1" smtClean="0"/>
              <a:t>angka-angka</a:t>
            </a:r>
            <a:r>
              <a:rPr lang="en-US" b="1" dirty="0" smtClean="0"/>
              <a:t> </a:t>
            </a:r>
            <a:r>
              <a:rPr lang="en-US" b="1" dirty="0"/>
              <a:t>(</a:t>
            </a:r>
            <a:r>
              <a:rPr lang="en-US" b="1" dirty="0" err="1"/>
              <a:t>bilangan</a:t>
            </a:r>
            <a:r>
              <a:rPr lang="en-US" b="1" dirty="0"/>
              <a:t>); </a:t>
            </a:r>
            <a:r>
              <a:rPr lang="en-US" b="1" dirty="0" err="1"/>
              <a:t>perangkaan</a:t>
            </a:r>
            <a:r>
              <a:rPr lang="en-US" b="1" dirty="0"/>
              <a:t>; data yang </a:t>
            </a:r>
            <a:r>
              <a:rPr lang="en-US" b="1" dirty="0" err="1"/>
              <a:t>berupa</a:t>
            </a:r>
            <a:r>
              <a:rPr lang="en-US" b="1" dirty="0"/>
              <a:t> </a:t>
            </a:r>
            <a:r>
              <a:rPr lang="en-US" b="1" dirty="0" err="1"/>
              <a:t>angka-angka</a:t>
            </a:r>
            <a:r>
              <a:rPr lang="en-US" b="1" dirty="0"/>
              <a:t> yang </a:t>
            </a:r>
            <a:r>
              <a:rPr lang="en-US" b="1" dirty="0" err="1"/>
              <a:t>dikumpulkan</a:t>
            </a:r>
            <a:r>
              <a:rPr lang="en-US" b="1" dirty="0" smtClean="0"/>
              <a:t>, </a:t>
            </a:r>
            <a:r>
              <a:rPr lang="en-US" b="1" dirty="0" err="1" smtClean="0"/>
              <a:t>ditabulasi</a:t>
            </a:r>
            <a:r>
              <a:rPr lang="en-US" b="1" dirty="0"/>
              <a:t>, </a:t>
            </a:r>
            <a:r>
              <a:rPr lang="en-US" b="1" dirty="0" err="1"/>
              <a:t>dikelompokkan</a:t>
            </a:r>
            <a:r>
              <a:rPr lang="en-US" b="1" dirty="0"/>
              <a:t>, </a:t>
            </a:r>
            <a:r>
              <a:rPr lang="en-US" b="1" dirty="0" err="1"/>
              <a:t>sehingga</a:t>
            </a:r>
            <a:r>
              <a:rPr lang="en-US" b="1" dirty="0"/>
              <a:t> </a:t>
            </a:r>
            <a:r>
              <a:rPr lang="en-US" b="1" dirty="0" err="1"/>
              <a:t>dapat</a:t>
            </a:r>
            <a:r>
              <a:rPr lang="en-US" b="1" dirty="0"/>
              <a:t> </a:t>
            </a:r>
            <a:r>
              <a:rPr lang="en-US" b="1" dirty="0" err="1"/>
              <a:t>memberi</a:t>
            </a:r>
            <a:r>
              <a:rPr lang="en-US" b="1" dirty="0"/>
              <a:t> </a:t>
            </a:r>
            <a:r>
              <a:rPr lang="en-US" b="1" dirty="0" err="1"/>
              <a:t>informasi</a:t>
            </a:r>
            <a:r>
              <a:rPr lang="en-US" b="1" dirty="0"/>
              <a:t> yang </a:t>
            </a:r>
            <a:r>
              <a:rPr lang="en-US" b="1" dirty="0" err="1"/>
              <a:t>berarti</a:t>
            </a:r>
            <a:r>
              <a:rPr lang="en-US" b="1" dirty="0"/>
              <a:t> </a:t>
            </a:r>
            <a:r>
              <a:rPr lang="en-US" b="1" dirty="0" err="1"/>
              <a:t>mengenai</a:t>
            </a:r>
            <a:r>
              <a:rPr lang="en-US" b="1" dirty="0"/>
              <a:t> </a:t>
            </a:r>
            <a:r>
              <a:rPr lang="en-US" b="1" dirty="0" err="1" smtClean="0"/>
              <a:t>suatu</a:t>
            </a:r>
            <a:r>
              <a:rPr lang="en-US" b="1" dirty="0" smtClean="0"/>
              <a:t> </a:t>
            </a:r>
            <a:r>
              <a:rPr lang="en-US" b="1" dirty="0" err="1" smtClean="0"/>
              <a:t>masalah</a:t>
            </a:r>
            <a:r>
              <a:rPr lang="en-US" b="1" dirty="0"/>
              <a:t>, </a:t>
            </a:r>
            <a:r>
              <a:rPr lang="en-US" b="1" dirty="0" err="1"/>
              <a:t>gejala</a:t>
            </a:r>
            <a:r>
              <a:rPr lang="en-US" b="1" dirty="0"/>
              <a:t> </a:t>
            </a:r>
            <a:r>
              <a:rPr lang="en-US" b="1" dirty="0" err="1"/>
              <a:t>atau</a:t>
            </a:r>
            <a:r>
              <a:rPr lang="en-US" b="1" dirty="0"/>
              <a:t> </a:t>
            </a:r>
            <a:r>
              <a:rPr lang="en-US" b="1" dirty="0" err="1"/>
              <a:t>peristiwa</a:t>
            </a:r>
            <a:r>
              <a:rPr lang="en-US" b="1" dirty="0"/>
              <a:t>.</a:t>
            </a:r>
            <a:endParaRPr lang="en-US" b="1" dirty="0" smtClean="0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Pemahaman</a:t>
            </a:r>
            <a:r>
              <a:rPr lang="en-US" b="1" dirty="0" smtClean="0"/>
              <a:t> </a:t>
            </a:r>
            <a:r>
              <a:rPr lang="en-US" b="1" dirty="0" err="1" smtClean="0"/>
              <a:t>umum</a:t>
            </a:r>
            <a:endParaRPr lang="en-US" b="1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4829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title="Title and Content Layout with Chart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Penggunaan</a:t>
            </a:r>
            <a:r>
              <a:rPr lang="en-US" b="1" dirty="0" smtClean="0"/>
              <a:t> </a:t>
            </a:r>
            <a:r>
              <a:rPr lang="en-US" b="1" dirty="0" err="1" smtClean="0"/>
              <a:t>statistik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/>
              <a:t>Penelitian</a:t>
            </a:r>
            <a:r>
              <a:rPr lang="en-US" b="1" dirty="0" smtClean="0"/>
              <a:t> </a:t>
            </a:r>
            <a:r>
              <a:rPr lang="en-US" b="1" dirty="0" err="1" smtClean="0"/>
              <a:t>kuantitatif</a:t>
            </a:r>
            <a:endParaRPr lang="en-US" b="1" dirty="0" smtClean="0"/>
          </a:p>
          <a:p>
            <a:pPr marL="109728" indent="0">
              <a:buNone/>
            </a:pPr>
            <a:r>
              <a:rPr lang="en-US" b="1" dirty="0" err="1" smtClean="0"/>
              <a:t>Digunakan</a:t>
            </a:r>
            <a:r>
              <a:rPr lang="en-US" b="1" dirty="0" smtClean="0"/>
              <a:t> </a:t>
            </a:r>
            <a:r>
              <a:rPr lang="en-US" b="1" dirty="0" err="1" smtClean="0"/>
              <a:t>untuk</a:t>
            </a:r>
            <a:r>
              <a:rPr lang="en-US" b="1" dirty="0" smtClean="0"/>
              <a:t> </a:t>
            </a:r>
            <a:r>
              <a:rPr lang="en-US" b="1" dirty="0" err="1" smtClean="0"/>
              <a:t>mengolah</a:t>
            </a:r>
            <a:r>
              <a:rPr lang="en-US" b="1" dirty="0" smtClean="0"/>
              <a:t> data </a:t>
            </a:r>
            <a:r>
              <a:rPr lang="en-US" b="1" dirty="0" err="1" smtClean="0"/>
              <a:t>bilangan</a:t>
            </a:r>
            <a:r>
              <a:rPr lang="en-US" b="1" dirty="0" smtClean="0"/>
              <a:t> </a:t>
            </a:r>
            <a:r>
              <a:rPr lang="en-US" b="1" dirty="0" err="1" smtClean="0"/>
              <a:t>menjadi</a:t>
            </a:r>
            <a:r>
              <a:rPr lang="en-US" b="1" dirty="0" smtClean="0"/>
              <a:t> </a:t>
            </a:r>
            <a:r>
              <a:rPr lang="en-US" b="1" dirty="0" err="1" smtClean="0"/>
              <a:t>bilangan</a:t>
            </a:r>
            <a:endParaRPr lang="en-US" b="1" dirty="0" smtClean="0"/>
          </a:p>
          <a:p>
            <a:pPr marL="109728" indent="0">
              <a:buNone/>
            </a:pPr>
            <a:endParaRPr lang="en-US" b="1" dirty="0" smtClean="0"/>
          </a:p>
          <a:p>
            <a:r>
              <a:rPr lang="en-US" b="1" dirty="0" err="1" smtClean="0"/>
              <a:t>Penelitian</a:t>
            </a:r>
            <a:r>
              <a:rPr lang="en-US" b="1" dirty="0" smtClean="0"/>
              <a:t> </a:t>
            </a:r>
            <a:r>
              <a:rPr lang="en-US" b="1" dirty="0" err="1" smtClean="0"/>
              <a:t>campuran</a:t>
            </a:r>
            <a:r>
              <a:rPr lang="en-US" b="1" dirty="0" smtClean="0"/>
              <a:t> </a:t>
            </a:r>
            <a:r>
              <a:rPr lang="en-US" b="1" dirty="0" err="1" smtClean="0"/>
              <a:t>atau</a:t>
            </a:r>
            <a:r>
              <a:rPr lang="en-US" b="1" dirty="0" smtClean="0"/>
              <a:t> mix (</a:t>
            </a:r>
            <a:r>
              <a:rPr lang="en-US" b="1" dirty="0" err="1" smtClean="0"/>
              <a:t>kualitatif</a:t>
            </a:r>
            <a:r>
              <a:rPr lang="en-US" b="1" dirty="0" smtClean="0"/>
              <a:t> </a:t>
            </a:r>
            <a:r>
              <a:rPr lang="en-US" b="1" dirty="0" err="1" smtClean="0"/>
              <a:t>kuantitatif</a:t>
            </a:r>
            <a:r>
              <a:rPr lang="en-US" b="1" dirty="0" smtClean="0"/>
              <a:t>)</a:t>
            </a:r>
          </a:p>
          <a:p>
            <a:pPr marL="109728" indent="0">
              <a:buNone/>
            </a:pPr>
            <a:r>
              <a:rPr lang="en-US" b="1" dirty="0" err="1" smtClean="0"/>
              <a:t>Digunakan</a:t>
            </a:r>
            <a:r>
              <a:rPr lang="en-US" b="1" dirty="0" smtClean="0"/>
              <a:t> </a:t>
            </a:r>
            <a:r>
              <a:rPr lang="en-US" b="1" dirty="0" err="1" smtClean="0"/>
              <a:t>untuk</a:t>
            </a:r>
            <a:r>
              <a:rPr lang="en-US" b="1" dirty="0" smtClean="0"/>
              <a:t> </a:t>
            </a:r>
            <a:r>
              <a:rPr lang="en-US" b="1" dirty="0" err="1" smtClean="0"/>
              <a:t>mengolah</a:t>
            </a:r>
            <a:r>
              <a:rPr lang="en-US" b="1" dirty="0" smtClean="0"/>
              <a:t> data </a:t>
            </a:r>
            <a:r>
              <a:rPr lang="en-US" b="1" dirty="0" err="1" smtClean="0"/>
              <a:t>bilangan</a:t>
            </a:r>
            <a:r>
              <a:rPr lang="en-US" b="1" dirty="0" smtClean="0"/>
              <a:t> </a:t>
            </a:r>
            <a:r>
              <a:rPr lang="en-US" b="1" dirty="0" err="1" smtClean="0"/>
              <a:t>menjadi</a:t>
            </a:r>
            <a:r>
              <a:rPr lang="en-US" b="1" dirty="0" smtClean="0"/>
              <a:t> </a:t>
            </a:r>
            <a:r>
              <a:rPr lang="en-US" b="1" dirty="0" err="1" smtClean="0"/>
              <a:t>deskripsi</a:t>
            </a:r>
            <a:r>
              <a:rPr lang="en-US" b="1" dirty="0" smtClean="0"/>
              <a:t> </a:t>
            </a:r>
            <a:r>
              <a:rPr lang="en-US" b="1" dirty="0" err="1" smtClean="0"/>
              <a:t>atau</a:t>
            </a:r>
            <a:r>
              <a:rPr lang="en-US" b="1" dirty="0" smtClean="0"/>
              <a:t> </a:t>
            </a:r>
            <a:r>
              <a:rPr lang="en-US" b="1" dirty="0" err="1" smtClean="0"/>
              <a:t>menjadi</a:t>
            </a:r>
            <a:r>
              <a:rPr lang="en-US" b="1" dirty="0" smtClean="0"/>
              <a:t> data </a:t>
            </a:r>
            <a:r>
              <a:rPr lang="en-US" b="1" dirty="0" err="1" smtClean="0"/>
              <a:t>inferensial</a:t>
            </a:r>
            <a:r>
              <a:rPr lang="en-US" b="1" dirty="0" smtClean="0"/>
              <a:t>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641110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821273"/>
            <a:ext cx="10972800" cy="760784"/>
          </a:xfrm>
        </p:spPr>
        <p:txBody>
          <a:bodyPr/>
          <a:lstStyle/>
          <a:p>
            <a:r>
              <a:rPr lang="en-US" b="1" dirty="0" smtClean="0"/>
              <a:t>Data </a:t>
            </a:r>
            <a:r>
              <a:rPr lang="en-US" b="1" dirty="0" err="1" smtClean="0"/>
              <a:t>statistika</a:t>
            </a:r>
            <a:endParaRPr lang="en-US" b="1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755941"/>
            <a:ext cx="10972800" cy="871145"/>
          </a:xfrm>
        </p:spPr>
        <p:txBody>
          <a:bodyPr/>
          <a:lstStyle/>
          <a:p>
            <a:r>
              <a:rPr lang="en-US" b="1" dirty="0"/>
              <a:t>Data </a:t>
            </a:r>
            <a:r>
              <a:rPr lang="en-US" b="1" dirty="0" err="1" smtClean="0"/>
              <a:t>statistik</a:t>
            </a:r>
            <a:r>
              <a:rPr lang="en-US" b="1" dirty="0" smtClean="0"/>
              <a:t> </a:t>
            </a:r>
            <a:r>
              <a:rPr lang="en-US" b="1" dirty="0" err="1" smtClean="0"/>
              <a:t>adalah</a:t>
            </a:r>
            <a:r>
              <a:rPr lang="en-US" b="1" dirty="0" smtClean="0"/>
              <a:t> </a:t>
            </a:r>
            <a:r>
              <a:rPr lang="en-US" b="1" dirty="0" err="1"/>
              <a:t>keterangan</a:t>
            </a:r>
            <a:r>
              <a:rPr lang="en-US" b="1" dirty="0"/>
              <a:t> </a:t>
            </a:r>
            <a:r>
              <a:rPr lang="en-US" b="1" dirty="0" err="1"/>
              <a:t>tentang</a:t>
            </a:r>
            <a:r>
              <a:rPr lang="en-US" b="1" dirty="0"/>
              <a:t> </a:t>
            </a:r>
            <a:r>
              <a:rPr lang="en-US" b="1" dirty="0" err="1"/>
              <a:t>suatu</a:t>
            </a:r>
            <a:r>
              <a:rPr lang="en-US" b="1" dirty="0"/>
              <a:t> </a:t>
            </a:r>
            <a:r>
              <a:rPr lang="en-US" b="1" dirty="0" err="1"/>
              <a:t>obyek</a:t>
            </a:r>
            <a:r>
              <a:rPr lang="en-US" b="1" dirty="0"/>
              <a:t>, </a:t>
            </a:r>
            <a:r>
              <a:rPr lang="en-US" b="1" dirty="0" err="1" smtClean="0"/>
              <a:t>tentang</a:t>
            </a:r>
            <a:r>
              <a:rPr lang="en-US" b="1" dirty="0" smtClean="0"/>
              <a:t> </a:t>
            </a:r>
            <a:r>
              <a:rPr lang="en-US" b="1" dirty="0" err="1"/>
              <a:t>sifat</a:t>
            </a:r>
            <a:r>
              <a:rPr lang="en-US" b="1" dirty="0"/>
              <a:t>, </a:t>
            </a:r>
            <a:r>
              <a:rPr lang="en-US" b="1" dirty="0" err="1" smtClean="0"/>
              <a:t>kualitas</a:t>
            </a:r>
            <a:r>
              <a:rPr lang="en-US" b="1" dirty="0" smtClean="0"/>
              <a:t>, </a:t>
            </a:r>
            <a:r>
              <a:rPr lang="en-US" b="1" dirty="0" err="1" smtClean="0"/>
              <a:t>kuantitas</a:t>
            </a:r>
            <a:r>
              <a:rPr lang="en-US" b="1" dirty="0" smtClean="0"/>
              <a:t> </a:t>
            </a:r>
            <a:r>
              <a:rPr lang="en-US" b="1" dirty="0"/>
              <a:t>yang </a:t>
            </a:r>
            <a:r>
              <a:rPr lang="en-US" b="1" dirty="0" err="1"/>
              <a:t>secara</a:t>
            </a:r>
            <a:r>
              <a:rPr lang="en-US" b="1" dirty="0"/>
              <a:t> </a:t>
            </a:r>
            <a:r>
              <a:rPr lang="en-US" b="1" dirty="0" err="1" smtClean="0"/>
              <a:t>umum</a:t>
            </a:r>
            <a:r>
              <a:rPr lang="en-US" b="1" dirty="0" smtClean="0"/>
              <a:t> </a:t>
            </a:r>
            <a:r>
              <a:rPr lang="en-US" b="1" dirty="0" err="1" smtClean="0"/>
              <a:t>ditulis</a:t>
            </a:r>
            <a:r>
              <a:rPr lang="en-US" b="1" dirty="0" smtClean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bentuk</a:t>
            </a:r>
            <a:r>
              <a:rPr lang="en-US" b="1" dirty="0"/>
              <a:t> </a:t>
            </a:r>
            <a:r>
              <a:rPr lang="en-US" b="1" dirty="0" err="1" smtClean="0"/>
              <a:t>angka</a:t>
            </a:r>
            <a:r>
              <a:rPr lang="en-US" b="1" dirty="0" smtClean="0"/>
              <a:t>.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841829" y="2800970"/>
            <a:ext cx="4440639" cy="36933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none" rtlCol="0" anchor="ctr" anchorCtr="1">
            <a:spAutoFit/>
          </a:bodyPr>
          <a:lstStyle/>
          <a:p>
            <a:r>
              <a:rPr lang="en-US" b="1" dirty="0" err="1" smtClean="0"/>
              <a:t>Penduduk</a:t>
            </a:r>
            <a:r>
              <a:rPr lang="en-US" b="1" dirty="0" smtClean="0"/>
              <a:t> Kota Semarang </a:t>
            </a:r>
            <a:r>
              <a:rPr lang="en-US" b="1" dirty="0" err="1" smtClean="0"/>
              <a:t>tahun</a:t>
            </a:r>
            <a:r>
              <a:rPr lang="en-US" b="1" dirty="0" smtClean="0"/>
              <a:t> 2018</a:t>
            </a:r>
            <a:endParaRPr lang="en-US" b="1" dirty="0"/>
          </a:p>
        </p:txBody>
      </p:sp>
      <p:sp>
        <p:nvSpPr>
          <p:cNvPr id="8" name="Right Arrow 7"/>
          <p:cNvSpPr/>
          <p:nvPr/>
        </p:nvSpPr>
        <p:spPr>
          <a:xfrm>
            <a:off x="5471886" y="2879729"/>
            <a:ext cx="1248228" cy="184666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6909532" y="2800970"/>
            <a:ext cx="2957861" cy="36933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none" rtlCol="0" anchor="ctr" anchorCtr="1">
            <a:spAutoFit/>
          </a:bodyPr>
          <a:lstStyle/>
          <a:p>
            <a:r>
              <a:rPr lang="en-US" b="1" dirty="0" smtClean="0"/>
              <a:t>471 327 </a:t>
            </a:r>
            <a:r>
              <a:rPr lang="en-US" b="1" dirty="0" err="1" smtClean="0"/>
              <a:t>kepala</a:t>
            </a:r>
            <a:r>
              <a:rPr lang="en-US" b="1" dirty="0" smtClean="0"/>
              <a:t> </a:t>
            </a:r>
            <a:r>
              <a:rPr lang="en-US" b="1" dirty="0" err="1" smtClean="0"/>
              <a:t>keluarga</a:t>
            </a:r>
            <a:endParaRPr lang="en-US" b="1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l="9047" t="37876" r="12143" b="16175"/>
          <a:stretch/>
        </p:blipFill>
        <p:spPr>
          <a:xfrm>
            <a:off x="841829" y="3408719"/>
            <a:ext cx="9608457" cy="314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763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41829" y="1221536"/>
            <a:ext cx="4102405" cy="646331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none" rtlCol="0" anchor="ctr" anchorCtr="1">
            <a:spAutoFit/>
          </a:bodyPr>
          <a:lstStyle/>
          <a:p>
            <a:r>
              <a:rPr lang="en-US" b="1" dirty="0" err="1" smtClean="0"/>
              <a:t>Bahan</a:t>
            </a:r>
            <a:r>
              <a:rPr lang="en-US" b="1" dirty="0" smtClean="0"/>
              <a:t> ajar </a:t>
            </a:r>
            <a:r>
              <a:rPr lang="en-US" b="1" dirty="0" err="1" smtClean="0"/>
              <a:t>bahasa</a:t>
            </a:r>
            <a:r>
              <a:rPr lang="en-US" b="1" dirty="0" smtClean="0"/>
              <a:t> Indonesia SMA </a:t>
            </a:r>
          </a:p>
          <a:p>
            <a:r>
              <a:rPr lang="en-US" b="1" dirty="0" smtClean="0"/>
              <a:t>di Kota Semarang</a:t>
            </a:r>
            <a:endParaRPr lang="en-US" b="1" dirty="0"/>
          </a:p>
        </p:txBody>
      </p:sp>
      <p:sp>
        <p:nvSpPr>
          <p:cNvPr id="7" name="Right Arrow 6"/>
          <p:cNvSpPr/>
          <p:nvPr/>
        </p:nvSpPr>
        <p:spPr>
          <a:xfrm>
            <a:off x="5457372" y="1254129"/>
            <a:ext cx="1248228" cy="184666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6895018" y="1175370"/>
            <a:ext cx="3329758" cy="36933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none" rtlCol="0" anchor="ctr" anchorCtr="1">
            <a:spAutoFit/>
          </a:bodyPr>
          <a:lstStyle/>
          <a:p>
            <a:r>
              <a:rPr lang="en-US" b="1" dirty="0" smtClean="0"/>
              <a:t>18 </a:t>
            </a:r>
            <a:r>
              <a:rPr lang="en-US" b="1" dirty="0" err="1" smtClean="0"/>
              <a:t>jenis</a:t>
            </a:r>
            <a:r>
              <a:rPr lang="en-US" b="1" dirty="0" smtClean="0"/>
              <a:t> </a:t>
            </a:r>
            <a:r>
              <a:rPr lang="en-US" b="1" dirty="0" err="1" smtClean="0"/>
              <a:t>buku</a:t>
            </a:r>
            <a:r>
              <a:rPr lang="en-US" b="1" dirty="0" smtClean="0"/>
              <a:t> </a:t>
            </a:r>
            <a:r>
              <a:rPr lang="en-US" b="1" dirty="0" err="1" smtClean="0"/>
              <a:t>dari</a:t>
            </a:r>
            <a:r>
              <a:rPr lang="en-US" b="1" dirty="0" smtClean="0"/>
              <a:t> </a:t>
            </a:r>
            <a:r>
              <a:rPr lang="en-US" b="1" dirty="0" smtClean="0"/>
              <a:t>5 </a:t>
            </a:r>
            <a:r>
              <a:rPr lang="en-US" b="1" dirty="0" err="1" smtClean="0"/>
              <a:t>penerbit</a:t>
            </a:r>
            <a:endParaRPr lang="en-US" b="1" dirty="0"/>
          </a:p>
        </p:txBody>
      </p:sp>
      <p:sp>
        <p:nvSpPr>
          <p:cNvPr id="9" name="TextBox 8"/>
          <p:cNvSpPr txBox="1"/>
          <p:nvPr/>
        </p:nvSpPr>
        <p:spPr>
          <a:xfrm>
            <a:off x="841829" y="2070622"/>
            <a:ext cx="4549643" cy="646331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none" rtlCol="0" anchor="ctr" anchorCtr="1">
            <a:spAutoFit/>
          </a:bodyPr>
          <a:lstStyle/>
          <a:p>
            <a:r>
              <a:rPr lang="en-US" b="1" dirty="0" err="1" smtClean="0"/>
              <a:t>Hasil</a:t>
            </a:r>
            <a:r>
              <a:rPr lang="en-US" b="1" dirty="0" smtClean="0"/>
              <a:t> </a:t>
            </a:r>
            <a:r>
              <a:rPr lang="en-US" b="1" dirty="0" err="1" smtClean="0"/>
              <a:t>belajar</a:t>
            </a:r>
            <a:r>
              <a:rPr lang="en-US" b="1" dirty="0" smtClean="0"/>
              <a:t> </a:t>
            </a:r>
            <a:r>
              <a:rPr lang="en-US" b="1" dirty="0" err="1" smtClean="0"/>
              <a:t>menulis</a:t>
            </a:r>
            <a:r>
              <a:rPr lang="en-US" b="1" dirty="0" smtClean="0"/>
              <a:t> </a:t>
            </a:r>
            <a:r>
              <a:rPr lang="en-US" b="1" dirty="0" err="1" smtClean="0"/>
              <a:t>dongeng</a:t>
            </a:r>
            <a:r>
              <a:rPr lang="en-US" b="1" dirty="0" smtClean="0"/>
              <a:t> </a:t>
            </a:r>
            <a:r>
              <a:rPr lang="en-US" b="1" dirty="0" err="1" smtClean="0"/>
              <a:t>pada</a:t>
            </a:r>
            <a:endParaRPr lang="en-US" b="1" dirty="0" smtClean="0"/>
          </a:p>
          <a:p>
            <a:r>
              <a:rPr lang="en-US" b="1" dirty="0" err="1" smtClean="0"/>
              <a:t>Siswa</a:t>
            </a:r>
            <a:r>
              <a:rPr lang="en-US" b="1" dirty="0" smtClean="0"/>
              <a:t> SMA N 1 Semarang TA 2017/2018</a:t>
            </a:r>
            <a:endParaRPr lang="en-US" b="1" dirty="0"/>
          </a:p>
        </p:txBody>
      </p:sp>
      <p:sp>
        <p:nvSpPr>
          <p:cNvPr id="10" name="Right Arrow 9"/>
          <p:cNvSpPr/>
          <p:nvPr/>
        </p:nvSpPr>
        <p:spPr>
          <a:xfrm>
            <a:off x="5457372" y="2103215"/>
            <a:ext cx="1248228" cy="184666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5329051"/>
              </p:ext>
            </p:extLst>
          </p:nvPr>
        </p:nvGraphicFramePr>
        <p:xfrm>
          <a:off x="6895018" y="2070622"/>
          <a:ext cx="5118854" cy="2346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6978"/>
                <a:gridCol w="2615591"/>
                <a:gridCol w="1706285"/>
              </a:tblGrid>
              <a:tr h="317944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NIS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Nama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Nilai</a:t>
                      </a:r>
                      <a:endParaRPr lang="en-US" sz="1600" dirty="0"/>
                    </a:p>
                  </a:txBody>
                  <a:tcPr/>
                </a:tc>
              </a:tr>
              <a:tr h="317944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0007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Joko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75</a:t>
                      </a:r>
                      <a:endParaRPr lang="en-US" sz="1600" dirty="0"/>
                    </a:p>
                  </a:txBody>
                  <a:tcPr/>
                </a:tc>
              </a:tr>
              <a:tr h="317944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0008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Siti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68</a:t>
                      </a:r>
                      <a:endParaRPr lang="en-US" sz="1600" dirty="0"/>
                    </a:p>
                  </a:txBody>
                  <a:tcPr/>
                </a:tc>
              </a:tr>
              <a:tr h="317944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0009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Aminah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89</a:t>
                      </a:r>
                      <a:endParaRPr lang="en-US" sz="1600" dirty="0"/>
                    </a:p>
                  </a:txBody>
                  <a:tcPr/>
                </a:tc>
              </a:tr>
              <a:tr h="317944">
                <a:tc gridSpan="2">
                  <a:txBody>
                    <a:bodyPr/>
                    <a:lstStyle/>
                    <a:p>
                      <a:r>
                        <a:rPr lang="en-US" sz="1600" dirty="0" err="1" smtClean="0"/>
                        <a:t>Nilai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rerata</a:t>
                      </a:r>
                      <a:endParaRPr 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77,3</a:t>
                      </a:r>
                      <a:endParaRPr lang="en-US" sz="1600" dirty="0"/>
                    </a:p>
                  </a:txBody>
                  <a:tcPr/>
                </a:tc>
              </a:tr>
              <a:tr h="317944">
                <a:tc gridSpan="2">
                  <a:txBody>
                    <a:bodyPr/>
                    <a:lstStyle/>
                    <a:p>
                      <a:r>
                        <a:rPr lang="en-US" sz="1600" dirty="0" err="1" smtClean="0"/>
                        <a:t>Nilai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tertinggi</a:t>
                      </a:r>
                      <a:endParaRPr 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89</a:t>
                      </a:r>
                      <a:endParaRPr lang="en-US" sz="1600" dirty="0"/>
                    </a:p>
                  </a:txBody>
                  <a:tcPr/>
                </a:tc>
              </a:tr>
              <a:tr h="317944">
                <a:tc gridSpan="2">
                  <a:txBody>
                    <a:bodyPr/>
                    <a:lstStyle/>
                    <a:p>
                      <a:r>
                        <a:rPr lang="en-US" sz="1600" dirty="0" err="1" smtClean="0"/>
                        <a:t>Nilai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terendah</a:t>
                      </a:r>
                      <a:endParaRPr 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68</a:t>
                      </a:r>
                      <a:endParaRPr lang="en-US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841829" y="4570306"/>
            <a:ext cx="4903907" cy="646331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none" rtlCol="0" anchor="ctr" anchorCtr="1">
            <a:spAutoFit/>
          </a:bodyPr>
          <a:lstStyle/>
          <a:p>
            <a:r>
              <a:rPr lang="en-US" b="1" dirty="0" err="1" smtClean="0"/>
              <a:t>Minat</a:t>
            </a:r>
            <a:r>
              <a:rPr lang="en-US" b="1" dirty="0" smtClean="0"/>
              <a:t> </a:t>
            </a:r>
            <a:r>
              <a:rPr lang="en-US" b="1" dirty="0" err="1" smtClean="0"/>
              <a:t>menulis</a:t>
            </a:r>
            <a:r>
              <a:rPr lang="en-US" b="1" dirty="0" smtClean="0"/>
              <a:t> </a:t>
            </a:r>
            <a:r>
              <a:rPr lang="en-US" b="1" dirty="0" err="1" smtClean="0"/>
              <a:t>dongeng</a:t>
            </a:r>
            <a:r>
              <a:rPr lang="en-US" b="1" dirty="0" smtClean="0"/>
              <a:t> </a:t>
            </a:r>
            <a:r>
              <a:rPr lang="en-US" b="1" dirty="0" err="1" smtClean="0"/>
              <a:t>pada</a:t>
            </a:r>
            <a:r>
              <a:rPr lang="en-US" b="1" dirty="0" smtClean="0"/>
              <a:t> </a:t>
            </a:r>
            <a:r>
              <a:rPr lang="en-US" b="1" dirty="0" err="1" smtClean="0"/>
              <a:t>Siswa</a:t>
            </a:r>
            <a:r>
              <a:rPr lang="en-US" b="1" dirty="0" smtClean="0"/>
              <a:t> SMAN</a:t>
            </a:r>
          </a:p>
          <a:p>
            <a:r>
              <a:rPr lang="en-US" b="1" dirty="0" smtClean="0"/>
              <a:t>1 Semarang TA 2017/2018</a:t>
            </a:r>
            <a:endParaRPr lang="en-US" b="1" dirty="0"/>
          </a:p>
        </p:txBody>
      </p:sp>
      <p:sp>
        <p:nvSpPr>
          <p:cNvPr id="14" name="Right Arrow 13"/>
          <p:cNvSpPr/>
          <p:nvPr/>
        </p:nvSpPr>
        <p:spPr>
          <a:xfrm>
            <a:off x="5745736" y="4801138"/>
            <a:ext cx="959864" cy="148233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362535"/>
              </p:ext>
            </p:extLst>
          </p:nvPr>
        </p:nvGraphicFramePr>
        <p:xfrm>
          <a:off x="6895018" y="4571153"/>
          <a:ext cx="5118854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6978"/>
                <a:gridCol w="1321375"/>
                <a:gridCol w="1000167"/>
                <a:gridCol w="1000167"/>
                <a:gridCol w="1000167"/>
              </a:tblGrid>
              <a:tr h="317944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No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Kelas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Tinggi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sedang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rendah</a:t>
                      </a:r>
                      <a:endParaRPr lang="en-US" sz="1600" dirty="0"/>
                    </a:p>
                  </a:txBody>
                  <a:tcPr/>
                </a:tc>
              </a:tr>
              <a:tr h="317944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1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A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80%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17%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3%</a:t>
                      </a:r>
                      <a:endParaRPr lang="en-US" sz="1600" dirty="0"/>
                    </a:p>
                  </a:txBody>
                  <a:tcPr/>
                </a:tc>
              </a:tr>
              <a:tr h="317944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2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B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60%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35%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5%</a:t>
                      </a:r>
                      <a:endParaRPr lang="en-US" sz="1600" dirty="0"/>
                    </a:p>
                  </a:txBody>
                  <a:tcPr/>
                </a:tc>
              </a:tr>
              <a:tr h="317944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3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C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35%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50%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15%</a:t>
                      </a:r>
                      <a:endParaRPr lang="en-US" sz="1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649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Jenis</a:t>
            </a:r>
            <a:r>
              <a:rPr lang="en-US" b="1" dirty="0" smtClean="0"/>
              <a:t> data </a:t>
            </a:r>
            <a:r>
              <a:rPr lang="en-US" b="1" dirty="0" err="1" smtClean="0"/>
              <a:t>statistik</a:t>
            </a:r>
            <a:endParaRPr lang="en-US" b="1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0457047"/>
              </p:ext>
            </p:extLst>
          </p:nvPr>
        </p:nvGraphicFramePr>
        <p:xfrm>
          <a:off x="609600" y="2224616"/>
          <a:ext cx="8127999" cy="2931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47850"/>
                <a:gridCol w="3570816"/>
                <a:gridCol w="27093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Jenis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Ciri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ciri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contoh</a:t>
                      </a:r>
                      <a:endParaRPr lang="en-US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Nominal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Hasil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dari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hitungan</a:t>
                      </a:r>
                      <a:r>
                        <a:rPr lang="en-US" dirty="0" smtClean="0"/>
                        <a:t>, </a:t>
                      </a:r>
                      <a:r>
                        <a:rPr lang="en-US" dirty="0" err="1" smtClean="0"/>
                        <a:t>kategorial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Jenis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kelamin</a:t>
                      </a:r>
                      <a:r>
                        <a:rPr lang="en-US" dirty="0" smtClean="0"/>
                        <a:t>, </a:t>
                      </a:r>
                      <a:r>
                        <a:rPr lang="en-US" dirty="0" err="1" smtClean="0"/>
                        <a:t>pendapat</a:t>
                      </a:r>
                      <a:r>
                        <a:rPr lang="en-US" dirty="0" smtClean="0"/>
                        <a:t>, </a:t>
                      </a:r>
                      <a:r>
                        <a:rPr lang="en-US" dirty="0" err="1" smtClean="0"/>
                        <a:t>pekerja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Ordinal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Merupakan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urutan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berdasar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jenjang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Rangking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siswa</a:t>
                      </a:r>
                      <a:r>
                        <a:rPr lang="en-US" dirty="0" smtClean="0"/>
                        <a:t>, </a:t>
                      </a:r>
                      <a:r>
                        <a:rPr lang="en-US" dirty="0" err="1" smtClean="0"/>
                        <a:t>peringkat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lomba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Interval (</a:t>
                      </a:r>
                      <a:r>
                        <a:rPr lang="en-US" dirty="0" err="1" smtClean="0"/>
                        <a:t>skala</a:t>
                      </a:r>
                      <a:r>
                        <a:rPr lang="en-US" dirty="0" smtClean="0"/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Ditentukan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berdasarkan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ukuran</a:t>
                      </a:r>
                      <a:r>
                        <a:rPr lang="en-US" baseline="0" dirty="0" smtClean="0"/>
                        <a:t> (</a:t>
                      </a:r>
                      <a:r>
                        <a:rPr lang="en-US" baseline="0" dirty="0" err="1" smtClean="0"/>
                        <a:t>satuan</a:t>
                      </a:r>
                      <a:r>
                        <a:rPr lang="en-US" baseline="0" dirty="0" smtClean="0"/>
                        <a:t>/unit)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Skor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tes</a:t>
                      </a:r>
                      <a:r>
                        <a:rPr lang="en-US" dirty="0" smtClean="0"/>
                        <a:t>,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prestasi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belajar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Rasio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Kuantitatif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berdasarkan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nilai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mutlak</a:t>
                      </a:r>
                      <a:r>
                        <a:rPr lang="en-US" baseline="0" dirty="0" smtClean="0"/>
                        <a:t> (0)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Laju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pertumbuhan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penduduk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1617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Jenis</a:t>
            </a:r>
            <a:r>
              <a:rPr lang="en-US" b="1" dirty="0" smtClean="0"/>
              <a:t> </a:t>
            </a:r>
            <a:r>
              <a:rPr lang="en-US" b="1" dirty="0" err="1" smtClean="0"/>
              <a:t>analisis</a:t>
            </a:r>
            <a:r>
              <a:rPr lang="en-US" b="1" dirty="0" smtClean="0"/>
              <a:t> </a:t>
            </a:r>
            <a:r>
              <a:rPr lang="en-US" b="1" dirty="0" err="1" smtClean="0"/>
              <a:t>Statistik</a:t>
            </a:r>
            <a:endParaRPr lang="en-US" b="1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609600" y="1927697"/>
            <a:ext cx="10972800" cy="4325112"/>
          </a:xfrm>
        </p:spPr>
        <p:txBody>
          <a:bodyPr/>
          <a:lstStyle/>
          <a:p>
            <a:r>
              <a:rPr lang="en-US" b="1" dirty="0" err="1" smtClean="0"/>
              <a:t>Statistik</a:t>
            </a:r>
            <a:r>
              <a:rPr lang="en-US" b="1" dirty="0" smtClean="0"/>
              <a:t> </a:t>
            </a:r>
            <a:r>
              <a:rPr lang="en-US" b="1" dirty="0" err="1" smtClean="0"/>
              <a:t>deskriptif</a:t>
            </a:r>
            <a:endParaRPr lang="en-US" b="1" dirty="0" smtClean="0"/>
          </a:p>
          <a:p>
            <a:pPr marL="109728" indent="0">
              <a:buNone/>
            </a:pPr>
            <a:r>
              <a:rPr lang="en-US" b="1" dirty="0" err="1" smtClean="0"/>
              <a:t>Digunakan</a:t>
            </a:r>
            <a:r>
              <a:rPr lang="en-US" b="1" dirty="0" smtClean="0"/>
              <a:t> </a:t>
            </a:r>
            <a:r>
              <a:rPr lang="en-US" b="1" dirty="0" err="1" smtClean="0"/>
              <a:t>untuk</a:t>
            </a:r>
            <a:r>
              <a:rPr lang="en-US" b="1" dirty="0" smtClean="0"/>
              <a:t> </a:t>
            </a:r>
            <a:r>
              <a:rPr lang="en-US" b="1" dirty="0" err="1" smtClean="0"/>
              <a:t>menggambarkan</a:t>
            </a:r>
            <a:r>
              <a:rPr lang="en-US" b="1" dirty="0" smtClean="0"/>
              <a:t> </a:t>
            </a:r>
            <a:r>
              <a:rPr lang="en-US" b="1" dirty="0" err="1" smtClean="0"/>
              <a:t>keadaan</a:t>
            </a:r>
            <a:r>
              <a:rPr lang="en-US" b="1" dirty="0" smtClean="0"/>
              <a:t> </a:t>
            </a:r>
            <a:r>
              <a:rPr lang="en-US" b="1" dirty="0" err="1" smtClean="0"/>
              <a:t>dari</a:t>
            </a:r>
            <a:r>
              <a:rPr lang="en-US" b="1" dirty="0" smtClean="0"/>
              <a:t> </a:t>
            </a:r>
            <a:r>
              <a:rPr lang="en-US" b="1" dirty="0" err="1" smtClean="0"/>
              <a:t>satu</a:t>
            </a:r>
            <a:r>
              <a:rPr lang="en-US" b="1" dirty="0" smtClean="0"/>
              <a:t> </a:t>
            </a:r>
            <a:r>
              <a:rPr lang="en-US" b="1" dirty="0" err="1" smtClean="0"/>
              <a:t>sampel</a:t>
            </a:r>
            <a:r>
              <a:rPr lang="en-US" b="1" dirty="0" smtClean="0"/>
              <a:t> </a:t>
            </a:r>
            <a:r>
              <a:rPr lang="en-US" b="1" dirty="0" err="1" smtClean="0"/>
              <a:t>penelitian</a:t>
            </a:r>
            <a:r>
              <a:rPr lang="en-US" b="1" dirty="0" smtClean="0"/>
              <a:t> </a:t>
            </a:r>
            <a:r>
              <a:rPr lang="en-US" b="1" dirty="0" err="1" smtClean="0"/>
              <a:t>atau</a:t>
            </a:r>
            <a:r>
              <a:rPr lang="en-US" b="1" dirty="0" smtClean="0"/>
              <a:t> </a:t>
            </a:r>
            <a:r>
              <a:rPr lang="en-US" b="1" dirty="0" err="1" smtClean="0"/>
              <a:t>hasil</a:t>
            </a:r>
            <a:r>
              <a:rPr lang="en-US" b="1" dirty="0" smtClean="0"/>
              <a:t> </a:t>
            </a:r>
            <a:r>
              <a:rPr lang="en-US" b="1" dirty="0" err="1" smtClean="0"/>
              <a:t>analisis</a:t>
            </a:r>
            <a:r>
              <a:rPr lang="en-US" b="1" dirty="0" smtClean="0"/>
              <a:t> data </a:t>
            </a:r>
            <a:r>
              <a:rPr lang="en-US" b="1" dirty="0" err="1" smtClean="0"/>
              <a:t>dalam</a:t>
            </a:r>
            <a:r>
              <a:rPr lang="en-US" b="1" dirty="0" smtClean="0"/>
              <a:t> </a:t>
            </a:r>
            <a:r>
              <a:rPr lang="en-US" b="1" dirty="0" err="1" smtClean="0"/>
              <a:t>bentuk</a:t>
            </a:r>
            <a:r>
              <a:rPr lang="en-US" b="1" dirty="0" smtClean="0"/>
              <a:t> </a:t>
            </a:r>
            <a:r>
              <a:rPr lang="en-US" b="1" dirty="0" err="1" smtClean="0"/>
              <a:t>deskriptif</a:t>
            </a:r>
            <a:endParaRPr lang="en-US" b="1" dirty="0" smtClean="0"/>
          </a:p>
          <a:p>
            <a:pPr marL="109728" indent="0">
              <a:buNone/>
            </a:pPr>
            <a:endParaRPr lang="en-US" b="1" dirty="0" smtClean="0"/>
          </a:p>
          <a:p>
            <a:r>
              <a:rPr lang="en-US" b="1" dirty="0" err="1" smtClean="0"/>
              <a:t>Statistik</a:t>
            </a:r>
            <a:r>
              <a:rPr lang="en-US" b="1" dirty="0" smtClean="0"/>
              <a:t> </a:t>
            </a:r>
            <a:r>
              <a:rPr lang="en-US" b="1" dirty="0" err="1" smtClean="0"/>
              <a:t>Inferensial</a:t>
            </a:r>
            <a:endParaRPr lang="en-US" b="1" dirty="0" smtClean="0"/>
          </a:p>
          <a:p>
            <a:pPr marL="109728" indent="0">
              <a:buNone/>
            </a:pPr>
            <a:r>
              <a:rPr lang="en-US" b="1" dirty="0" err="1" smtClean="0"/>
              <a:t>Digunakan</a:t>
            </a:r>
            <a:r>
              <a:rPr lang="en-US" b="1" dirty="0" smtClean="0"/>
              <a:t> </a:t>
            </a:r>
            <a:r>
              <a:rPr lang="en-US" b="1" dirty="0" err="1" smtClean="0"/>
              <a:t>untuk</a:t>
            </a:r>
            <a:r>
              <a:rPr lang="en-US" b="1" dirty="0" smtClean="0"/>
              <a:t> </a:t>
            </a:r>
            <a:r>
              <a:rPr lang="en-US" b="1" dirty="0" err="1" smtClean="0"/>
              <a:t>mengolah</a:t>
            </a:r>
            <a:r>
              <a:rPr lang="en-US" b="1" dirty="0" smtClean="0"/>
              <a:t> data </a:t>
            </a:r>
            <a:r>
              <a:rPr lang="en-US" b="1" dirty="0" err="1" smtClean="0"/>
              <a:t>kuantitatif</a:t>
            </a:r>
            <a:r>
              <a:rPr lang="en-US" b="1" dirty="0" smtClean="0"/>
              <a:t> </a:t>
            </a:r>
            <a:r>
              <a:rPr lang="en-US" b="1" dirty="0" err="1" smtClean="0"/>
              <a:t>untuk</a:t>
            </a:r>
            <a:r>
              <a:rPr lang="en-US" b="1" dirty="0" smtClean="0"/>
              <a:t> </a:t>
            </a:r>
            <a:r>
              <a:rPr lang="en-US" b="1" dirty="0" err="1" smtClean="0"/>
              <a:t>menguji</a:t>
            </a:r>
            <a:r>
              <a:rPr lang="en-US" b="1" dirty="0" smtClean="0"/>
              <a:t> </a:t>
            </a:r>
            <a:r>
              <a:rPr lang="en-US" b="1" dirty="0" err="1" smtClean="0"/>
              <a:t>hipotesis</a:t>
            </a:r>
            <a:r>
              <a:rPr lang="en-US" b="1" dirty="0" smtClean="0"/>
              <a:t>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154944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Teknik</a:t>
            </a:r>
            <a:r>
              <a:rPr lang="en-US" b="1" dirty="0" smtClean="0"/>
              <a:t> </a:t>
            </a:r>
            <a:r>
              <a:rPr lang="en-US" b="1" dirty="0" err="1" smtClean="0"/>
              <a:t>penyajian</a:t>
            </a:r>
            <a:r>
              <a:rPr lang="en-US" b="1" dirty="0" smtClean="0"/>
              <a:t> data </a:t>
            </a:r>
            <a:r>
              <a:rPr lang="en-US" b="1" dirty="0" err="1" smtClean="0"/>
              <a:t>statistik</a:t>
            </a:r>
            <a:endParaRPr lang="en-US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1" y="2095500"/>
            <a:ext cx="3790950" cy="17048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312" y="2095500"/>
            <a:ext cx="3495675" cy="17430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7748" y="2095500"/>
            <a:ext cx="2645982" cy="17430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300" y="4046002"/>
            <a:ext cx="2526822" cy="208614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108172" y="1703407"/>
            <a:ext cx="793807" cy="36933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none" rtlCol="0" anchor="ctr" anchorCtr="1">
            <a:spAutoFit/>
          </a:bodyPr>
          <a:lstStyle/>
          <a:p>
            <a:r>
              <a:rPr lang="en-US" b="1" dirty="0" err="1" smtClean="0"/>
              <a:t>Tabel</a:t>
            </a:r>
            <a:endParaRPr 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564399" y="1622455"/>
            <a:ext cx="2029723" cy="36933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none" rtlCol="0" anchor="ctr" anchorCtr="1">
            <a:spAutoFit/>
          </a:bodyPr>
          <a:lstStyle/>
          <a:p>
            <a:r>
              <a:rPr lang="en-US" b="1" dirty="0" smtClean="0"/>
              <a:t>Diagram </a:t>
            </a:r>
            <a:r>
              <a:rPr lang="en-US" b="1" dirty="0" err="1" smtClean="0"/>
              <a:t>batang</a:t>
            </a:r>
            <a:endParaRPr 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8667748" y="1703407"/>
            <a:ext cx="2571538" cy="36933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none" rtlCol="0" anchor="ctr" anchorCtr="1">
            <a:spAutoFit/>
          </a:bodyPr>
          <a:lstStyle/>
          <a:p>
            <a:r>
              <a:rPr lang="en-US" b="1" dirty="0" smtClean="0"/>
              <a:t>Diagram </a:t>
            </a:r>
            <a:r>
              <a:rPr lang="en-US" b="1" dirty="0" err="1" smtClean="0"/>
              <a:t>Garis</a:t>
            </a:r>
            <a:r>
              <a:rPr lang="en-US" b="1" dirty="0" smtClean="0"/>
              <a:t>/</a:t>
            </a:r>
            <a:r>
              <a:rPr lang="en-US" b="1" dirty="0" err="1" smtClean="0"/>
              <a:t>Grafik</a:t>
            </a:r>
            <a:endParaRPr 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476338" y="4719742"/>
            <a:ext cx="1309974" cy="36933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none" rtlCol="0" anchor="ctr" anchorCtr="1">
            <a:spAutoFit/>
          </a:bodyPr>
          <a:lstStyle/>
          <a:p>
            <a:r>
              <a:rPr lang="en-US" b="1" dirty="0" smtClean="0"/>
              <a:t>Histogram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048288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eet lightning design template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2159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28575" h="4127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/>
        </a:defPPr>
      </a:lstStyle>
      <a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a:style>
    </a:spDef>
    <a:lnDef>
      <a:spPr/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Sheet lightning design template" id="{3C7F4788-DDC0-4920-9533-B71320CCC66E}" vid="{0908A3B0-C8DC-46EA-AE85-02A6416ABACD}"/>
    </a:ext>
  </a:extLst>
</a:theme>
</file>

<file path=ppt/theme/theme2.xml><?xml version="1.0" encoding="utf-8"?>
<a:theme xmlns:a="http://schemas.openxmlformats.org/drawingml/2006/main" name="Office Theme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2159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28575" h="41275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2159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28575" h="41275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BD327B88-09D0-470A-ABD6-1E03323FAF8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Sheet lightning design slides</Template>
  <TotalTime>0</TotalTime>
  <Words>293</Words>
  <Application>Microsoft Office PowerPoint</Application>
  <PresentationFormat>Widescreen</PresentationFormat>
  <Paragraphs>87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Century Gothic</vt:lpstr>
      <vt:lpstr>Wingdings 3</vt:lpstr>
      <vt:lpstr>Sheet lightning design template</vt:lpstr>
      <vt:lpstr>Dasar Statistika Penelitian Pendidikan</vt:lpstr>
      <vt:lpstr>Pemahaman umum</vt:lpstr>
      <vt:lpstr>Penggunaan statistik</vt:lpstr>
      <vt:lpstr>Data statistika</vt:lpstr>
      <vt:lpstr>PowerPoint Presentation</vt:lpstr>
      <vt:lpstr>Jenis data statistik</vt:lpstr>
      <vt:lpstr>Jenis analisis Statistik</vt:lpstr>
      <vt:lpstr>Teknik penyajian data statistik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2018-03-01T12:31:23Z</dcterms:created>
  <dcterms:modified xsi:type="dcterms:W3CDTF">2018-03-03T06:42:22Z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TC034605759991</vt:lpwstr>
  </property>
</Properties>
</file>