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5" r:id="rId3"/>
    <p:sldId id="257" r:id="rId4"/>
    <p:sldId id="260" r:id="rId5"/>
    <p:sldId id="259" r:id="rId6"/>
    <p:sldId id="264" r:id="rId7"/>
    <p:sldId id="262" r:id="rId8"/>
    <p:sldId id="258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482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6A888740-D5A8-4EF3-A090-5FA6A98DE391}" type="datetimeFigureOut">
              <a:rPr lang="en-US" smtClean="0"/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63A1B621-2C00-440E-BF9A-DC14DA4CA10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65554" y="1567642"/>
            <a:ext cx="6369293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oudy Stout" panose="0202090407030B020401" pitchFamily="18" charset="0"/>
              </a:rPr>
              <a:t>pasang surut</a:t>
            </a:r>
            <a:endParaRPr lang="en-US" sz="4400" b="1" dirty="0">
              <a:solidFill>
                <a:srgbClr val="00B0F0"/>
              </a:solidFill>
              <a:latin typeface="Goudy Stout" panose="0202090407030B020401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4"/>
    </mc:Choice>
    <mc:Fallback>
      <p:transition spd="slow" advTm="358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9187" y="836712"/>
            <a:ext cx="7992888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 err="1">
                <a:latin typeface="+mj-lt"/>
                <a:cs typeface="+mj-lt"/>
              </a:rPr>
              <a:t>Menurut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Pariwono</a:t>
            </a:r>
            <a:r>
              <a:rPr lang="en-US" sz="2200" dirty="0">
                <a:latin typeface="+mj-lt"/>
                <a:cs typeface="+mj-lt"/>
              </a:rPr>
              <a:t> (1989), </a:t>
            </a:r>
            <a:r>
              <a:rPr lang="en-US" sz="2200" dirty="0" err="1">
                <a:latin typeface="+mj-lt"/>
                <a:cs typeface="+mj-lt"/>
              </a:rPr>
              <a:t>fenomena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pasang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diartikan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sebagai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naik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turunnya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muka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laut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secara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berkala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akibat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adanya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gaya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 smtClean="0">
                <a:latin typeface="+mj-lt"/>
                <a:cs typeface="+mj-lt"/>
              </a:rPr>
              <a:t>menarik</a:t>
            </a:r>
            <a:r>
              <a:rPr lang="en-US" sz="2200" dirty="0" smtClean="0">
                <a:latin typeface="+mj-lt"/>
                <a:cs typeface="+mj-lt"/>
              </a:rPr>
              <a:t> </a:t>
            </a:r>
            <a:r>
              <a:rPr lang="en-US" sz="2200" dirty="0" err="1" smtClean="0">
                <a:latin typeface="+mj-lt"/>
                <a:cs typeface="+mj-lt"/>
              </a:rPr>
              <a:t>benda-benda</a:t>
            </a:r>
            <a:r>
              <a:rPr lang="en-US" sz="2200" dirty="0" smtClean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angkasa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terutama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terhadap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massa</a:t>
            </a:r>
            <a:r>
              <a:rPr lang="en-US" sz="2200" dirty="0">
                <a:latin typeface="+mj-lt"/>
                <a:cs typeface="+mj-lt"/>
              </a:rPr>
              <a:t> air di </a:t>
            </a:r>
            <a:r>
              <a:rPr lang="en-US" sz="2200" dirty="0" err="1">
                <a:latin typeface="+mj-lt"/>
                <a:cs typeface="+mj-lt"/>
              </a:rPr>
              <a:t>bumi</a:t>
            </a:r>
            <a:r>
              <a:rPr lang="en-US" sz="2200" dirty="0">
                <a:latin typeface="+mj-lt"/>
                <a:cs typeface="+mj-lt"/>
              </a:rPr>
              <a:t>.</a:t>
            </a:r>
            <a:endParaRPr lang="en-US" sz="2200" dirty="0">
              <a:latin typeface="+mj-lt"/>
              <a:cs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216" y="313606"/>
            <a:ext cx="3331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Definisi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Pasang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 smtClean="0">
                <a:latin typeface="Andalus" pitchFamily="18" charset="-78"/>
                <a:cs typeface="Andalus" pitchFamily="18" charset="-78"/>
              </a:rPr>
              <a:t>Surut</a:t>
            </a:r>
            <a:endParaRPr lang="en-US" sz="28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406" y="2365514"/>
            <a:ext cx="7992888" cy="4492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 err="1">
                <a:latin typeface="+mj-lt"/>
                <a:cs typeface="+mj-lt"/>
              </a:rPr>
              <a:t>Pasang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laut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merupakan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hasil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gaya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gravitasi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efek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sentrifugal</a:t>
            </a:r>
            <a:r>
              <a:rPr lang="en-US" sz="2200" dirty="0">
                <a:latin typeface="+mj-lt"/>
                <a:cs typeface="+mj-lt"/>
              </a:rPr>
              <a:t>. </a:t>
            </a:r>
            <a:r>
              <a:rPr lang="en-US" sz="2200" dirty="0" err="1">
                <a:latin typeface="+mj-lt"/>
                <a:cs typeface="+mj-lt"/>
              </a:rPr>
              <a:t>Efek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sentrifugal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adalah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dorongan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ke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arah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luar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pusat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rotasi</a:t>
            </a:r>
            <a:r>
              <a:rPr lang="en-US" sz="2200" dirty="0">
                <a:latin typeface="+mj-lt"/>
                <a:cs typeface="+mj-lt"/>
              </a:rPr>
              <a:t>. </a:t>
            </a:r>
            <a:r>
              <a:rPr lang="en-US" sz="2200" dirty="0" err="1">
                <a:latin typeface="+mj-lt"/>
                <a:cs typeface="+mj-lt"/>
              </a:rPr>
              <a:t>Gravitasi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bervariasi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secara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langsung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dengan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massa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tetapi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berbanding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terbalik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terhadap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jarak</a:t>
            </a:r>
            <a:r>
              <a:rPr lang="en-US" sz="2200" dirty="0">
                <a:latin typeface="+mj-lt"/>
                <a:cs typeface="+mj-lt"/>
              </a:rPr>
              <a:t>. </a:t>
            </a:r>
            <a:r>
              <a:rPr lang="en-US" sz="2200" dirty="0" err="1">
                <a:latin typeface="+mj-lt"/>
                <a:cs typeface="+mj-lt"/>
              </a:rPr>
              <a:t>Meskipun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ukuran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lebih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kecil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, </a:t>
            </a:r>
            <a:r>
              <a:rPr lang="en-US" sz="2200" dirty="0" err="1">
                <a:latin typeface="+mj-lt"/>
                <a:cs typeface="+mj-lt"/>
              </a:rPr>
              <a:t>gaya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gravitasi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dua</a:t>
            </a:r>
            <a:r>
              <a:rPr lang="en-US" sz="2200" dirty="0">
                <a:latin typeface="+mj-lt"/>
                <a:cs typeface="+mj-lt"/>
              </a:rPr>
              <a:t> kali </a:t>
            </a:r>
            <a:r>
              <a:rPr lang="en-US" sz="2200" dirty="0" err="1">
                <a:latin typeface="+mj-lt"/>
                <a:cs typeface="+mj-lt"/>
              </a:rPr>
              <a:t>lebih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besar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daripada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gaya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dalam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membangkitkan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pasang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laut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karena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jarak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lebih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dekat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daripada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jarak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ke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bumi</a:t>
            </a:r>
            <a:r>
              <a:rPr lang="en-US" sz="2200" dirty="0">
                <a:latin typeface="+mj-lt"/>
                <a:cs typeface="+mj-lt"/>
              </a:rPr>
              <a:t>. Gaya </a:t>
            </a:r>
            <a:r>
              <a:rPr lang="en-US" sz="2200" dirty="0" err="1">
                <a:latin typeface="+mj-lt"/>
                <a:cs typeface="+mj-lt"/>
              </a:rPr>
              <a:t>tarik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gravitasi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menarik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airlaut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ke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arah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menghasilkan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dua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tonjolan</a:t>
            </a:r>
            <a:r>
              <a:rPr lang="en-US" sz="2200" dirty="0">
                <a:latin typeface="+mj-lt"/>
                <a:cs typeface="+mj-lt"/>
              </a:rPr>
              <a:t> (bulge) </a:t>
            </a:r>
            <a:r>
              <a:rPr lang="en-US" sz="2200" dirty="0" err="1">
                <a:latin typeface="+mj-lt"/>
                <a:cs typeface="+mj-lt"/>
              </a:rPr>
              <a:t>pasang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gravitasional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dilaut</a:t>
            </a:r>
            <a:r>
              <a:rPr lang="en-US" sz="2200" dirty="0">
                <a:latin typeface="+mj-lt"/>
                <a:cs typeface="+mj-lt"/>
              </a:rPr>
              <a:t>. </a:t>
            </a:r>
            <a:r>
              <a:rPr lang="en-US" sz="2200" dirty="0" err="1">
                <a:latin typeface="+mj-lt"/>
                <a:cs typeface="+mj-lt"/>
              </a:rPr>
              <a:t>Lintang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dari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tonjolan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pasang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surut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ditentukan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oleh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deklinasi</a:t>
            </a:r>
            <a:r>
              <a:rPr lang="en-US" sz="2200" dirty="0">
                <a:latin typeface="+mj-lt"/>
                <a:cs typeface="+mj-lt"/>
              </a:rPr>
              <a:t>, </a:t>
            </a:r>
            <a:r>
              <a:rPr lang="en-US" sz="2200" dirty="0" err="1">
                <a:latin typeface="+mj-lt"/>
                <a:cs typeface="+mj-lt"/>
              </a:rPr>
              <a:t>sudut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antara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sumbu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rotasi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bumi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bidang</a:t>
            </a:r>
            <a:r>
              <a:rPr lang="en-US" sz="2200" dirty="0">
                <a:latin typeface="+mj-lt"/>
                <a:cs typeface="+mj-lt"/>
              </a:rPr>
              <a:t> orbital </a:t>
            </a:r>
            <a:r>
              <a:rPr lang="en-US" sz="2200" dirty="0" err="1">
                <a:latin typeface="+mj-lt"/>
                <a:cs typeface="+mj-lt"/>
              </a:rPr>
              <a:t>bulan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dan</a:t>
            </a:r>
            <a:r>
              <a:rPr lang="en-US" sz="2200" dirty="0">
                <a:latin typeface="+mj-lt"/>
                <a:cs typeface="+mj-lt"/>
              </a:rPr>
              <a:t> </a:t>
            </a:r>
            <a:r>
              <a:rPr lang="en-US" sz="2200" dirty="0" err="1">
                <a:latin typeface="+mj-lt"/>
                <a:cs typeface="+mj-lt"/>
              </a:rPr>
              <a:t>matahari</a:t>
            </a:r>
            <a:r>
              <a:rPr lang="en-US" sz="2200" dirty="0">
                <a:latin typeface="+mj-lt"/>
                <a:cs typeface="+mj-lt"/>
              </a:rPr>
              <a:t>.</a:t>
            </a:r>
            <a:endParaRPr lang="en-US" sz="2200" dirty="0">
              <a:latin typeface="+mj-lt"/>
              <a:cs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148" y="467380"/>
            <a:ext cx="6240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Faktor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Penyebab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Terjadinya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Pasang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 smtClean="0">
                <a:latin typeface="Andalus" pitchFamily="18" charset="-78"/>
                <a:cs typeface="Andalus" pitchFamily="18" charset="-78"/>
              </a:rPr>
              <a:t>Surut</a:t>
            </a:r>
            <a:endParaRPr lang="en-US" sz="28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907" y="1340768"/>
            <a:ext cx="8352928" cy="4554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>
                <a:latin typeface="+mj-lt"/>
                <a:cs typeface="+mj-lt"/>
              </a:rPr>
              <a:t>B</a:t>
            </a:r>
            <a:r>
              <a:rPr lang="en-US" sz="2400" dirty="0" err="1" smtClean="0">
                <a:latin typeface="+mj-lt"/>
                <a:cs typeface="+mj-lt"/>
              </a:rPr>
              <a:t>erdasarkan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teori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kesetimbangan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adalah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rotasi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bumi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pada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sumbunya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revolusi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bulan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terhadap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matahari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revolusi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bumi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terhadap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matahari</a:t>
            </a:r>
            <a:r>
              <a:rPr lang="en-US" sz="2400" dirty="0">
                <a:latin typeface="+mj-lt"/>
                <a:cs typeface="+mj-lt"/>
              </a:rPr>
              <a:t>. </a:t>
            </a:r>
            <a:endParaRPr lang="en-US" sz="2400" dirty="0" smtClean="0">
              <a:latin typeface="+mj-lt"/>
              <a:cs typeface="+mj-lt"/>
            </a:endParaRPr>
          </a:p>
          <a:p>
            <a:pPr algn="just"/>
            <a:endParaRPr lang="en-US" sz="1200" dirty="0" smtClean="0">
              <a:latin typeface="+mj-lt"/>
              <a:cs typeface="+mj-lt"/>
            </a:endParaRPr>
          </a:p>
          <a:p>
            <a:pPr algn="just"/>
            <a:r>
              <a:rPr lang="en-US" sz="2400" dirty="0" err="1" smtClean="0">
                <a:latin typeface="+mj-lt"/>
                <a:cs typeface="+mj-lt"/>
              </a:rPr>
              <a:t>Sedangkan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berdasarkan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teori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dinamis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adalah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kedalaman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luas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perairan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pengaruh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rotasi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bumi</a:t>
            </a:r>
            <a:r>
              <a:rPr lang="en-US" sz="2400" dirty="0">
                <a:latin typeface="+mj-lt"/>
                <a:cs typeface="+mj-lt"/>
              </a:rPr>
              <a:t> (</a:t>
            </a:r>
            <a:r>
              <a:rPr lang="en-US" sz="2400" dirty="0" err="1">
                <a:latin typeface="+mj-lt"/>
                <a:cs typeface="+mj-lt"/>
              </a:rPr>
              <a:t>gaya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coriolis</a:t>
            </a:r>
            <a:r>
              <a:rPr lang="en-US" sz="2400" dirty="0">
                <a:latin typeface="+mj-lt"/>
                <a:cs typeface="+mj-lt"/>
              </a:rPr>
              <a:t>), </a:t>
            </a:r>
            <a:r>
              <a:rPr lang="en-US" sz="2400" dirty="0" err="1">
                <a:latin typeface="+mj-lt"/>
                <a:cs typeface="+mj-lt"/>
              </a:rPr>
              <a:t>dan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gesekan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dasar</a:t>
            </a:r>
            <a:r>
              <a:rPr lang="en-US" sz="2400" dirty="0">
                <a:latin typeface="+mj-lt"/>
                <a:cs typeface="+mj-lt"/>
              </a:rPr>
              <a:t>. </a:t>
            </a:r>
            <a:endParaRPr lang="en-US" sz="2400" dirty="0" smtClean="0">
              <a:latin typeface="+mj-lt"/>
              <a:cs typeface="+mj-lt"/>
            </a:endParaRPr>
          </a:p>
          <a:p>
            <a:pPr algn="just"/>
            <a:endParaRPr lang="en-US" sz="1400" dirty="0" smtClean="0">
              <a:latin typeface="+mj-lt"/>
              <a:cs typeface="+mj-lt"/>
            </a:endParaRPr>
          </a:p>
          <a:p>
            <a:pPr algn="just"/>
            <a:r>
              <a:rPr lang="en-US" sz="2400" dirty="0" err="1" smtClean="0">
                <a:latin typeface="+mj-lt"/>
                <a:cs typeface="+mj-lt"/>
              </a:rPr>
              <a:t>Selain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itu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juga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terdapat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beberapa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faktor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lokal</a:t>
            </a:r>
            <a:r>
              <a:rPr lang="en-US" sz="2400" dirty="0">
                <a:latin typeface="+mj-lt"/>
                <a:cs typeface="+mj-lt"/>
              </a:rPr>
              <a:t> yang </a:t>
            </a:r>
            <a:r>
              <a:rPr lang="en-US" sz="2400" dirty="0" err="1">
                <a:latin typeface="+mj-lt"/>
                <a:cs typeface="+mj-lt"/>
              </a:rPr>
              <a:t>dapat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mempengaruhi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pasut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disuatu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perairan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seperti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topogafi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dasar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laut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lebar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selat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bentuk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teluk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dan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sebagainya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sehingga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berbagai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lokasi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memiliki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ciri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surut</a:t>
            </a:r>
            <a:r>
              <a:rPr lang="en-US" sz="2400" dirty="0">
                <a:latin typeface="+mj-lt"/>
                <a:cs typeface="+mj-lt"/>
              </a:rPr>
              <a:t> yang </a:t>
            </a:r>
            <a:r>
              <a:rPr lang="en-US" sz="2400" dirty="0" err="1">
                <a:latin typeface="+mj-lt"/>
                <a:cs typeface="+mj-lt"/>
              </a:rPr>
              <a:t>berlainan</a:t>
            </a:r>
            <a:r>
              <a:rPr lang="en-US" sz="2400" dirty="0">
                <a:latin typeface="+mj-lt"/>
                <a:cs typeface="+mj-lt"/>
              </a:rPr>
              <a:t> (</a:t>
            </a:r>
            <a:r>
              <a:rPr lang="en-US" sz="2400" dirty="0" err="1">
                <a:latin typeface="+mj-lt"/>
                <a:cs typeface="+mj-lt"/>
              </a:rPr>
              <a:t>Wyrtki</a:t>
            </a:r>
            <a:r>
              <a:rPr lang="en-US" sz="2400" dirty="0">
                <a:latin typeface="+mj-lt"/>
                <a:cs typeface="+mj-lt"/>
              </a:rPr>
              <a:t>, 1961).</a:t>
            </a:r>
            <a:endParaRPr lang="en-US" sz="2400" dirty="0">
              <a:latin typeface="+mj-lt"/>
              <a:cs typeface="+mj-lt"/>
            </a:endParaRPr>
          </a:p>
        </p:txBody>
      </p:sp>
      <p:pic>
        <p:nvPicPr>
          <p:cNvPr id="7170" name="Picture 2" descr="C:\Users\sony\Downloads\picture\animasi\New folder\ag00579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583" y="5380434"/>
            <a:ext cx="2543175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1268760"/>
            <a:ext cx="8064896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  <a:cs typeface="+mj-lt"/>
              </a:rPr>
              <a:t>1.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purnama</a:t>
            </a:r>
            <a:endParaRPr lang="en-US" sz="2400" dirty="0">
              <a:latin typeface="+mj-lt"/>
              <a:cs typeface="+mj-lt"/>
            </a:endParaRPr>
          </a:p>
          <a:p>
            <a:pPr algn="just"/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purnama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itu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terjadi</a:t>
            </a:r>
            <a:r>
              <a:rPr lang="en-US" sz="2400" dirty="0">
                <a:latin typeface="+mj-lt"/>
                <a:cs typeface="+mj-lt"/>
              </a:rPr>
              <a:t> pada </a:t>
            </a:r>
            <a:r>
              <a:rPr lang="en-US" sz="2400" dirty="0" err="1">
                <a:latin typeface="+mj-lt"/>
                <a:cs typeface="+mj-lt"/>
              </a:rPr>
              <a:t>saat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Bulan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purnama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yaitu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ketika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Matahari</a:t>
            </a:r>
            <a:r>
              <a:rPr lang="en-US" sz="2400" dirty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Bumi</a:t>
            </a:r>
            <a:r>
              <a:rPr lang="en-US" sz="2400" dirty="0">
                <a:latin typeface="+mj-lt"/>
                <a:cs typeface="+mj-lt"/>
              </a:rPr>
              <a:t>, dan </a:t>
            </a:r>
            <a:r>
              <a:rPr lang="en-US" sz="2400" dirty="0" err="1">
                <a:latin typeface="+mj-lt"/>
                <a:cs typeface="+mj-lt"/>
              </a:rPr>
              <a:t>Bulan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terletak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dalam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satu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garis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lurus</a:t>
            </a:r>
            <a:r>
              <a:rPr lang="en-US" sz="2400" dirty="0">
                <a:latin typeface="+mj-lt"/>
                <a:cs typeface="+mj-lt"/>
              </a:rPr>
              <a:t>.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purnama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merupakan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siklus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yang </a:t>
            </a:r>
            <a:r>
              <a:rPr lang="en-US" sz="2400" dirty="0" err="1">
                <a:latin typeface="+mj-lt"/>
                <a:cs typeface="+mj-lt"/>
              </a:rPr>
              <a:t>paling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tinggi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dalam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satu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siklus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pasang-surut</a:t>
            </a:r>
            <a:r>
              <a:rPr lang="en-US" sz="2400" dirty="0">
                <a:latin typeface="+mj-lt"/>
                <a:cs typeface="+mj-lt"/>
              </a:rPr>
              <a:t>.</a:t>
            </a:r>
            <a:endParaRPr lang="en-US" sz="2400" dirty="0">
              <a:latin typeface="+mj-lt"/>
              <a:cs typeface="+mj-lt"/>
            </a:endParaRPr>
          </a:p>
          <a:p>
            <a:endParaRPr lang="en-US" sz="2400" dirty="0" smtClean="0">
              <a:latin typeface="+mj-lt"/>
              <a:cs typeface="+mj-lt"/>
            </a:endParaRPr>
          </a:p>
          <a:p>
            <a:r>
              <a:rPr lang="en-US" sz="2400" dirty="0">
                <a:latin typeface="+mj-lt"/>
                <a:cs typeface="+mj-lt"/>
              </a:rPr>
              <a:t>2.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perbani</a:t>
            </a:r>
            <a:r>
              <a:rPr lang="en-US" sz="2400" dirty="0">
                <a:latin typeface="+mj-lt"/>
                <a:cs typeface="+mj-lt"/>
              </a:rPr>
              <a:t> </a:t>
            </a:r>
            <a:endParaRPr lang="en-US" sz="2400" dirty="0">
              <a:latin typeface="+mj-lt"/>
              <a:cs typeface="+mj-lt"/>
            </a:endParaRPr>
          </a:p>
          <a:p>
            <a:pPr algn="just"/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perbani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merupakan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paling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rendah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dalam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periode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satu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siklus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pasang-surut</a:t>
            </a:r>
            <a:r>
              <a:rPr lang="en-US" sz="2400" dirty="0">
                <a:latin typeface="+mj-lt"/>
                <a:cs typeface="+mj-lt"/>
              </a:rPr>
              <a:t>. </a:t>
            </a:r>
            <a:r>
              <a:rPr lang="en-US" sz="2400" dirty="0" err="1">
                <a:latin typeface="+mj-lt"/>
                <a:cs typeface="+mj-lt"/>
              </a:rPr>
              <a:t>Pasang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perbani</a:t>
            </a:r>
            <a:r>
              <a:rPr lang="en-US" sz="2400" dirty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terjadi</a:t>
            </a:r>
            <a:r>
              <a:rPr lang="en-US" sz="2400" dirty="0">
                <a:latin typeface="+mj-lt"/>
                <a:cs typeface="+mj-lt"/>
              </a:rPr>
              <a:t> pada </a:t>
            </a:r>
            <a:r>
              <a:rPr lang="en-US" sz="2400" dirty="0" err="1" smtClean="0">
                <a:latin typeface="+mj-lt"/>
                <a:cs typeface="+mj-lt"/>
              </a:rPr>
              <a:t>kedudukan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 smtClean="0">
                <a:latin typeface="+mj-lt"/>
                <a:cs typeface="+mj-lt"/>
              </a:rPr>
              <a:t>Matahari</a:t>
            </a:r>
            <a:r>
              <a:rPr lang="en-US" sz="2400" dirty="0" smtClean="0">
                <a:latin typeface="+mj-lt"/>
                <a:cs typeface="+mj-lt"/>
              </a:rPr>
              <a:t>, </a:t>
            </a:r>
            <a:r>
              <a:rPr lang="en-US" sz="2400" dirty="0" err="1">
                <a:latin typeface="+mj-lt"/>
                <a:cs typeface="+mj-lt"/>
              </a:rPr>
              <a:t>Bumi</a:t>
            </a:r>
            <a:r>
              <a:rPr lang="en-US" sz="2400" dirty="0">
                <a:latin typeface="+mj-lt"/>
                <a:cs typeface="+mj-lt"/>
              </a:rPr>
              <a:t>, dan </a:t>
            </a:r>
            <a:r>
              <a:rPr lang="en-US" sz="2400" dirty="0" err="1" smtClean="0">
                <a:latin typeface="+mj-lt"/>
                <a:cs typeface="+mj-lt"/>
              </a:rPr>
              <a:t>Bulan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 smtClean="0">
                <a:latin typeface="+mj-lt"/>
                <a:cs typeface="+mj-lt"/>
              </a:rPr>
              <a:t>membentuk</a:t>
            </a:r>
            <a:r>
              <a:rPr lang="en-US" sz="2400" dirty="0" smtClean="0">
                <a:latin typeface="+mj-lt"/>
                <a:cs typeface="+mj-lt"/>
              </a:rPr>
              <a:t> </a:t>
            </a:r>
            <a:r>
              <a:rPr lang="en-US" sz="2400" dirty="0" err="1">
                <a:latin typeface="+mj-lt"/>
                <a:cs typeface="+mj-lt"/>
              </a:rPr>
              <a:t>sudut</a:t>
            </a:r>
            <a:r>
              <a:rPr lang="en-US" sz="2400" dirty="0">
                <a:latin typeface="+mj-lt"/>
                <a:cs typeface="+mj-lt"/>
              </a:rPr>
              <a:t> 90 </a:t>
            </a:r>
            <a:r>
              <a:rPr lang="en-US" sz="2400" dirty="0" err="1">
                <a:latin typeface="+mj-lt"/>
                <a:cs typeface="+mj-lt"/>
              </a:rPr>
              <a:t>derajat</a:t>
            </a:r>
            <a:r>
              <a:rPr lang="en-US" sz="2400" dirty="0">
                <a:latin typeface="+mj-lt"/>
                <a:cs typeface="+mj-lt"/>
              </a:rPr>
              <a:t>.</a:t>
            </a:r>
            <a:endParaRPr lang="en-US" sz="2400" dirty="0">
              <a:latin typeface="+mj-lt"/>
              <a:cs typeface="+mj-lt"/>
            </a:endParaRPr>
          </a:p>
          <a:p>
            <a:endParaRPr lang="en-US" sz="2400" dirty="0">
              <a:latin typeface="+mj-lt"/>
              <a:cs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430830"/>
            <a:ext cx="280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latin typeface="Andalus" pitchFamily="18" charset="-78"/>
                <a:cs typeface="Andalus" pitchFamily="18" charset="-78"/>
              </a:rPr>
              <a:t>Tipe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dirty="0" err="1" smtClean="0">
                <a:latin typeface="Andalus" pitchFamily="18" charset="-78"/>
                <a:cs typeface="Andalus" pitchFamily="18" charset="-78"/>
              </a:rPr>
              <a:t>pasang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dirty="0" err="1" smtClean="0">
                <a:latin typeface="Andalus" pitchFamily="18" charset="-78"/>
                <a:cs typeface="Andalus" pitchFamily="18" charset="-78"/>
              </a:rPr>
              <a:t>surut</a:t>
            </a:r>
            <a:endParaRPr lang="en-US" sz="2800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5122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427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750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sony\Downloads\picture\animasi\New folder\ag00578_.gif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95950"/>
            <a:ext cx="15906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sony\Downloads\picture\animasi\New folder (3)\untitled17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65298"/>
            <a:ext cx="4254010" cy="257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ony\Downloads\picture\animasi\New folder (3)\untitled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39" y="548680"/>
            <a:ext cx="427062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sony\Downloads\picture\animasi\New folder (3)\untitled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40" y="4005064"/>
            <a:ext cx="423739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sony\Downloads\picture\animasi\New folder (3)\untitled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551" y="4005064"/>
            <a:ext cx="427062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sony\Downloads\picture\animasi\New folder\ag00564_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2962450"/>
            <a:ext cx="12573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8513" y="133540"/>
            <a:ext cx="5357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Alat-alat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Pengukuran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>
                <a:latin typeface="Andalus" pitchFamily="18" charset="-78"/>
                <a:cs typeface="Andalus" pitchFamily="18" charset="-78"/>
              </a:rPr>
              <a:t>Pasang</a:t>
            </a:r>
            <a:r>
              <a:rPr lang="en-US" sz="2800" b="1" dirty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800" b="1" dirty="0" err="1" smtClean="0">
                <a:latin typeface="Andalus" pitchFamily="18" charset="-78"/>
                <a:cs typeface="Andalus" pitchFamily="18" charset="-78"/>
              </a:rPr>
              <a:t>Surut</a:t>
            </a:r>
            <a:endParaRPr lang="en-US" sz="28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" y="702310"/>
            <a:ext cx="16122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ndalus" pitchFamily="18" charset="-78"/>
                <a:cs typeface="Andalus" pitchFamily="18" charset="-78"/>
              </a:rPr>
              <a:t>Tide </a:t>
            </a:r>
            <a:r>
              <a:rPr lang="en-US" sz="2000" dirty="0" smtClean="0">
                <a:latin typeface="Andalus" pitchFamily="18" charset="-78"/>
                <a:cs typeface="Andalus" pitchFamily="18" charset="-78"/>
              </a:rPr>
              <a:t>Staff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2" y="1290913"/>
            <a:ext cx="6480718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latin typeface="+mj-lt"/>
                <a:cs typeface="+mj-lt"/>
              </a:rPr>
              <a:t>Alat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ini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berupa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papan</a:t>
            </a:r>
            <a:r>
              <a:rPr lang="en-US" sz="2000" dirty="0">
                <a:latin typeface="+mj-lt"/>
                <a:cs typeface="+mj-lt"/>
              </a:rPr>
              <a:t> yang </a:t>
            </a:r>
            <a:r>
              <a:rPr lang="en-US" sz="2000" dirty="0" err="1">
                <a:latin typeface="+mj-lt"/>
                <a:cs typeface="+mj-lt"/>
              </a:rPr>
              <a:t>telah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diberi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skala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dalam</a:t>
            </a:r>
            <a:r>
              <a:rPr lang="en-US" sz="2000" dirty="0">
                <a:latin typeface="+mj-lt"/>
                <a:cs typeface="+mj-lt"/>
              </a:rPr>
              <a:t> meter </a:t>
            </a:r>
            <a:r>
              <a:rPr lang="en-US" sz="2000" dirty="0" err="1">
                <a:latin typeface="+mj-lt"/>
                <a:cs typeface="+mj-lt"/>
              </a:rPr>
              <a:t>atau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centi</a:t>
            </a:r>
            <a:r>
              <a:rPr lang="en-US" sz="2000" dirty="0">
                <a:latin typeface="+mj-lt"/>
                <a:cs typeface="+mj-lt"/>
              </a:rPr>
              <a:t> meter. </a:t>
            </a:r>
            <a:r>
              <a:rPr lang="en-US" sz="2000" dirty="0" err="1">
                <a:latin typeface="+mj-lt"/>
                <a:cs typeface="+mj-lt"/>
              </a:rPr>
              <a:t>Biasanya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digunakan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pada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pengukuran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pasang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surut</a:t>
            </a:r>
            <a:r>
              <a:rPr lang="en-US" sz="2000" dirty="0">
                <a:latin typeface="+mj-lt"/>
                <a:cs typeface="+mj-lt"/>
              </a:rPr>
              <a:t> di </a:t>
            </a:r>
            <a:r>
              <a:rPr lang="en-US" sz="2000" dirty="0" err="1">
                <a:latin typeface="+mj-lt"/>
                <a:cs typeface="+mj-lt"/>
              </a:rPr>
              <a:t>lapangan.Tide</a:t>
            </a:r>
            <a:r>
              <a:rPr lang="en-US" sz="2000" dirty="0">
                <a:latin typeface="+mj-lt"/>
                <a:cs typeface="+mj-lt"/>
              </a:rPr>
              <a:t> Staff (</a:t>
            </a:r>
            <a:r>
              <a:rPr lang="en-US" sz="2000" dirty="0" err="1">
                <a:latin typeface="+mj-lt"/>
                <a:cs typeface="+mj-lt"/>
              </a:rPr>
              <a:t>papan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Pasut</a:t>
            </a:r>
            <a:r>
              <a:rPr lang="en-US" sz="2000" dirty="0">
                <a:latin typeface="+mj-lt"/>
                <a:cs typeface="+mj-lt"/>
              </a:rPr>
              <a:t>) </a:t>
            </a:r>
            <a:r>
              <a:rPr lang="en-US" sz="2000" dirty="0" err="1">
                <a:latin typeface="+mj-lt"/>
                <a:cs typeface="+mj-lt"/>
              </a:rPr>
              <a:t>merupakan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alat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pengukur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pasut</a:t>
            </a:r>
            <a:r>
              <a:rPr lang="en-US" sz="2000" dirty="0">
                <a:latin typeface="+mj-lt"/>
                <a:cs typeface="+mj-lt"/>
              </a:rPr>
              <a:t> paling </a:t>
            </a:r>
            <a:r>
              <a:rPr lang="en-US" sz="2000" dirty="0" err="1">
                <a:latin typeface="+mj-lt"/>
                <a:cs typeface="+mj-lt"/>
              </a:rPr>
              <a:t>sederhana</a:t>
            </a:r>
            <a:r>
              <a:rPr lang="en-US" sz="2000" dirty="0">
                <a:latin typeface="+mj-lt"/>
                <a:cs typeface="+mj-lt"/>
              </a:rPr>
              <a:t> yang </a:t>
            </a:r>
            <a:r>
              <a:rPr lang="en-US" sz="2000" dirty="0" err="1">
                <a:latin typeface="+mj-lt"/>
                <a:cs typeface="+mj-lt"/>
              </a:rPr>
              <a:t>umumnya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digunakan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untuk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mengamati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ketinggian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muka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laut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atau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tinggi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gelombang</a:t>
            </a:r>
            <a:r>
              <a:rPr lang="en-US" sz="2000" dirty="0">
                <a:latin typeface="+mj-lt"/>
                <a:cs typeface="+mj-lt"/>
              </a:rPr>
              <a:t> air </a:t>
            </a:r>
            <a:r>
              <a:rPr lang="en-US" sz="2000" dirty="0" err="1">
                <a:latin typeface="+mj-lt"/>
                <a:cs typeface="+mj-lt"/>
              </a:rPr>
              <a:t>laut</a:t>
            </a:r>
            <a:r>
              <a:rPr lang="en-US" sz="2000" dirty="0">
                <a:latin typeface="+mj-lt"/>
                <a:cs typeface="+mj-lt"/>
              </a:rPr>
              <a:t>.</a:t>
            </a:r>
            <a:endParaRPr lang="en-US" sz="2000" dirty="0">
              <a:latin typeface="+mj-lt"/>
              <a:cs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590" y="3357245"/>
            <a:ext cx="19837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ndalus" pitchFamily="18" charset="-78"/>
                <a:cs typeface="Andalus" pitchFamily="18" charset="-78"/>
              </a:rPr>
              <a:t>Tide gauge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1" y="3748515"/>
            <a:ext cx="8588902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latin typeface="+mj-lt"/>
                <a:cs typeface="+mj-lt"/>
              </a:rPr>
              <a:t>Merupakan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perangkat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untuk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mengukur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perubahan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muka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laut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secara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mekanik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otomatis</a:t>
            </a:r>
            <a:r>
              <a:rPr lang="en-US" sz="2000" dirty="0">
                <a:latin typeface="+mj-lt"/>
                <a:cs typeface="+mj-lt"/>
              </a:rPr>
              <a:t>. </a:t>
            </a:r>
            <a:r>
              <a:rPr lang="en-US" sz="2000" dirty="0" err="1">
                <a:latin typeface="+mj-lt"/>
                <a:cs typeface="+mj-lt"/>
              </a:rPr>
              <a:t>Alat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ini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memiliki</a:t>
            </a:r>
            <a:r>
              <a:rPr lang="en-US" sz="2000" dirty="0">
                <a:latin typeface="+mj-lt"/>
                <a:cs typeface="+mj-lt"/>
              </a:rPr>
              <a:t> sensor yang </a:t>
            </a:r>
            <a:r>
              <a:rPr lang="en-US" sz="2000" dirty="0" err="1">
                <a:latin typeface="+mj-lt"/>
                <a:cs typeface="+mj-lt"/>
              </a:rPr>
              <a:t>dapat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mengukur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ketinggian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permukaan</a:t>
            </a:r>
            <a:r>
              <a:rPr lang="en-US" sz="2000" dirty="0">
                <a:latin typeface="+mj-lt"/>
                <a:cs typeface="+mj-lt"/>
              </a:rPr>
              <a:t> air </a:t>
            </a:r>
            <a:r>
              <a:rPr lang="en-US" sz="2000" dirty="0" err="1">
                <a:latin typeface="+mj-lt"/>
                <a:cs typeface="+mj-lt"/>
              </a:rPr>
              <a:t>laut</a:t>
            </a:r>
            <a:r>
              <a:rPr lang="en-US" sz="2000" dirty="0">
                <a:latin typeface="+mj-lt"/>
                <a:cs typeface="+mj-lt"/>
              </a:rPr>
              <a:t> yang </a:t>
            </a:r>
            <a:r>
              <a:rPr lang="en-US" sz="2000" dirty="0" err="1">
                <a:latin typeface="+mj-lt"/>
                <a:cs typeface="+mj-lt"/>
              </a:rPr>
              <a:t>kemudian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direkam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ke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dalam</a:t>
            </a:r>
            <a:r>
              <a:rPr lang="en-US" sz="2000" dirty="0">
                <a:latin typeface="+mj-lt"/>
                <a:cs typeface="+mj-lt"/>
              </a:rPr>
              <a:t> </a:t>
            </a:r>
            <a:r>
              <a:rPr lang="en-US" sz="2000" dirty="0" err="1">
                <a:latin typeface="+mj-lt"/>
                <a:cs typeface="+mj-lt"/>
              </a:rPr>
              <a:t>komputer</a:t>
            </a:r>
            <a:r>
              <a:rPr lang="en-US" sz="2000" dirty="0">
                <a:latin typeface="+mj-lt"/>
                <a:cs typeface="+mj-lt"/>
              </a:rPr>
              <a:t>.</a:t>
            </a:r>
            <a:endParaRPr lang="en-US" sz="2000" dirty="0">
              <a:latin typeface="+mj-lt"/>
              <a:cs typeface="+mj-lt"/>
            </a:endParaRPr>
          </a:p>
        </p:txBody>
      </p:sp>
      <p:pic>
        <p:nvPicPr>
          <p:cNvPr id="2050" name="Picture 2" descr="C:\Users\sony\Downloads\picture\animasi\New folder (3)\tidestaff.gi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502" y="605421"/>
            <a:ext cx="1412938" cy="28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ny\Downloads\picture\animasi\New folder (3)\Fig.3_TPK101203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360" y="5013178"/>
            <a:ext cx="2371284" cy="172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ony\Downloads\picture\animasi\New folder (3)\n61rf_dauphinis_t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513" y="5013177"/>
            <a:ext cx="2302781" cy="172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ownloads\picture\animasi\New folder (3)\Pembentukan Gambut sasasa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043608"/>
            <a:ext cx="9909994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rved Down Arrow 3"/>
          <p:cNvSpPr/>
          <p:nvPr/>
        </p:nvSpPr>
        <p:spPr>
          <a:xfrm rot="1069123" flipH="1">
            <a:off x="5525190" y="1473187"/>
            <a:ext cx="1870190" cy="404841"/>
          </a:xfrm>
          <a:prstGeom prst="curvedDown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60284" y="1012086"/>
            <a:ext cx="631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53881" y="2861501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468560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161790" y="4565977"/>
            <a:ext cx="8820472" cy="8367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FeS2 + H2O + O2  =&gt;  F2OH + H2SO4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64028" y="2636911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Laut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105991" y="50018"/>
            <a:ext cx="5045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pasang</a:t>
            </a:r>
            <a:r>
              <a:rPr lang="en-US" dirty="0" smtClean="0"/>
              <a:t> </a:t>
            </a:r>
            <a:r>
              <a:rPr lang="en-US" dirty="0" err="1" smtClean="0"/>
              <a:t>surut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pembentukan</a:t>
            </a:r>
            <a:r>
              <a:rPr lang="en-US" dirty="0" smtClean="0"/>
              <a:t> </a:t>
            </a:r>
            <a:r>
              <a:rPr lang="en-US" dirty="0" err="1" smtClean="0"/>
              <a:t>pirit</a:t>
            </a:r>
            <a:endParaRPr lang="en-US" dirty="0"/>
          </a:p>
        </p:txBody>
      </p:sp>
      <p:sp>
        <p:nvSpPr>
          <p:cNvPr id="15" name="Arc 14"/>
          <p:cNvSpPr/>
          <p:nvPr/>
        </p:nvSpPr>
        <p:spPr>
          <a:xfrm rot="10800000">
            <a:off x="2473761" y="1988840"/>
            <a:ext cx="2808311" cy="560996"/>
          </a:xfrm>
          <a:prstGeom prst="arc">
            <a:avLst>
              <a:gd name="adj1" fmla="val 10997866"/>
              <a:gd name="adj2" fmla="val 21344704"/>
            </a:avLst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3225598" y="2464938"/>
            <a:ext cx="794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############</a:t>
            </a:r>
            <a:endParaRPr lang="en-US" sz="800" dirty="0"/>
          </a:p>
        </p:txBody>
      </p:sp>
      <p:sp>
        <p:nvSpPr>
          <p:cNvPr id="19" name="TextBox 18"/>
          <p:cNvSpPr txBox="1"/>
          <p:nvPr/>
        </p:nvSpPr>
        <p:spPr>
          <a:xfrm>
            <a:off x="3588822" y="2479268"/>
            <a:ext cx="794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############</a:t>
            </a:r>
            <a:endParaRPr lang="en-US" sz="800" dirty="0"/>
          </a:p>
        </p:txBody>
      </p:sp>
      <p:sp>
        <p:nvSpPr>
          <p:cNvPr id="20" name="TextBox 19"/>
          <p:cNvSpPr txBox="1"/>
          <p:nvPr/>
        </p:nvSpPr>
        <p:spPr>
          <a:xfrm rot="480750">
            <a:off x="3053263" y="2479268"/>
            <a:ext cx="794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############</a:t>
            </a:r>
            <a:endParaRPr lang="en-US" sz="800" dirty="0"/>
          </a:p>
        </p:txBody>
      </p:sp>
      <p:sp>
        <p:nvSpPr>
          <p:cNvPr id="21" name="TextBox 20"/>
          <p:cNvSpPr txBox="1"/>
          <p:nvPr/>
        </p:nvSpPr>
        <p:spPr>
          <a:xfrm rot="21307076">
            <a:off x="3951784" y="2464938"/>
            <a:ext cx="794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############</a:t>
            </a:r>
            <a:endParaRPr lang="en-US" sz="800" dirty="0"/>
          </a:p>
        </p:txBody>
      </p:sp>
      <p:sp>
        <p:nvSpPr>
          <p:cNvPr id="22" name="Rounded Rectangle 21"/>
          <p:cNvSpPr/>
          <p:nvPr/>
        </p:nvSpPr>
        <p:spPr>
          <a:xfrm>
            <a:off x="4173486" y="2544429"/>
            <a:ext cx="910107" cy="40925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FeS</a:t>
            </a:r>
            <a:r>
              <a:rPr lang="en-US" sz="1200" dirty="0" smtClean="0">
                <a:solidFill>
                  <a:srgbClr val="FF0000"/>
                </a:solidFill>
              </a:rPr>
              <a:t>2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3363" y="4196690"/>
            <a:ext cx="1582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teroksidasi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424176" y="2311049"/>
            <a:ext cx="7873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Gambut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10" grpId="0" bldLvl="0" animBg="1"/>
      <p:bldP spid="22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ny\Downloads\picture\animasi\New folder (3)\Pasang-Surut.gi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4752">
            <a:off x="2600726" y="-270187"/>
            <a:ext cx="3566889" cy="446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\Downloads\picture\animasi\thank_you_comment_graphic_01.gi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476250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\Downloads\picture\animasi\New folder\Animasi bergerak untuk powerpoint (1) - tepuk tanga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924944"/>
            <a:ext cx="3707904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2681</Words>
  <Application>WPS Presentation</Application>
  <PresentationFormat>On-screen Show (4:3)</PresentationFormat>
  <Paragraphs>59</Paragraphs>
  <Slides>8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SimSun</vt:lpstr>
      <vt:lpstr>Wingdings</vt:lpstr>
      <vt:lpstr>Goudy Stout</vt:lpstr>
      <vt:lpstr>Andalus</vt:lpstr>
      <vt:lpstr>Segoe Print</vt:lpstr>
      <vt:lpstr>Microsoft YaHei</vt:lpstr>
      <vt:lpstr>Arial Unicode MS</vt:lpstr>
      <vt:lpstr>Calibri</vt:lpstr>
      <vt:lpstr>Blue Waves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sony</dc:creator>
  <cp:lastModifiedBy>LENOVO</cp:lastModifiedBy>
  <cp:revision>18</cp:revision>
  <dcterms:created xsi:type="dcterms:W3CDTF">2012-12-04T06:38:00Z</dcterms:created>
  <dcterms:modified xsi:type="dcterms:W3CDTF">2020-11-09T01:05:15Z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1033-11.2.0.9739</vt:lpwstr>
  </property>
</Properties>
</file>