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7.xml" ContentType="application/vnd.openxmlformats-officedocument.presentationml.tags+xml"/>
  <Override PartName="/ppt/notesSlides/notesSlide20.xml" ContentType="application/vnd.openxmlformats-officedocument.presentationml.notesSlide+xml"/>
  <Override PartName="/ppt/tags/tag8.xml" ContentType="application/vnd.openxmlformats-officedocument.presentationml.tags+xml"/>
  <Override PartName="/ppt/notesSlides/notesSlide2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tags/tag10.xml" ContentType="application/vnd.openxmlformats-officedocument.presentationml.tags+xml"/>
  <Override PartName="/ppt/notesSlides/notesSlide23.xml" ContentType="application/vnd.openxmlformats-officedocument.presentationml.notesSlide+xml"/>
  <Override PartName="/ppt/tags/tag11.xml" ContentType="application/vnd.openxmlformats-officedocument.presentationml.tags+xml"/>
  <Override PartName="/ppt/notesSlides/notesSlide24.xml" ContentType="application/vnd.openxmlformats-officedocument.presentationml.notesSlide+xml"/>
  <Override PartName="/ppt/tags/tag12.xml" ContentType="application/vnd.openxmlformats-officedocument.presentationml.tags+xml"/>
  <Override PartName="/ppt/notesSlides/notesSlide25.xml" ContentType="application/vnd.openxmlformats-officedocument.presentationml.notesSlide+xml"/>
  <Override PartName="/ppt/tags/tag13.xml" ContentType="application/vnd.openxmlformats-officedocument.presentationml.tags+xml"/>
  <Override PartName="/ppt/notesSlides/notesSlide26.xml" ContentType="application/vnd.openxmlformats-officedocument.presentationml.notesSlide+xml"/>
  <Override PartName="/ppt/tags/tag14.xml" ContentType="application/vnd.openxmlformats-officedocument.presentationml.tags+xml"/>
  <Override PartName="/ppt/notesSlides/notesSlide27.xml" ContentType="application/vnd.openxmlformats-officedocument.presentationml.notesSlide+xml"/>
  <Override PartName="/ppt/tags/tag15.xml" ContentType="application/vnd.openxmlformats-officedocument.presentationml.tags+xml"/>
  <Override PartName="/ppt/notesSlides/notesSlide28.xml" ContentType="application/vnd.openxmlformats-officedocument.presentationml.notesSlide+xml"/>
  <Override PartName="/ppt/tags/tag16.xml" ContentType="application/vnd.openxmlformats-officedocument.presentationml.tags+xml"/>
  <Override PartName="/ppt/notesSlides/notesSlide29.xml" ContentType="application/vnd.openxmlformats-officedocument.presentationml.notesSlide+xml"/>
  <Override PartName="/ppt/tags/tag17.xml" ContentType="application/vnd.openxmlformats-officedocument.presentationml.tags+xml"/>
  <Override PartName="/ppt/notesSlides/notesSlide30.xml" ContentType="application/vnd.openxmlformats-officedocument.presentationml.notesSlide+xml"/>
  <Override PartName="/ppt/tags/tag18.xml" ContentType="application/vnd.openxmlformats-officedocument.presentationml.tags+xml"/>
  <Override PartName="/ppt/notesSlides/notesSlide31.xml" ContentType="application/vnd.openxmlformats-officedocument.presentationml.notesSlide+xml"/>
  <Override PartName="/ppt/tags/tag19.xml" ContentType="application/vnd.openxmlformats-officedocument.presentationml.tags+xml"/>
  <Override PartName="/ppt/notesSlides/notesSlide32.xml" ContentType="application/vnd.openxmlformats-officedocument.presentationml.notesSlide+xml"/>
  <Override PartName="/ppt/tags/tag20.xml" ContentType="application/vnd.openxmlformats-officedocument.presentationml.tags+xml"/>
  <Override PartName="/ppt/notesSlides/notesSlide33.xml" ContentType="application/vnd.openxmlformats-officedocument.presentationml.notesSlide+xml"/>
  <Override PartName="/ppt/tags/tag21.xml" ContentType="application/vnd.openxmlformats-officedocument.presentationml.tags+xml"/>
  <Override PartName="/ppt/notesSlides/notesSlide34.xml" ContentType="application/vnd.openxmlformats-officedocument.presentationml.notesSlide+xml"/>
  <Override PartName="/ppt/tags/tag22.xml" ContentType="application/vnd.openxmlformats-officedocument.presentationml.tags+xml"/>
  <Override PartName="/ppt/notesSlides/notesSlide35.xml" ContentType="application/vnd.openxmlformats-officedocument.presentationml.notesSlide+xml"/>
  <Override PartName="/ppt/tags/tag23.xml" ContentType="application/vnd.openxmlformats-officedocument.presentationml.tags+xml"/>
  <Override PartName="/ppt/notesSlides/notesSlide36.xml" ContentType="application/vnd.openxmlformats-officedocument.presentationml.notesSlide+xml"/>
  <Override PartName="/ppt/tags/tag24.xml" ContentType="application/vnd.openxmlformats-officedocument.presentationml.tags+xml"/>
  <Override PartName="/ppt/notesSlides/notesSlide37.xml" ContentType="application/vnd.openxmlformats-officedocument.presentationml.notesSlide+xml"/>
  <Override PartName="/ppt/tags/tag25.xml" ContentType="application/vnd.openxmlformats-officedocument.presentationml.tags+xml"/>
  <Override PartName="/ppt/notesSlides/notesSlide38.xml" ContentType="application/vnd.openxmlformats-officedocument.presentationml.notesSlide+xml"/>
  <Override PartName="/ppt/tags/tag26.xml" ContentType="application/vnd.openxmlformats-officedocument.presentationml.tags+xml"/>
  <Override PartName="/ppt/notesSlides/notesSlide39.xml" ContentType="application/vnd.openxmlformats-officedocument.presentationml.notesSlide+xml"/>
  <Override PartName="/ppt/tags/tag27.xml" ContentType="application/vnd.openxmlformats-officedocument.presentationml.tags+xml"/>
  <Override PartName="/ppt/notesSlides/notesSlide40.xml" ContentType="application/vnd.openxmlformats-officedocument.presentationml.notesSlide+xml"/>
  <Override PartName="/ppt/tags/tag28.xml" ContentType="application/vnd.openxmlformats-officedocument.presentationml.tags+xml"/>
  <Override PartName="/ppt/notesSlides/notesSlide41.xml" ContentType="application/vnd.openxmlformats-officedocument.presentationml.notesSlide+xml"/>
  <Override PartName="/ppt/tags/tag29.xml" ContentType="application/vnd.openxmlformats-officedocument.presentationml.tags+xml"/>
  <Override PartName="/ppt/notesSlides/notesSlide42.xml" ContentType="application/vnd.openxmlformats-officedocument.presentationml.notesSlide+xml"/>
  <Override PartName="/ppt/tags/tag30.xml" ContentType="application/vnd.openxmlformats-officedocument.presentationml.tags+xml"/>
  <Override PartName="/ppt/notesSlides/notesSlide43.xml" ContentType="application/vnd.openxmlformats-officedocument.presentationml.notesSlide+xml"/>
  <Override PartName="/ppt/tags/tag31.xml" ContentType="application/vnd.openxmlformats-officedocument.presentationml.tags+xml"/>
  <Override PartName="/ppt/notesSlides/notesSlide44.xml" ContentType="application/vnd.openxmlformats-officedocument.presentationml.notesSlide+xml"/>
  <Override PartName="/ppt/tags/tag32.xml" ContentType="application/vnd.openxmlformats-officedocument.presentationml.tags+xml"/>
  <Override PartName="/ppt/notesSlides/notesSlide45.xml" ContentType="application/vnd.openxmlformats-officedocument.presentationml.notesSlide+xml"/>
  <Override PartName="/ppt/tags/tag33.xml" ContentType="application/vnd.openxmlformats-officedocument.presentationml.tags+xml"/>
  <Override PartName="/ppt/notesSlides/notesSlide46.xml" ContentType="application/vnd.openxmlformats-officedocument.presentationml.notesSlide+xml"/>
  <Override PartName="/ppt/tags/tag34.xml" ContentType="application/vnd.openxmlformats-officedocument.presentationml.tags+xml"/>
  <Override PartName="/ppt/notesSlides/notesSlide47.xml" ContentType="application/vnd.openxmlformats-officedocument.presentationml.notesSlide+xml"/>
  <Override PartName="/ppt/tags/tag35.xml" ContentType="application/vnd.openxmlformats-officedocument.presentationml.tags+xml"/>
  <Override PartName="/ppt/notesSlides/notesSlide48.xml" ContentType="application/vnd.openxmlformats-officedocument.presentationml.notesSlide+xml"/>
  <Override PartName="/ppt/tags/tag36.xml" ContentType="application/vnd.openxmlformats-officedocument.presentationml.tags+xml"/>
  <Override PartName="/ppt/notesSlides/notesSlide49.xml" ContentType="application/vnd.openxmlformats-officedocument.presentationml.notesSlide+xml"/>
  <Override PartName="/ppt/tags/tag37.xml" ContentType="application/vnd.openxmlformats-officedocument.presentationml.tags+xml"/>
  <Override PartName="/ppt/notesSlides/notesSlide50.xml" ContentType="application/vnd.openxmlformats-officedocument.presentationml.notesSlide+xml"/>
  <Override PartName="/ppt/tags/tag38.xml" ContentType="application/vnd.openxmlformats-officedocument.presentationml.tags+xml"/>
  <Override PartName="/ppt/notesSlides/notesSlide51.xml" ContentType="application/vnd.openxmlformats-officedocument.presentationml.notesSlide+xml"/>
  <Override PartName="/ppt/tags/tag39.xml" ContentType="application/vnd.openxmlformats-officedocument.presentationml.tags+xml"/>
  <Override PartName="/ppt/notesSlides/notesSlide52.xml" ContentType="application/vnd.openxmlformats-officedocument.presentationml.notesSlide+xml"/>
  <Override PartName="/ppt/tags/tag40.xml" ContentType="application/vnd.openxmlformats-officedocument.presentationml.tags+xml"/>
  <Override PartName="/ppt/notesSlides/notesSlide53.xml" ContentType="application/vnd.openxmlformats-officedocument.presentationml.notesSlide+xml"/>
  <Override PartName="/ppt/tags/tag41.xml" ContentType="application/vnd.openxmlformats-officedocument.presentationml.tags+xml"/>
  <Override PartName="/ppt/notesSlides/notesSlide5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42.xml" ContentType="application/vnd.openxmlformats-officedocument.presentationml.tags+xml"/>
  <Override PartName="/ppt/notesSlides/notesSlide55.xml" ContentType="application/vnd.openxmlformats-officedocument.presentationml.notesSlide+xml"/>
  <Override PartName="/ppt/tags/tag43.xml" ContentType="application/vnd.openxmlformats-officedocument.presentationml.tags+xml"/>
  <Override PartName="/ppt/notesSlides/notesSlide56.xml" ContentType="application/vnd.openxmlformats-officedocument.presentationml.notesSlide+xml"/>
  <Override PartName="/ppt/tags/tag44.xml" ContentType="application/vnd.openxmlformats-officedocument.presentationml.tags+xml"/>
  <Override PartName="/ppt/notesSlides/notesSlide57.xml" ContentType="application/vnd.openxmlformats-officedocument.presentationml.notesSlide+xml"/>
  <Override PartName="/ppt/tags/tag45.xml" ContentType="application/vnd.openxmlformats-officedocument.presentationml.tags+xml"/>
  <Override PartName="/ppt/notesSlides/notesSlide58.xml" ContentType="application/vnd.openxmlformats-officedocument.presentationml.notesSlide+xml"/>
  <Override PartName="/ppt/tags/tag46.xml" ContentType="application/vnd.openxmlformats-officedocument.presentationml.tags+xml"/>
  <Override PartName="/ppt/notesSlides/notesSlide59.xml" ContentType="application/vnd.openxmlformats-officedocument.presentationml.notesSlide+xml"/>
  <Override PartName="/ppt/tags/tag47.xml" ContentType="application/vnd.openxmlformats-officedocument.presentationml.tags+xml"/>
  <Override PartName="/ppt/notesSlides/notesSlide60.xml" ContentType="application/vnd.openxmlformats-officedocument.presentationml.notesSlide+xml"/>
  <Override PartName="/ppt/tags/tag48.xml" ContentType="application/vnd.openxmlformats-officedocument.presentationml.tags+xml"/>
  <Override PartName="/ppt/notesSlides/notesSlide61.xml" ContentType="application/vnd.openxmlformats-officedocument.presentationml.notesSlide+xml"/>
  <Override PartName="/ppt/tags/tag49.xml" ContentType="application/vnd.openxmlformats-officedocument.presentationml.tags+xml"/>
  <Override PartName="/ppt/notesSlides/notesSlide62.xml" ContentType="application/vnd.openxmlformats-officedocument.presentationml.notesSlide+xml"/>
  <Override PartName="/ppt/tags/tag50.xml" ContentType="application/vnd.openxmlformats-officedocument.presentationml.tags+xml"/>
  <Override PartName="/ppt/notesSlides/notesSlide63.xml" ContentType="application/vnd.openxmlformats-officedocument.presentationml.notesSlide+xml"/>
  <Override PartName="/ppt/tags/tag51.xml" ContentType="application/vnd.openxmlformats-officedocument.presentationml.tags+xml"/>
  <Override PartName="/ppt/notesSlides/notesSlide64.xml" ContentType="application/vnd.openxmlformats-officedocument.presentationml.notesSlide+xml"/>
  <Override PartName="/ppt/tags/tag52.xml" ContentType="application/vnd.openxmlformats-officedocument.presentationml.tags+xml"/>
  <Override PartName="/ppt/notesSlides/notesSlide65.xml" ContentType="application/vnd.openxmlformats-officedocument.presentationml.notesSlide+xml"/>
  <Override PartName="/ppt/tags/tag53.xml" ContentType="application/vnd.openxmlformats-officedocument.presentationml.tags+xml"/>
  <Override PartName="/ppt/notesSlides/notesSlide6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5"/>
  </p:notesMasterIdLst>
  <p:handoutMasterIdLst>
    <p:handoutMasterId r:id="rId116"/>
  </p:handoutMasterIdLst>
  <p:sldIdLst>
    <p:sldId id="1728" r:id="rId2"/>
    <p:sldId id="1735" r:id="rId3"/>
    <p:sldId id="1736" r:id="rId4"/>
    <p:sldId id="1932" r:id="rId5"/>
    <p:sldId id="1926" r:id="rId6"/>
    <p:sldId id="1927" r:id="rId7"/>
    <p:sldId id="1945" r:id="rId8"/>
    <p:sldId id="1931" r:id="rId9"/>
    <p:sldId id="1925" r:id="rId10"/>
    <p:sldId id="1946" r:id="rId11"/>
    <p:sldId id="1930" r:id="rId12"/>
    <p:sldId id="1944" r:id="rId13"/>
    <p:sldId id="1937" r:id="rId14"/>
    <p:sldId id="1938" r:id="rId15"/>
    <p:sldId id="1940" r:id="rId16"/>
    <p:sldId id="1941" r:id="rId17"/>
    <p:sldId id="1942" r:id="rId18"/>
    <p:sldId id="1943" r:id="rId19"/>
    <p:sldId id="1933" r:id="rId20"/>
    <p:sldId id="1936" r:id="rId21"/>
    <p:sldId id="1828" r:id="rId22"/>
    <p:sldId id="1829" r:id="rId23"/>
    <p:sldId id="1830" r:id="rId24"/>
    <p:sldId id="1831" r:id="rId25"/>
    <p:sldId id="1832" r:id="rId26"/>
    <p:sldId id="1833" r:id="rId27"/>
    <p:sldId id="1834" r:id="rId28"/>
    <p:sldId id="1835" r:id="rId29"/>
    <p:sldId id="1836" r:id="rId30"/>
    <p:sldId id="1837" r:id="rId31"/>
    <p:sldId id="1838" r:id="rId32"/>
    <p:sldId id="1839" r:id="rId33"/>
    <p:sldId id="1840" r:id="rId34"/>
    <p:sldId id="1841" r:id="rId35"/>
    <p:sldId id="1842" r:id="rId36"/>
    <p:sldId id="1843" r:id="rId37"/>
    <p:sldId id="1844" r:id="rId38"/>
    <p:sldId id="1845" r:id="rId39"/>
    <p:sldId id="1846" r:id="rId40"/>
    <p:sldId id="1847" r:id="rId41"/>
    <p:sldId id="1848" r:id="rId42"/>
    <p:sldId id="1849" r:id="rId43"/>
    <p:sldId id="1850" r:id="rId44"/>
    <p:sldId id="1851" r:id="rId45"/>
    <p:sldId id="1852" r:id="rId46"/>
    <p:sldId id="1853" r:id="rId47"/>
    <p:sldId id="1854" r:id="rId48"/>
    <p:sldId id="1855" r:id="rId49"/>
    <p:sldId id="1856" r:id="rId50"/>
    <p:sldId id="1857" r:id="rId51"/>
    <p:sldId id="1858" r:id="rId52"/>
    <p:sldId id="1859" r:id="rId53"/>
    <p:sldId id="1860" r:id="rId54"/>
    <p:sldId id="1861" r:id="rId55"/>
    <p:sldId id="1862" r:id="rId56"/>
    <p:sldId id="1863" r:id="rId57"/>
    <p:sldId id="1864" r:id="rId58"/>
    <p:sldId id="1865" r:id="rId59"/>
    <p:sldId id="1866" r:id="rId60"/>
    <p:sldId id="1867" r:id="rId61"/>
    <p:sldId id="1868" r:id="rId62"/>
    <p:sldId id="1869" r:id="rId63"/>
    <p:sldId id="1870" r:id="rId64"/>
    <p:sldId id="1871" r:id="rId65"/>
    <p:sldId id="1872" r:id="rId66"/>
    <p:sldId id="1873" r:id="rId67"/>
    <p:sldId id="1874" r:id="rId68"/>
    <p:sldId id="1875" r:id="rId69"/>
    <p:sldId id="1876" r:id="rId70"/>
    <p:sldId id="1877" r:id="rId71"/>
    <p:sldId id="1878" r:id="rId72"/>
    <p:sldId id="1879" r:id="rId73"/>
    <p:sldId id="1880" r:id="rId74"/>
    <p:sldId id="1881" r:id="rId75"/>
    <p:sldId id="1882" r:id="rId76"/>
    <p:sldId id="1883" r:id="rId77"/>
    <p:sldId id="1884" r:id="rId78"/>
    <p:sldId id="1885" r:id="rId79"/>
    <p:sldId id="1886" r:id="rId80"/>
    <p:sldId id="1887" r:id="rId81"/>
    <p:sldId id="1888" r:id="rId82"/>
    <p:sldId id="1889" r:id="rId83"/>
    <p:sldId id="1890" r:id="rId84"/>
    <p:sldId id="1891" r:id="rId85"/>
    <p:sldId id="1892" r:id="rId86"/>
    <p:sldId id="1893" r:id="rId87"/>
    <p:sldId id="1894" r:id="rId88"/>
    <p:sldId id="1895" r:id="rId89"/>
    <p:sldId id="1896" r:id="rId90"/>
    <p:sldId id="1897" r:id="rId91"/>
    <p:sldId id="1898" r:id="rId92"/>
    <p:sldId id="1899" r:id="rId93"/>
    <p:sldId id="1900" r:id="rId94"/>
    <p:sldId id="1901" r:id="rId95"/>
    <p:sldId id="1902" r:id="rId96"/>
    <p:sldId id="1903" r:id="rId97"/>
    <p:sldId id="1904" r:id="rId98"/>
    <p:sldId id="1905" r:id="rId99"/>
    <p:sldId id="1914" r:id="rId100"/>
    <p:sldId id="1950" r:id="rId101"/>
    <p:sldId id="1948" r:id="rId102"/>
    <p:sldId id="1915" r:id="rId103"/>
    <p:sldId id="1949" r:id="rId104"/>
    <p:sldId id="1916" r:id="rId105"/>
    <p:sldId id="1917" r:id="rId106"/>
    <p:sldId id="1918" r:id="rId107"/>
    <p:sldId id="1919" r:id="rId108"/>
    <p:sldId id="1920" r:id="rId109"/>
    <p:sldId id="1921" r:id="rId110"/>
    <p:sldId id="1922" r:id="rId111"/>
    <p:sldId id="1923" r:id="rId112"/>
    <p:sldId id="1951" r:id="rId113"/>
    <p:sldId id="1826" r:id="rId114"/>
  </p:sldIdLst>
  <p:sldSz cx="9144000" cy="6858000" type="screen4x3"/>
  <p:notesSz cx="7315200" cy="9601200"/>
  <p:custDataLst>
    <p:tags r:id="rId117"/>
  </p:custDataLst>
  <p:defaultTextStyle>
    <a:defPPr>
      <a:defRPr lang="ja-JP"/>
    </a:defPPr>
    <a:lvl1pPr algn="ctr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sz="4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itchFamily="34" charset="0"/>
        <a:ea typeface="ＭＳ Ｐゴシック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2">
          <p15:clr>
            <a:srgbClr val="A4A3A4"/>
          </p15:clr>
        </p15:guide>
        <p15:guide id="2" pos="124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FFCC"/>
    <a:srgbClr val="99FFCC"/>
    <a:srgbClr val="14663B"/>
    <a:srgbClr val="097542"/>
    <a:srgbClr val="000099"/>
    <a:srgbClr val="085823"/>
    <a:srgbClr val="333333"/>
    <a:srgbClr val="CC0000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99" autoAdjust="0"/>
    <p:restoredTop sz="94631" autoAdjust="0"/>
  </p:normalViewPr>
  <p:slideViewPr>
    <p:cSldViewPr>
      <p:cViewPr varScale="1">
        <p:scale>
          <a:sx n="72" d="100"/>
          <a:sy n="72" d="100"/>
        </p:scale>
        <p:origin x="1290" y="72"/>
      </p:cViewPr>
      <p:guideLst>
        <p:guide orient="horz" pos="2112"/>
        <p:guide pos="1248"/>
      </p:guideLst>
    </p:cSldViewPr>
  </p:slideViewPr>
  <p:outlineViewPr>
    <p:cViewPr>
      <p:scale>
        <a:sx n="33" d="100"/>
        <a:sy n="33" d="100"/>
      </p:scale>
      <p:origin x="0" y="12362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746"/>
    </p:cViewPr>
  </p:sorterViewPr>
  <p:notesViewPr>
    <p:cSldViewPr>
      <p:cViewPr>
        <p:scale>
          <a:sx n="150" d="100"/>
          <a:sy n="150" d="100"/>
        </p:scale>
        <p:origin x="-336" y="558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ags" Target="tags/tag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presProps" Target="pres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viewProps" Target="viewProps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notesMaster" Target="notesMasters/notes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ableStyles" Target="tableStyle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.jpg"/><Relationship Id="rId1" Type="http://schemas.openxmlformats.org/officeDocument/2006/relationships/image" Target="../media/image44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.jpg"/><Relationship Id="rId1" Type="http://schemas.openxmlformats.org/officeDocument/2006/relationships/image" Target="../media/image44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2D1D83-284C-44DD-9EFD-ECE38BA4CE5A}" type="doc">
      <dgm:prSet loTypeId="urn:microsoft.com/office/officeart/2005/8/layout/hProcess10" loCatId="process" qsTypeId="urn:microsoft.com/office/officeart/2005/8/quickstyle/simple3" qsCatId="simple" csTypeId="urn:microsoft.com/office/officeart/2005/8/colors/colorful5" csCatId="colorful" phldr="1"/>
      <dgm:spPr/>
    </dgm:pt>
    <dgm:pt modelId="{F4FF6E25-E4BF-4A3A-A478-8ED374956B92}">
      <dgm:prSet phldrT="[Text]" custT="1"/>
      <dgm:spPr/>
      <dgm:t>
        <a:bodyPr/>
        <a:lstStyle/>
        <a:p>
          <a:r>
            <a:rPr lang="id-ID" sz="2400" b="1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Input</a:t>
          </a:r>
          <a:br>
            <a:rPr lang="id-ID" sz="2400" b="1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(Data)</a:t>
          </a:r>
        </a:p>
      </dgm:t>
    </dgm:pt>
    <dgm:pt modelId="{C41F9537-146E-4A1F-932B-484CA3A32178}" type="parTrans" cxnId="{1844CBFB-67DC-40AC-AE23-7DD7D62D1459}">
      <dgm:prSet/>
      <dgm:spPr/>
      <dgm:t>
        <a:bodyPr/>
        <a:lstStyle/>
        <a:p>
          <a:endParaRPr lang="id-ID"/>
        </a:p>
      </dgm:t>
    </dgm:pt>
    <dgm:pt modelId="{251A6CF7-F073-48F8-9907-2F09B280EB84}" type="sibTrans" cxnId="{1844CBFB-67DC-40AC-AE23-7DD7D62D1459}">
      <dgm:prSet/>
      <dgm:spPr/>
      <dgm:t>
        <a:bodyPr/>
        <a:lstStyle/>
        <a:p>
          <a:endParaRPr lang="id-ID"/>
        </a:p>
      </dgm:t>
    </dgm:pt>
    <dgm:pt modelId="{E5BB5C2A-1AC5-4AE9-BA4D-5FDCEA88FC79}">
      <dgm:prSet phldrT="[Text]" custT="1"/>
      <dgm:spPr/>
      <dgm:t>
        <a:bodyPr/>
        <a:lstStyle/>
        <a:p>
          <a:r>
            <a:rPr lang="id-ID" sz="2400" b="1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Metode</a:t>
          </a:r>
          <a:br>
            <a:rPr lang="id-ID" sz="2400" b="1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(Algoritma Data Mining)</a:t>
          </a:r>
        </a:p>
      </dgm:t>
    </dgm:pt>
    <dgm:pt modelId="{48673825-1B99-4B1B-9235-721AD2783D98}" type="parTrans" cxnId="{54DA05A4-4EDB-409F-BACD-D4D1CF6DF717}">
      <dgm:prSet/>
      <dgm:spPr/>
      <dgm:t>
        <a:bodyPr/>
        <a:lstStyle/>
        <a:p>
          <a:endParaRPr lang="id-ID"/>
        </a:p>
      </dgm:t>
    </dgm:pt>
    <dgm:pt modelId="{6140B04B-B64C-4385-A943-620D62003DBA}" type="sibTrans" cxnId="{54DA05A4-4EDB-409F-BACD-D4D1CF6DF717}">
      <dgm:prSet/>
      <dgm:spPr/>
      <dgm:t>
        <a:bodyPr/>
        <a:lstStyle/>
        <a:p>
          <a:endParaRPr lang="id-ID"/>
        </a:p>
      </dgm:t>
    </dgm:pt>
    <dgm:pt modelId="{DEBA2456-0114-419B-8831-1598B85B7E6C}">
      <dgm:prSet phldrT="[Text]" custT="1"/>
      <dgm:spPr/>
      <dgm:t>
        <a:bodyPr/>
        <a:lstStyle/>
        <a:p>
          <a:r>
            <a:rPr lang="id-ID" sz="2400" b="1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Output</a:t>
          </a:r>
          <a:r>
            <a:rPr lang="id-ID" sz="2400" b="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br>
            <a:rPr lang="id-ID" sz="2400" b="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>
              <a:effectLst/>
              <a:latin typeface="Calibri" pitchFamily="34" charset="0"/>
              <a:cs typeface="Calibri" pitchFamily="34" charset="0"/>
            </a:rPr>
            <a:t>(Pola/Model/</a:t>
          </a:r>
          <a:br>
            <a:rPr lang="id-ID" sz="1800" b="0">
              <a:effectLst/>
              <a:latin typeface="Calibri" pitchFamily="34" charset="0"/>
              <a:cs typeface="Calibri" pitchFamily="34" charset="0"/>
            </a:rPr>
          </a:br>
          <a:r>
            <a:rPr lang="id-ID" sz="1800" b="0">
              <a:effectLst/>
              <a:latin typeface="Calibri" pitchFamily="34" charset="0"/>
              <a:cs typeface="Calibri" pitchFamily="34" charset="0"/>
            </a:rPr>
            <a:t>Knowledge)</a:t>
          </a:r>
          <a:endParaRPr lang="id-ID" sz="1800" b="0" dirty="0">
            <a:effectLst/>
            <a:latin typeface="Calibri" pitchFamily="34" charset="0"/>
            <a:cs typeface="Calibri" pitchFamily="34" charset="0"/>
          </a:endParaRPr>
        </a:p>
      </dgm:t>
    </dgm:pt>
    <dgm:pt modelId="{15238DB3-2C28-4DC6-B643-D5BC9D4A08DF}" type="parTrans" cxnId="{BA0037B4-797A-4449-8185-FBA661D5AF8E}">
      <dgm:prSet/>
      <dgm:spPr/>
      <dgm:t>
        <a:bodyPr/>
        <a:lstStyle/>
        <a:p>
          <a:endParaRPr lang="id-ID"/>
        </a:p>
      </dgm:t>
    </dgm:pt>
    <dgm:pt modelId="{9ED6EE63-48B4-4AF5-B486-ADEDDE75D3DE}" type="sibTrans" cxnId="{BA0037B4-797A-4449-8185-FBA661D5AF8E}">
      <dgm:prSet/>
      <dgm:spPr/>
      <dgm:t>
        <a:bodyPr/>
        <a:lstStyle/>
        <a:p>
          <a:endParaRPr lang="id-ID"/>
        </a:p>
      </dgm:t>
    </dgm:pt>
    <dgm:pt modelId="{8FFC3E55-B4E6-457A-9E45-5303238A0D67}">
      <dgm:prSet phldrT="[Text]" custT="1"/>
      <dgm:spPr/>
      <dgm:t>
        <a:bodyPr/>
        <a:lstStyle/>
        <a:p>
          <a:r>
            <a:rPr lang="id-ID" sz="2400" b="1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Evaluation</a:t>
          </a:r>
          <a:r>
            <a:rPr lang="id-ID" sz="2400" b="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br>
            <a:rPr lang="id-ID" sz="2400" b="0" dirty="0">
              <a:effectLst/>
              <a:latin typeface="Calibri" pitchFamily="34" charset="0"/>
              <a:cs typeface="Calibri" pitchFamily="34" charset="0"/>
            </a:rPr>
          </a:b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(Akurasi, AUC, RMSE, </a:t>
          </a:r>
          <a:r>
            <a:rPr lang="id-ID" sz="1800" b="0" dirty="0" err="1">
              <a:effectLst/>
              <a:latin typeface="Calibri" pitchFamily="34" charset="0"/>
              <a:cs typeface="Calibri" pitchFamily="34" charset="0"/>
            </a:rPr>
            <a:t>etc</a:t>
          </a: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)</a:t>
          </a:r>
        </a:p>
      </dgm:t>
    </dgm:pt>
    <dgm:pt modelId="{DE37DEC8-1D34-41BF-A730-E1302BECCADC}" type="parTrans" cxnId="{393D3DE3-D800-48DB-9583-C3CD70D02551}">
      <dgm:prSet/>
      <dgm:spPr/>
      <dgm:t>
        <a:bodyPr/>
        <a:lstStyle/>
        <a:p>
          <a:endParaRPr lang="id-ID"/>
        </a:p>
      </dgm:t>
    </dgm:pt>
    <dgm:pt modelId="{26B0DE46-9EE8-4989-A3AA-E5048C05EFAD}" type="sibTrans" cxnId="{393D3DE3-D800-48DB-9583-C3CD70D02551}">
      <dgm:prSet/>
      <dgm:spPr/>
      <dgm:t>
        <a:bodyPr/>
        <a:lstStyle/>
        <a:p>
          <a:endParaRPr lang="id-ID"/>
        </a:p>
      </dgm:t>
    </dgm:pt>
    <dgm:pt modelId="{CC8A2AE1-A7D0-4B30-90F8-E9C2A3DD82FF}" type="pres">
      <dgm:prSet presAssocID="{D82D1D83-284C-44DD-9EFD-ECE38BA4CE5A}" presName="Name0" presStyleCnt="0">
        <dgm:presLayoutVars>
          <dgm:dir/>
          <dgm:resizeHandles val="exact"/>
        </dgm:presLayoutVars>
      </dgm:prSet>
      <dgm:spPr/>
    </dgm:pt>
    <dgm:pt modelId="{3FF2D7AC-1439-4634-8741-DF82FA267305}" type="pres">
      <dgm:prSet presAssocID="{F4FF6E25-E4BF-4A3A-A478-8ED374956B92}" presName="composite" presStyleCnt="0"/>
      <dgm:spPr/>
    </dgm:pt>
    <dgm:pt modelId="{557DC1F0-74B2-480B-9AA7-C94AF2937C30}" type="pres">
      <dgm:prSet presAssocID="{F4FF6E25-E4BF-4A3A-A478-8ED374956B92}" presName="imagSh" presStyleLbl="b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9834F6CD-5280-484F-B60E-1E213A8C49AF}" type="pres">
      <dgm:prSet presAssocID="{F4FF6E25-E4BF-4A3A-A478-8ED374956B92}" presName="txNode" presStyleLbl="node1" presStyleIdx="0" presStyleCnt="4" custScaleX="116371">
        <dgm:presLayoutVars>
          <dgm:bulletEnabled val="1"/>
        </dgm:presLayoutVars>
      </dgm:prSet>
      <dgm:spPr/>
    </dgm:pt>
    <dgm:pt modelId="{C1EE5767-966F-40CA-82D8-9FD446AD3513}" type="pres">
      <dgm:prSet presAssocID="{251A6CF7-F073-48F8-9907-2F09B280EB84}" presName="sibTrans" presStyleLbl="sibTrans2D1" presStyleIdx="0" presStyleCnt="3"/>
      <dgm:spPr/>
    </dgm:pt>
    <dgm:pt modelId="{E022EF6B-CFF5-4F11-8D9E-BF3B2E0B4C6C}" type="pres">
      <dgm:prSet presAssocID="{251A6CF7-F073-48F8-9907-2F09B280EB84}" presName="connTx" presStyleLbl="sibTrans2D1" presStyleIdx="0" presStyleCnt="3"/>
      <dgm:spPr/>
    </dgm:pt>
    <dgm:pt modelId="{865F35DD-F702-4973-917E-886CA09B0D49}" type="pres">
      <dgm:prSet presAssocID="{E5BB5C2A-1AC5-4AE9-BA4D-5FDCEA88FC79}" presName="composite" presStyleCnt="0"/>
      <dgm:spPr/>
    </dgm:pt>
    <dgm:pt modelId="{5E5A3162-D62F-41D7-8F91-6DFCB1A86A9C}" type="pres">
      <dgm:prSet presAssocID="{E5BB5C2A-1AC5-4AE9-BA4D-5FDCEA88FC79}" presName="imagSh" presStyleLbl="b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  <dgm:pt modelId="{ABFE0E57-F395-4DE5-94E1-5C956F356B88}" type="pres">
      <dgm:prSet presAssocID="{E5BB5C2A-1AC5-4AE9-BA4D-5FDCEA88FC79}" presName="txNode" presStyleLbl="node1" presStyleIdx="1" presStyleCnt="4" custScaleX="117277">
        <dgm:presLayoutVars>
          <dgm:bulletEnabled val="1"/>
        </dgm:presLayoutVars>
      </dgm:prSet>
      <dgm:spPr/>
    </dgm:pt>
    <dgm:pt modelId="{7D88BC18-F59C-422E-B048-3ABD1D0E1F14}" type="pres">
      <dgm:prSet presAssocID="{6140B04B-B64C-4385-A943-620D62003DBA}" presName="sibTrans" presStyleLbl="sibTrans2D1" presStyleIdx="1" presStyleCnt="3"/>
      <dgm:spPr/>
    </dgm:pt>
    <dgm:pt modelId="{32A28748-492C-4001-B321-97D410D8AEA7}" type="pres">
      <dgm:prSet presAssocID="{6140B04B-B64C-4385-A943-620D62003DBA}" presName="connTx" presStyleLbl="sibTrans2D1" presStyleIdx="1" presStyleCnt="3"/>
      <dgm:spPr/>
    </dgm:pt>
    <dgm:pt modelId="{3D4C0E6D-05D0-49B3-9250-CD6B4E5189F6}" type="pres">
      <dgm:prSet presAssocID="{DEBA2456-0114-419B-8831-1598B85B7E6C}" presName="composite" presStyleCnt="0"/>
      <dgm:spPr/>
    </dgm:pt>
    <dgm:pt modelId="{4D90948A-8E04-4233-ADF7-1E90F212F452}" type="pres">
      <dgm:prSet presAssocID="{DEBA2456-0114-419B-8831-1598B85B7E6C}" presName="imagSh" presStyleLbl="b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</dgm:spPr>
    </dgm:pt>
    <dgm:pt modelId="{3DC81AB5-6223-4D26-B903-7D6E2F663A3B}" type="pres">
      <dgm:prSet presAssocID="{DEBA2456-0114-419B-8831-1598B85B7E6C}" presName="txNode" presStyleLbl="node1" presStyleIdx="2" presStyleCnt="4" custScaleX="117652">
        <dgm:presLayoutVars>
          <dgm:bulletEnabled val="1"/>
        </dgm:presLayoutVars>
      </dgm:prSet>
      <dgm:spPr/>
    </dgm:pt>
    <dgm:pt modelId="{8A2D1533-6974-43EC-A5AA-F3C947BB5F87}" type="pres">
      <dgm:prSet presAssocID="{9ED6EE63-48B4-4AF5-B486-ADEDDE75D3DE}" presName="sibTrans" presStyleLbl="sibTrans2D1" presStyleIdx="2" presStyleCnt="3"/>
      <dgm:spPr/>
    </dgm:pt>
    <dgm:pt modelId="{11C94143-7744-42B6-89AB-9B0B25A2812F}" type="pres">
      <dgm:prSet presAssocID="{9ED6EE63-48B4-4AF5-B486-ADEDDE75D3DE}" presName="connTx" presStyleLbl="sibTrans2D1" presStyleIdx="2" presStyleCnt="3"/>
      <dgm:spPr/>
    </dgm:pt>
    <dgm:pt modelId="{CFD980F8-4A5B-4C9B-B5ED-6E43AEA1FF86}" type="pres">
      <dgm:prSet presAssocID="{8FFC3E55-B4E6-457A-9E45-5303238A0D67}" presName="composite" presStyleCnt="0"/>
      <dgm:spPr/>
    </dgm:pt>
    <dgm:pt modelId="{004CFFD5-5EA5-424D-81D9-5A63A5306412}" type="pres">
      <dgm:prSet presAssocID="{8FFC3E55-B4E6-457A-9E45-5303238A0D67}" presName="imagSh" presStyleLbl="b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</dgm:spPr>
    </dgm:pt>
    <dgm:pt modelId="{18892D23-1B4B-4CEF-8215-B0C526D6D4EB}" type="pres">
      <dgm:prSet presAssocID="{8FFC3E55-B4E6-457A-9E45-5303238A0D67}" presName="txNode" presStyleLbl="node1" presStyleIdx="3" presStyleCnt="4" custScaleX="111603">
        <dgm:presLayoutVars>
          <dgm:bulletEnabled val="1"/>
        </dgm:presLayoutVars>
      </dgm:prSet>
      <dgm:spPr/>
    </dgm:pt>
  </dgm:ptLst>
  <dgm:cxnLst>
    <dgm:cxn modelId="{EB14FB31-94E4-4E29-B17C-A6034416D092}" type="presOf" srcId="{6140B04B-B64C-4385-A943-620D62003DBA}" destId="{32A28748-492C-4001-B321-97D410D8AEA7}" srcOrd="1" destOrd="0" presId="urn:microsoft.com/office/officeart/2005/8/layout/hProcess10"/>
    <dgm:cxn modelId="{7F08CB36-AAAD-4C87-A804-34E4D935C5F3}" type="presOf" srcId="{9ED6EE63-48B4-4AF5-B486-ADEDDE75D3DE}" destId="{11C94143-7744-42B6-89AB-9B0B25A2812F}" srcOrd="1" destOrd="0" presId="urn:microsoft.com/office/officeart/2005/8/layout/hProcess10"/>
    <dgm:cxn modelId="{EF1C6E73-C0FF-41D5-ABA1-CD23B5C20E03}" type="presOf" srcId="{F4FF6E25-E4BF-4A3A-A478-8ED374956B92}" destId="{9834F6CD-5280-484F-B60E-1E213A8C49AF}" srcOrd="0" destOrd="0" presId="urn:microsoft.com/office/officeart/2005/8/layout/hProcess10"/>
    <dgm:cxn modelId="{A839A054-608A-4AB2-85F7-8CBAA922BF57}" type="presOf" srcId="{E5BB5C2A-1AC5-4AE9-BA4D-5FDCEA88FC79}" destId="{ABFE0E57-F395-4DE5-94E1-5C956F356B88}" srcOrd="0" destOrd="0" presId="urn:microsoft.com/office/officeart/2005/8/layout/hProcess10"/>
    <dgm:cxn modelId="{173A2480-713D-4C83-99D7-30EA308AF429}" type="presOf" srcId="{6140B04B-B64C-4385-A943-620D62003DBA}" destId="{7D88BC18-F59C-422E-B048-3ABD1D0E1F14}" srcOrd="0" destOrd="0" presId="urn:microsoft.com/office/officeart/2005/8/layout/hProcess10"/>
    <dgm:cxn modelId="{09DC728E-EB2E-4B9D-AB2E-3379692227EF}" type="presOf" srcId="{8FFC3E55-B4E6-457A-9E45-5303238A0D67}" destId="{18892D23-1B4B-4CEF-8215-B0C526D6D4EB}" srcOrd="0" destOrd="0" presId="urn:microsoft.com/office/officeart/2005/8/layout/hProcess10"/>
    <dgm:cxn modelId="{50558697-C1DB-4981-9781-6A45B43C9FFC}" type="presOf" srcId="{251A6CF7-F073-48F8-9907-2F09B280EB84}" destId="{C1EE5767-966F-40CA-82D8-9FD446AD3513}" srcOrd="0" destOrd="0" presId="urn:microsoft.com/office/officeart/2005/8/layout/hProcess10"/>
    <dgm:cxn modelId="{54DA05A4-4EDB-409F-BACD-D4D1CF6DF717}" srcId="{D82D1D83-284C-44DD-9EFD-ECE38BA4CE5A}" destId="{E5BB5C2A-1AC5-4AE9-BA4D-5FDCEA88FC79}" srcOrd="1" destOrd="0" parTransId="{48673825-1B99-4B1B-9235-721AD2783D98}" sibTransId="{6140B04B-B64C-4385-A943-620D62003DBA}"/>
    <dgm:cxn modelId="{BA0037B4-797A-4449-8185-FBA661D5AF8E}" srcId="{D82D1D83-284C-44DD-9EFD-ECE38BA4CE5A}" destId="{DEBA2456-0114-419B-8831-1598B85B7E6C}" srcOrd="2" destOrd="0" parTransId="{15238DB3-2C28-4DC6-B643-D5BC9D4A08DF}" sibTransId="{9ED6EE63-48B4-4AF5-B486-ADEDDE75D3DE}"/>
    <dgm:cxn modelId="{05CC94C5-95A7-41E9-9138-4FC52A2FC58F}" type="presOf" srcId="{9ED6EE63-48B4-4AF5-B486-ADEDDE75D3DE}" destId="{8A2D1533-6974-43EC-A5AA-F3C947BB5F87}" srcOrd="0" destOrd="0" presId="urn:microsoft.com/office/officeart/2005/8/layout/hProcess10"/>
    <dgm:cxn modelId="{527648CF-8C34-48ED-B5ED-C191E4ADBE92}" type="presOf" srcId="{D82D1D83-284C-44DD-9EFD-ECE38BA4CE5A}" destId="{CC8A2AE1-A7D0-4B30-90F8-E9C2A3DD82FF}" srcOrd="0" destOrd="0" presId="urn:microsoft.com/office/officeart/2005/8/layout/hProcess10"/>
    <dgm:cxn modelId="{A80F8FD1-56C5-4F0A-AABA-3BDA914C3EB7}" type="presOf" srcId="{251A6CF7-F073-48F8-9907-2F09B280EB84}" destId="{E022EF6B-CFF5-4F11-8D9E-BF3B2E0B4C6C}" srcOrd="1" destOrd="0" presId="urn:microsoft.com/office/officeart/2005/8/layout/hProcess10"/>
    <dgm:cxn modelId="{393D3DE3-D800-48DB-9583-C3CD70D02551}" srcId="{D82D1D83-284C-44DD-9EFD-ECE38BA4CE5A}" destId="{8FFC3E55-B4E6-457A-9E45-5303238A0D67}" srcOrd="3" destOrd="0" parTransId="{DE37DEC8-1D34-41BF-A730-E1302BECCADC}" sibTransId="{26B0DE46-9EE8-4989-A3AA-E5048C05EFAD}"/>
    <dgm:cxn modelId="{ABCE7BE9-FC2B-42B5-84B6-FB2975EA5519}" type="presOf" srcId="{DEBA2456-0114-419B-8831-1598B85B7E6C}" destId="{3DC81AB5-6223-4D26-B903-7D6E2F663A3B}" srcOrd="0" destOrd="0" presId="urn:microsoft.com/office/officeart/2005/8/layout/hProcess10"/>
    <dgm:cxn modelId="{1844CBFB-67DC-40AC-AE23-7DD7D62D1459}" srcId="{D82D1D83-284C-44DD-9EFD-ECE38BA4CE5A}" destId="{F4FF6E25-E4BF-4A3A-A478-8ED374956B92}" srcOrd="0" destOrd="0" parTransId="{C41F9537-146E-4A1F-932B-484CA3A32178}" sibTransId="{251A6CF7-F073-48F8-9907-2F09B280EB84}"/>
    <dgm:cxn modelId="{3F365313-A45F-45D8-82AC-DA0652417605}" type="presParOf" srcId="{CC8A2AE1-A7D0-4B30-90F8-E9C2A3DD82FF}" destId="{3FF2D7AC-1439-4634-8741-DF82FA267305}" srcOrd="0" destOrd="0" presId="urn:microsoft.com/office/officeart/2005/8/layout/hProcess10"/>
    <dgm:cxn modelId="{48F0AD21-E6D7-4DF1-978B-338B4E777BB3}" type="presParOf" srcId="{3FF2D7AC-1439-4634-8741-DF82FA267305}" destId="{557DC1F0-74B2-480B-9AA7-C94AF2937C30}" srcOrd="0" destOrd="0" presId="urn:microsoft.com/office/officeart/2005/8/layout/hProcess10"/>
    <dgm:cxn modelId="{4A826043-625C-4812-BAAE-BEF162CC8DA3}" type="presParOf" srcId="{3FF2D7AC-1439-4634-8741-DF82FA267305}" destId="{9834F6CD-5280-484F-B60E-1E213A8C49AF}" srcOrd="1" destOrd="0" presId="urn:microsoft.com/office/officeart/2005/8/layout/hProcess10"/>
    <dgm:cxn modelId="{0D4A9636-F955-4453-AEB2-1B48E364FC3E}" type="presParOf" srcId="{CC8A2AE1-A7D0-4B30-90F8-E9C2A3DD82FF}" destId="{C1EE5767-966F-40CA-82D8-9FD446AD3513}" srcOrd="1" destOrd="0" presId="urn:microsoft.com/office/officeart/2005/8/layout/hProcess10"/>
    <dgm:cxn modelId="{C4A64C50-3F61-474E-96B4-FA03D392AF84}" type="presParOf" srcId="{C1EE5767-966F-40CA-82D8-9FD446AD3513}" destId="{E022EF6B-CFF5-4F11-8D9E-BF3B2E0B4C6C}" srcOrd="0" destOrd="0" presId="urn:microsoft.com/office/officeart/2005/8/layout/hProcess10"/>
    <dgm:cxn modelId="{7DE2B302-2451-4600-840A-DA2499C49D23}" type="presParOf" srcId="{CC8A2AE1-A7D0-4B30-90F8-E9C2A3DD82FF}" destId="{865F35DD-F702-4973-917E-886CA09B0D49}" srcOrd="2" destOrd="0" presId="urn:microsoft.com/office/officeart/2005/8/layout/hProcess10"/>
    <dgm:cxn modelId="{3134ABA7-B4AB-4EFF-B2BA-B356772FA03C}" type="presParOf" srcId="{865F35DD-F702-4973-917E-886CA09B0D49}" destId="{5E5A3162-D62F-41D7-8F91-6DFCB1A86A9C}" srcOrd="0" destOrd="0" presId="urn:microsoft.com/office/officeart/2005/8/layout/hProcess10"/>
    <dgm:cxn modelId="{1FCB7DCA-DFDA-4DCB-A077-6E433DD02E83}" type="presParOf" srcId="{865F35DD-F702-4973-917E-886CA09B0D49}" destId="{ABFE0E57-F395-4DE5-94E1-5C956F356B88}" srcOrd="1" destOrd="0" presId="urn:microsoft.com/office/officeart/2005/8/layout/hProcess10"/>
    <dgm:cxn modelId="{8E98BA04-E8C5-4BD4-943C-066471121F19}" type="presParOf" srcId="{CC8A2AE1-A7D0-4B30-90F8-E9C2A3DD82FF}" destId="{7D88BC18-F59C-422E-B048-3ABD1D0E1F14}" srcOrd="3" destOrd="0" presId="urn:microsoft.com/office/officeart/2005/8/layout/hProcess10"/>
    <dgm:cxn modelId="{5CA932CB-51B7-48E5-800E-86FE17F75CE9}" type="presParOf" srcId="{7D88BC18-F59C-422E-B048-3ABD1D0E1F14}" destId="{32A28748-492C-4001-B321-97D410D8AEA7}" srcOrd="0" destOrd="0" presId="urn:microsoft.com/office/officeart/2005/8/layout/hProcess10"/>
    <dgm:cxn modelId="{B1C46C52-4B2B-4D0E-BBCC-AC7235903491}" type="presParOf" srcId="{CC8A2AE1-A7D0-4B30-90F8-E9C2A3DD82FF}" destId="{3D4C0E6D-05D0-49B3-9250-CD6B4E5189F6}" srcOrd="4" destOrd="0" presId="urn:microsoft.com/office/officeart/2005/8/layout/hProcess10"/>
    <dgm:cxn modelId="{883EFDF3-DC58-4608-B48A-3A6AD85CA25C}" type="presParOf" srcId="{3D4C0E6D-05D0-49B3-9250-CD6B4E5189F6}" destId="{4D90948A-8E04-4233-ADF7-1E90F212F452}" srcOrd="0" destOrd="0" presId="urn:microsoft.com/office/officeart/2005/8/layout/hProcess10"/>
    <dgm:cxn modelId="{BBB0E675-774B-4759-8FE4-CC5B8F802933}" type="presParOf" srcId="{3D4C0E6D-05D0-49B3-9250-CD6B4E5189F6}" destId="{3DC81AB5-6223-4D26-B903-7D6E2F663A3B}" srcOrd="1" destOrd="0" presId="urn:microsoft.com/office/officeart/2005/8/layout/hProcess10"/>
    <dgm:cxn modelId="{B00B8029-0EBB-4F36-BA98-9ED2FFBDDF41}" type="presParOf" srcId="{CC8A2AE1-A7D0-4B30-90F8-E9C2A3DD82FF}" destId="{8A2D1533-6974-43EC-A5AA-F3C947BB5F87}" srcOrd="5" destOrd="0" presId="urn:microsoft.com/office/officeart/2005/8/layout/hProcess10"/>
    <dgm:cxn modelId="{33CBAECE-6AA9-4CE2-9F8D-5E3789D914A0}" type="presParOf" srcId="{8A2D1533-6974-43EC-A5AA-F3C947BB5F87}" destId="{11C94143-7744-42B6-89AB-9B0B25A2812F}" srcOrd="0" destOrd="0" presId="urn:microsoft.com/office/officeart/2005/8/layout/hProcess10"/>
    <dgm:cxn modelId="{0E684D66-EF3D-4EA3-A2B3-C0E95F01820F}" type="presParOf" srcId="{CC8A2AE1-A7D0-4B30-90F8-E9C2A3DD82FF}" destId="{CFD980F8-4A5B-4C9B-B5ED-6E43AEA1FF86}" srcOrd="6" destOrd="0" presId="urn:microsoft.com/office/officeart/2005/8/layout/hProcess10"/>
    <dgm:cxn modelId="{2D9BF647-AEF3-4B8D-BE69-68FF6068087B}" type="presParOf" srcId="{CFD980F8-4A5B-4C9B-B5ED-6E43AEA1FF86}" destId="{004CFFD5-5EA5-424D-81D9-5A63A5306412}" srcOrd="0" destOrd="0" presId="urn:microsoft.com/office/officeart/2005/8/layout/hProcess10"/>
    <dgm:cxn modelId="{FEF6DB21-87E6-4B2D-BD3A-E6041376093D}" type="presParOf" srcId="{CFD980F8-4A5B-4C9B-B5ED-6E43AEA1FF86}" destId="{18892D23-1B4B-4CEF-8215-B0C526D6D4EB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2D1D83-284C-44DD-9EFD-ECE38BA4CE5A}" type="doc">
      <dgm:prSet loTypeId="urn:microsoft.com/office/officeart/2005/8/layout/hProcess10" loCatId="process" qsTypeId="urn:microsoft.com/office/officeart/2005/8/quickstyle/simple3" qsCatId="simple" csTypeId="urn:microsoft.com/office/officeart/2005/8/colors/colorful5" csCatId="colorful" phldr="1"/>
      <dgm:spPr/>
    </dgm:pt>
    <dgm:pt modelId="{F4FF6E25-E4BF-4A3A-A478-8ED374956B92}">
      <dgm:prSet phldrT="[Text]" custT="1"/>
      <dgm:spPr/>
      <dgm:t>
        <a:bodyPr/>
        <a:lstStyle/>
        <a:p>
          <a:r>
            <a:rPr lang="id-ID" sz="2800" b="1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Input</a:t>
          </a:r>
          <a:br>
            <a:rPr lang="id-ID" sz="2800" b="0" dirty="0">
              <a:effectLst/>
              <a:latin typeface="Calibri" pitchFamily="34" charset="0"/>
              <a:cs typeface="Calibri" pitchFamily="34" charset="0"/>
            </a:rPr>
          </a:br>
          <a:r>
            <a:rPr lang="id-ID" sz="2800" b="0" dirty="0">
              <a:effectLst/>
              <a:latin typeface="Calibri" pitchFamily="34" charset="0"/>
              <a:cs typeface="Calibri" pitchFamily="34" charset="0"/>
            </a:rPr>
            <a:t>(Data)</a:t>
          </a:r>
        </a:p>
      </dgm:t>
    </dgm:pt>
    <dgm:pt modelId="{C41F9537-146E-4A1F-932B-484CA3A32178}" type="parTrans" cxnId="{1844CBFB-67DC-40AC-AE23-7DD7D62D1459}">
      <dgm:prSet/>
      <dgm:spPr/>
      <dgm:t>
        <a:bodyPr/>
        <a:lstStyle/>
        <a:p>
          <a:endParaRPr lang="id-ID"/>
        </a:p>
      </dgm:t>
    </dgm:pt>
    <dgm:pt modelId="{251A6CF7-F073-48F8-9907-2F09B280EB84}" type="sibTrans" cxnId="{1844CBFB-67DC-40AC-AE23-7DD7D62D1459}">
      <dgm:prSet/>
      <dgm:spPr/>
      <dgm:t>
        <a:bodyPr/>
        <a:lstStyle/>
        <a:p>
          <a:endParaRPr lang="id-ID"/>
        </a:p>
      </dgm:t>
    </dgm:pt>
    <dgm:pt modelId="{E5BB5C2A-1AC5-4AE9-BA4D-5FDCEA88FC79}">
      <dgm:prSet phldrT="[Text]" custT="1"/>
      <dgm:spPr/>
      <dgm:t>
        <a:bodyPr/>
        <a:lstStyle/>
        <a:p>
          <a:r>
            <a:rPr lang="id-ID" sz="2800" b="1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Metode</a:t>
          </a:r>
          <a:r>
            <a:rPr lang="id-ID" sz="2800" b="0" dirty="0">
              <a:effectLst/>
              <a:latin typeface="Calibri" pitchFamily="34" charset="0"/>
              <a:cs typeface="Calibri" pitchFamily="34" charset="0"/>
            </a:rPr>
            <a:t> (Algoritma Data Mining)</a:t>
          </a:r>
        </a:p>
      </dgm:t>
    </dgm:pt>
    <dgm:pt modelId="{48673825-1B99-4B1B-9235-721AD2783D98}" type="parTrans" cxnId="{54DA05A4-4EDB-409F-BACD-D4D1CF6DF717}">
      <dgm:prSet/>
      <dgm:spPr/>
      <dgm:t>
        <a:bodyPr/>
        <a:lstStyle/>
        <a:p>
          <a:endParaRPr lang="id-ID"/>
        </a:p>
      </dgm:t>
    </dgm:pt>
    <dgm:pt modelId="{6140B04B-B64C-4385-A943-620D62003DBA}" type="sibTrans" cxnId="{54DA05A4-4EDB-409F-BACD-D4D1CF6DF717}">
      <dgm:prSet/>
      <dgm:spPr/>
      <dgm:t>
        <a:bodyPr/>
        <a:lstStyle/>
        <a:p>
          <a:endParaRPr lang="id-ID"/>
        </a:p>
      </dgm:t>
    </dgm:pt>
    <dgm:pt modelId="{DEBA2456-0114-419B-8831-1598B85B7E6C}">
      <dgm:prSet phldrT="[Text]" custT="1"/>
      <dgm:spPr/>
      <dgm:t>
        <a:bodyPr/>
        <a:lstStyle/>
        <a:p>
          <a:r>
            <a:rPr lang="id-ID" sz="2800" b="1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Output</a:t>
          </a:r>
          <a:r>
            <a:rPr lang="id-ID" sz="2800" b="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id-ID" sz="2800" b="0" dirty="0">
              <a:effectLst/>
              <a:latin typeface="Calibri" pitchFamily="34" charset="0"/>
              <a:cs typeface="Calibri" pitchFamily="34" charset="0"/>
            </a:rPr>
            <a:t>(Pola/Model)</a:t>
          </a:r>
        </a:p>
      </dgm:t>
    </dgm:pt>
    <dgm:pt modelId="{15238DB3-2C28-4DC6-B643-D5BC9D4A08DF}" type="parTrans" cxnId="{BA0037B4-797A-4449-8185-FBA661D5AF8E}">
      <dgm:prSet/>
      <dgm:spPr/>
      <dgm:t>
        <a:bodyPr/>
        <a:lstStyle/>
        <a:p>
          <a:endParaRPr lang="id-ID"/>
        </a:p>
      </dgm:t>
    </dgm:pt>
    <dgm:pt modelId="{9ED6EE63-48B4-4AF5-B486-ADEDDE75D3DE}" type="sibTrans" cxnId="{BA0037B4-797A-4449-8185-FBA661D5AF8E}">
      <dgm:prSet/>
      <dgm:spPr/>
      <dgm:t>
        <a:bodyPr/>
        <a:lstStyle/>
        <a:p>
          <a:endParaRPr lang="id-ID"/>
        </a:p>
      </dgm:t>
    </dgm:pt>
    <dgm:pt modelId="{CC8A2AE1-A7D0-4B30-90F8-E9C2A3DD82FF}" type="pres">
      <dgm:prSet presAssocID="{D82D1D83-284C-44DD-9EFD-ECE38BA4CE5A}" presName="Name0" presStyleCnt="0">
        <dgm:presLayoutVars>
          <dgm:dir/>
          <dgm:resizeHandles val="exact"/>
        </dgm:presLayoutVars>
      </dgm:prSet>
      <dgm:spPr/>
    </dgm:pt>
    <dgm:pt modelId="{3FF2D7AC-1439-4634-8741-DF82FA267305}" type="pres">
      <dgm:prSet presAssocID="{F4FF6E25-E4BF-4A3A-A478-8ED374956B92}" presName="composite" presStyleCnt="0"/>
      <dgm:spPr/>
    </dgm:pt>
    <dgm:pt modelId="{557DC1F0-74B2-480B-9AA7-C94AF2937C30}" type="pres">
      <dgm:prSet presAssocID="{F4FF6E25-E4BF-4A3A-A478-8ED374956B92}" presName="imagSh" presStyleLbl="b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9834F6CD-5280-484F-B60E-1E213A8C49AF}" type="pres">
      <dgm:prSet presAssocID="{F4FF6E25-E4BF-4A3A-A478-8ED374956B92}" presName="txNode" presStyleLbl="node1" presStyleIdx="0" presStyleCnt="3" custScaleX="116371">
        <dgm:presLayoutVars>
          <dgm:bulletEnabled val="1"/>
        </dgm:presLayoutVars>
      </dgm:prSet>
      <dgm:spPr/>
    </dgm:pt>
    <dgm:pt modelId="{C1EE5767-966F-40CA-82D8-9FD446AD3513}" type="pres">
      <dgm:prSet presAssocID="{251A6CF7-F073-48F8-9907-2F09B280EB84}" presName="sibTrans" presStyleLbl="sibTrans2D1" presStyleIdx="0" presStyleCnt="2"/>
      <dgm:spPr/>
    </dgm:pt>
    <dgm:pt modelId="{E022EF6B-CFF5-4F11-8D9E-BF3B2E0B4C6C}" type="pres">
      <dgm:prSet presAssocID="{251A6CF7-F073-48F8-9907-2F09B280EB84}" presName="connTx" presStyleLbl="sibTrans2D1" presStyleIdx="0" presStyleCnt="2"/>
      <dgm:spPr/>
    </dgm:pt>
    <dgm:pt modelId="{865F35DD-F702-4973-917E-886CA09B0D49}" type="pres">
      <dgm:prSet presAssocID="{E5BB5C2A-1AC5-4AE9-BA4D-5FDCEA88FC79}" presName="composite" presStyleCnt="0"/>
      <dgm:spPr/>
    </dgm:pt>
    <dgm:pt modelId="{5E5A3162-D62F-41D7-8F91-6DFCB1A86A9C}" type="pres">
      <dgm:prSet presAssocID="{E5BB5C2A-1AC5-4AE9-BA4D-5FDCEA88FC79}" presName="imagSh" presStyleLbl="b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  <dgm:pt modelId="{ABFE0E57-F395-4DE5-94E1-5C956F356B88}" type="pres">
      <dgm:prSet presAssocID="{E5BB5C2A-1AC5-4AE9-BA4D-5FDCEA88FC79}" presName="txNode" presStyleLbl="node1" presStyleIdx="1" presStyleCnt="3" custScaleX="117277">
        <dgm:presLayoutVars>
          <dgm:bulletEnabled val="1"/>
        </dgm:presLayoutVars>
      </dgm:prSet>
      <dgm:spPr/>
    </dgm:pt>
    <dgm:pt modelId="{7D88BC18-F59C-422E-B048-3ABD1D0E1F14}" type="pres">
      <dgm:prSet presAssocID="{6140B04B-B64C-4385-A943-620D62003DBA}" presName="sibTrans" presStyleLbl="sibTrans2D1" presStyleIdx="1" presStyleCnt="2"/>
      <dgm:spPr/>
    </dgm:pt>
    <dgm:pt modelId="{32A28748-492C-4001-B321-97D410D8AEA7}" type="pres">
      <dgm:prSet presAssocID="{6140B04B-B64C-4385-A943-620D62003DBA}" presName="connTx" presStyleLbl="sibTrans2D1" presStyleIdx="1" presStyleCnt="2"/>
      <dgm:spPr/>
    </dgm:pt>
    <dgm:pt modelId="{3D4C0E6D-05D0-49B3-9250-CD6B4E5189F6}" type="pres">
      <dgm:prSet presAssocID="{DEBA2456-0114-419B-8831-1598B85B7E6C}" presName="composite" presStyleCnt="0"/>
      <dgm:spPr/>
    </dgm:pt>
    <dgm:pt modelId="{4D90948A-8E04-4233-ADF7-1E90F212F452}" type="pres">
      <dgm:prSet presAssocID="{DEBA2456-0114-419B-8831-1598B85B7E6C}" presName="imagSh" presStyleLbl="b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</dgm:spPr>
    </dgm:pt>
    <dgm:pt modelId="{3DC81AB5-6223-4D26-B903-7D6E2F663A3B}" type="pres">
      <dgm:prSet presAssocID="{DEBA2456-0114-419B-8831-1598B85B7E6C}" presName="txNode" presStyleLbl="node1" presStyleIdx="2" presStyleCnt="3" custScaleX="117652">
        <dgm:presLayoutVars>
          <dgm:bulletEnabled val="1"/>
        </dgm:presLayoutVars>
      </dgm:prSet>
      <dgm:spPr/>
    </dgm:pt>
  </dgm:ptLst>
  <dgm:cxnLst>
    <dgm:cxn modelId="{CCC31511-695D-4DDA-9EDF-DE5232477716}" type="presOf" srcId="{E5BB5C2A-1AC5-4AE9-BA4D-5FDCEA88FC79}" destId="{ABFE0E57-F395-4DE5-94E1-5C956F356B88}" srcOrd="0" destOrd="0" presId="urn:microsoft.com/office/officeart/2005/8/layout/hProcess10"/>
    <dgm:cxn modelId="{C12BEF26-BA1E-4E6F-B9A9-22BFA378B7E8}" type="presOf" srcId="{D82D1D83-284C-44DD-9EFD-ECE38BA4CE5A}" destId="{CC8A2AE1-A7D0-4B30-90F8-E9C2A3DD82FF}" srcOrd="0" destOrd="0" presId="urn:microsoft.com/office/officeart/2005/8/layout/hProcess10"/>
    <dgm:cxn modelId="{7A48A333-1D42-4D1F-A90D-07E1D18C5D95}" type="presOf" srcId="{6140B04B-B64C-4385-A943-620D62003DBA}" destId="{32A28748-492C-4001-B321-97D410D8AEA7}" srcOrd="1" destOrd="0" presId="urn:microsoft.com/office/officeart/2005/8/layout/hProcess10"/>
    <dgm:cxn modelId="{FDB68C89-672F-4EE4-B1DE-AF7B8906E0EA}" type="presOf" srcId="{DEBA2456-0114-419B-8831-1598B85B7E6C}" destId="{3DC81AB5-6223-4D26-B903-7D6E2F663A3B}" srcOrd="0" destOrd="0" presId="urn:microsoft.com/office/officeart/2005/8/layout/hProcess10"/>
    <dgm:cxn modelId="{FA82AF92-1A20-4C36-889D-F087A9925262}" type="presOf" srcId="{251A6CF7-F073-48F8-9907-2F09B280EB84}" destId="{C1EE5767-966F-40CA-82D8-9FD446AD3513}" srcOrd="0" destOrd="0" presId="urn:microsoft.com/office/officeart/2005/8/layout/hProcess10"/>
    <dgm:cxn modelId="{54DA05A4-4EDB-409F-BACD-D4D1CF6DF717}" srcId="{D82D1D83-284C-44DD-9EFD-ECE38BA4CE5A}" destId="{E5BB5C2A-1AC5-4AE9-BA4D-5FDCEA88FC79}" srcOrd="1" destOrd="0" parTransId="{48673825-1B99-4B1B-9235-721AD2783D98}" sibTransId="{6140B04B-B64C-4385-A943-620D62003DBA}"/>
    <dgm:cxn modelId="{09B7ADB2-7602-45FC-9A7E-6E0EB7EF28AE}" type="presOf" srcId="{6140B04B-B64C-4385-A943-620D62003DBA}" destId="{7D88BC18-F59C-422E-B048-3ABD1D0E1F14}" srcOrd="0" destOrd="0" presId="urn:microsoft.com/office/officeart/2005/8/layout/hProcess10"/>
    <dgm:cxn modelId="{BA0037B4-797A-4449-8185-FBA661D5AF8E}" srcId="{D82D1D83-284C-44DD-9EFD-ECE38BA4CE5A}" destId="{DEBA2456-0114-419B-8831-1598B85B7E6C}" srcOrd="2" destOrd="0" parTransId="{15238DB3-2C28-4DC6-B643-D5BC9D4A08DF}" sibTransId="{9ED6EE63-48B4-4AF5-B486-ADEDDE75D3DE}"/>
    <dgm:cxn modelId="{881554C1-6554-4EE4-8EAB-DC5823C44528}" type="presOf" srcId="{F4FF6E25-E4BF-4A3A-A478-8ED374956B92}" destId="{9834F6CD-5280-484F-B60E-1E213A8C49AF}" srcOrd="0" destOrd="0" presId="urn:microsoft.com/office/officeart/2005/8/layout/hProcess10"/>
    <dgm:cxn modelId="{2C9411E8-8E15-412B-A51E-ED149F0F92DC}" type="presOf" srcId="{251A6CF7-F073-48F8-9907-2F09B280EB84}" destId="{E022EF6B-CFF5-4F11-8D9E-BF3B2E0B4C6C}" srcOrd="1" destOrd="0" presId="urn:microsoft.com/office/officeart/2005/8/layout/hProcess10"/>
    <dgm:cxn modelId="{1844CBFB-67DC-40AC-AE23-7DD7D62D1459}" srcId="{D82D1D83-284C-44DD-9EFD-ECE38BA4CE5A}" destId="{F4FF6E25-E4BF-4A3A-A478-8ED374956B92}" srcOrd="0" destOrd="0" parTransId="{C41F9537-146E-4A1F-932B-484CA3A32178}" sibTransId="{251A6CF7-F073-48F8-9907-2F09B280EB84}"/>
    <dgm:cxn modelId="{FBEAA30C-B16E-451C-94AA-1AD1376617BA}" type="presParOf" srcId="{CC8A2AE1-A7D0-4B30-90F8-E9C2A3DD82FF}" destId="{3FF2D7AC-1439-4634-8741-DF82FA267305}" srcOrd="0" destOrd="0" presId="urn:microsoft.com/office/officeart/2005/8/layout/hProcess10"/>
    <dgm:cxn modelId="{DA4A91FD-608E-4E6C-95C6-A06DF87E6495}" type="presParOf" srcId="{3FF2D7AC-1439-4634-8741-DF82FA267305}" destId="{557DC1F0-74B2-480B-9AA7-C94AF2937C30}" srcOrd="0" destOrd="0" presId="urn:microsoft.com/office/officeart/2005/8/layout/hProcess10"/>
    <dgm:cxn modelId="{D17B3553-3C3B-40C5-85AD-C39E81ADC58B}" type="presParOf" srcId="{3FF2D7AC-1439-4634-8741-DF82FA267305}" destId="{9834F6CD-5280-484F-B60E-1E213A8C49AF}" srcOrd="1" destOrd="0" presId="urn:microsoft.com/office/officeart/2005/8/layout/hProcess10"/>
    <dgm:cxn modelId="{47A38CA7-247A-4CC9-86B1-59ECC2379650}" type="presParOf" srcId="{CC8A2AE1-A7D0-4B30-90F8-E9C2A3DD82FF}" destId="{C1EE5767-966F-40CA-82D8-9FD446AD3513}" srcOrd="1" destOrd="0" presId="urn:microsoft.com/office/officeart/2005/8/layout/hProcess10"/>
    <dgm:cxn modelId="{4AD4A967-0081-4D2E-8214-FA58EEB01711}" type="presParOf" srcId="{C1EE5767-966F-40CA-82D8-9FD446AD3513}" destId="{E022EF6B-CFF5-4F11-8D9E-BF3B2E0B4C6C}" srcOrd="0" destOrd="0" presId="urn:microsoft.com/office/officeart/2005/8/layout/hProcess10"/>
    <dgm:cxn modelId="{73C9C5C9-3518-4373-9BD3-6934344D2CFB}" type="presParOf" srcId="{CC8A2AE1-A7D0-4B30-90F8-E9C2A3DD82FF}" destId="{865F35DD-F702-4973-917E-886CA09B0D49}" srcOrd="2" destOrd="0" presId="urn:microsoft.com/office/officeart/2005/8/layout/hProcess10"/>
    <dgm:cxn modelId="{CB83D94B-030A-4D26-9778-2EAE3C790465}" type="presParOf" srcId="{865F35DD-F702-4973-917E-886CA09B0D49}" destId="{5E5A3162-D62F-41D7-8F91-6DFCB1A86A9C}" srcOrd="0" destOrd="0" presId="urn:microsoft.com/office/officeart/2005/8/layout/hProcess10"/>
    <dgm:cxn modelId="{FD481D41-5464-4538-B294-29E57840AA7A}" type="presParOf" srcId="{865F35DD-F702-4973-917E-886CA09B0D49}" destId="{ABFE0E57-F395-4DE5-94E1-5C956F356B88}" srcOrd="1" destOrd="0" presId="urn:microsoft.com/office/officeart/2005/8/layout/hProcess10"/>
    <dgm:cxn modelId="{4CD7543E-18CA-4DDB-91B1-34496E971182}" type="presParOf" srcId="{CC8A2AE1-A7D0-4B30-90F8-E9C2A3DD82FF}" destId="{7D88BC18-F59C-422E-B048-3ABD1D0E1F14}" srcOrd="3" destOrd="0" presId="urn:microsoft.com/office/officeart/2005/8/layout/hProcess10"/>
    <dgm:cxn modelId="{3643B4E3-D326-47C8-8F4F-8487853C45E6}" type="presParOf" srcId="{7D88BC18-F59C-422E-B048-3ABD1D0E1F14}" destId="{32A28748-492C-4001-B321-97D410D8AEA7}" srcOrd="0" destOrd="0" presId="urn:microsoft.com/office/officeart/2005/8/layout/hProcess10"/>
    <dgm:cxn modelId="{4FD594B0-F35E-4680-A475-F5A75CA6750C}" type="presParOf" srcId="{CC8A2AE1-A7D0-4B30-90F8-E9C2A3DD82FF}" destId="{3D4C0E6D-05D0-49B3-9250-CD6B4E5189F6}" srcOrd="4" destOrd="0" presId="urn:microsoft.com/office/officeart/2005/8/layout/hProcess10"/>
    <dgm:cxn modelId="{DAA4EB10-CAA7-4C59-99A3-7660B498FFE4}" type="presParOf" srcId="{3D4C0E6D-05D0-49B3-9250-CD6B4E5189F6}" destId="{4D90948A-8E04-4233-ADF7-1E90F212F452}" srcOrd="0" destOrd="0" presId="urn:microsoft.com/office/officeart/2005/8/layout/hProcess10"/>
    <dgm:cxn modelId="{2B96A4E6-B085-4B48-9F8A-13B3864EF849}" type="presParOf" srcId="{3D4C0E6D-05D0-49B3-9250-CD6B4E5189F6}" destId="{3DC81AB5-6223-4D26-B903-7D6E2F663A3B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82D1D83-284C-44DD-9EFD-ECE38BA4CE5A}" type="doc">
      <dgm:prSet loTypeId="urn:microsoft.com/office/officeart/2005/8/layout/hProcess10" loCatId="process" qsTypeId="urn:microsoft.com/office/officeart/2005/8/quickstyle/simple3" qsCatId="simple" csTypeId="urn:microsoft.com/office/officeart/2005/8/colors/colorful5" csCatId="colorful" phldr="1"/>
      <dgm:spPr/>
    </dgm:pt>
    <dgm:pt modelId="{F4FF6E25-E4BF-4A3A-A478-8ED374956B92}">
      <dgm:prSet phldrT="[Text]" custT="1"/>
      <dgm:spPr/>
      <dgm:t>
        <a:bodyPr/>
        <a:lstStyle/>
        <a:p>
          <a:r>
            <a:rPr lang="id-ID" sz="2400" b="1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Input</a:t>
          </a:r>
          <a:br>
            <a:rPr lang="id-ID" sz="2400" b="1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(Data)</a:t>
          </a:r>
        </a:p>
      </dgm:t>
    </dgm:pt>
    <dgm:pt modelId="{C41F9537-146E-4A1F-932B-484CA3A32178}" type="parTrans" cxnId="{1844CBFB-67DC-40AC-AE23-7DD7D62D1459}">
      <dgm:prSet/>
      <dgm:spPr/>
      <dgm:t>
        <a:bodyPr/>
        <a:lstStyle/>
        <a:p>
          <a:endParaRPr lang="id-ID"/>
        </a:p>
      </dgm:t>
    </dgm:pt>
    <dgm:pt modelId="{251A6CF7-F073-48F8-9907-2F09B280EB84}" type="sibTrans" cxnId="{1844CBFB-67DC-40AC-AE23-7DD7D62D1459}">
      <dgm:prSet/>
      <dgm:spPr/>
      <dgm:t>
        <a:bodyPr/>
        <a:lstStyle/>
        <a:p>
          <a:endParaRPr lang="id-ID"/>
        </a:p>
      </dgm:t>
    </dgm:pt>
    <dgm:pt modelId="{E5BB5C2A-1AC5-4AE9-BA4D-5FDCEA88FC79}">
      <dgm:prSet phldrT="[Text]" custT="1"/>
      <dgm:spPr/>
      <dgm:t>
        <a:bodyPr/>
        <a:lstStyle/>
        <a:p>
          <a:r>
            <a:rPr lang="id-ID" sz="2400" b="1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Metode</a:t>
          </a:r>
          <a:br>
            <a:rPr lang="id-ID" sz="2400" b="1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(Algoritma Data Mining)</a:t>
          </a:r>
        </a:p>
      </dgm:t>
    </dgm:pt>
    <dgm:pt modelId="{48673825-1B99-4B1B-9235-721AD2783D98}" type="parTrans" cxnId="{54DA05A4-4EDB-409F-BACD-D4D1CF6DF717}">
      <dgm:prSet/>
      <dgm:spPr/>
      <dgm:t>
        <a:bodyPr/>
        <a:lstStyle/>
        <a:p>
          <a:endParaRPr lang="id-ID"/>
        </a:p>
      </dgm:t>
    </dgm:pt>
    <dgm:pt modelId="{6140B04B-B64C-4385-A943-620D62003DBA}" type="sibTrans" cxnId="{54DA05A4-4EDB-409F-BACD-D4D1CF6DF717}">
      <dgm:prSet/>
      <dgm:spPr/>
      <dgm:t>
        <a:bodyPr/>
        <a:lstStyle/>
        <a:p>
          <a:endParaRPr lang="id-ID"/>
        </a:p>
      </dgm:t>
    </dgm:pt>
    <dgm:pt modelId="{DEBA2456-0114-419B-8831-1598B85B7E6C}">
      <dgm:prSet phldrT="[Text]" custT="1"/>
      <dgm:spPr/>
      <dgm:t>
        <a:bodyPr/>
        <a:lstStyle/>
        <a:p>
          <a:r>
            <a:rPr lang="id-ID" sz="2400" b="1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Output</a:t>
          </a:r>
          <a:r>
            <a:rPr lang="id-ID" sz="2400" b="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br>
            <a:rPr lang="id-ID" sz="2400" b="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(Pola/Model)</a:t>
          </a:r>
        </a:p>
      </dgm:t>
    </dgm:pt>
    <dgm:pt modelId="{15238DB3-2C28-4DC6-B643-D5BC9D4A08DF}" type="parTrans" cxnId="{BA0037B4-797A-4449-8185-FBA661D5AF8E}">
      <dgm:prSet/>
      <dgm:spPr/>
      <dgm:t>
        <a:bodyPr/>
        <a:lstStyle/>
        <a:p>
          <a:endParaRPr lang="id-ID"/>
        </a:p>
      </dgm:t>
    </dgm:pt>
    <dgm:pt modelId="{9ED6EE63-48B4-4AF5-B486-ADEDDE75D3DE}" type="sibTrans" cxnId="{BA0037B4-797A-4449-8185-FBA661D5AF8E}">
      <dgm:prSet/>
      <dgm:spPr/>
      <dgm:t>
        <a:bodyPr/>
        <a:lstStyle/>
        <a:p>
          <a:endParaRPr lang="id-ID"/>
        </a:p>
      </dgm:t>
    </dgm:pt>
    <dgm:pt modelId="{8FFC3E55-B4E6-457A-9E45-5303238A0D67}">
      <dgm:prSet phldrT="[Text]" custT="1"/>
      <dgm:spPr/>
      <dgm:t>
        <a:bodyPr/>
        <a:lstStyle/>
        <a:p>
          <a:r>
            <a:rPr lang="id-ID" sz="2400" b="1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Evaluation</a:t>
          </a:r>
          <a:r>
            <a:rPr lang="id-ID" sz="2400" b="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br>
            <a:rPr lang="id-ID" sz="2400" b="0" dirty="0">
              <a:effectLst/>
              <a:latin typeface="Calibri" pitchFamily="34" charset="0"/>
              <a:cs typeface="Calibri" pitchFamily="34" charset="0"/>
            </a:rPr>
          </a:b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(Akurasi, AUC, RMSE, </a:t>
          </a:r>
          <a:r>
            <a:rPr lang="id-ID" sz="1800" b="0" dirty="0" err="1">
              <a:effectLst/>
              <a:latin typeface="Calibri" pitchFamily="34" charset="0"/>
              <a:cs typeface="Calibri" pitchFamily="34" charset="0"/>
            </a:rPr>
            <a:t>etc</a:t>
          </a:r>
          <a:r>
            <a:rPr lang="id-ID" sz="1800" b="0" dirty="0">
              <a:effectLst/>
              <a:latin typeface="Calibri" pitchFamily="34" charset="0"/>
              <a:cs typeface="Calibri" pitchFamily="34" charset="0"/>
            </a:rPr>
            <a:t>)</a:t>
          </a:r>
        </a:p>
      </dgm:t>
    </dgm:pt>
    <dgm:pt modelId="{DE37DEC8-1D34-41BF-A730-E1302BECCADC}" type="parTrans" cxnId="{393D3DE3-D800-48DB-9583-C3CD70D02551}">
      <dgm:prSet/>
      <dgm:spPr/>
      <dgm:t>
        <a:bodyPr/>
        <a:lstStyle/>
        <a:p>
          <a:endParaRPr lang="id-ID"/>
        </a:p>
      </dgm:t>
    </dgm:pt>
    <dgm:pt modelId="{26B0DE46-9EE8-4989-A3AA-E5048C05EFAD}" type="sibTrans" cxnId="{393D3DE3-D800-48DB-9583-C3CD70D02551}">
      <dgm:prSet/>
      <dgm:spPr/>
      <dgm:t>
        <a:bodyPr/>
        <a:lstStyle/>
        <a:p>
          <a:endParaRPr lang="id-ID"/>
        </a:p>
      </dgm:t>
    </dgm:pt>
    <dgm:pt modelId="{CC8A2AE1-A7D0-4B30-90F8-E9C2A3DD82FF}" type="pres">
      <dgm:prSet presAssocID="{D82D1D83-284C-44DD-9EFD-ECE38BA4CE5A}" presName="Name0" presStyleCnt="0">
        <dgm:presLayoutVars>
          <dgm:dir/>
          <dgm:resizeHandles val="exact"/>
        </dgm:presLayoutVars>
      </dgm:prSet>
      <dgm:spPr/>
    </dgm:pt>
    <dgm:pt modelId="{3FF2D7AC-1439-4634-8741-DF82FA267305}" type="pres">
      <dgm:prSet presAssocID="{F4FF6E25-E4BF-4A3A-A478-8ED374956B92}" presName="composite" presStyleCnt="0"/>
      <dgm:spPr/>
    </dgm:pt>
    <dgm:pt modelId="{557DC1F0-74B2-480B-9AA7-C94AF2937C30}" type="pres">
      <dgm:prSet presAssocID="{F4FF6E25-E4BF-4A3A-A478-8ED374956B92}" presName="imagSh" presStyleLbl="b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9834F6CD-5280-484F-B60E-1E213A8C49AF}" type="pres">
      <dgm:prSet presAssocID="{F4FF6E25-E4BF-4A3A-A478-8ED374956B92}" presName="txNode" presStyleLbl="node1" presStyleIdx="0" presStyleCnt="4" custScaleX="116371">
        <dgm:presLayoutVars>
          <dgm:bulletEnabled val="1"/>
        </dgm:presLayoutVars>
      </dgm:prSet>
      <dgm:spPr/>
    </dgm:pt>
    <dgm:pt modelId="{C1EE5767-966F-40CA-82D8-9FD446AD3513}" type="pres">
      <dgm:prSet presAssocID="{251A6CF7-F073-48F8-9907-2F09B280EB84}" presName="sibTrans" presStyleLbl="sibTrans2D1" presStyleIdx="0" presStyleCnt="3"/>
      <dgm:spPr/>
    </dgm:pt>
    <dgm:pt modelId="{E022EF6B-CFF5-4F11-8D9E-BF3B2E0B4C6C}" type="pres">
      <dgm:prSet presAssocID="{251A6CF7-F073-48F8-9907-2F09B280EB84}" presName="connTx" presStyleLbl="sibTrans2D1" presStyleIdx="0" presStyleCnt="3"/>
      <dgm:spPr/>
    </dgm:pt>
    <dgm:pt modelId="{865F35DD-F702-4973-917E-886CA09B0D49}" type="pres">
      <dgm:prSet presAssocID="{E5BB5C2A-1AC5-4AE9-BA4D-5FDCEA88FC79}" presName="composite" presStyleCnt="0"/>
      <dgm:spPr/>
    </dgm:pt>
    <dgm:pt modelId="{5E5A3162-D62F-41D7-8F91-6DFCB1A86A9C}" type="pres">
      <dgm:prSet presAssocID="{E5BB5C2A-1AC5-4AE9-BA4D-5FDCEA88FC79}" presName="imagSh" presStyleLbl="b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  <dgm:pt modelId="{ABFE0E57-F395-4DE5-94E1-5C956F356B88}" type="pres">
      <dgm:prSet presAssocID="{E5BB5C2A-1AC5-4AE9-BA4D-5FDCEA88FC79}" presName="txNode" presStyleLbl="node1" presStyleIdx="1" presStyleCnt="4" custScaleX="117277">
        <dgm:presLayoutVars>
          <dgm:bulletEnabled val="1"/>
        </dgm:presLayoutVars>
      </dgm:prSet>
      <dgm:spPr/>
    </dgm:pt>
    <dgm:pt modelId="{7D88BC18-F59C-422E-B048-3ABD1D0E1F14}" type="pres">
      <dgm:prSet presAssocID="{6140B04B-B64C-4385-A943-620D62003DBA}" presName="sibTrans" presStyleLbl="sibTrans2D1" presStyleIdx="1" presStyleCnt="3"/>
      <dgm:spPr/>
    </dgm:pt>
    <dgm:pt modelId="{32A28748-492C-4001-B321-97D410D8AEA7}" type="pres">
      <dgm:prSet presAssocID="{6140B04B-B64C-4385-A943-620D62003DBA}" presName="connTx" presStyleLbl="sibTrans2D1" presStyleIdx="1" presStyleCnt="3"/>
      <dgm:spPr/>
    </dgm:pt>
    <dgm:pt modelId="{3D4C0E6D-05D0-49B3-9250-CD6B4E5189F6}" type="pres">
      <dgm:prSet presAssocID="{DEBA2456-0114-419B-8831-1598B85B7E6C}" presName="composite" presStyleCnt="0"/>
      <dgm:spPr/>
    </dgm:pt>
    <dgm:pt modelId="{4D90948A-8E04-4233-ADF7-1E90F212F452}" type="pres">
      <dgm:prSet presAssocID="{DEBA2456-0114-419B-8831-1598B85B7E6C}" presName="imagSh" presStyleLbl="b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</dgm:spPr>
    </dgm:pt>
    <dgm:pt modelId="{3DC81AB5-6223-4D26-B903-7D6E2F663A3B}" type="pres">
      <dgm:prSet presAssocID="{DEBA2456-0114-419B-8831-1598B85B7E6C}" presName="txNode" presStyleLbl="node1" presStyleIdx="2" presStyleCnt="4" custScaleX="117652">
        <dgm:presLayoutVars>
          <dgm:bulletEnabled val="1"/>
        </dgm:presLayoutVars>
      </dgm:prSet>
      <dgm:spPr/>
    </dgm:pt>
    <dgm:pt modelId="{8A2D1533-6974-43EC-A5AA-F3C947BB5F87}" type="pres">
      <dgm:prSet presAssocID="{9ED6EE63-48B4-4AF5-B486-ADEDDE75D3DE}" presName="sibTrans" presStyleLbl="sibTrans2D1" presStyleIdx="2" presStyleCnt="3"/>
      <dgm:spPr/>
    </dgm:pt>
    <dgm:pt modelId="{11C94143-7744-42B6-89AB-9B0B25A2812F}" type="pres">
      <dgm:prSet presAssocID="{9ED6EE63-48B4-4AF5-B486-ADEDDE75D3DE}" presName="connTx" presStyleLbl="sibTrans2D1" presStyleIdx="2" presStyleCnt="3"/>
      <dgm:spPr/>
    </dgm:pt>
    <dgm:pt modelId="{CFD980F8-4A5B-4C9B-B5ED-6E43AEA1FF86}" type="pres">
      <dgm:prSet presAssocID="{8FFC3E55-B4E6-457A-9E45-5303238A0D67}" presName="composite" presStyleCnt="0"/>
      <dgm:spPr/>
    </dgm:pt>
    <dgm:pt modelId="{004CFFD5-5EA5-424D-81D9-5A63A5306412}" type="pres">
      <dgm:prSet presAssocID="{8FFC3E55-B4E6-457A-9E45-5303238A0D67}" presName="imagSh" presStyleLbl="b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</dgm:spPr>
    </dgm:pt>
    <dgm:pt modelId="{18892D23-1B4B-4CEF-8215-B0C526D6D4EB}" type="pres">
      <dgm:prSet presAssocID="{8FFC3E55-B4E6-457A-9E45-5303238A0D67}" presName="txNode" presStyleLbl="node1" presStyleIdx="3" presStyleCnt="4" custScaleX="111603">
        <dgm:presLayoutVars>
          <dgm:bulletEnabled val="1"/>
        </dgm:presLayoutVars>
      </dgm:prSet>
      <dgm:spPr/>
    </dgm:pt>
  </dgm:ptLst>
  <dgm:cxnLst>
    <dgm:cxn modelId="{C718AF15-4D25-4526-83E0-DDFBFD7AC730}" type="presOf" srcId="{9ED6EE63-48B4-4AF5-B486-ADEDDE75D3DE}" destId="{8A2D1533-6974-43EC-A5AA-F3C947BB5F87}" srcOrd="0" destOrd="0" presId="urn:microsoft.com/office/officeart/2005/8/layout/hProcess10"/>
    <dgm:cxn modelId="{0B60C61B-4ECD-4BF2-B991-D78DA310C55D}" type="presOf" srcId="{6140B04B-B64C-4385-A943-620D62003DBA}" destId="{32A28748-492C-4001-B321-97D410D8AEA7}" srcOrd="1" destOrd="0" presId="urn:microsoft.com/office/officeart/2005/8/layout/hProcess10"/>
    <dgm:cxn modelId="{2CA1525E-EB9B-43E0-81B0-17263007B52F}" type="presOf" srcId="{8FFC3E55-B4E6-457A-9E45-5303238A0D67}" destId="{18892D23-1B4B-4CEF-8215-B0C526D6D4EB}" srcOrd="0" destOrd="0" presId="urn:microsoft.com/office/officeart/2005/8/layout/hProcess10"/>
    <dgm:cxn modelId="{872EC942-5D72-4A89-A2A5-D40DD6FBD06E}" type="presOf" srcId="{E5BB5C2A-1AC5-4AE9-BA4D-5FDCEA88FC79}" destId="{ABFE0E57-F395-4DE5-94E1-5C956F356B88}" srcOrd="0" destOrd="0" presId="urn:microsoft.com/office/officeart/2005/8/layout/hProcess10"/>
    <dgm:cxn modelId="{2B2F656F-4AD4-429C-83B9-CF74727A3AC2}" type="presOf" srcId="{D82D1D83-284C-44DD-9EFD-ECE38BA4CE5A}" destId="{CC8A2AE1-A7D0-4B30-90F8-E9C2A3DD82FF}" srcOrd="0" destOrd="0" presId="urn:microsoft.com/office/officeart/2005/8/layout/hProcess10"/>
    <dgm:cxn modelId="{1DA9BC50-BD81-49CA-BED6-55AAFF454791}" type="presOf" srcId="{F4FF6E25-E4BF-4A3A-A478-8ED374956B92}" destId="{9834F6CD-5280-484F-B60E-1E213A8C49AF}" srcOrd="0" destOrd="0" presId="urn:microsoft.com/office/officeart/2005/8/layout/hProcess10"/>
    <dgm:cxn modelId="{8574C473-A645-4371-A3D6-7ED58EAE82A8}" type="presOf" srcId="{251A6CF7-F073-48F8-9907-2F09B280EB84}" destId="{C1EE5767-966F-40CA-82D8-9FD446AD3513}" srcOrd="0" destOrd="0" presId="urn:microsoft.com/office/officeart/2005/8/layout/hProcess10"/>
    <dgm:cxn modelId="{D8AF76A1-E2AF-4C30-8423-04DB32960279}" type="presOf" srcId="{251A6CF7-F073-48F8-9907-2F09B280EB84}" destId="{E022EF6B-CFF5-4F11-8D9E-BF3B2E0B4C6C}" srcOrd="1" destOrd="0" presId="urn:microsoft.com/office/officeart/2005/8/layout/hProcess10"/>
    <dgm:cxn modelId="{54DA05A4-4EDB-409F-BACD-D4D1CF6DF717}" srcId="{D82D1D83-284C-44DD-9EFD-ECE38BA4CE5A}" destId="{E5BB5C2A-1AC5-4AE9-BA4D-5FDCEA88FC79}" srcOrd="1" destOrd="0" parTransId="{48673825-1B99-4B1B-9235-721AD2783D98}" sibTransId="{6140B04B-B64C-4385-A943-620D62003DBA}"/>
    <dgm:cxn modelId="{E42ED3AB-306C-4B8B-978E-E49F21ED26B2}" type="presOf" srcId="{DEBA2456-0114-419B-8831-1598B85B7E6C}" destId="{3DC81AB5-6223-4D26-B903-7D6E2F663A3B}" srcOrd="0" destOrd="0" presId="urn:microsoft.com/office/officeart/2005/8/layout/hProcess10"/>
    <dgm:cxn modelId="{418AE2B0-D03C-49D3-85FE-53D28189A898}" type="presOf" srcId="{9ED6EE63-48B4-4AF5-B486-ADEDDE75D3DE}" destId="{11C94143-7744-42B6-89AB-9B0B25A2812F}" srcOrd="1" destOrd="0" presId="urn:microsoft.com/office/officeart/2005/8/layout/hProcess10"/>
    <dgm:cxn modelId="{BA0037B4-797A-4449-8185-FBA661D5AF8E}" srcId="{D82D1D83-284C-44DD-9EFD-ECE38BA4CE5A}" destId="{DEBA2456-0114-419B-8831-1598B85B7E6C}" srcOrd="2" destOrd="0" parTransId="{15238DB3-2C28-4DC6-B643-D5BC9D4A08DF}" sibTransId="{9ED6EE63-48B4-4AF5-B486-ADEDDE75D3DE}"/>
    <dgm:cxn modelId="{393D3DE3-D800-48DB-9583-C3CD70D02551}" srcId="{D82D1D83-284C-44DD-9EFD-ECE38BA4CE5A}" destId="{8FFC3E55-B4E6-457A-9E45-5303238A0D67}" srcOrd="3" destOrd="0" parTransId="{DE37DEC8-1D34-41BF-A730-E1302BECCADC}" sibTransId="{26B0DE46-9EE8-4989-A3AA-E5048C05EFAD}"/>
    <dgm:cxn modelId="{798704E8-F6DE-460D-AA49-9E38738052B2}" type="presOf" srcId="{6140B04B-B64C-4385-A943-620D62003DBA}" destId="{7D88BC18-F59C-422E-B048-3ABD1D0E1F14}" srcOrd="0" destOrd="0" presId="urn:microsoft.com/office/officeart/2005/8/layout/hProcess10"/>
    <dgm:cxn modelId="{1844CBFB-67DC-40AC-AE23-7DD7D62D1459}" srcId="{D82D1D83-284C-44DD-9EFD-ECE38BA4CE5A}" destId="{F4FF6E25-E4BF-4A3A-A478-8ED374956B92}" srcOrd="0" destOrd="0" parTransId="{C41F9537-146E-4A1F-932B-484CA3A32178}" sibTransId="{251A6CF7-F073-48F8-9907-2F09B280EB84}"/>
    <dgm:cxn modelId="{419206B9-6E5A-4A9C-B9F5-48FE7DF692CF}" type="presParOf" srcId="{CC8A2AE1-A7D0-4B30-90F8-E9C2A3DD82FF}" destId="{3FF2D7AC-1439-4634-8741-DF82FA267305}" srcOrd="0" destOrd="0" presId="urn:microsoft.com/office/officeart/2005/8/layout/hProcess10"/>
    <dgm:cxn modelId="{A662A0E1-50E4-48D4-AFDA-649E3861039A}" type="presParOf" srcId="{3FF2D7AC-1439-4634-8741-DF82FA267305}" destId="{557DC1F0-74B2-480B-9AA7-C94AF2937C30}" srcOrd="0" destOrd="0" presId="urn:microsoft.com/office/officeart/2005/8/layout/hProcess10"/>
    <dgm:cxn modelId="{E7FECD57-5337-43AC-B235-1AB79CFB4DBD}" type="presParOf" srcId="{3FF2D7AC-1439-4634-8741-DF82FA267305}" destId="{9834F6CD-5280-484F-B60E-1E213A8C49AF}" srcOrd="1" destOrd="0" presId="urn:microsoft.com/office/officeart/2005/8/layout/hProcess10"/>
    <dgm:cxn modelId="{95D67632-A3AB-4F36-B486-3CED857B001A}" type="presParOf" srcId="{CC8A2AE1-A7D0-4B30-90F8-E9C2A3DD82FF}" destId="{C1EE5767-966F-40CA-82D8-9FD446AD3513}" srcOrd="1" destOrd="0" presId="urn:microsoft.com/office/officeart/2005/8/layout/hProcess10"/>
    <dgm:cxn modelId="{78737AE4-BD91-4E7B-8B5C-2A4EEB716E78}" type="presParOf" srcId="{C1EE5767-966F-40CA-82D8-9FD446AD3513}" destId="{E022EF6B-CFF5-4F11-8D9E-BF3B2E0B4C6C}" srcOrd="0" destOrd="0" presId="urn:microsoft.com/office/officeart/2005/8/layout/hProcess10"/>
    <dgm:cxn modelId="{AAE8C353-8F95-49B7-A521-74A0B8EE2D59}" type="presParOf" srcId="{CC8A2AE1-A7D0-4B30-90F8-E9C2A3DD82FF}" destId="{865F35DD-F702-4973-917E-886CA09B0D49}" srcOrd="2" destOrd="0" presId="urn:microsoft.com/office/officeart/2005/8/layout/hProcess10"/>
    <dgm:cxn modelId="{347F582E-09CD-466C-A112-325A599A7F69}" type="presParOf" srcId="{865F35DD-F702-4973-917E-886CA09B0D49}" destId="{5E5A3162-D62F-41D7-8F91-6DFCB1A86A9C}" srcOrd="0" destOrd="0" presId="urn:microsoft.com/office/officeart/2005/8/layout/hProcess10"/>
    <dgm:cxn modelId="{40C1E314-E43A-42AF-B67E-58117151F671}" type="presParOf" srcId="{865F35DD-F702-4973-917E-886CA09B0D49}" destId="{ABFE0E57-F395-4DE5-94E1-5C956F356B88}" srcOrd="1" destOrd="0" presId="urn:microsoft.com/office/officeart/2005/8/layout/hProcess10"/>
    <dgm:cxn modelId="{5BBA6A26-CCF2-4AF8-AD7E-3368404298A5}" type="presParOf" srcId="{CC8A2AE1-A7D0-4B30-90F8-E9C2A3DD82FF}" destId="{7D88BC18-F59C-422E-B048-3ABD1D0E1F14}" srcOrd="3" destOrd="0" presId="urn:microsoft.com/office/officeart/2005/8/layout/hProcess10"/>
    <dgm:cxn modelId="{A6B113A0-BBAE-41B8-877D-800B14C3F525}" type="presParOf" srcId="{7D88BC18-F59C-422E-B048-3ABD1D0E1F14}" destId="{32A28748-492C-4001-B321-97D410D8AEA7}" srcOrd="0" destOrd="0" presId="urn:microsoft.com/office/officeart/2005/8/layout/hProcess10"/>
    <dgm:cxn modelId="{473D2EBE-7C80-4E30-BB85-001FA16C03D5}" type="presParOf" srcId="{CC8A2AE1-A7D0-4B30-90F8-E9C2A3DD82FF}" destId="{3D4C0E6D-05D0-49B3-9250-CD6B4E5189F6}" srcOrd="4" destOrd="0" presId="urn:microsoft.com/office/officeart/2005/8/layout/hProcess10"/>
    <dgm:cxn modelId="{9A72E1D7-F0E1-4151-A98D-9C380009CF5B}" type="presParOf" srcId="{3D4C0E6D-05D0-49B3-9250-CD6B4E5189F6}" destId="{4D90948A-8E04-4233-ADF7-1E90F212F452}" srcOrd="0" destOrd="0" presId="urn:microsoft.com/office/officeart/2005/8/layout/hProcess10"/>
    <dgm:cxn modelId="{70C70161-856B-483A-B491-AE55CE460863}" type="presParOf" srcId="{3D4C0E6D-05D0-49B3-9250-CD6B4E5189F6}" destId="{3DC81AB5-6223-4D26-B903-7D6E2F663A3B}" srcOrd="1" destOrd="0" presId="urn:microsoft.com/office/officeart/2005/8/layout/hProcess10"/>
    <dgm:cxn modelId="{B140DC31-1FD6-48B5-91E7-BFB51E499145}" type="presParOf" srcId="{CC8A2AE1-A7D0-4B30-90F8-E9C2A3DD82FF}" destId="{8A2D1533-6974-43EC-A5AA-F3C947BB5F87}" srcOrd="5" destOrd="0" presId="urn:microsoft.com/office/officeart/2005/8/layout/hProcess10"/>
    <dgm:cxn modelId="{82E205DE-24CD-4EB0-90B9-D8A9325E90AE}" type="presParOf" srcId="{8A2D1533-6974-43EC-A5AA-F3C947BB5F87}" destId="{11C94143-7744-42B6-89AB-9B0B25A2812F}" srcOrd="0" destOrd="0" presId="urn:microsoft.com/office/officeart/2005/8/layout/hProcess10"/>
    <dgm:cxn modelId="{C3DAFB12-8A3A-4E15-AC22-2D6A3109D95D}" type="presParOf" srcId="{CC8A2AE1-A7D0-4B30-90F8-E9C2A3DD82FF}" destId="{CFD980F8-4A5B-4C9B-B5ED-6E43AEA1FF86}" srcOrd="6" destOrd="0" presId="urn:microsoft.com/office/officeart/2005/8/layout/hProcess10"/>
    <dgm:cxn modelId="{B5A0F7D2-01C6-4D98-BA15-A24EB476F9CA}" type="presParOf" srcId="{CFD980F8-4A5B-4C9B-B5ED-6E43AEA1FF86}" destId="{004CFFD5-5EA5-424D-81D9-5A63A5306412}" srcOrd="0" destOrd="0" presId="urn:microsoft.com/office/officeart/2005/8/layout/hProcess10"/>
    <dgm:cxn modelId="{FB098647-119D-4AF8-ACD1-C42DC864316D}" type="presParOf" srcId="{CFD980F8-4A5B-4C9B-B5ED-6E43AEA1FF86}" destId="{18892D23-1B4B-4CEF-8215-B0C526D6D4EB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7DC1F0-74B2-480B-9AA7-C94AF2937C30}">
      <dsp:nvSpPr>
        <dsp:cNvPr id="0" name=""/>
        <dsp:cNvSpPr/>
      </dsp:nvSpPr>
      <dsp:spPr>
        <a:xfrm>
          <a:off x="986" y="1434694"/>
          <a:ext cx="1445131" cy="14451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834F6CD-5280-484F-B60E-1E213A8C49AF}">
      <dsp:nvSpPr>
        <dsp:cNvPr id="0" name=""/>
        <dsp:cNvSpPr/>
      </dsp:nvSpPr>
      <dsp:spPr>
        <a:xfrm>
          <a:off x="117949" y="2301773"/>
          <a:ext cx="1681714" cy="1445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b="1" kern="1200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Input</a:t>
          </a:r>
          <a:br>
            <a:rPr lang="id-ID" sz="2400" b="1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(Data)</a:t>
          </a:r>
        </a:p>
      </dsp:txBody>
      <dsp:txXfrm>
        <a:off x="160275" y="2344099"/>
        <a:ext cx="1597062" cy="1360479"/>
      </dsp:txXfrm>
    </dsp:sp>
    <dsp:sp modelId="{C1EE5767-966F-40CA-82D8-9FD446AD3513}">
      <dsp:nvSpPr>
        <dsp:cNvPr id="0" name=""/>
        <dsp:cNvSpPr/>
      </dsp:nvSpPr>
      <dsp:spPr>
        <a:xfrm>
          <a:off x="1765884" y="1983637"/>
          <a:ext cx="319766" cy="3472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500" kern="1200"/>
        </a:p>
      </dsp:txBody>
      <dsp:txXfrm>
        <a:off x="1765884" y="2053086"/>
        <a:ext cx="223836" cy="208347"/>
      </dsp:txXfrm>
    </dsp:sp>
    <dsp:sp modelId="{5E5A3162-D62F-41D7-8F91-6DFCB1A86A9C}">
      <dsp:nvSpPr>
        <dsp:cNvPr id="0" name=""/>
        <dsp:cNvSpPr/>
      </dsp:nvSpPr>
      <dsp:spPr>
        <a:xfrm>
          <a:off x="2359736" y="1434694"/>
          <a:ext cx="1445131" cy="14451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BFE0E57-F395-4DE5-94E1-5C956F356B88}">
      <dsp:nvSpPr>
        <dsp:cNvPr id="0" name=""/>
        <dsp:cNvSpPr/>
      </dsp:nvSpPr>
      <dsp:spPr>
        <a:xfrm>
          <a:off x="2470152" y="2301773"/>
          <a:ext cx="1694807" cy="1445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550958"/>
                <a:satOff val="17418"/>
                <a:lumOff val="-10980"/>
                <a:alphaOff val="0"/>
                <a:tint val="50000"/>
                <a:satMod val="300000"/>
              </a:schemeClr>
            </a:gs>
            <a:gs pos="35000">
              <a:schemeClr val="accent5">
                <a:hueOff val="-4550958"/>
                <a:satOff val="17418"/>
                <a:lumOff val="-10980"/>
                <a:alphaOff val="0"/>
                <a:tint val="37000"/>
                <a:satMod val="300000"/>
              </a:schemeClr>
            </a:gs>
            <a:gs pos="100000">
              <a:schemeClr val="accent5">
                <a:hueOff val="-4550958"/>
                <a:satOff val="17418"/>
                <a:lumOff val="-1098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b="1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Metode</a:t>
          </a:r>
          <a:br>
            <a:rPr lang="id-ID" sz="2400" b="1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(Algoritma Data Mining)</a:t>
          </a:r>
        </a:p>
      </dsp:txBody>
      <dsp:txXfrm>
        <a:off x="2512478" y="2344099"/>
        <a:ext cx="1610155" cy="1360479"/>
      </dsp:txXfrm>
    </dsp:sp>
    <dsp:sp modelId="{7D88BC18-F59C-422E-B048-3ABD1D0E1F14}">
      <dsp:nvSpPr>
        <dsp:cNvPr id="0" name=""/>
        <dsp:cNvSpPr/>
      </dsp:nvSpPr>
      <dsp:spPr>
        <a:xfrm>
          <a:off x="4126925" y="1983637"/>
          <a:ext cx="322057" cy="3472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6826437"/>
                <a:satOff val="26126"/>
                <a:lumOff val="-16471"/>
                <a:alphaOff val="0"/>
                <a:tint val="50000"/>
                <a:satMod val="300000"/>
              </a:schemeClr>
            </a:gs>
            <a:gs pos="35000">
              <a:schemeClr val="accent5">
                <a:hueOff val="-6826437"/>
                <a:satOff val="26126"/>
                <a:lumOff val="-16471"/>
                <a:alphaOff val="0"/>
                <a:tint val="37000"/>
                <a:satMod val="300000"/>
              </a:schemeClr>
            </a:gs>
            <a:gs pos="100000">
              <a:schemeClr val="accent5">
                <a:hueOff val="-6826437"/>
                <a:satOff val="26126"/>
                <a:lumOff val="-1647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500" kern="1200"/>
        </a:p>
      </dsp:txBody>
      <dsp:txXfrm>
        <a:off x="4126925" y="2053086"/>
        <a:ext cx="225440" cy="208347"/>
      </dsp:txXfrm>
    </dsp:sp>
    <dsp:sp modelId="{4D90948A-8E04-4233-ADF7-1E90F212F452}">
      <dsp:nvSpPr>
        <dsp:cNvPr id="0" name=""/>
        <dsp:cNvSpPr/>
      </dsp:nvSpPr>
      <dsp:spPr>
        <a:xfrm>
          <a:off x="4725032" y="1434694"/>
          <a:ext cx="1445131" cy="14451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DC81AB5-6223-4D26-B903-7D6E2F663A3B}">
      <dsp:nvSpPr>
        <dsp:cNvPr id="0" name=""/>
        <dsp:cNvSpPr/>
      </dsp:nvSpPr>
      <dsp:spPr>
        <a:xfrm>
          <a:off x="4832739" y="2301773"/>
          <a:ext cx="1700226" cy="1445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101917"/>
                <a:satOff val="34835"/>
                <a:lumOff val="-21961"/>
                <a:alphaOff val="0"/>
                <a:tint val="50000"/>
                <a:satMod val="300000"/>
              </a:schemeClr>
            </a:gs>
            <a:gs pos="35000">
              <a:schemeClr val="accent5">
                <a:hueOff val="-9101917"/>
                <a:satOff val="34835"/>
                <a:lumOff val="-21961"/>
                <a:alphaOff val="0"/>
                <a:tint val="37000"/>
                <a:satMod val="300000"/>
              </a:schemeClr>
            </a:gs>
            <a:gs pos="100000">
              <a:schemeClr val="accent5">
                <a:hueOff val="-9101917"/>
                <a:satOff val="34835"/>
                <a:lumOff val="-2196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b="1" kern="1200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Output</a:t>
          </a:r>
          <a:r>
            <a:rPr lang="id-ID" sz="2400" b="0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br>
            <a:rPr lang="id-ID" sz="2400" b="0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>
              <a:effectLst/>
              <a:latin typeface="Calibri" pitchFamily="34" charset="0"/>
              <a:cs typeface="Calibri" pitchFamily="34" charset="0"/>
            </a:rPr>
            <a:t>(Pola/Model/</a:t>
          </a:r>
          <a:br>
            <a:rPr lang="id-ID" sz="1800" b="0" kern="1200"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>
              <a:effectLst/>
              <a:latin typeface="Calibri" pitchFamily="34" charset="0"/>
              <a:cs typeface="Calibri" pitchFamily="34" charset="0"/>
            </a:rPr>
            <a:t>Knowledge)</a:t>
          </a:r>
          <a:endParaRPr lang="id-ID" sz="1800" b="0" kern="1200" dirty="0">
            <a:effectLst/>
            <a:latin typeface="Calibri" pitchFamily="34" charset="0"/>
            <a:cs typeface="Calibri" pitchFamily="34" charset="0"/>
          </a:endParaRPr>
        </a:p>
      </dsp:txBody>
      <dsp:txXfrm>
        <a:off x="4875065" y="2344099"/>
        <a:ext cx="1615574" cy="1360479"/>
      </dsp:txXfrm>
    </dsp:sp>
    <dsp:sp modelId="{8A2D1533-6974-43EC-A5AA-F3C947BB5F87}">
      <dsp:nvSpPr>
        <dsp:cNvPr id="0" name=""/>
        <dsp:cNvSpPr/>
      </dsp:nvSpPr>
      <dsp:spPr>
        <a:xfrm>
          <a:off x="6493170" y="1983637"/>
          <a:ext cx="323005" cy="3472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13652875"/>
                <a:satOff val="52253"/>
                <a:lumOff val="-32941"/>
                <a:alphaOff val="0"/>
                <a:tint val="50000"/>
                <a:satMod val="300000"/>
              </a:schemeClr>
            </a:gs>
            <a:gs pos="35000">
              <a:schemeClr val="accent5">
                <a:hueOff val="-13652875"/>
                <a:satOff val="52253"/>
                <a:lumOff val="-32941"/>
                <a:alphaOff val="0"/>
                <a:tint val="37000"/>
                <a:satMod val="300000"/>
              </a:schemeClr>
            </a:gs>
            <a:gs pos="100000">
              <a:schemeClr val="accent5">
                <a:hueOff val="-13652875"/>
                <a:satOff val="52253"/>
                <a:lumOff val="-3294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500" kern="1200"/>
        </a:p>
      </dsp:txBody>
      <dsp:txXfrm>
        <a:off x="6493170" y="2053086"/>
        <a:ext cx="226104" cy="208347"/>
      </dsp:txXfrm>
    </dsp:sp>
    <dsp:sp modelId="{004CFFD5-5EA5-424D-81D9-5A63A5306412}">
      <dsp:nvSpPr>
        <dsp:cNvPr id="0" name=""/>
        <dsp:cNvSpPr/>
      </dsp:nvSpPr>
      <dsp:spPr>
        <a:xfrm>
          <a:off x="7093038" y="1434694"/>
          <a:ext cx="1445131" cy="14451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8892D23-1B4B-4CEF-8215-B0C526D6D4EB}">
      <dsp:nvSpPr>
        <dsp:cNvPr id="0" name=""/>
        <dsp:cNvSpPr/>
      </dsp:nvSpPr>
      <dsp:spPr>
        <a:xfrm>
          <a:off x="7244452" y="2301773"/>
          <a:ext cx="1612810" cy="1445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3652875"/>
                <a:satOff val="52253"/>
                <a:lumOff val="-32941"/>
                <a:alphaOff val="0"/>
                <a:tint val="50000"/>
                <a:satMod val="300000"/>
              </a:schemeClr>
            </a:gs>
            <a:gs pos="35000">
              <a:schemeClr val="accent5">
                <a:hueOff val="-13652875"/>
                <a:satOff val="52253"/>
                <a:lumOff val="-32941"/>
                <a:alphaOff val="0"/>
                <a:tint val="37000"/>
                <a:satMod val="300000"/>
              </a:schemeClr>
            </a:gs>
            <a:gs pos="100000">
              <a:schemeClr val="accent5">
                <a:hueOff val="-13652875"/>
                <a:satOff val="52253"/>
                <a:lumOff val="-3294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b="1" kern="1200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Evaluation</a:t>
          </a:r>
          <a:r>
            <a:rPr lang="id-ID" sz="2400" b="0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br>
            <a:rPr lang="id-ID" sz="2400" b="0" kern="1200" dirty="0"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(Akurasi, AUC, RMSE, </a:t>
          </a:r>
          <a:r>
            <a:rPr lang="id-ID" sz="1800" b="0" kern="1200" dirty="0" err="1">
              <a:effectLst/>
              <a:latin typeface="Calibri" pitchFamily="34" charset="0"/>
              <a:cs typeface="Calibri" pitchFamily="34" charset="0"/>
            </a:rPr>
            <a:t>etc</a:t>
          </a: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)</a:t>
          </a:r>
        </a:p>
      </dsp:txBody>
      <dsp:txXfrm>
        <a:off x="7286778" y="2344099"/>
        <a:ext cx="1528158" cy="13604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7DC1F0-74B2-480B-9AA7-C94AF2937C30}">
      <dsp:nvSpPr>
        <dsp:cNvPr id="0" name=""/>
        <dsp:cNvSpPr/>
      </dsp:nvSpPr>
      <dsp:spPr>
        <a:xfrm>
          <a:off x="7219" y="1025519"/>
          <a:ext cx="1956600" cy="195660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834F6CD-5280-484F-B60E-1E213A8C49AF}">
      <dsp:nvSpPr>
        <dsp:cNvPr id="0" name=""/>
        <dsp:cNvSpPr/>
      </dsp:nvSpPr>
      <dsp:spPr>
        <a:xfrm>
          <a:off x="165577" y="2199479"/>
          <a:ext cx="2276915" cy="1956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800" b="1" kern="1200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Input</a:t>
          </a:r>
          <a:br>
            <a:rPr lang="id-ID" sz="2800" b="0" kern="1200" dirty="0">
              <a:effectLst/>
              <a:latin typeface="Calibri" pitchFamily="34" charset="0"/>
              <a:cs typeface="Calibri" pitchFamily="34" charset="0"/>
            </a:rPr>
          </a:br>
          <a:r>
            <a:rPr lang="id-ID" sz="2800" b="0" kern="1200" dirty="0">
              <a:effectLst/>
              <a:latin typeface="Calibri" pitchFamily="34" charset="0"/>
              <a:cs typeface="Calibri" pitchFamily="34" charset="0"/>
            </a:rPr>
            <a:t>(Data)</a:t>
          </a:r>
        </a:p>
      </dsp:txBody>
      <dsp:txXfrm>
        <a:off x="222884" y="2256786"/>
        <a:ext cx="2162301" cy="1841986"/>
      </dsp:txXfrm>
    </dsp:sp>
    <dsp:sp modelId="{C1EE5767-966F-40CA-82D8-9FD446AD3513}">
      <dsp:nvSpPr>
        <dsp:cNvPr id="0" name=""/>
        <dsp:cNvSpPr/>
      </dsp:nvSpPr>
      <dsp:spPr>
        <a:xfrm>
          <a:off x="2396759" y="1768747"/>
          <a:ext cx="432939" cy="47014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2100" kern="1200"/>
        </a:p>
      </dsp:txBody>
      <dsp:txXfrm>
        <a:off x="2396759" y="1862776"/>
        <a:ext cx="303057" cy="282085"/>
      </dsp:txXfrm>
    </dsp:sp>
    <dsp:sp modelId="{5E5A3162-D62F-41D7-8F91-6DFCB1A86A9C}">
      <dsp:nvSpPr>
        <dsp:cNvPr id="0" name=""/>
        <dsp:cNvSpPr/>
      </dsp:nvSpPr>
      <dsp:spPr>
        <a:xfrm>
          <a:off x="3200790" y="1025519"/>
          <a:ext cx="1956600" cy="195660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BFE0E57-F395-4DE5-94E1-5C956F356B88}">
      <dsp:nvSpPr>
        <dsp:cNvPr id="0" name=""/>
        <dsp:cNvSpPr/>
      </dsp:nvSpPr>
      <dsp:spPr>
        <a:xfrm>
          <a:off x="3350285" y="2199479"/>
          <a:ext cx="2294642" cy="1956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6826437"/>
                <a:satOff val="26126"/>
                <a:lumOff val="-16471"/>
                <a:alphaOff val="0"/>
                <a:tint val="50000"/>
                <a:satMod val="300000"/>
              </a:schemeClr>
            </a:gs>
            <a:gs pos="35000">
              <a:schemeClr val="accent5">
                <a:hueOff val="-6826437"/>
                <a:satOff val="26126"/>
                <a:lumOff val="-16471"/>
                <a:alphaOff val="0"/>
                <a:tint val="37000"/>
                <a:satMod val="300000"/>
              </a:schemeClr>
            </a:gs>
            <a:gs pos="100000">
              <a:schemeClr val="accent5">
                <a:hueOff val="-6826437"/>
                <a:satOff val="26126"/>
                <a:lumOff val="-1647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800" b="1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Metode</a:t>
          </a:r>
          <a:r>
            <a:rPr lang="id-ID" sz="2800" b="0" kern="1200" dirty="0">
              <a:effectLst/>
              <a:latin typeface="Calibri" pitchFamily="34" charset="0"/>
              <a:cs typeface="Calibri" pitchFamily="34" charset="0"/>
            </a:rPr>
            <a:t> (Algoritma Data Mining)</a:t>
          </a:r>
        </a:p>
      </dsp:txBody>
      <dsp:txXfrm>
        <a:off x="3407592" y="2256786"/>
        <a:ext cx="2180028" cy="1841986"/>
      </dsp:txXfrm>
    </dsp:sp>
    <dsp:sp modelId="{7D88BC18-F59C-422E-B048-3ABD1D0E1F14}">
      <dsp:nvSpPr>
        <dsp:cNvPr id="0" name=""/>
        <dsp:cNvSpPr/>
      </dsp:nvSpPr>
      <dsp:spPr>
        <a:xfrm>
          <a:off x="5593432" y="1768747"/>
          <a:ext cx="436041" cy="47014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13652875"/>
                <a:satOff val="52253"/>
                <a:lumOff val="-32941"/>
                <a:alphaOff val="0"/>
                <a:tint val="50000"/>
                <a:satMod val="300000"/>
              </a:schemeClr>
            </a:gs>
            <a:gs pos="35000">
              <a:schemeClr val="accent5">
                <a:hueOff val="-13652875"/>
                <a:satOff val="52253"/>
                <a:lumOff val="-32941"/>
                <a:alphaOff val="0"/>
                <a:tint val="37000"/>
                <a:satMod val="300000"/>
              </a:schemeClr>
            </a:gs>
            <a:gs pos="100000">
              <a:schemeClr val="accent5">
                <a:hueOff val="-13652875"/>
                <a:satOff val="52253"/>
                <a:lumOff val="-3294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2100" kern="1200"/>
        </a:p>
      </dsp:txBody>
      <dsp:txXfrm>
        <a:off x="5593432" y="1862776"/>
        <a:ext cx="305229" cy="282085"/>
      </dsp:txXfrm>
    </dsp:sp>
    <dsp:sp modelId="{4D90948A-8E04-4233-ADF7-1E90F212F452}">
      <dsp:nvSpPr>
        <dsp:cNvPr id="0" name=""/>
        <dsp:cNvSpPr/>
      </dsp:nvSpPr>
      <dsp:spPr>
        <a:xfrm>
          <a:off x="6403224" y="1025519"/>
          <a:ext cx="1956600" cy="195660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DC81AB5-6223-4D26-B903-7D6E2F663A3B}">
      <dsp:nvSpPr>
        <dsp:cNvPr id="0" name=""/>
        <dsp:cNvSpPr/>
      </dsp:nvSpPr>
      <dsp:spPr>
        <a:xfrm>
          <a:off x="6549051" y="2199479"/>
          <a:ext cx="2301979" cy="19566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3652875"/>
                <a:satOff val="52253"/>
                <a:lumOff val="-32941"/>
                <a:alphaOff val="0"/>
                <a:tint val="50000"/>
                <a:satMod val="300000"/>
              </a:schemeClr>
            </a:gs>
            <a:gs pos="35000">
              <a:schemeClr val="accent5">
                <a:hueOff val="-13652875"/>
                <a:satOff val="52253"/>
                <a:lumOff val="-32941"/>
                <a:alphaOff val="0"/>
                <a:tint val="37000"/>
                <a:satMod val="300000"/>
              </a:schemeClr>
            </a:gs>
            <a:gs pos="100000">
              <a:schemeClr val="accent5">
                <a:hueOff val="-13652875"/>
                <a:satOff val="52253"/>
                <a:lumOff val="-3294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800" b="1" kern="1200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Output</a:t>
          </a:r>
          <a:r>
            <a:rPr lang="id-ID" sz="2800" b="0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r>
            <a:rPr lang="id-ID" sz="2800" b="0" kern="1200" dirty="0">
              <a:effectLst/>
              <a:latin typeface="Calibri" pitchFamily="34" charset="0"/>
              <a:cs typeface="Calibri" pitchFamily="34" charset="0"/>
            </a:rPr>
            <a:t>(Pola/Model)</a:t>
          </a:r>
        </a:p>
      </dsp:txBody>
      <dsp:txXfrm>
        <a:off x="6606358" y="2256786"/>
        <a:ext cx="2187365" cy="18419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7DC1F0-74B2-480B-9AA7-C94AF2937C30}">
      <dsp:nvSpPr>
        <dsp:cNvPr id="0" name=""/>
        <dsp:cNvSpPr/>
      </dsp:nvSpPr>
      <dsp:spPr>
        <a:xfrm>
          <a:off x="986" y="1434694"/>
          <a:ext cx="1445131" cy="14451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834F6CD-5280-484F-B60E-1E213A8C49AF}">
      <dsp:nvSpPr>
        <dsp:cNvPr id="0" name=""/>
        <dsp:cNvSpPr/>
      </dsp:nvSpPr>
      <dsp:spPr>
        <a:xfrm>
          <a:off x="117949" y="2301773"/>
          <a:ext cx="1681714" cy="1445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b="1" kern="1200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Input</a:t>
          </a:r>
          <a:br>
            <a:rPr lang="id-ID" sz="2400" b="1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(Data)</a:t>
          </a:r>
        </a:p>
      </dsp:txBody>
      <dsp:txXfrm>
        <a:off x="160275" y="2344099"/>
        <a:ext cx="1597062" cy="1360479"/>
      </dsp:txXfrm>
    </dsp:sp>
    <dsp:sp modelId="{C1EE5767-966F-40CA-82D8-9FD446AD3513}">
      <dsp:nvSpPr>
        <dsp:cNvPr id="0" name=""/>
        <dsp:cNvSpPr/>
      </dsp:nvSpPr>
      <dsp:spPr>
        <a:xfrm>
          <a:off x="1765884" y="1983637"/>
          <a:ext cx="319766" cy="3472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500" kern="1200"/>
        </a:p>
      </dsp:txBody>
      <dsp:txXfrm>
        <a:off x="1765884" y="2053086"/>
        <a:ext cx="223836" cy="208347"/>
      </dsp:txXfrm>
    </dsp:sp>
    <dsp:sp modelId="{5E5A3162-D62F-41D7-8F91-6DFCB1A86A9C}">
      <dsp:nvSpPr>
        <dsp:cNvPr id="0" name=""/>
        <dsp:cNvSpPr/>
      </dsp:nvSpPr>
      <dsp:spPr>
        <a:xfrm>
          <a:off x="2359736" y="1434694"/>
          <a:ext cx="1445131" cy="14451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BFE0E57-F395-4DE5-94E1-5C956F356B88}">
      <dsp:nvSpPr>
        <dsp:cNvPr id="0" name=""/>
        <dsp:cNvSpPr/>
      </dsp:nvSpPr>
      <dsp:spPr>
        <a:xfrm>
          <a:off x="2470152" y="2301773"/>
          <a:ext cx="1694807" cy="1445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550958"/>
                <a:satOff val="17418"/>
                <a:lumOff val="-10980"/>
                <a:alphaOff val="0"/>
                <a:tint val="50000"/>
                <a:satMod val="300000"/>
              </a:schemeClr>
            </a:gs>
            <a:gs pos="35000">
              <a:schemeClr val="accent5">
                <a:hueOff val="-4550958"/>
                <a:satOff val="17418"/>
                <a:lumOff val="-10980"/>
                <a:alphaOff val="0"/>
                <a:tint val="37000"/>
                <a:satMod val="300000"/>
              </a:schemeClr>
            </a:gs>
            <a:gs pos="100000">
              <a:schemeClr val="accent5">
                <a:hueOff val="-4550958"/>
                <a:satOff val="17418"/>
                <a:lumOff val="-1098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b="1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Metode</a:t>
          </a:r>
          <a:br>
            <a:rPr lang="id-ID" sz="2400" b="1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(Algoritma Data Mining)</a:t>
          </a:r>
        </a:p>
      </dsp:txBody>
      <dsp:txXfrm>
        <a:off x="2512478" y="2344099"/>
        <a:ext cx="1610155" cy="1360479"/>
      </dsp:txXfrm>
    </dsp:sp>
    <dsp:sp modelId="{7D88BC18-F59C-422E-B048-3ABD1D0E1F14}">
      <dsp:nvSpPr>
        <dsp:cNvPr id="0" name=""/>
        <dsp:cNvSpPr/>
      </dsp:nvSpPr>
      <dsp:spPr>
        <a:xfrm>
          <a:off x="4126925" y="1983637"/>
          <a:ext cx="322057" cy="3472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6826437"/>
                <a:satOff val="26126"/>
                <a:lumOff val="-16471"/>
                <a:alphaOff val="0"/>
                <a:tint val="50000"/>
                <a:satMod val="300000"/>
              </a:schemeClr>
            </a:gs>
            <a:gs pos="35000">
              <a:schemeClr val="accent5">
                <a:hueOff val="-6826437"/>
                <a:satOff val="26126"/>
                <a:lumOff val="-16471"/>
                <a:alphaOff val="0"/>
                <a:tint val="37000"/>
                <a:satMod val="300000"/>
              </a:schemeClr>
            </a:gs>
            <a:gs pos="100000">
              <a:schemeClr val="accent5">
                <a:hueOff val="-6826437"/>
                <a:satOff val="26126"/>
                <a:lumOff val="-1647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500" kern="1200"/>
        </a:p>
      </dsp:txBody>
      <dsp:txXfrm>
        <a:off x="4126925" y="2053086"/>
        <a:ext cx="225440" cy="208347"/>
      </dsp:txXfrm>
    </dsp:sp>
    <dsp:sp modelId="{4D90948A-8E04-4233-ADF7-1E90F212F452}">
      <dsp:nvSpPr>
        <dsp:cNvPr id="0" name=""/>
        <dsp:cNvSpPr/>
      </dsp:nvSpPr>
      <dsp:spPr>
        <a:xfrm>
          <a:off x="4725032" y="1434694"/>
          <a:ext cx="1445131" cy="14451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DC81AB5-6223-4D26-B903-7D6E2F663A3B}">
      <dsp:nvSpPr>
        <dsp:cNvPr id="0" name=""/>
        <dsp:cNvSpPr/>
      </dsp:nvSpPr>
      <dsp:spPr>
        <a:xfrm>
          <a:off x="4832739" y="2301773"/>
          <a:ext cx="1700226" cy="1445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101917"/>
                <a:satOff val="34835"/>
                <a:lumOff val="-21961"/>
                <a:alphaOff val="0"/>
                <a:tint val="50000"/>
                <a:satMod val="300000"/>
              </a:schemeClr>
            </a:gs>
            <a:gs pos="35000">
              <a:schemeClr val="accent5">
                <a:hueOff val="-9101917"/>
                <a:satOff val="34835"/>
                <a:lumOff val="-21961"/>
                <a:alphaOff val="0"/>
                <a:tint val="37000"/>
                <a:satMod val="300000"/>
              </a:schemeClr>
            </a:gs>
            <a:gs pos="100000">
              <a:schemeClr val="accent5">
                <a:hueOff val="-9101917"/>
                <a:satOff val="34835"/>
                <a:lumOff val="-2196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b="1" kern="1200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Output</a:t>
          </a:r>
          <a:r>
            <a:rPr lang="id-ID" sz="2400" b="0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br>
            <a:rPr lang="id-ID" sz="2400" b="0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(Pola/Model)</a:t>
          </a:r>
        </a:p>
      </dsp:txBody>
      <dsp:txXfrm>
        <a:off x="4875065" y="2344099"/>
        <a:ext cx="1615574" cy="1360479"/>
      </dsp:txXfrm>
    </dsp:sp>
    <dsp:sp modelId="{8A2D1533-6974-43EC-A5AA-F3C947BB5F87}">
      <dsp:nvSpPr>
        <dsp:cNvPr id="0" name=""/>
        <dsp:cNvSpPr/>
      </dsp:nvSpPr>
      <dsp:spPr>
        <a:xfrm>
          <a:off x="6493170" y="1983637"/>
          <a:ext cx="323005" cy="3472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13652875"/>
                <a:satOff val="52253"/>
                <a:lumOff val="-32941"/>
                <a:alphaOff val="0"/>
                <a:tint val="50000"/>
                <a:satMod val="300000"/>
              </a:schemeClr>
            </a:gs>
            <a:gs pos="35000">
              <a:schemeClr val="accent5">
                <a:hueOff val="-13652875"/>
                <a:satOff val="52253"/>
                <a:lumOff val="-32941"/>
                <a:alphaOff val="0"/>
                <a:tint val="37000"/>
                <a:satMod val="300000"/>
              </a:schemeClr>
            </a:gs>
            <a:gs pos="100000">
              <a:schemeClr val="accent5">
                <a:hueOff val="-13652875"/>
                <a:satOff val="52253"/>
                <a:lumOff val="-3294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500" kern="1200"/>
        </a:p>
      </dsp:txBody>
      <dsp:txXfrm>
        <a:off x="6493170" y="2053086"/>
        <a:ext cx="226104" cy="208347"/>
      </dsp:txXfrm>
    </dsp:sp>
    <dsp:sp modelId="{004CFFD5-5EA5-424D-81D9-5A63A5306412}">
      <dsp:nvSpPr>
        <dsp:cNvPr id="0" name=""/>
        <dsp:cNvSpPr/>
      </dsp:nvSpPr>
      <dsp:spPr>
        <a:xfrm>
          <a:off x="7093038" y="1434694"/>
          <a:ext cx="1445131" cy="14451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8892D23-1B4B-4CEF-8215-B0C526D6D4EB}">
      <dsp:nvSpPr>
        <dsp:cNvPr id="0" name=""/>
        <dsp:cNvSpPr/>
      </dsp:nvSpPr>
      <dsp:spPr>
        <a:xfrm>
          <a:off x="7244452" y="2301773"/>
          <a:ext cx="1612810" cy="1445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13652875"/>
                <a:satOff val="52253"/>
                <a:lumOff val="-32941"/>
                <a:alphaOff val="0"/>
                <a:tint val="50000"/>
                <a:satMod val="300000"/>
              </a:schemeClr>
            </a:gs>
            <a:gs pos="35000">
              <a:schemeClr val="accent5">
                <a:hueOff val="-13652875"/>
                <a:satOff val="52253"/>
                <a:lumOff val="-32941"/>
                <a:alphaOff val="0"/>
                <a:tint val="37000"/>
                <a:satMod val="300000"/>
              </a:schemeClr>
            </a:gs>
            <a:gs pos="100000">
              <a:schemeClr val="accent5">
                <a:hueOff val="-13652875"/>
                <a:satOff val="52253"/>
                <a:lumOff val="-3294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b="1" kern="1200" dirty="0" err="1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Evaluation</a:t>
          </a:r>
          <a:r>
            <a:rPr lang="id-ID" sz="2400" b="0" kern="1200" dirty="0">
              <a:solidFill>
                <a:srgbClr val="C00000"/>
              </a:solidFill>
              <a:effectLst/>
              <a:latin typeface="Calibri" pitchFamily="34" charset="0"/>
              <a:cs typeface="Calibri" pitchFamily="34" charset="0"/>
            </a:rPr>
            <a:t> </a:t>
          </a:r>
          <a:br>
            <a:rPr lang="id-ID" sz="2400" b="0" kern="1200" dirty="0">
              <a:effectLst/>
              <a:latin typeface="Calibri" pitchFamily="34" charset="0"/>
              <a:cs typeface="Calibri" pitchFamily="34" charset="0"/>
            </a:rPr>
          </a:b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(Akurasi, AUC, RMSE, </a:t>
          </a:r>
          <a:r>
            <a:rPr lang="id-ID" sz="1800" b="0" kern="1200" dirty="0" err="1">
              <a:effectLst/>
              <a:latin typeface="Calibri" pitchFamily="34" charset="0"/>
              <a:cs typeface="Calibri" pitchFamily="34" charset="0"/>
            </a:rPr>
            <a:t>etc</a:t>
          </a:r>
          <a:r>
            <a:rPr lang="id-ID" sz="1800" b="0" kern="1200" dirty="0">
              <a:effectLst/>
              <a:latin typeface="Calibri" pitchFamily="34" charset="0"/>
              <a:cs typeface="Calibri" pitchFamily="34" charset="0"/>
            </a:rPr>
            <a:t>)</a:t>
          </a:r>
        </a:p>
      </dsp:txBody>
      <dsp:txXfrm>
        <a:off x="7286778" y="2344099"/>
        <a:ext cx="1528158" cy="13604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581400" y="9224965"/>
            <a:ext cx="32004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82" tIns="47691" rIns="95382" bIns="47691" numCol="1" anchor="t" anchorCtr="0" compatLnSpc="1">
            <a:prstTxWarp prst="textNoShape">
              <a:avLst/>
            </a:prstTxWarp>
          </a:bodyPr>
          <a:lstStyle>
            <a:lvl1pPr algn="r" defTabSz="954018">
              <a:defRPr sz="700" i="1" dirty="0">
                <a:effectLst/>
              </a:defRPr>
            </a:lvl1pPr>
          </a:lstStyle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27658" name="Rectangle 10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11189" y="180975"/>
            <a:ext cx="61642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82" tIns="47691" rIns="95382" bIns="47691" numCol="1" anchor="t" anchorCtr="0" compatLnSpc="1">
            <a:prstTxWarp prst="textNoShape">
              <a:avLst/>
            </a:prstTxWarp>
          </a:bodyPr>
          <a:lstStyle>
            <a:lvl1pPr algn="r" defTabSz="954018">
              <a:defRPr sz="700" i="1" dirty="0" smtClean="0">
                <a:effectLst/>
              </a:defRPr>
            </a:lvl1pPr>
          </a:lstStyle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27659" name="Rectangle 11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495301" y="9101138"/>
            <a:ext cx="3314701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82" tIns="47691" rIns="95382" bIns="47691" numCol="1" anchor="b" anchorCtr="0" compatLnSpc="1">
            <a:prstTxWarp prst="textNoShape">
              <a:avLst/>
            </a:prstTxWarp>
          </a:bodyPr>
          <a:lstStyle>
            <a:lvl1pPr algn="l" defTabSz="954018">
              <a:defRPr sz="700" i="1" dirty="0">
                <a:effectLst/>
              </a:defRPr>
            </a:lvl1pPr>
          </a:lstStyle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27660" name="Line 12"/>
          <p:cNvSpPr>
            <a:spLocks noChangeShapeType="1"/>
          </p:cNvSpPr>
          <p:nvPr/>
        </p:nvSpPr>
        <p:spPr bwMode="auto">
          <a:xfrm flipH="1">
            <a:off x="611191" y="381000"/>
            <a:ext cx="6096000" cy="0"/>
          </a:xfrm>
          <a:prstGeom prst="line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33" tIns="45716" rIns="91433" bIns="45716"/>
          <a:lstStyle/>
          <a:p>
            <a:pPr>
              <a:defRPr/>
            </a:pPr>
            <a:endParaRPr lang="id-ID"/>
          </a:p>
        </p:txBody>
      </p:sp>
      <p:sp>
        <p:nvSpPr>
          <p:cNvPr id="27661" name="Line 13"/>
          <p:cNvSpPr>
            <a:spLocks noChangeShapeType="1"/>
          </p:cNvSpPr>
          <p:nvPr/>
        </p:nvSpPr>
        <p:spPr bwMode="auto">
          <a:xfrm flipH="1">
            <a:off x="611191" y="9220200"/>
            <a:ext cx="6096000" cy="0"/>
          </a:xfrm>
          <a:prstGeom prst="line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33" tIns="45716" rIns="91433" bIns="45716"/>
          <a:lstStyle/>
          <a:p>
            <a:pPr>
              <a:defRPr/>
            </a:pP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13706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82" tIns="47691" rIns="95382" bIns="47691" numCol="1" anchor="t" anchorCtr="0" compatLnSpc="1">
            <a:prstTxWarp prst="textNoShape">
              <a:avLst/>
            </a:prstTxWarp>
          </a:bodyPr>
          <a:lstStyle>
            <a:lvl1pPr algn="l" defTabSz="954018"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6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82" tIns="47691" rIns="95382" bIns="47691" numCol="1" anchor="t" anchorCtr="0" compatLnSpc="1">
            <a:prstTxWarp prst="textNoShape">
              <a:avLst/>
            </a:prstTxWarp>
          </a:bodyPr>
          <a:lstStyle>
            <a:lvl1pPr algn="r" defTabSz="954018"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63650" y="720725"/>
            <a:ext cx="4799013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6" y="4559303"/>
            <a:ext cx="536575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82" tIns="47691" rIns="95382" bIns="476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12177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82" tIns="47691" rIns="95382" bIns="47691" numCol="1" anchor="b" anchorCtr="0" compatLnSpc="1">
            <a:prstTxWarp prst="textNoShape">
              <a:avLst/>
            </a:prstTxWarp>
          </a:bodyPr>
          <a:lstStyle>
            <a:lvl1pPr algn="l" defTabSz="954018"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6" y="9121778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82" tIns="47691" rIns="95382" bIns="47691" numCol="1" anchor="b" anchorCtr="0" compatLnSpc="1">
            <a:prstTxWarp prst="textNoShape">
              <a:avLst/>
            </a:prstTxWarp>
          </a:bodyPr>
          <a:lstStyle>
            <a:lvl1pPr algn="r" defTabSz="954018">
              <a:defRPr sz="1200"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fld id="{38C9D2B2-F8A0-41B1-8482-D108E1D20E7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4492785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ＭＳ Ｐ明朝" pitchFamily="18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71903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5323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766031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13218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20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01843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257300" y="730250"/>
            <a:ext cx="4799013" cy="359886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31552" y="4560488"/>
            <a:ext cx="5852063" cy="423947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fi-FI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64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052829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65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484363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66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402971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67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135500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68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172689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69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278598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337039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1363945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6191405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91372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145539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856624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6389595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142534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9547901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79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954790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250908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0128718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583444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1109284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5990635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97363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7043080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0779506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587655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89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2787483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9704937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0184302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8438645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4075270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5612541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9547901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0908285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4197372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7190333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99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909135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100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909135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102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14274043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104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7935385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105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9014373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106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417437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107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90913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108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42603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109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320619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110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2124406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111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3944796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romi@romisatriawahono.net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id-ID" altLang="ja-JP"/>
              <a:t>Object-Oriented Programming</a:t>
            </a:r>
            <a:endParaRPr lang="en-US" altLang="ja-JP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ja-JP"/>
              <a:t>http://romisatriawahono.net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38C9D2B2-F8A0-41B1-8482-D108E1D20E7F}" type="slidenum">
              <a:rPr lang="en-US" altLang="ja-JP" smtClean="0"/>
              <a:pPr>
                <a:defRPr/>
              </a:pPr>
              <a:t>113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43970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0"/>
            <a:ext cx="9144000" cy="3200400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tIns="91440" bIns="91440" anchor="ctr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defRPr/>
            </a:pPr>
            <a:endParaRPr kumimoji="0" lang="en-US" sz="2400">
              <a:solidFill>
                <a:srgbClr val="000000"/>
              </a:solidFill>
              <a:effectLst/>
              <a:latin typeface="Arial" pitchFamily="34" charset="0"/>
              <a:ea typeface="Arial Unicode MS"/>
            </a:endParaRPr>
          </a:p>
        </p:txBody>
      </p:sp>
      <p:sp>
        <p:nvSpPr>
          <p:cNvPr id="280799" name="Rectangle 223"/>
          <p:cNvSpPr>
            <a:spLocks noGrp="1" noChangeArrowheads="1"/>
          </p:cNvSpPr>
          <p:nvPr>
            <p:ph type="subTitle" idx="1"/>
          </p:nvPr>
        </p:nvSpPr>
        <p:spPr>
          <a:xfrm>
            <a:off x="3521075" y="4267200"/>
            <a:ext cx="5113338" cy="1404938"/>
          </a:xfrm>
          <a:ln/>
        </p:spPr>
        <p:txBody>
          <a:bodyPr rIns="0"/>
          <a:lstStyle>
            <a:lvl1pPr marL="0" indent="0" algn="r">
              <a:buFont typeface="Times" pitchFamily="18" charset="0"/>
              <a:buNone/>
              <a:defRPr sz="2600"/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80698" name="Rectangle 122"/>
          <p:cNvSpPr>
            <a:spLocks noGrp="1" noChangeArrowheads="1"/>
          </p:cNvSpPr>
          <p:nvPr>
            <p:ph type="ctrTitle"/>
          </p:nvPr>
        </p:nvSpPr>
        <p:spPr bwMode="auto">
          <a:xfrm>
            <a:off x="381000" y="420688"/>
            <a:ext cx="8305800" cy="2352675"/>
          </a:xfrm>
          <a:ln/>
        </p:spPr>
        <p:txBody>
          <a:bodyPr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15" descr="ikc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72400" y="6585915"/>
            <a:ext cx="1371600" cy="272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6" descr="bm-logo-kecil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6555684"/>
            <a:ext cx="856307" cy="257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598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812" y="190500"/>
            <a:ext cx="8561387" cy="6477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1066800"/>
            <a:ext cx="8553450" cy="5181600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480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759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5750" y="1362075"/>
            <a:ext cx="41021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40250" y="1362075"/>
            <a:ext cx="41021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9215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1492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244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538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130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097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6781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1613" y="190500"/>
            <a:ext cx="2090737" cy="5591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7813" y="190500"/>
            <a:ext cx="6121400" cy="5591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0248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20675"/>
            <a:ext cx="7467600" cy="1431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228600" y="1981200"/>
            <a:ext cx="3695700" cy="4114800"/>
          </a:xfrm>
        </p:spPr>
        <p:txBody>
          <a:bodyPr/>
          <a:lstStyle/>
          <a:p>
            <a:pPr lvl="0"/>
            <a:endParaRPr lang="id-ID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76700" y="1981200"/>
            <a:ext cx="36957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6248400"/>
            <a:ext cx="1600200" cy="4572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0000"/>
                </a:solidFill>
                <a:ea typeface="ＭＳ Ｐゴシック" pitchFamily="50" charset="-128"/>
              </a:defRPr>
            </a:lvl1pPr>
          </a:lstStyle>
          <a:p>
            <a:pPr algn="l">
              <a:defRPr/>
            </a:pPr>
            <a:endParaRPr kumimoji="0" lang="en-US" sz="1800">
              <a:effectLst/>
              <a:latin typeface="Arial" charset="0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9800" y="6248400"/>
            <a:ext cx="3505200" cy="4572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0000"/>
                </a:solidFill>
                <a:ea typeface="ＭＳ Ｐゴシック" pitchFamily="50" charset="-128"/>
              </a:defRPr>
            </a:lvl1pPr>
          </a:lstStyle>
          <a:p>
            <a:pPr algn="l">
              <a:defRPr/>
            </a:pPr>
            <a:endParaRPr kumimoji="0" lang="en-US" sz="1800">
              <a:effectLst/>
              <a:latin typeface="Arial" charset="0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248400" y="6248400"/>
            <a:ext cx="1524000" cy="457200"/>
          </a:xfrm>
          <a:prstGeom prst="rect">
            <a:avLst/>
          </a:prstGeom>
        </p:spPr>
        <p:txBody>
          <a:bodyPr/>
          <a:lstStyle>
            <a:lvl1pPr>
              <a:defRPr sz="1200" b="1">
                <a:solidFill>
                  <a:srgbClr val="5F5F5F"/>
                </a:solidFill>
                <a:ea typeface="ＭＳ Ｐゴシック" pitchFamily="34" charset="-128"/>
                <a:cs typeface="Arial Unicode MS"/>
              </a:defRPr>
            </a:lvl1pPr>
          </a:lstStyle>
          <a:p>
            <a:pPr algn="l">
              <a:defRPr/>
            </a:pPr>
            <a:fld id="{EADF7C83-A7C6-478B-B500-C064B482CE0F}" type="slidenum">
              <a:rPr kumimoji="0" lang="en-US">
                <a:effectLst/>
                <a:latin typeface="Arial" charset="0"/>
              </a:rPr>
              <a:pPr algn="l">
                <a:defRPr/>
              </a:pPr>
              <a:t>‹#›</a:t>
            </a:fld>
            <a:endParaRPr kumimoji="0" lang="en-US"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62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90500"/>
            <a:ext cx="7010400" cy="15271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24000" y="1905000"/>
            <a:ext cx="7010400" cy="4114800"/>
          </a:xfrm>
        </p:spPr>
        <p:txBody>
          <a:bodyPr/>
          <a:lstStyle/>
          <a:p>
            <a:pPr lvl="0"/>
            <a:endParaRPr lang="id-ID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948488" y="6237288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algn="l">
              <a:defRPr/>
            </a:pPr>
            <a:endParaRPr kumimoji="0" lang="en-US" sz="1800" b="1">
              <a:solidFill>
                <a:srgbClr val="000000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76600" y="6308725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algn="l">
              <a:defRPr/>
            </a:pPr>
            <a:endParaRPr kumimoji="0" lang="en-US" sz="1800" b="1">
              <a:solidFill>
                <a:srgbClr val="000000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553200"/>
            <a:ext cx="21336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l">
              <a:defRPr/>
            </a:pPr>
            <a:fld id="{0B740A30-4246-490D-8477-DDC9B02284B9}" type="slidenum">
              <a:rPr kumimoji="0" lang="en-US" sz="1800">
                <a:solidFill>
                  <a:srgbClr val="000000"/>
                </a:solidFill>
                <a:effectLst/>
                <a:latin typeface="Arial" charset="0"/>
                <a:ea typeface="Arial Unicode MS"/>
              </a:rPr>
              <a:pPr algn="l">
                <a:defRPr/>
              </a:pPr>
              <a:t>‹#›</a:t>
            </a:fld>
            <a:endParaRPr kumimoji="0" lang="en-US" sz="1800">
              <a:solidFill>
                <a:srgbClr val="000000"/>
              </a:solidFill>
              <a:effectLst/>
              <a:latin typeface="Arial" charset="0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31141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0" y="0"/>
            <a:ext cx="9144000" cy="838200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tIns="91440" bIns="91440" anchor="ctr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defRPr/>
            </a:pPr>
            <a:endParaRPr kumimoji="0" lang="en-US" sz="2400">
              <a:solidFill>
                <a:srgbClr val="000000"/>
              </a:solidFill>
              <a:effectLst/>
              <a:latin typeface="Arial" pitchFamily="34" charset="0"/>
              <a:ea typeface="Arial Unicode MS"/>
              <a:cs typeface="Arial" charset="0"/>
            </a:endParaRPr>
          </a:p>
        </p:txBody>
      </p:sp>
      <p:sp>
        <p:nvSpPr>
          <p:cNvPr id="7171" name="Rectangle 52"/>
          <p:cNvSpPr>
            <a:spLocks noGrp="1" noChangeArrowheads="1"/>
          </p:cNvSpPr>
          <p:nvPr>
            <p:ph type="body" idx="1"/>
          </p:nvPr>
        </p:nvSpPr>
        <p:spPr bwMode="gray">
          <a:xfrm>
            <a:off x="285750" y="1143000"/>
            <a:ext cx="8553450" cy="5105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172" name="Rectangle 53"/>
          <p:cNvSpPr>
            <a:spLocks noGrp="1" noChangeArrowheads="1"/>
          </p:cNvSpPr>
          <p:nvPr>
            <p:ph type="title"/>
          </p:nvPr>
        </p:nvSpPr>
        <p:spPr bwMode="invGray">
          <a:xfrm>
            <a:off x="277813" y="190500"/>
            <a:ext cx="8561387" cy="647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pic>
        <p:nvPicPr>
          <p:cNvPr id="7173" name="Picture 15" descr="ikc.jpg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772400" y="6585915"/>
            <a:ext cx="1371600" cy="272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16" descr="bm-logo-kecil.png"/>
          <p:cNvPicPr>
            <a:picLocks noChangeAspect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6200" y="6555684"/>
            <a:ext cx="856307" cy="257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96308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3" r:id="rId13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Calibri" pitchFamily="34" charset="0"/>
          <a:ea typeface="Tahoma" pitchFamily="34" charset="0"/>
          <a:cs typeface="Calibri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pitchFamily="34" charset="0"/>
          <a:ea typeface="Arial Unicode MS" pitchFamily="34" charset="-128"/>
          <a:cs typeface="Arial Unicode MS" pitchFamily="34" charset="-128"/>
        </a:defRPr>
      </a:lvl9pPr>
    </p:titleStyle>
    <p:bodyStyle>
      <a:lvl1pPr marL="347663" indent="-347663" algn="l" rtl="0" eaLnBrk="0" fontAlgn="base" hangingPunct="0">
        <a:lnSpc>
          <a:spcPct val="90000"/>
        </a:lnSpc>
        <a:spcBef>
          <a:spcPct val="30000"/>
        </a:spcBef>
        <a:spcAft>
          <a:spcPct val="10000"/>
        </a:spcAft>
        <a:buClr>
          <a:srgbClr val="7F7F7F"/>
        </a:buClr>
        <a:buFont typeface="Wingdings" pitchFamily="2" charset="2"/>
        <a:buChar char="§"/>
        <a:defRPr sz="30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1pPr>
      <a:lvl2pPr marL="635000" indent="-173038" algn="l" rtl="0" eaLnBrk="0" fontAlgn="base" hangingPunct="0">
        <a:lnSpc>
          <a:spcPct val="90000"/>
        </a:lnSpc>
        <a:spcBef>
          <a:spcPct val="30000"/>
        </a:spcBef>
        <a:spcAft>
          <a:spcPct val="10000"/>
        </a:spcAft>
        <a:buClr>
          <a:srgbClr val="A6A6A6"/>
        </a:buClr>
        <a:buFont typeface="Arial" charset="0"/>
        <a:buChar char="•"/>
        <a:defRPr sz="26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2pPr>
      <a:lvl3pPr marL="922338" indent="-173038" algn="l" rtl="0" eaLnBrk="0" fontAlgn="base" hangingPunct="0">
        <a:lnSpc>
          <a:spcPct val="90000"/>
        </a:lnSpc>
        <a:spcBef>
          <a:spcPct val="30000"/>
        </a:spcBef>
        <a:spcAft>
          <a:spcPct val="10000"/>
        </a:spcAft>
        <a:buClr>
          <a:srgbClr val="A6A6A6"/>
        </a:buClr>
        <a:buFont typeface="Wingdings" pitchFamily="2" charset="2"/>
        <a:buChar char="ü"/>
        <a:defRPr sz="22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3pPr>
      <a:lvl4pPr marL="1209675" indent="-173038" algn="l" rtl="0" eaLnBrk="0" fontAlgn="base" hangingPunct="0">
        <a:lnSpc>
          <a:spcPct val="90000"/>
        </a:lnSpc>
        <a:spcBef>
          <a:spcPct val="30000"/>
        </a:spcBef>
        <a:spcAft>
          <a:spcPct val="10000"/>
        </a:spcAft>
        <a:buClr>
          <a:srgbClr val="A6A6A6"/>
        </a:buClr>
        <a:buFont typeface="Arial" charset="0"/>
        <a:buChar char="-"/>
        <a:defRPr sz="20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4pPr>
      <a:lvl5pPr marL="1497013" indent="-173038" algn="l" rtl="0" eaLnBrk="0" fontAlgn="base" hangingPunct="0">
        <a:lnSpc>
          <a:spcPct val="90000"/>
        </a:lnSpc>
        <a:spcBef>
          <a:spcPct val="30000"/>
        </a:spcBef>
        <a:spcAft>
          <a:spcPct val="10000"/>
        </a:spcAft>
        <a:buClr>
          <a:srgbClr val="A6A6A6"/>
        </a:buClr>
        <a:buFont typeface="Times" pitchFamily="18" charset="0"/>
        <a:buChar char="•"/>
        <a:defRPr sz="18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5pPr>
      <a:lvl6pPr marL="1954213" indent="-173038" algn="l" rtl="0" fontAlgn="base">
        <a:lnSpc>
          <a:spcPct val="90000"/>
        </a:lnSpc>
        <a:spcBef>
          <a:spcPct val="30000"/>
        </a:spcBef>
        <a:spcAft>
          <a:spcPct val="10000"/>
        </a:spcAft>
        <a:buClr>
          <a:schemeClr val="tx1"/>
        </a:buClr>
        <a:buFont typeface="Times" pitchFamily="1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411413" indent="-173038" algn="l" rtl="0" fontAlgn="base">
        <a:lnSpc>
          <a:spcPct val="90000"/>
        </a:lnSpc>
        <a:spcBef>
          <a:spcPct val="30000"/>
        </a:spcBef>
        <a:spcAft>
          <a:spcPct val="10000"/>
        </a:spcAft>
        <a:buClr>
          <a:schemeClr val="tx1"/>
        </a:buClr>
        <a:buFont typeface="Times" pitchFamily="1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2868613" indent="-173038" algn="l" rtl="0" fontAlgn="base">
        <a:lnSpc>
          <a:spcPct val="90000"/>
        </a:lnSpc>
        <a:spcBef>
          <a:spcPct val="30000"/>
        </a:spcBef>
        <a:spcAft>
          <a:spcPct val="10000"/>
        </a:spcAft>
        <a:buClr>
          <a:schemeClr val="tx1"/>
        </a:buClr>
        <a:buFont typeface="Times" pitchFamily="1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325813" indent="-173038" algn="l" rtl="0" fontAlgn="base">
        <a:lnSpc>
          <a:spcPct val="90000"/>
        </a:lnSpc>
        <a:spcBef>
          <a:spcPct val="30000"/>
        </a:spcBef>
        <a:spcAft>
          <a:spcPct val="10000"/>
        </a:spcAft>
        <a:buClr>
          <a:schemeClr val="tx1"/>
        </a:buClr>
        <a:buFont typeface="Times" pitchFamily="1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1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6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notesSlide" Target="../notesSlides/notesSlide21.xml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46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4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48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4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50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51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52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5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54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55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56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5" Type="http://schemas.openxmlformats.org/officeDocument/2006/relationships/image" Target="../media/image59.png"/><Relationship Id="rId4" Type="http://schemas.openxmlformats.org/officeDocument/2006/relationships/image" Target="../media/image57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4" Type="http://schemas.openxmlformats.org/officeDocument/2006/relationships/image" Target="../media/image62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image" Target="../media/image6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64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4" Type="http://schemas.openxmlformats.org/officeDocument/2006/relationships/image" Target="../media/image65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4" Type="http://schemas.openxmlformats.org/officeDocument/2006/relationships/image" Target="../media/image66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67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4" Type="http://schemas.openxmlformats.org/officeDocument/2006/relationships/image" Target="../media/image68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image" Target="../media/image69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4" Type="http://schemas.openxmlformats.org/officeDocument/2006/relationships/image" Target="../media/image70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4" Type="http://schemas.openxmlformats.org/officeDocument/2006/relationships/image" Target="../media/image71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image" Target="../media/image72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Relationship Id="rId4" Type="http://schemas.openxmlformats.org/officeDocument/2006/relationships/image" Target="../media/image7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Relationship Id="rId4" Type="http://schemas.openxmlformats.org/officeDocument/2006/relationships/image" Target="../media/image74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Relationship Id="rId4" Type="http://schemas.openxmlformats.org/officeDocument/2006/relationships/image" Target="../media/image75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/Relationships>
</file>

<file path=ppt/slides/_rels/slide9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notesSlide" Target="../notesSlides/notesSlide54.xml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Relationship Id="rId4" Type="http://schemas.openxmlformats.org/officeDocument/2006/relationships/image" Target="../media/image80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Relationship Id="rId4" Type="http://schemas.openxmlformats.org/officeDocument/2006/relationships/image" Target="../media/image81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Relationship Id="rId4" Type="http://schemas.openxmlformats.org/officeDocument/2006/relationships/image" Target="../media/image82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Relationship Id="rId4" Type="http://schemas.openxmlformats.org/officeDocument/2006/relationships/image" Target="../media/image82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81000" y="801688"/>
            <a:ext cx="8305800" cy="2093912"/>
          </a:xfrm>
        </p:spPr>
        <p:txBody>
          <a:bodyPr/>
          <a:lstStyle/>
          <a:p>
            <a:pPr>
              <a:defRPr/>
            </a:pPr>
            <a:r>
              <a:rPr lang="id-ID" sz="7200" dirty="0"/>
              <a:t>Data Mining:</a:t>
            </a:r>
            <a:br>
              <a:rPr lang="id-ID" sz="7200"/>
            </a:br>
            <a:r>
              <a:rPr lang="id-ID" sz="4400"/>
              <a:t>Proses Data Mining</a:t>
            </a:r>
            <a:endParaRPr lang="en-US" b="0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828800" y="4267200"/>
            <a:ext cx="6781800" cy="1600200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id-ID" sz="3600" dirty="0"/>
              <a:t>Romi Satria Wahon</a:t>
            </a:r>
            <a:r>
              <a:rPr lang="en-US" sz="3600" dirty="0"/>
              <a:t>o</a:t>
            </a:r>
            <a:br>
              <a:rPr lang="en-US" sz="3600" dirty="0"/>
            </a:br>
            <a:r>
              <a:rPr lang="en-US" sz="2500" dirty="0"/>
              <a:t>romi@romisatriawahono.net</a:t>
            </a:r>
            <a:br>
              <a:rPr lang="en-US" sz="2500" dirty="0"/>
            </a:br>
            <a:r>
              <a:rPr lang="en-US" sz="2500" dirty="0"/>
              <a:t>http://romisatriawahono.net</a:t>
            </a:r>
            <a:br>
              <a:rPr lang="en-US" sz="2500"/>
            </a:br>
            <a:r>
              <a:rPr lang="id-ID" sz="2500"/>
              <a:t>+6281586220090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75248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z="5400"/>
              <a:t>Proses Data </a:t>
            </a:r>
            <a:r>
              <a:rPr lang="id-ID" sz="5400" dirty="0"/>
              <a:t>Mining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33314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Proses Data </a:t>
            </a:r>
            <a:r>
              <a:rPr lang="id-ID" dirty="0"/>
              <a:t>Mining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3200"/>
              <a:t>Tahapan Proses Data Mining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/>
              <a:t>Penerapan Proses Data Mining dan Tool Aplikasi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/>
              <a:t>Algoritma Data Mining Mengolah Data (Input) Menjadi Model (Output)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/>
              <a:t>Evaluasi dan Validasi terhadap Model (Output) yang Terbentuk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4505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z="5400"/>
              <a:t>Tahapan Proses Data </a:t>
            </a:r>
            <a:r>
              <a:rPr lang="id-ID" sz="5400" dirty="0"/>
              <a:t>Mining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99300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Tahapan Utama Proses Data Mining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4318983"/>
              </p:ext>
            </p:extLst>
          </p:nvPr>
        </p:nvGraphicFramePr>
        <p:xfrm>
          <a:off x="152400" y="1066800"/>
          <a:ext cx="885825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2572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1. Input (Dataset)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800"/>
              <a:t>Jenis dataset ada dua: </a:t>
            </a:r>
            <a:r>
              <a:rPr lang="id-ID" sz="2800">
                <a:solidFill>
                  <a:srgbClr val="C00000"/>
                </a:solidFill>
              </a:rPr>
              <a:t>Private</a:t>
            </a:r>
            <a:r>
              <a:rPr lang="id-ID" sz="2800"/>
              <a:t> dan </a:t>
            </a:r>
            <a:r>
              <a:rPr lang="id-ID" sz="2800">
                <a:solidFill>
                  <a:srgbClr val="C00000"/>
                </a:solidFill>
              </a:rPr>
              <a:t>Public</a:t>
            </a:r>
          </a:p>
          <a:p>
            <a:r>
              <a:rPr lang="id-ID" sz="2800">
                <a:solidFill>
                  <a:srgbClr val="C00000"/>
                </a:solidFill>
              </a:rPr>
              <a:t>Private Dataset</a:t>
            </a:r>
            <a:r>
              <a:rPr lang="id-ID" sz="2800"/>
              <a:t>: data set dapat diambil dari organisasi yang kita jadikan obyek penelitian</a:t>
            </a:r>
          </a:p>
          <a:p>
            <a:pPr lvl="1"/>
            <a:r>
              <a:rPr lang="id-ID" sz="2400"/>
              <a:t>Bank, Rumah Sakit, Industri, Pabrik, Perusahaan Jasa, etc</a:t>
            </a:r>
          </a:p>
          <a:p>
            <a:r>
              <a:rPr lang="id-ID" sz="2800">
                <a:solidFill>
                  <a:srgbClr val="C00000"/>
                </a:solidFill>
              </a:rPr>
              <a:t>Public Dataset</a:t>
            </a:r>
            <a:r>
              <a:rPr lang="id-ID" sz="2800"/>
              <a:t>: data set dapat diambil dari repositori pubik yang disepakati oleh para peneliti data mining</a:t>
            </a:r>
          </a:p>
          <a:p>
            <a:pPr lvl="1"/>
            <a:r>
              <a:rPr lang="it-IT" sz="2400">
                <a:solidFill>
                  <a:srgbClr val="C00000"/>
                </a:solidFill>
              </a:rPr>
              <a:t>UCI Repository</a:t>
            </a:r>
            <a:r>
              <a:rPr lang="id-ID" sz="2400">
                <a:solidFill>
                  <a:srgbClr val="C00000"/>
                </a:solidFill>
              </a:rPr>
              <a:t> </a:t>
            </a:r>
            <a:r>
              <a:rPr lang="id-ID" sz="2100"/>
              <a:t>(</a:t>
            </a:r>
            <a:r>
              <a:rPr lang="it-IT" sz="2100" i="1"/>
              <a:t>http://www.ics.uci.edu/~mlearn/MLRepository.html</a:t>
            </a:r>
            <a:r>
              <a:rPr lang="id-ID" sz="2100"/>
              <a:t>)</a:t>
            </a:r>
            <a:endParaRPr lang="it-IT" sz="2100"/>
          </a:p>
          <a:p>
            <a:pPr lvl="1"/>
            <a:r>
              <a:rPr lang="it-IT" sz="2400">
                <a:solidFill>
                  <a:srgbClr val="C00000"/>
                </a:solidFill>
              </a:rPr>
              <a:t>ACM KDD </a:t>
            </a:r>
            <a:r>
              <a:rPr lang="it-IT" sz="2400"/>
              <a:t>Cup</a:t>
            </a:r>
            <a:r>
              <a:rPr lang="id-ID" sz="2100"/>
              <a:t> (</a:t>
            </a:r>
            <a:r>
              <a:rPr lang="it-IT" sz="2100" i="1"/>
              <a:t>http://www.sigkdd.org/kddcup/</a:t>
            </a:r>
            <a:r>
              <a:rPr lang="id-ID" sz="2100"/>
              <a:t>)</a:t>
            </a:r>
            <a:endParaRPr lang="it-IT" sz="2100"/>
          </a:p>
          <a:p>
            <a:r>
              <a:rPr lang="id-ID" sz="2800"/>
              <a:t>Trend penelitian data mining saat ini adalah menguji metode yang dikembangkan oleh peneliti dengan public dataset, sehingga penelitian dapat bersifat: </a:t>
            </a:r>
            <a:r>
              <a:rPr lang="id-ID" sz="2800">
                <a:solidFill>
                  <a:srgbClr val="C00000"/>
                </a:solidFill>
              </a:rPr>
              <a:t>comparable</a:t>
            </a:r>
            <a:r>
              <a:rPr lang="id-ID" sz="2800"/>
              <a:t>, </a:t>
            </a:r>
            <a:r>
              <a:rPr lang="id-ID" sz="2800">
                <a:solidFill>
                  <a:srgbClr val="C00000"/>
                </a:solidFill>
              </a:rPr>
              <a:t>repeatable</a:t>
            </a:r>
            <a:r>
              <a:rPr lang="id-ID" sz="2800"/>
              <a:t> dan </a:t>
            </a:r>
            <a:r>
              <a:rPr lang="id-ID" sz="2800">
                <a:solidFill>
                  <a:srgbClr val="C00000"/>
                </a:solidFill>
              </a:rPr>
              <a:t>verifiable</a:t>
            </a:r>
          </a:p>
        </p:txBody>
      </p:sp>
    </p:spTree>
    <p:extLst>
      <p:ext uri="{BB962C8B-B14F-4D97-AF65-F5344CB8AC3E}">
        <p14:creationId xmlns:p14="http://schemas.microsoft.com/office/powerpoint/2010/main" val="207383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Atribut, Class dan Tipe Data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/>
              <a:t>Atribut adalah </a:t>
            </a:r>
            <a:r>
              <a:rPr lang="id-ID">
                <a:solidFill>
                  <a:srgbClr val="C00000"/>
                </a:solidFill>
              </a:rPr>
              <a:t>faktor atau parameter yang menyebabka</a:t>
            </a:r>
            <a:r>
              <a:rPr lang="id-ID"/>
              <a:t>n class/label/target terjadi</a:t>
            </a:r>
          </a:p>
          <a:p>
            <a:r>
              <a:rPr lang="id-ID"/>
              <a:t>Class adalah atribut yang akan dijadikan </a:t>
            </a:r>
            <a:r>
              <a:rPr lang="id-ID">
                <a:solidFill>
                  <a:srgbClr val="C00000"/>
                </a:solidFill>
              </a:rPr>
              <a:t>target</a:t>
            </a:r>
            <a:r>
              <a:rPr lang="id-ID"/>
              <a:t>, sering juga disebut dengan </a:t>
            </a:r>
            <a:r>
              <a:rPr lang="id-ID">
                <a:solidFill>
                  <a:srgbClr val="C00000"/>
                </a:solidFill>
              </a:rPr>
              <a:t>label </a:t>
            </a:r>
          </a:p>
          <a:p>
            <a:r>
              <a:rPr lang="id-ID"/>
              <a:t>Tipe data untuk variabel pada statistik terbagi menjadi empat: nominal, ordinal, interval, ratio </a:t>
            </a:r>
          </a:p>
          <a:p>
            <a:r>
              <a:rPr lang="id-ID"/>
              <a:t>Tapi secara praktis, tipe data untuk atribut pada data mining hanya menggunakan dua: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b="1">
                <a:solidFill>
                  <a:srgbClr val="C00000"/>
                </a:solidFill>
              </a:rPr>
              <a:t>Nominal</a:t>
            </a:r>
            <a:r>
              <a:rPr lang="id-ID"/>
              <a:t> (Diskrit)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b="1">
                <a:solidFill>
                  <a:srgbClr val="C00000"/>
                </a:solidFill>
              </a:rPr>
              <a:t>Numeric</a:t>
            </a:r>
            <a:r>
              <a:rPr lang="id-ID">
                <a:solidFill>
                  <a:srgbClr val="C00000"/>
                </a:solidFill>
              </a:rPr>
              <a:t> </a:t>
            </a:r>
            <a:r>
              <a:rPr lang="id-ID"/>
              <a:t>(Kontinyu atau Ordinal)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2. Metode (Algoritma Data Mining)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1066800"/>
            <a:ext cx="8553450" cy="51816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800" b="1" dirty="0" err="1">
                <a:solidFill>
                  <a:srgbClr val="C00000"/>
                </a:solidFill>
              </a:rPr>
              <a:t>Estimation</a:t>
            </a:r>
            <a:r>
              <a:rPr lang="id-ID" sz="2800" dirty="0">
                <a:solidFill>
                  <a:srgbClr val="C00000"/>
                </a:solidFill>
              </a:rPr>
              <a:t> </a:t>
            </a:r>
            <a:r>
              <a:rPr lang="id-ID" sz="2800" dirty="0"/>
              <a:t>(Estimasi):</a:t>
            </a:r>
          </a:p>
          <a:p>
            <a:pPr marL="801687" lvl="1" indent="-514350"/>
            <a:r>
              <a:rPr lang="id-ID" sz="2000" dirty="0">
                <a:solidFill>
                  <a:srgbClr val="0070C0"/>
                </a:solidFill>
              </a:rPr>
              <a:t>Linear </a:t>
            </a:r>
            <a:r>
              <a:rPr lang="id-ID" sz="2000" dirty="0" err="1">
                <a:solidFill>
                  <a:srgbClr val="0070C0"/>
                </a:solidFill>
              </a:rPr>
              <a:t>Regression</a:t>
            </a:r>
            <a:r>
              <a:rPr lang="id-ID" sz="2000" dirty="0"/>
              <a:t>, </a:t>
            </a:r>
            <a:r>
              <a:rPr lang="id-ID" sz="2000" dirty="0" err="1"/>
              <a:t>Neural</a:t>
            </a:r>
            <a:r>
              <a:rPr lang="id-ID" sz="2000" dirty="0"/>
              <a:t> </a:t>
            </a:r>
            <a:r>
              <a:rPr lang="id-ID" sz="2000" dirty="0" err="1"/>
              <a:t>Network</a:t>
            </a:r>
            <a:r>
              <a:rPr lang="id-ID" sz="2000" dirty="0"/>
              <a:t>, </a:t>
            </a:r>
            <a:r>
              <a:rPr lang="id-ID" sz="2000" dirty="0" err="1"/>
              <a:t>Support</a:t>
            </a:r>
            <a:r>
              <a:rPr lang="id-ID" sz="2000" dirty="0"/>
              <a:t> </a:t>
            </a:r>
            <a:r>
              <a:rPr lang="id-ID" sz="2000" err="1"/>
              <a:t>Vector</a:t>
            </a:r>
            <a:r>
              <a:rPr lang="id-ID" sz="2000"/>
              <a:t> Machine, etc</a:t>
            </a:r>
            <a:endParaRPr lang="id-ID" sz="2000" dirty="0"/>
          </a:p>
          <a:p>
            <a:pPr marL="514350" indent="-514350">
              <a:buFont typeface="+mj-lt"/>
              <a:buAutoNum type="arabicPeriod"/>
            </a:pPr>
            <a:r>
              <a:rPr lang="id-ID" sz="2800" b="1">
                <a:solidFill>
                  <a:srgbClr val="C00000"/>
                </a:solidFill>
              </a:rPr>
              <a:t>Prediction/Forecasting</a:t>
            </a:r>
            <a:r>
              <a:rPr lang="id-ID" sz="2800">
                <a:solidFill>
                  <a:srgbClr val="C00000"/>
                </a:solidFill>
              </a:rPr>
              <a:t> </a:t>
            </a:r>
            <a:r>
              <a:rPr lang="id-ID" sz="2800"/>
              <a:t>(Prediksi/Peramalan):</a:t>
            </a:r>
            <a:endParaRPr lang="id-ID" sz="2800" dirty="0"/>
          </a:p>
          <a:p>
            <a:pPr marL="801687" lvl="1" indent="-514350"/>
            <a:r>
              <a:rPr lang="id-ID" sz="2000" dirty="0"/>
              <a:t>Linear </a:t>
            </a:r>
            <a:r>
              <a:rPr lang="id-ID" sz="2000" dirty="0" err="1"/>
              <a:t>Regression</a:t>
            </a:r>
            <a:r>
              <a:rPr lang="id-ID" sz="2000" dirty="0"/>
              <a:t>, </a:t>
            </a:r>
            <a:r>
              <a:rPr lang="id-ID" sz="2000" dirty="0" err="1">
                <a:solidFill>
                  <a:srgbClr val="0070C0"/>
                </a:solidFill>
              </a:rPr>
              <a:t>Neural</a:t>
            </a:r>
            <a:r>
              <a:rPr lang="id-ID" sz="2000" dirty="0">
                <a:solidFill>
                  <a:srgbClr val="0070C0"/>
                </a:solidFill>
              </a:rPr>
              <a:t> </a:t>
            </a:r>
            <a:r>
              <a:rPr lang="id-ID" sz="2000" dirty="0" err="1">
                <a:solidFill>
                  <a:srgbClr val="0070C0"/>
                </a:solidFill>
              </a:rPr>
              <a:t>Network</a:t>
            </a:r>
            <a:r>
              <a:rPr lang="id-ID" sz="2000" dirty="0"/>
              <a:t>, </a:t>
            </a:r>
            <a:r>
              <a:rPr lang="id-ID" sz="2000" dirty="0" err="1"/>
              <a:t>Support</a:t>
            </a:r>
            <a:r>
              <a:rPr lang="id-ID" sz="2000" dirty="0"/>
              <a:t> </a:t>
            </a:r>
            <a:r>
              <a:rPr lang="id-ID" sz="2000" err="1"/>
              <a:t>Vector</a:t>
            </a:r>
            <a:r>
              <a:rPr lang="id-ID" sz="2000"/>
              <a:t> Machine, etc</a:t>
            </a:r>
            <a:endParaRPr lang="id-ID" sz="2000" dirty="0"/>
          </a:p>
          <a:p>
            <a:pPr marL="514350" indent="-514350">
              <a:buFont typeface="+mj-lt"/>
              <a:buAutoNum type="arabicPeriod"/>
            </a:pPr>
            <a:r>
              <a:rPr lang="id-ID" sz="2800" b="1" dirty="0" err="1">
                <a:solidFill>
                  <a:srgbClr val="C00000"/>
                </a:solidFill>
              </a:rPr>
              <a:t>Classification</a:t>
            </a:r>
            <a:r>
              <a:rPr lang="id-ID" sz="2800" dirty="0">
                <a:solidFill>
                  <a:srgbClr val="C00000"/>
                </a:solidFill>
              </a:rPr>
              <a:t> </a:t>
            </a:r>
            <a:r>
              <a:rPr lang="id-ID" sz="2800" dirty="0"/>
              <a:t>(Klasifikasi):</a:t>
            </a:r>
          </a:p>
          <a:p>
            <a:pPr marL="801687" lvl="1" indent="-514350"/>
            <a:r>
              <a:rPr lang="id-ID" sz="2000" dirty="0" err="1"/>
              <a:t>Naive</a:t>
            </a:r>
            <a:r>
              <a:rPr lang="id-ID" sz="2000" dirty="0"/>
              <a:t> </a:t>
            </a:r>
            <a:r>
              <a:rPr lang="id-ID" sz="2000" dirty="0" err="1"/>
              <a:t>Bayes</a:t>
            </a:r>
            <a:r>
              <a:rPr lang="id-ID" sz="2000" dirty="0"/>
              <a:t>, </a:t>
            </a:r>
            <a:r>
              <a:rPr lang="id-ID" sz="2000" dirty="0" err="1"/>
              <a:t>K-Nearest</a:t>
            </a:r>
            <a:r>
              <a:rPr lang="id-ID" sz="2000" dirty="0"/>
              <a:t> </a:t>
            </a:r>
            <a:r>
              <a:rPr lang="id-ID" sz="2000" dirty="0" err="1"/>
              <a:t>Neighbor</a:t>
            </a:r>
            <a:r>
              <a:rPr lang="id-ID" sz="2000" dirty="0"/>
              <a:t>, </a:t>
            </a:r>
            <a:r>
              <a:rPr lang="id-ID" sz="2000" dirty="0">
                <a:solidFill>
                  <a:srgbClr val="0070C0"/>
                </a:solidFill>
              </a:rPr>
              <a:t>C4.5</a:t>
            </a:r>
            <a:r>
              <a:rPr lang="id-ID" sz="2000" dirty="0"/>
              <a:t>, ID3, CART</a:t>
            </a:r>
            <a:r>
              <a:rPr lang="id-ID" sz="2000"/>
              <a:t>, Random Forest, Linear </a:t>
            </a:r>
            <a:r>
              <a:rPr lang="id-ID" sz="2000" dirty="0" err="1"/>
              <a:t>Discriminant</a:t>
            </a:r>
            <a:r>
              <a:rPr lang="id-ID" sz="2000" dirty="0"/>
              <a:t> </a:t>
            </a:r>
            <a:r>
              <a:rPr lang="id-ID" sz="2000" dirty="0" err="1"/>
              <a:t>Analysis</a:t>
            </a:r>
            <a:r>
              <a:rPr lang="id-ID" sz="2000"/>
              <a:t>,  Neural Network, etc</a:t>
            </a:r>
            <a:endParaRPr lang="id-ID" sz="2000" dirty="0"/>
          </a:p>
          <a:p>
            <a:pPr marL="514350" indent="-514350">
              <a:buFont typeface="+mj-lt"/>
              <a:buAutoNum type="arabicPeriod"/>
            </a:pPr>
            <a:r>
              <a:rPr lang="id-ID" sz="2800" b="1" dirty="0" err="1">
                <a:solidFill>
                  <a:srgbClr val="C00000"/>
                </a:solidFill>
              </a:rPr>
              <a:t>Clustering</a:t>
            </a:r>
            <a:r>
              <a:rPr lang="id-ID" sz="2800" dirty="0">
                <a:solidFill>
                  <a:srgbClr val="C00000"/>
                </a:solidFill>
              </a:rPr>
              <a:t> </a:t>
            </a:r>
            <a:r>
              <a:rPr lang="id-ID" sz="2800" dirty="0"/>
              <a:t>(</a:t>
            </a:r>
            <a:r>
              <a:rPr lang="id-ID" sz="2800" err="1"/>
              <a:t>Klastering</a:t>
            </a:r>
            <a:r>
              <a:rPr lang="id-ID" sz="2800"/>
              <a:t>):</a:t>
            </a:r>
            <a:endParaRPr lang="id-ID" sz="2800" dirty="0"/>
          </a:p>
          <a:p>
            <a:pPr marL="801687" lvl="1" indent="-514350"/>
            <a:r>
              <a:rPr lang="id-ID" sz="2000" dirty="0" err="1">
                <a:solidFill>
                  <a:srgbClr val="0070C0"/>
                </a:solidFill>
              </a:rPr>
              <a:t>K-Means</a:t>
            </a:r>
            <a:r>
              <a:rPr lang="id-ID" sz="2000"/>
              <a:t>, K-Medoids</a:t>
            </a:r>
            <a:r>
              <a:rPr lang="id-ID" sz="2000" dirty="0"/>
              <a:t>, </a:t>
            </a:r>
            <a:r>
              <a:rPr lang="id-ID" sz="2000" dirty="0" err="1"/>
              <a:t>Self-Organizing</a:t>
            </a:r>
            <a:r>
              <a:rPr lang="id-ID" sz="2000" dirty="0"/>
              <a:t> Map (SOM), </a:t>
            </a:r>
            <a:r>
              <a:rPr lang="id-ID" sz="2000" err="1"/>
              <a:t>Fuzzy</a:t>
            </a:r>
            <a:r>
              <a:rPr lang="id-ID" sz="2000"/>
              <a:t> C-Means, etc</a:t>
            </a:r>
            <a:endParaRPr lang="id-ID" sz="2000" dirty="0"/>
          </a:p>
          <a:p>
            <a:pPr marL="514350" indent="-514350">
              <a:buFont typeface="+mj-lt"/>
              <a:buAutoNum type="arabicPeriod"/>
            </a:pPr>
            <a:r>
              <a:rPr lang="id-ID" sz="2800" b="1" dirty="0">
                <a:solidFill>
                  <a:srgbClr val="C00000"/>
                </a:solidFill>
              </a:rPr>
              <a:t>Association</a:t>
            </a:r>
            <a:r>
              <a:rPr lang="id-ID" sz="2800" dirty="0">
                <a:solidFill>
                  <a:srgbClr val="C00000"/>
                </a:solidFill>
              </a:rPr>
              <a:t> </a:t>
            </a:r>
            <a:r>
              <a:rPr lang="id-ID" sz="2800" dirty="0"/>
              <a:t>(Asosiasi):</a:t>
            </a:r>
          </a:p>
          <a:p>
            <a:pPr marL="801687" lvl="1" indent="-514350"/>
            <a:r>
              <a:rPr lang="id-ID" sz="2000" dirty="0" err="1"/>
              <a:t>FP-Growth</a:t>
            </a:r>
            <a:r>
              <a:rPr lang="id-ID" sz="2000" dirty="0"/>
              <a:t>, </a:t>
            </a:r>
            <a:r>
              <a:rPr lang="id-ID" sz="2000">
                <a:solidFill>
                  <a:srgbClr val="0070C0"/>
                </a:solidFill>
              </a:rPr>
              <a:t>A Priori</a:t>
            </a:r>
            <a:r>
              <a:rPr lang="id-ID" sz="2000"/>
              <a:t>, etc</a:t>
            </a:r>
            <a:endParaRPr lang="id-ID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638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7" t="27508" r="26000" b="30000"/>
          <a:stretch/>
        </p:blipFill>
        <p:spPr bwMode="auto">
          <a:xfrm>
            <a:off x="4904656" y="2303489"/>
            <a:ext cx="4150978" cy="2801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/>
              <a:t>Formula/</a:t>
            </a:r>
            <a:r>
              <a:rPr lang="id-ID">
                <a:solidFill>
                  <a:srgbClr val="C00000"/>
                </a:solidFill>
              </a:rPr>
              <a:t>Function</a:t>
            </a:r>
            <a:r>
              <a:rPr lang="id-ID"/>
              <a:t> (Rumus atau Fungsi Regresi)</a:t>
            </a:r>
          </a:p>
          <a:p>
            <a:pPr lvl="1"/>
            <a:r>
              <a:rPr lang="id-ID" sz="2000"/>
              <a:t>WAKTU TEMPUH = 0.48 + 0.6 JARAK + 0.34 LAMPU + 0.2 PESANAN </a:t>
            </a:r>
          </a:p>
          <a:p>
            <a:pPr lvl="1"/>
            <a:endParaRPr lang="id-ID" sz="2000"/>
          </a:p>
          <a:p>
            <a:pPr marL="514350" indent="-514350">
              <a:buFont typeface="+mj-lt"/>
              <a:buAutoNum type="arabicPeriod"/>
            </a:pPr>
            <a:r>
              <a:rPr lang="id-ID"/>
              <a:t>Decision </a:t>
            </a:r>
            <a:r>
              <a:rPr lang="id-ID">
                <a:solidFill>
                  <a:srgbClr val="C00000"/>
                </a:solidFill>
              </a:rPr>
              <a:t>Tree</a:t>
            </a:r>
            <a:r>
              <a:rPr lang="id-ID"/>
              <a:t> (Pohon Keputusan)</a:t>
            </a:r>
          </a:p>
          <a:p>
            <a:pPr marL="514350" indent="-514350">
              <a:buFont typeface="+mj-lt"/>
              <a:buAutoNum type="arabicPeriod"/>
            </a:pPr>
            <a:endParaRPr lang="id-ID"/>
          </a:p>
          <a:p>
            <a:pPr marL="514350" indent="-514350">
              <a:buFont typeface="+mj-lt"/>
              <a:buAutoNum type="arabicPeriod"/>
            </a:pPr>
            <a:endParaRPr lang="id-ID"/>
          </a:p>
          <a:p>
            <a:pPr marL="514350" indent="-514350">
              <a:buFont typeface="+mj-lt"/>
              <a:buAutoNum type="arabicPeriod"/>
            </a:pPr>
            <a:r>
              <a:rPr lang="id-ID">
                <a:solidFill>
                  <a:srgbClr val="C00000"/>
                </a:solidFill>
              </a:rPr>
              <a:t>Rule</a:t>
            </a:r>
            <a:r>
              <a:rPr lang="id-ID"/>
              <a:t> (Aturan)</a:t>
            </a:r>
          </a:p>
          <a:p>
            <a:pPr lvl="1"/>
            <a:r>
              <a:rPr lang="id-ID"/>
              <a:t>IF ips3=2.8  THEN lulustepatwaktu</a:t>
            </a:r>
            <a:br>
              <a:rPr lang="id-ID"/>
            </a:br>
            <a:endParaRPr lang="id-ID"/>
          </a:p>
          <a:p>
            <a:pPr marL="514350" indent="-514350">
              <a:buFont typeface="+mj-lt"/>
              <a:buAutoNum type="arabicPeriod"/>
            </a:pPr>
            <a:r>
              <a:rPr lang="id-ID">
                <a:solidFill>
                  <a:srgbClr val="C00000"/>
                </a:solidFill>
              </a:rPr>
              <a:t>Cluster</a:t>
            </a:r>
            <a:r>
              <a:rPr lang="id-ID"/>
              <a:t> (Klaster)</a:t>
            </a:r>
          </a:p>
          <a:p>
            <a:pPr lvl="1"/>
            <a:endParaRPr lang="id-ID"/>
          </a:p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3. Output/Pola/Model/Knowledge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5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</a:t>
            </a:r>
            <a:r>
              <a:rPr lang="id-ID"/>
              <a:t>luster</a:t>
            </a:r>
            <a:endParaRPr lang="id-ID" dirty="0"/>
          </a:p>
        </p:txBody>
      </p:sp>
      <p:sp>
        <p:nvSpPr>
          <p:cNvPr id="4" name="Freeform 3"/>
          <p:cNvSpPr/>
          <p:nvPr/>
        </p:nvSpPr>
        <p:spPr>
          <a:xfrm>
            <a:off x="484920" y="1295400"/>
            <a:ext cx="3581640" cy="470194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u="none" strike="noStrike" baseline="0" dirty="0">
                <a:ln>
                  <a:noFill/>
                </a:ln>
                <a:effectLst/>
                <a:latin typeface="Calibri" pitchFamily="34" charset="0"/>
                <a:ea typeface="Gothic" pitchFamily="2"/>
                <a:cs typeface="Calibri" pitchFamily="34" charset="0"/>
              </a:rPr>
              <a:t>Simple 2-D representation</a:t>
            </a:r>
          </a:p>
        </p:txBody>
      </p:sp>
      <p:sp>
        <p:nvSpPr>
          <p:cNvPr id="5" name="Freeform 4"/>
          <p:cNvSpPr/>
          <p:nvPr/>
        </p:nvSpPr>
        <p:spPr>
          <a:xfrm>
            <a:off x="5220000" y="1282406"/>
            <a:ext cx="2057400" cy="470194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6800" rIns="90000" bIns="46800" anchor="t" anchorCtr="0" compatLnSpc="0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199" algn="l"/>
                <a:tab pos="3657600" algn="l"/>
                <a:tab pos="4572000" algn="l"/>
                <a:tab pos="5486399" algn="l"/>
                <a:tab pos="6400799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400" b="1" u="none" strike="noStrike" baseline="0" dirty="0">
                <a:ln>
                  <a:noFill/>
                </a:ln>
                <a:effectLst/>
                <a:latin typeface="Calibri" pitchFamily="34" charset="0"/>
                <a:ea typeface="Gothic" pitchFamily="2"/>
                <a:cs typeface="Calibri" pitchFamily="34" charset="0"/>
              </a:rPr>
              <a:t>Venn diagram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4876800" y="2114639"/>
            <a:ext cx="3657600" cy="2470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57199" y="2120880"/>
            <a:ext cx="3728459" cy="2451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454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4. Evaluasi (Akurasi, Error, etc)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914400"/>
            <a:ext cx="8553450" cy="51816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600" dirty="0" err="1"/>
              <a:t>Estimation</a:t>
            </a:r>
            <a:r>
              <a:rPr lang="id-ID" sz="2600" dirty="0"/>
              <a:t>:</a:t>
            </a:r>
          </a:p>
          <a:p>
            <a:pPr marL="801687" lvl="1" indent="-514350"/>
            <a:r>
              <a:rPr lang="id-ID" sz="2000" dirty="0" err="1">
                <a:solidFill>
                  <a:srgbClr val="C00000"/>
                </a:solidFill>
              </a:rPr>
              <a:t>Error</a:t>
            </a:r>
            <a:r>
              <a:rPr lang="id-ID" sz="2000" dirty="0"/>
              <a:t>: </a:t>
            </a:r>
            <a:r>
              <a:rPr lang="id-ID" sz="2000" dirty="0" err="1"/>
              <a:t>Root</a:t>
            </a:r>
            <a:r>
              <a:rPr lang="id-ID" sz="2000" dirty="0"/>
              <a:t> </a:t>
            </a:r>
            <a:r>
              <a:rPr lang="id-ID" sz="2000" dirty="0" err="1"/>
              <a:t>Mean</a:t>
            </a:r>
            <a:r>
              <a:rPr lang="id-ID" sz="2000" dirty="0"/>
              <a:t> Square </a:t>
            </a:r>
            <a:r>
              <a:rPr lang="id-ID" sz="2000" dirty="0" err="1"/>
              <a:t>Error</a:t>
            </a:r>
            <a:r>
              <a:rPr lang="id-ID" sz="2000" dirty="0"/>
              <a:t> (</a:t>
            </a:r>
            <a:r>
              <a:rPr lang="id-ID" sz="2000"/>
              <a:t>RMSE), MSE, MAPE, etc</a:t>
            </a:r>
            <a:endParaRPr lang="id-ID" sz="2000" dirty="0"/>
          </a:p>
          <a:p>
            <a:pPr marL="514350" indent="-514350">
              <a:buFont typeface="+mj-lt"/>
              <a:buAutoNum type="arabicPeriod"/>
            </a:pPr>
            <a:r>
              <a:rPr lang="id-ID" sz="2600"/>
              <a:t>Prediction/Forecasting (Prediksi/Peramalan):</a:t>
            </a:r>
            <a:endParaRPr lang="id-ID" sz="2600" dirty="0"/>
          </a:p>
          <a:p>
            <a:pPr marL="801687" lvl="1" indent="-514350"/>
            <a:r>
              <a:rPr lang="id-ID" sz="2000" dirty="0" err="1">
                <a:solidFill>
                  <a:srgbClr val="C00000"/>
                </a:solidFill>
              </a:rPr>
              <a:t>Error</a:t>
            </a:r>
            <a:r>
              <a:rPr lang="id-ID" sz="2000" dirty="0"/>
              <a:t>: </a:t>
            </a:r>
            <a:r>
              <a:rPr lang="id-ID" sz="2000" dirty="0" err="1"/>
              <a:t>Root</a:t>
            </a:r>
            <a:r>
              <a:rPr lang="id-ID" sz="2000" dirty="0"/>
              <a:t> </a:t>
            </a:r>
            <a:r>
              <a:rPr lang="id-ID" sz="2000" dirty="0" err="1"/>
              <a:t>Mean</a:t>
            </a:r>
            <a:r>
              <a:rPr lang="id-ID" sz="2000" dirty="0"/>
              <a:t> Square </a:t>
            </a:r>
            <a:r>
              <a:rPr lang="id-ID" sz="2000" dirty="0" err="1"/>
              <a:t>Error</a:t>
            </a:r>
            <a:r>
              <a:rPr lang="id-ID" sz="2000" dirty="0"/>
              <a:t> (</a:t>
            </a:r>
            <a:r>
              <a:rPr lang="id-ID" sz="2000"/>
              <a:t>RMSE) , MSE, MAPE, etc</a:t>
            </a:r>
            <a:endParaRPr lang="id-ID" sz="2000" dirty="0"/>
          </a:p>
          <a:p>
            <a:pPr marL="514350" indent="-514350">
              <a:buFont typeface="+mj-lt"/>
              <a:buAutoNum type="arabicPeriod"/>
            </a:pPr>
            <a:r>
              <a:rPr lang="id-ID" sz="2600" dirty="0" err="1"/>
              <a:t>Classification</a:t>
            </a:r>
            <a:r>
              <a:rPr lang="id-ID" sz="2600" dirty="0"/>
              <a:t>:</a:t>
            </a:r>
          </a:p>
          <a:p>
            <a:pPr marL="801687" lvl="1" indent="-514350"/>
            <a:r>
              <a:rPr lang="id-ID" sz="2000" dirty="0" err="1">
                <a:solidFill>
                  <a:srgbClr val="C00000"/>
                </a:solidFill>
              </a:rPr>
              <a:t>Confusion</a:t>
            </a:r>
            <a:r>
              <a:rPr lang="id-ID" sz="2000" dirty="0">
                <a:solidFill>
                  <a:srgbClr val="C00000"/>
                </a:solidFill>
              </a:rPr>
              <a:t> </a:t>
            </a:r>
            <a:r>
              <a:rPr lang="id-ID" sz="2000" dirty="0" err="1">
                <a:solidFill>
                  <a:srgbClr val="C00000"/>
                </a:solidFill>
              </a:rPr>
              <a:t>Matrix</a:t>
            </a:r>
            <a:r>
              <a:rPr lang="id-ID" sz="2000" dirty="0">
                <a:sym typeface="Wingdings" pitchFamily="2" charset="2"/>
              </a:rPr>
              <a:t>: </a:t>
            </a:r>
            <a:r>
              <a:rPr lang="id-ID" sz="2000" dirty="0" err="1"/>
              <a:t>Accuracy</a:t>
            </a:r>
            <a:endParaRPr lang="id-ID" sz="2000" dirty="0"/>
          </a:p>
          <a:p>
            <a:pPr marL="801687" lvl="1" indent="-514350"/>
            <a:r>
              <a:rPr lang="id-ID" sz="2000" dirty="0">
                <a:solidFill>
                  <a:srgbClr val="C00000"/>
                </a:solidFill>
              </a:rPr>
              <a:t>ROC </a:t>
            </a:r>
            <a:r>
              <a:rPr lang="id-ID" sz="2000" dirty="0" err="1">
                <a:solidFill>
                  <a:srgbClr val="C00000"/>
                </a:solidFill>
              </a:rPr>
              <a:t>Curve</a:t>
            </a:r>
            <a:r>
              <a:rPr lang="id-ID" sz="2000" dirty="0">
                <a:sym typeface="Wingdings" pitchFamily="2" charset="2"/>
              </a:rPr>
              <a:t>: </a:t>
            </a:r>
            <a:r>
              <a:rPr lang="id-ID" sz="2000" dirty="0"/>
              <a:t>Area </a:t>
            </a:r>
            <a:r>
              <a:rPr lang="id-ID" sz="2000" dirty="0" err="1"/>
              <a:t>Under</a:t>
            </a:r>
            <a:r>
              <a:rPr lang="id-ID" sz="2000" dirty="0"/>
              <a:t> </a:t>
            </a:r>
            <a:r>
              <a:rPr lang="id-ID" sz="2000" dirty="0" err="1"/>
              <a:t>Curve</a:t>
            </a:r>
            <a:r>
              <a:rPr lang="id-ID" sz="2000" dirty="0"/>
              <a:t> (AUC) 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600" dirty="0" err="1"/>
              <a:t>Clustering</a:t>
            </a:r>
            <a:r>
              <a:rPr lang="id-ID" sz="2600" dirty="0"/>
              <a:t>:</a:t>
            </a:r>
          </a:p>
          <a:p>
            <a:pPr marL="801687" lvl="1" indent="-514350"/>
            <a:r>
              <a:rPr lang="id-ID" sz="1800" dirty="0">
                <a:solidFill>
                  <a:srgbClr val="C00000"/>
                </a:solidFill>
              </a:rPr>
              <a:t>Internal </a:t>
            </a:r>
            <a:r>
              <a:rPr lang="id-ID" sz="1800" dirty="0" err="1">
                <a:solidFill>
                  <a:srgbClr val="C00000"/>
                </a:solidFill>
              </a:rPr>
              <a:t>Evaluation</a:t>
            </a:r>
            <a:r>
              <a:rPr lang="id-ID" sz="1800" dirty="0"/>
              <a:t>: </a:t>
            </a:r>
            <a:r>
              <a:rPr lang="id-ID" sz="1800" dirty="0" err="1"/>
              <a:t>Davies</a:t>
            </a:r>
            <a:r>
              <a:rPr lang="id-ID" sz="1800" dirty="0"/>
              <a:t>–</a:t>
            </a:r>
            <a:r>
              <a:rPr lang="id-ID" sz="1800" dirty="0" err="1"/>
              <a:t>Bouldin</a:t>
            </a:r>
            <a:r>
              <a:rPr lang="id-ID" sz="1800" dirty="0"/>
              <a:t> </a:t>
            </a:r>
            <a:r>
              <a:rPr lang="id-ID" sz="1800" dirty="0" err="1"/>
              <a:t>index</a:t>
            </a:r>
            <a:r>
              <a:rPr lang="id-ID" sz="1800" dirty="0"/>
              <a:t>, </a:t>
            </a:r>
            <a:r>
              <a:rPr lang="id-ID" sz="1800" dirty="0" err="1"/>
              <a:t>Dunn</a:t>
            </a:r>
            <a:r>
              <a:rPr lang="id-ID" sz="1800" dirty="0"/>
              <a:t> </a:t>
            </a:r>
            <a:r>
              <a:rPr lang="id-ID" sz="1800" dirty="0" err="1"/>
              <a:t>index</a:t>
            </a:r>
            <a:r>
              <a:rPr lang="id-ID" sz="1800" dirty="0"/>
              <a:t>, </a:t>
            </a:r>
          </a:p>
          <a:p>
            <a:pPr marL="801687" lvl="1" indent="-514350"/>
            <a:r>
              <a:rPr lang="id-ID" sz="1800" dirty="0">
                <a:solidFill>
                  <a:srgbClr val="C00000"/>
                </a:solidFill>
              </a:rPr>
              <a:t>External </a:t>
            </a:r>
            <a:r>
              <a:rPr lang="id-ID" sz="1800" dirty="0" err="1">
                <a:solidFill>
                  <a:srgbClr val="C00000"/>
                </a:solidFill>
              </a:rPr>
              <a:t>Evaluation</a:t>
            </a:r>
            <a:r>
              <a:rPr lang="id-ID" sz="1800" dirty="0"/>
              <a:t>: </a:t>
            </a:r>
            <a:r>
              <a:rPr lang="en-US" sz="1800" dirty="0"/>
              <a:t> Rand measure</a:t>
            </a:r>
            <a:r>
              <a:rPr lang="id-ID" sz="1800" dirty="0"/>
              <a:t>, </a:t>
            </a:r>
            <a:r>
              <a:rPr lang="id-ID" sz="1800" dirty="0" err="1"/>
              <a:t>F-measure</a:t>
            </a:r>
            <a:r>
              <a:rPr lang="id-ID" sz="1800" dirty="0"/>
              <a:t>, </a:t>
            </a:r>
            <a:r>
              <a:rPr lang="id-ID" sz="1800" dirty="0" err="1"/>
              <a:t>Jaccard</a:t>
            </a:r>
            <a:r>
              <a:rPr lang="id-ID" sz="1800" dirty="0"/>
              <a:t> </a:t>
            </a:r>
            <a:r>
              <a:rPr lang="id-ID" sz="1800" dirty="0" err="1"/>
              <a:t>index</a:t>
            </a:r>
            <a:r>
              <a:rPr lang="id-ID" sz="1800" dirty="0"/>
              <a:t>, </a:t>
            </a:r>
            <a:r>
              <a:rPr lang="id-ID" sz="1800" dirty="0" err="1"/>
              <a:t>Fowlkes</a:t>
            </a:r>
            <a:r>
              <a:rPr lang="id-ID" sz="1800" dirty="0"/>
              <a:t>–</a:t>
            </a:r>
            <a:r>
              <a:rPr lang="id-ID" sz="1800" dirty="0" err="1"/>
              <a:t>Mallows</a:t>
            </a:r>
            <a:r>
              <a:rPr lang="id-ID" sz="1800" dirty="0"/>
              <a:t> </a:t>
            </a:r>
            <a:r>
              <a:rPr lang="id-ID" sz="1800" dirty="0" err="1"/>
              <a:t>index</a:t>
            </a:r>
            <a:r>
              <a:rPr lang="id-ID" sz="1800" dirty="0"/>
              <a:t>, </a:t>
            </a:r>
            <a:r>
              <a:rPr lang="id-ID" sz="1800" dirty="0" err="1"/>
              <a:t>Confusion</a:t>
            </a:r>
            <a:r>
              <a:rPr lang="id-ID" sz="1800" dirty="0"/>
              <a:t> </a:t>
            </a:r>
            <a:r>
              <a:rPr lang="id-ID" sz="1800" dirty="0" err="1"/>
              <a:t>matrix</a:t>
            </a:r>
            <a:endParaRPr lang="id-ID" sz="1800" dirty="0"/>
          </a:p>
          <a:p>
            <a:pPr marL="514350" indent="-514350">
              <a:buFont typeface="+mj-lt"/>
              <a:buAutoNum type="arabicPeriod"/>
            </a:pPr>
            <a:r>
              <a:rPr lang="id-ID" sz="2600" dirty="0"/>
              <a:t>Association:</a:t>
            </a:r>
          </a:p>
          <a:p>
            <a:pPr marL="801687" lvl="1" indent="-514350"/>
            <a:r>
              <a:rPr lang="id-ID" sz="1800" dirty="0">
                <a:solidFill>
                  <a:srgbClr val="C00000"/>
                </a:solidFill>
              </a:rPr>
              <a:t>Lift </a:t>
            </a:r>
            <a:r>
              <a:rPr lang="id-ID" sz="1800" dirty="0" err="1">
                <a:solidFill>
                  <a:srgbClr val="C00000"/>
                </a:solidFill>
              </a:rPr>
              <a:t>Charts</a:t>
            </a:r>
            <a:r>
              <a:rPr lang="id-ID" sz="1800" dirty="0"/>
              <a:t>: Lift </a:t>
            </a:r>
            <a:r>
              <a:rPr lang="id-ID" sz="1800" dirty="0" err="1"/>
              <a:t>Ratio</a:t>
            </a:r>
            <a:endParaRPr lang="id-ID" sz="1800" dirty="0"/>
          </a:p>
          <a:p>
            <a:pPr marL="801687" lvl="1" indent="-514350"/>
            <a:r>
              <a:rPr lang="id-ID" sz="1800" dirty="0" err="1">
                <a:solidFill>
                  <a:srgbClr val="C00000"/>
                </a:solidFill>
              </a:rPr>
              <a:t>Precision</a:t>
            </a:r>
            <a:r>
              <a:rPr lang="id-ID" sz="1800" dirty="0">
                <a:solidFill>
                  <a:srgbClr val="C00000"/>
                </a:solidFill>
              </a:rPr>
              <a:t> </a:t>
            </a:r>
            <a:r>
              <a:rPr lang="id-ID" sz="1800" dirty="0" err="1">
                <a:solidFill>
                  <a:srgbClr val="C00000"/>
                </a:solidFill>
              </a:rPr>
              <a:t>and</a:t>
            </a:r>
            <a:r>
              <a:rPr lang="id-ID" sz="1800" dirty="0">
                <a:solidFill>
                  <a:srgbClr val="C00000"/>
                </a:solidFill>
              </a:rPr>
              <a:t> </a:t>
            </a:r>
            <a:r>
              <a:rPr lang="id-ID" sz="1800" dirty="0" err="1">
                <a:solidFill>
                  <a:srgbClr val="C00000"/>
                </a:solidFill>
              </a:rPr>
              <a:t>Recall</a:t>
            </a:r>
            <a:r>
              <a:rPr lang="id-ID" sz="1800" dirty="0">
                <a:solidFill>
                  <a:srgbClr val="C00000"/>
                </a:solidFill>
              </a:rPr>
              <a:t> </a:t>
            </a:r>
            <a:r>
              <a:rPr lang="id-ID" sz="1800" dirty="0"/>
              <a:t>(</a:t>
            </a:r>
            <a:r>
              <a:rPr lang="id-ID" sz="1800" dirty="0" err="1"/>
              <a:t>F-measure</a:t>
            </a:r>
            <a:r>
              <a:rPr lang="id-ID" sz="1800" dirty="0"/>
              <a:t>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83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G</a:t>
            </a:r>
            <a:r>
              <a:rPr lang="en-US" dirty="0" err="1"/>
              <a:t>uide</a:t>
            </a:r>
            <a:r>
              <a:rPr lang="en-US" dirty="0"/>
              <a:t> for </a:t>
            </a:r>
            <a:r>
              <a:rPr lang="id-ID" dirty="0"/>
              <a:t>C</a:t>
            </a:r>
            <a:r>
              <a:rPr lang="en-US" dirty="0" err="1"/>
              <a:t>lassifying</a:t>
            </a:r>
            <a:r>
              <a:rPr lang="id-ID" dirty="0"/>
              <a:t> </a:t>
            </a:r>
            <a:r>
              <a:rPr lang="id-ID" dirty="0" err="1"/>
              <a:t>the</a:t>
            </a:r>
            <a:r>
              <a:rPr lang="id-ID" dirty="0"/>
              <a:t> </a:t>
            </a:r>
            <a:r>
              <a:rPr lang="en-US" dirty="0"/>
              <a:t>AUC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1371600"/>
            <a:ext cx="8553450" cy="48768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3600" dirty="0"/>
              <a:t>0.90 - 1.00 = </a:t>
            </a:r>
            <a:r>
              <a:rPr lang="id-ID" sz="3600" dirty="0" err="1">
                <a:solidFill>
                  <a:srgbClr val="C00000"/>
                </a:solidFill>
              </a:rPr>
              <a:t>excellent</a:t>
            </a:r>
            <a:r>
              <a:rPr lang="id-ID" sz="3600" dirty="0">
                <a:solidFill>
                  <a:srgbClr val="C00000"/>
                </a:solidFill>
              </a:rPr>
              <a:t> </a:t>
            </a:r>
            <a:r>
              <a:rPr lang="id-ID" sz="3600" dirty="0" err="1"/>
              <a:t>classification</a:t>
            </a:r>
            <a:endParaRPr lang="id-ID" sz="3600" dirty="0"/>
          </a:p>
          <a:p>
            <a:pPr marL="514350" indent="-514350">
              <a:buFont typeface="+mj-lt"/>
              <a:buAutoNum type="arabicPeriod"/>
            </a:pPr>
            <a:r>
              <a:rPr lang="id-ID" sz="3600" dirty="0"/>
              <a:t>0.80 - 0.90 = </a:t>
            </a:r>
            <a:r>
              <a:rPr lang="id-ID" sz="3600" dirty="0" err="1">
                <a:solidFill>
                  <a:srgbClr val="C00000"/>
                </a:solidFill>
              </a:rPr>
              <a:t>good</a:t>
            </a:r>
            <a:r>
              <a:rPr lang="id-ID" sz="3600" dirty="0">
                <a:solidFill>
                  <a:srgbClr val="C00000"/>
                </a:solidFill>
              </a:rPr>
              <a:t> </a:t>
            </a:r>
            <a:r>
              <a:rPr lang="id-ID" sz="3600" dirty="0" err="1"/>
              <a:t>classification</a:t>
            </a:r>
            <a:endParaRPr lang="id-ID" sz="3600" dirty="0"/>
          </a:p>
          <a:p>
            <a:pPr marL="514350" indent="-514350">
              <a:buFont typeface="+mj-lt"/>
              <a:buAutoNum type="arabicPeriod"/>
            </a:pPr>
            <a:r>
              <a:rPr lang="id-ID" sz="3600" dirty="0"/>
              <a:t>0.70 - 0.80 = </a:t>
            </a:r>
            <a:r>
              <a:rPr lang="id-ID" sz="3600" dirty="0" err="1">
                <a:solidFill>
                  <a:srgbClr val="C00000"/>
                </a:solidFill>
              </a:rPr>
              <a:t>fair</a:t>
            </a:r>
            <a:r>
              <a:rPr lang="id-ID" sz="3600" dirty="0">
                <a:solidFill>
                  <a:srgbClr val="C00000"/>
                </a:solidFill>
              </a:rPr>
              <a:t> </a:t>
            </a:r>
            <a:r>
              <a:rPr lang="id-ID" sz="3600" dirty="0" err="1"/>
              <a:t>classification</a:t>
            </a:r>
            <a:endParaRPr lang="id-ID" sz="3600" dirty="0"/>
          </a:p>
          <a:p>
            <a:pPr marL="514350" indent="-514350">
              <a:buFont typeface="+mj-lt"/>
              <a:buAutoNum type="arabicPeriod"/>
            </a:pPr>
            <a:r>
              <a:rPr lang="id-ID" sz="3600" dirty="0"/>
              <a:t>0.60 - 0.70 = </a:t>
            </a:r>
            <a:r>
              <a:rPr lang="id-ID" sz="3600" dirty="0" err="1">
                <a:solidFill>
                  <a:srgbClr val="C00000"/>
                </a:solidFill>
              </a:rPr>
              <a:t>poor</a:t>
            </a:r>
            <a:r>
              <a:rPr lang="id-ID" sz="3600" dirty="0">
                <a:solidFill>
                  <a:srgbClr val="C00000"/>
                </a:solidFill>
              </a:rPr>
              <a:t> </a:t>
            </a:r>
            <a:r>
              <a:rPr lang="id-ID" sz="3600" dirty="0" err="1"/>
              <a:t>classification</a:t>
            </a:r>
            <a:endParaRPr lang="id-ID" sz="3600" dirty="0"/>
          </a:p>
          <a:p>
            <a:pPr marL="514350" indent="-514350">
              <a:buFont typeface="+mj-lt"/>
              <a:buAutoNum type="arabicPeriod"/>
            </a:pPr>
            <a:r>
              <a:rPr lang="id-ID" sz="3600" dirty="0"/>
              <a:t>0.50 - 0.60 </a:t>
            </a:r>
            <a:r>
              <a:rPr lang="id-ID" sz="3600"/>
              <a:t>= failure</a:t>
            </a:r>
          </a:p>
          <a:p>
            <a:pPr marL="0" indent="0">
              <a:buNone/>
            </a:pPr>
            <a:endParaRPr lang="id-ID"/>
          </a:p>
          <a:p>
            <a:pPr marL="0" indent="0" algn="r">
              <a:buNone/>
            </a:pPr>
            <a:r>
              <a:rPr lang="id-ID" i="1"/>
              <a:t>(Gorunescu, 2011)</a:t>
            </a:r>
            <a:endParaRPr lang="id-ID" i="1" dirty="0"/>
          </a:p>
        </p:txBody>
      </p:sp>
    </p:spTree>
    <p:extLst>
      <p:ext uri="{BB962C8B-B14F-4D97-AF65-F5344CB8AC3E}">
        <p14:creationId xmlns:p14="http://schemas.microsoft.com/office/powerpoint/2010/main" val="214026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Kriteria Evaluasi dan Validasi Model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Secara umum pengukuran model data </a:t>
            </a:r>
            <a:r>
              <a:rPr lang="id-ID" dirty="0" err="1"/>
              <a:t>mining</a:t>
            </a:r>
            <a:r>
              <a:rPr lang="id-ID" dirty="0"/>
              <a:t> mengacu kepada tiga kriteria: Akurasi (</a:t>
            </a:r>
            <a:r>
              <a:rPr lang="en-US" dirty="0">
                <a:solidFill>
                  <a:srgbClr val="C00000"/>
                </a:solidFill>
              </a:rPr>
              <a:t>Accuracy</a:t>
            </a:r>
            <a:r>
              <a:rPr lang="id-ID" dirty="0"/>
              <a:t>), Kehandalan(</a:t>
            </a:r>
            <a:r>
              <a:rPr lang="en-US" dirty="0">
                <a:solidFill>
                  <a:srgbClr val="C00000"/>
                </a:solidFill>
              </a:rPr>
              <a:t>Reliability</a:t>
            </a:r>
            <a:r>
              <a:rPr lang="id-ID" dirty="0"/>
              <a:t>)</a:t>
            </a:r>
            <a:r>
              <a:rPr lang="en-US" dirty="0"/>
              <a:t> </a:t>
            </a:r>
            <a:r>
              <a:rPr lang="id-ID" dirty="0"/>
              <a:t>dan Kegunaan (</a:t>
            </a:r>
            <a:r>
              <a:rPr lang="en-US" dirty="0">
                <a:solidFill>
                  <a:srgbClr val="C00000"/>
                </a:solidFill>
              </a:rPr>
              <a:t>Usefulness</a:t>
            </a:r>
            <a:r>
              <a:rPr lang="id-ID" dirty="0"/>
              <a:t>)</a:t>
            </a:r>
            <a:endParaRPr lang="en-US" dirty="0"/>
          </a:p>
          <a:p>
            <a:r>
              <a:rPr lang="id-ID" dirty="0"/>
              <a:t>Keseimbangan </a:t>
            </a:r>
            <a:r>
              <a:rPr lang="id-ID" dirty="0" err="1"/>
              <a:t>diantaranya</a:t>
            </a:r>
            <a:r>
              <a:rPr lang="id-ID" dirty="0"/>
              <a:t> ketiganya diperlukan karena belum tentu model yang akurat adalah handal, dan yang handal atau akurat belum tentu berguna</a:t>
            </a:r>
          </a:p>
        </p:txBody>
      </p:sp>
    </p:spTree>
    <p:extLst>
      <p:ext uri="{BB962C8B-B14F-4D97-AF65-F5344CB8AC3E}">
        <p14:creationId xmlns:p14="http://schemas.microsoft.com/office/powerpoint/2010/main" val="95399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Kriteria Evaluasi dan Validasi Model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800" dirty="0">
                <a:solidFill>
                  <a:srgbClr val="C00000"/>
                </a:solidFill>
              </a:rPr>
              <a:t>Akurasi</a:t>
            </a:r>
            <a:r>
              <a:rPr lang="id-ID" sz="2800" dirty="0"/>
              <a:t> adalah ukuran dari seberapa baik model </a:t>
            </a:r>
            <a:r>
              <a:rPr lang="id-ID" sz="2800" dirty="0" err="1"/>
              <a:t>mengkorelasikan</a:t>
            </a:r>
            <a:r>
              <a:rPr lang="id-ID" sz="2800" dirty="0"/>
              <a:t> antara hasil dengan atribut dalam data yang telah disediakan. Terdapat berbagai model akurasi, tetapi semua model akurasi tergantung pada data yang digunakan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>
                <a:solidFill>
                  <a:srgbClr val="C00000"/>
                </a:solidFill>
              </a:rPr>
              <a:t>Kehandalan</a:t>
            </a:r>
            <a:r>
              <a:rPr lang="id-ID" sz="2800" dirty="0"/>
              <a:t> adalah ukuran di mana model data </a:t>
            </a:r>
            <a:r>
              <a:rPr lang="id-ID" sz="2800" dirty="0" err="1"/>
              <a:t>mining</a:t>
            </a:r>
            <a:r>
              <a:rPr lang="id-ID" sz="2800" dirty="0"/>
              <a:t> diterapkan pada </a:t>
            </a:r>
            <a:r>
              <a:rPr lang="id-ID" sz="2800" dirty="0" err="1"/>
              <a:t>dataset</a:t>
            </a:r>
            <a:r>
              <a:rPr lang="id-ID" sz="2800" dirty="0"/>
              <a:t> yang berbeda akan menghasilkan sebuah model data </a:t>
            </a:r>
            <a:r>
              <a:rPr lang="id-ID" sz="2800" dirty="0" err="1"/>
              <a:t>mining</a:t>
            </a:r>
            <a:r>
              <a:rPr lang="id-ID" sz="2800" dirty="0"/>
              <a:t> dapat  diandalkan jika menghasilkan pola umum sama terlepas dari data testing yang disediakan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>
                <a:solidFill>
                  <a:srgbClr val="C00000"/>
                </a:solidFill>
              </a:rPr>
              <a:t>Kegunaan</a:t>
            </a:r>
            <a:r>
              <a:rPr lang="id-ID" sz="2800" dirty="0"/>
              <a:t> mencakup berbagai metrik yang mengukur apakah model tersebut memberikan informasi yang berguna.</a:t>
            </a:r>
          </a:p>
        </p:txBody>
      </p:sp>
    </p:spTree>
    <p:extLst>
      <p:ext uri="{BB962C8B-B14F-4D97-AF65-F5344CB8AC3E}">
        <p14:creationId xmlns:p14="http://schemas.microsoft.com/office/powerpoint/2010/main" val="13089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Pengujian Model Data Mining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3200" dirty="0"/>
              <a:t>Pembagian </a:t>
            </a:r>
            <a:r>
              <a:rPr lang="id-ID" sz="3200" dirty="0" err="1"/>
              <a:t>dataset</a:t>
            </a:r>
            <a:r>
              <a:rPr lang="id-ID" sz="3200" dirty="0"/>
              <a:t>:</a:t>
            </a:r>
          </a:p>
          <a:p>
            <a:pPr lvl="1"/>
            <a:r>
              <a:rPr lang="id-ID" sz="2400" dirty="0"/>
              <a:t>Dua </a:t>
            </a:r>
            <a:r>
              <a:rPr lang="id-ID" sz="2400" dirty="0" err="1"/>
              <a:t>subset</a:t>
            </a:r>
            <a:r>
              <a:rPr lang="id-ID" sz="2400" dirty="0"/>
              <a:t>: </a:t>
            </a:r>
            <a:r>
              <a:rPr lang="id-ID" sz="2400" dirty="0">
                <a:solidFill>
                  <a:srgbClr val="C00000"/>
                </a:solidFill>
              </a:rPr>
              <a:t>data </a:t>
            </a:r>
            <a:r>
              <a:rPr lang="id-ID" sz="2400" dirty="0" err="1">
                <a:solidFill>
                  <a:srgbClr val="C00000"/>
                </a:solidFill>
              </a:rPr>
              <a:t>training</a:t>
            </a:r>
            <a:r>
              <a:rPr lang="id-ID" sz="2400" dirty="0">
                <a:solidFill>
                  <a:srgbClr val="C00000"/>
                </a:solidFill>
              </a:rPr>
              <a:t> </a:t>
            </a:r>
            <a:r>
              <a:rPr lang="id-ID" sz="2400" dirty="0"/>
              <a:t>dan</a:t>
            </a:r>
            <a:r>
              <a:rPr lang="id-ID" sz="2400" dirty="0">
                <a:solidFill>
                  <a:srgbClr val="C00000"/>
                </a:solidFill>
              </a:rPr>
              <a:t> data testing</a:t>
            </a:r>
          </a:p>
          <a:p>
            <a:pPr lvl="1"/>
            <a:r>
              <a:rPr lang="id-ID" sz="2400" dirty="0"/>
              <a:t>Tiga </a:t>
            </a:r>
            <a:r>
              <a:rPr lang="id-ID" sz="2400" dirty="0" err="1"/>
              <a:t>subset</a:t>
            </a:r>
            <a:r>
              <a:rPr lang="id-ID" sz="2400" dirty="0"/>
              <a:t>: </a:t>
            </a:r>
            <a:r>
              <a:rPr lang="id-ID" sz="2400" dirty="0">
                <a:solidFill>
                  <a:srgbClr val="C00000"/>
                </a:solidFill>
              </a:rPr>
              <a:t>data </a:t>
            </a:r>
            <a:r>
              <a:rPr lang="id-ID" sz="2400" dirty="0" err="1">
                <a:solidFill>
                  <a:srgbClr val="C00000"/>
                </a:solidFill>
              </a:rPr>
              <a:t>training</a:t>
            </a:r>
            <a:r>
              <a:rPr lang="id-ID" sz="2400" dirty="0"/>
              <a:t>, </a:t>
            </a:r>
            <a:r>
              <a:rPr lang="id-ID" sz="2400" dirty="0">
                <a:solidFill>
                  <a:srgbClr val="C00000"/>
                </a:solidFill>
              </a:rPr>
              <a:t>data </a:t>
            </a:r>
            <a:r>
              <a:rPr lang="id-ID" sz="2400" dirty="0" err="1">
                <a:solidFill>
                  <a:srgbClr val="C00000"/>
                </a:solidFill>
              </a:rPr>
              <a:t>validation</a:t>
            </a:r>
            <a:r>
              <a:rPr lang="id-ID" sz="2400" dirty="0">
                <a:solidFill>
                  <a:srgbClr val="C00000"/>
                </a:solidFill>
              </a:rPr>
              <a:t> </a:t>
            </a:r>
            <a:r>
              <a:rPr lang="id-ID" sz="2400" dirty="0"/>
              <a:t>dan </a:t>
            </a:r>
            <a:r>
              <a:rPr lang="id-ID" sz="2400" dirty="0">
                <a:solidFill>
                  <a:srgbClr val="C00000"/>
                </a:solidFill>
              </a:rPr>
              <a:t>data testing</a:t>
            </a:r>
          </a:p>
          <a:p>
            <a:r>
              <a:rPr lang="id-ID" sz="3200" dirty="0"/>
              <a:t>Data </a:t>
            </a:r>
            <a:r>
              <a:rPr lang="id-ID" sz="3200" dirty="0" err="1">
                <a:solidFill>
                  <a:srgbClr val="C00000"/>
                </a:solidFill>
              </a:rPr>
              <a:t>training</a:t>
            </a:r>
            <a:r>
              <a:rPr lang="id-ID" sz="3200" dirty="0">
                <a:solidFill>
                  <a:srgbClr val="C00000"/>
                </a:solidFill>
              </a:rPr>
              <a:t> untuk pembentukan model</a:t>
            </a:r>
            <a:r>
              <a:rPr lang="id-ID" sz="3200" dirty="0"/>
              <a:t>, dan data </a:t>
            </a:r>
            <a:r>
              <a:rPr lang="id-ID" sz="3200" dirty="0">
                <a:solidFill>
                  <a:srgbClr val="C00000"/>
                </a:solidFill>
              </a:rPr>
              <a:t>testing digunakan untuk pengujian model</a:t>
            </a:r>
          </a:p>
          <a:p>
            <a:r>
              <a:rPr lang="id-ID" sz="3200" dirty="0"/>
              <a:t>Data </a:t>
            </a:r>
            <a:r>
              <a:rPr lang="id-ID" sz="3200" dirty="0" err="1"/>
              <a:t>validation</a:t>
            </a:r>
            <a:r>
              <a:rPr lang="id-ID" sz="3200" dirty="0"/>
              <a:t> untuk memvalidasi model kita valid atau tidak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977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Cross-Validation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Metode </a:t>
            </a:r>
            <a:r>
              <a:rPr lang="id-ID" dirty="0" err="1"/>
              <a:t>cross-validation</a:t>
            </a:r>
            <a:r>
              <a:rPr lang="id-ID" dirty="0"/>
              <a:t> digunakan untuk </a:t>
            </a:r>
            <a:r>
              <a:rPr lang="id-ID" dirty="0">
                <a:solidFill>
                  <a:srgbClr val="C00000"/>
                </a:solidFill>
              </a:rPr>
              <a:t>menghindari </a:t>
            </a:r>
            <a:r>
              <a:rPr lang="id-ID" dirty="0" err="1">
                <a:solidFill>
                  <a:srgbClr val="C00000"/>
                </a:solidFill>
              </a:rPr>
              <a:t>overlapping</a:t>
            </a:r>
            <a:r>
              <a:rPr lang="id-ID" dirty="0">
                <a:solidFill>
                  <a:srgbClr val="C00000"/>
                </a:solidFill>
              </a:rPr>
              <a:t> </a:t>
            </a:r>
            <a:r>
              <a:rPr lang="id-ID" dirty="0"/>
              <a:t>pada data testing</a:t>
            </a:r>
          </a:p>
          <a:p>
            <a:r>
              <a:rPr lang="id-ID" dirty="0"/>
              <a:t>Tahapan </a:t>
            </a:r>
            <a:r>
              <a:rPr lang="id-ID" dirty="0" err="1"/>
              <a:t>cross-validation</a:t>
            </a:r>
            <a:r>
              <a:rPr lang="id-ID" dirty="0"/>
              <a:t>: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dirty="0"/>
              <a:t>Bagi data menjadi </a:t>
            </a:r>
            <a:r>
              <a:rPr lang="id-ID" dirty="0">
                <a:solidFill>
                  <a:srgbClr val="C00000"/>
                </a:solidFill>
              </a:rPr>
              <a:t>k </a:t>
            </a:r>
            <a:r>
              <a:rPr lang="id-ID" dirty="0" err="1">
                <a:solidFill>
                  <a:srgbClr val="C00000"/>
                </a:solidFill>
              </a:rPr>
              <a:t>subset</a:t>
            </a:r>
            <a:r>
              <a:rPr lang="id-ID" dirty="0">
                <a:solidFill>
                  <a:srgbClr val="C00000"/>
                </a:solidFill>
              </a:rPr>
              <a:t> </a:t>
            </a:r>
            <a:r>
              <a:rPr lang="id-ID" dirty="0" err="1"/>
              <a:t>yg</a:t>
            </a:r>
            <a:r>
              <a:rPr lang="id-ID" dirty="0"/>
              <a:t> berukuran sama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dirty="0"/>
              <a:t>Gunakan </a:t>
            </a:r>
            <a:r>
              <a:rPr lang="id-ID" dirty="0">
                <a:solidFill>
                  <a:srgbClr val="C00000"/>
                </a:solidFill>
              </a:rPr>
              <a:t>setiap </a:t>
            </a:r>
            <a:r>
              <a:rPr lang="id-ID" dirty="0" err="1">
                <a:solidFill>
                  <a:srgbClr val="C00000"/>
                </a:solidFill>
              </a:rPr>
              <a:t>subset</a:t>
            </a:r>
            <a:r>
              <a:rPr lang="id-ID" dirty="0">
                <a:solidFill>
                  <a:srgbClr val="C00000"/>
                </a:solidFill>
              </a:rPr>
              <a:t> untuk data testing</a:t>
            </a:r>
            <a:r>
              <a:rPr lang="id-ID" dirty="0"/>
              <a:t> dan sisanya untuk data </a:t>
            </a:r>
            <a:r>
              <a:rPr lang="id-ID" dirty="0" err="1"/>
              <a:t>training</a:t>
            </a:r>
            <a:endParaRPr lang="id-ID" dirty="0"/>
          </a:p>
          <a:p>
            <a:r>
              <a:rPr lang="id-ID" dirty="0"/>
              <a:t>Disebut juga dengan </a:t>
            </a:r>
            <a:r>
              <a:rPr lang="id-ID" dirty="0" err="1">
                <a:solidFill>
                  <a:srgbClr val="C00000"/>
                </a:solidFill>
              </a:rPr>
              <a:t>k-fold</a:t>
            </a:r>
            <a:r>
              <a:rPr lang="id-ID" dirty="0">
                <a:solidFill>
                  <a:srgbClr val="C00000"/>
                </a:solidFill>
              </a:rPr>
              <a:t> </a:t>
            </a:r>
            <a:r>
              <a:rPr lang="id-ID" dirty="0" err="1">
                <a:solidFill>
                  <a:srgbClr val="C00000"/>
                </a:solidFill>
              </a:rPr>
              <a:t>cross-validation</a:t>
            </a:r>
            <a:endParaRPr lang="id-ID" dirty="0">
              <a:solidFill>
                <a:srgbClr val="C00000"/>
              </a:solidFill>
            </a:endParaRPr>
          </a:p>
          <a:p>
            <a:r>
              <a:rPr lang="id-ID" dirty="0" err="1"/>
              <a:t>Seringkali</a:t>
            </a:r>
            <a:r>
              <a:rPr lang="id-ID" dirty="0"/>
              <a:t> </a:t>
            </a:r>
            <a:r>
              <a:rPr lang="id-ID" dirty="0" err="1"/>
              <a:t>subset</a:t>
            </a:r>
            <a:r>
              <a:rPr lang="id-ID" dirty="0"/>
              <a:t> dibuat </a:t>
            </a:r>
            <a:r>
              <a:rPr lang="id-ID" dirty="0" err="1"/>
              <a:t>stratified</a:t>
            </a:r>
            <a:r>
              <a:rPr lang="id-ID" dirty="0"/>
              <a:t> (bertingkat) sebelum </a:t>
            </a:r>
            <a:r>
              <a:rPr lang="id-ID" dirty="0" err="1"/>
              <a:t>cross-validation</a:t>
            </a:r>
            <a:r>
              <a:rPr lang="id-ID" dirty="0"/>
              <a:t> dilakukan, karena </a:t>
            </a:r>
            <a:r>
              <a:rPr lang="id-ID" dirty="0">
                <a:solidFill>
                  <a:srgbClr val="C00000"/>
                </a:solidFill>
              </a:rPr>
              <a:t>stratifikasi akan mengurangi variansi</a:t>
            </a:r>
            <a:r>
              <a:rPr lang="id-ID" dirty="0"/>
              <a:t> dari estimasi</a:t>
            </a:r>
            <a:endParaRPr lang="en-US" dirty="0"/>
          </a:p>
          <a:p>
            <a:endParaRPr lang="id-ID" dirty="0">
              <a:sym typeface="Wingdings" pitchFamily="2" charset="2"/>
            </a:endParaRPr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5145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Cross-Validation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3200" dirty="0"/>
              <a:t>Metode evaluasi </a:t>
            </a:r>
            <a:r>
              <a:rPr lang="id-ID" sz="3200" dirty="0" err="1"/>
              <a:t>standard</a:t>
            </a:r>
            <a:r>
              <a:rPr lang="id-ID" sz="3200" dirty="0"/>
              <a:t>: </a:t>
            </a:r>
            <a:r>
              <a:rPr lang="en-US" sz="3200" dirty="0">
                <a:solidFill>
                  <a:srgbClr val="C00000"/>
                </a:solidFill>
              </a:rPr>
              <a:t>stratified </a:t>
            </a:r>
            <a:r>
              <a:rPr lang="id-ID" sz="3200" dirty="0">
                <a:solidFill>
                  <a:srgbClr val="C00000"/>
                </a:solidFill>
              </a:rPr>
              <a:t>10</a:t>
            </a:r>
            <a:r>
              <a:rPr lang="en-US" sz="3200" dirty="0">
                <a:solidFill>
                  <a:srgbClr val="C00000"/>
                </a:solidFill>
              </a:rPr>
              <a:t>-fold cross-validation</a:t>
            </a:r>
          </a:p>
          <a:p>
            <a:r>
              <a:rPr lang="id-ID" sz="3200" dirty="0"/>
              <a:t>Mengapa </a:t>
            </a:r>
            <a:r>
              <a:rPr lang="id-ID" sz="3200" dirty="0">
                <a:solidFill>
                  <a:srgbClr val="C00000"/>
                </a:solidFill>
              </a:rPr>
              <a:t>10</a:t>
            </a:r>
            <a:r>
              <a:rPr lang="id-ID" sz="3200" dirty="0"/>
              <a:t>? Hasil dari berbagai percobaan yang ekstensif  dan pembuktian teoritis, menunjukkan bahwa </a:t>
            </a:r>
            <a:r>
              <a:rPr lang="id-ID" sz="3200" dirty="0">
                <a:solidFill>
                  <a:srgbClr val="C00000"/>
                </a:solidFill>
              </a:rPr>
              <a:t>10-fold </a:t>
            </a:r>
            <a:r>
              <a:rPr lang="id-ID" sz="3200" dirty="0" err="1">
                <a:solidFill>
                  <a:srgbClr val="C00000"/>
                </a:solidFill>
              </a:rPr>
              <a:t>cross-validation</a:t>
            </a:r>
            <a:r>
              <a:rPr lang="id-ID" sz="3200" dirty="0">
                <a:solidFill>
                  <a:srgbClr val="C00000"/>
                </a:solidFill>
              </a:rPr>
              <a:t> adalah pilihan terbaik</a:t>
            </a:r>
            <a:r>
              <a:rPr lang="id-ID" sz="3200" dirty="0"/>
              <a:t> untuk mendapatkan hasil validasi yang akurat</a:t>
            </a:r>
          </a:p>
          <a:p>
            <a:r>
              <a:rPr lang="id-ID" sz="3200" dirty="0"/>
              <a:t>10</a:t>
            </a:r>
            <a:r>
              <a:rPr lang="en-US" sz="3200" dirty="0"/>
              <a:t>-fold cross-validation </a:t>
            </a:r>
            <a:r>
              <a:rPr lang="id-ID" sz="3200" dirty="0"/>
              <a:t>akan </a:t>
            </a:r>
            <a:r>
              <a:rPr lang="id-ID" sz="3200" dirty="0">
                <a:solidFill>
                  <a:srgbClr val="C00000"/>
                </a:solidFill>
              </a:rPr>
              <a:t>mengulang pengujian sebanyak 10 kali</a:t>
            </a:r>
            <a:r>
              <a:rPr lang="id-ID" sz="3200" dirty="0"/>
              <a:t> dan </a:t>
            </a:r>
            <a:r>
              <a:rPr lang="id-ID" sz="3200">
                <a:solidFill>
                  <a:srgbClr val="C00000"/>
                </a:solidFill>
              </a:rPr>
              <a:t>hasil pengukuran adalah </a:t>
            </a:r>
            <a:r>
              <a:rPr lang="id-ID" sz="3200" dirty="0">
                <a:solidFill>
                  <a:srgbClr val="C00000"/>
                </a:solidFill>
              </a:rPr>
              <a:t>nilai rata-rata dari 10 kali pengujian</a:t>
            </a:r>
            <a:endParaRPr lang="en-US" sz="3200" dirty="0">
              <a:solidFill>
                <a:srgbClr val="C00000"/>
              </a:solidFill>
            </a:endParaRPr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73570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10</a:t>
            </a:r>
            <a:r>
              <a:rPr lang="en-US" dirty="0"/>
              <a:t>-</a:t>
            </a:r>
            <a:r>
              <a:rPr lang="id-ID" dirty="0"/>
              <a:t>F</a:t>
            </a:r>
            <a:r>
              <a:rPr lang="en-US" dirty="0"/>
              <a:t>old </a:t>
            </a:r>
            <a:r>
              <a:rPr lang="id-ID" dirty="0"/>
              <a:t>C</a:t>
            </a:r>
            <a:r>
              <a:rPr lang="en-US" dirty="0"/>
              <a:t>ross-</a:t>
            </a:r>
            <a:r>
              <a:rPr lang="id-ID" dirty="0"/>
              <a:t>V</a:t>
            </a:r>
            <a:r>
              <a:rPr lang="en-US" dirty="0" err="1"/>
              <a:t>alidation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800" dirty="0"/>
              <a:t>Merah: </a:t>
            </a:r>
            <a:r>
              <a:rPr lang="id-ID" sz="2800" dirty="0" err="1"/>
              <a:t>k-subset</a:t>
            </a:r>
            <a:r>
              <a:rPr lang="id-ID" sz="2800" dirty="0"/>
              <a:t> (data testing)</a:t>
            </a:r>
            <a:endParaRPr lang="en-US" sz="2800" dirty="0">
              <a:solidFill>
                <a:srgbClr val="C00000"/>
              </a:solidFill>
            </a:endParaRPr>
          </a:p>
          <a:p>
            <a:endParaRPr lang="id-ID" dirty="0"/>
          </a:p>
          <a:p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209601"/>
              </p:ext>
            </p:extLst>
          </p:nvPr>
        </p:nvGraphicFramePr>
        <p:xfrm>
          <a:off x="990600" y="1706880"/>
          <a:ext cx="6781800" cy="4693920"/>
        </p:xfrm>
        <a:graphic>
          <a:graphicData uri="http://schemas.openxmlformats.org/drawingml/2006/table">
            <a:tbl>
              <a:tblPr firstRow="1" firstCol="1" bandCol="1">
                <a:tableStyleId>{073A0DAA-6AF3-43AB-8588-CEC1D06C72B9}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0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64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Pengujian ke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 gridSpan="10">
                  <a:txBody>
                    <a:bodyPr/>
                    <a:lstStyle/>
                    <a:p>
                      <a:r>
                        <a:rPr lang="id-ID" dirty="0" err="1">
                          <a:solidFill>
                            <a:schemeClr val="bg1"/>
                          </a:solidFill>
                        </a:rPr>
                        <a:t>Dataset</a:t>
                      </a:r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9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id-ID" dirty="0"/>
                    </a:p>
                  </a:txBody>
                  <a:tcPr anchor="ctr" anchorCtr="1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082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z="5400"/>
              <a:t>Penerapan Proses Data Mining dan Tool Aplikasi</a:t>
            </a:r>
            <a:endParaRPr lang="id-ID" sz="5400" dirty="0"/>
          </a:p>
        </p:txBody>
      </p:sp>
    </p:spTree>
    <p:extLst>
      <p:ext uri="{BB962C8B-B14F-4D97-AF65-F5344CB8AC3E}">
        <p14:creationId xmlns:p14="http://schemas.microsoft.com/office/powerpoint/2010/main" val="60571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0500"/>
            <a:ext cx="8458199" cy="647700"/>
          </a:xfrm>
        </p:spPr>
        <p:txBody>
          <a:bodyPr/>
          <a:lstStyle/>
          <a:p>
            <a:r>
              <a:rPr lang="id-ID" dirty="0" err="1"/>
              <a:t>Tool</a:t>
            </a:r>
            <a:r>
              <a:rPr lang="id-ID" dirty="0"/>
              <a:t> </a:t>
            </a:r>
            <a:r>
              <a:rPr lang="id-ID" dirty="0" err="1"/>
              <a:t>Software</a:t>
            </a:r>
            <a:r>
              <a:rPr lang="id-ID" dirty="0"/>
              <a:t> Data Mining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181600"/>
          </a:xfrm>
        </p:spPr>
        <p:txBody>
          <a:bodyPr/>
          <a:lstStyle/>
          <a:p>
            <a:r>
              <a:rPr lang="id-ID" sz="3600" dirty="0"/>
              <a:t>WEKA</a:t>
            </a:r>
          </a:p>
          <a:p>
            <a:r>
              <a:rPr lang="id-ID" sz="3600" dirty="0" err="1">
                <a:solidFill>
                  <a:srgbClr val="C00000"/>
                </a:solidFill>
              </a:rPr>
              <a:t>RapidMiner</a:t>
            </a:r>
            <a:endParaRPr lang="id-ID" sz="3600" dirty="0">
              <a:solidFill>
                <a:srgbClr val="C00000"/>
              </a:solidFill>
            </a:endParaRPr>
          </a:p>
          <a:p>
            <a:r>
              <a:rPr lang="id-ID" sz="3600" dirty="0"/>
              <a:t>DTREG</a:t>
            </a:r>
          </a:p>
          <a:p>
            <a:r>
              <a:rPr lang="id-ID" sz="3600" dirty="0" err="1"/>
              <a:t>Clementine</a:t>
            </a:r>
            <a:endParaRPr lang="id-ID" sz="3600" dirty="0"/>
          </a:p>
          <a:p>
            <a:r>
              <a:rPr lang="id-ID" sz="3600" dirty="0" err="1"/>
              <a:t>Matlab</a:t>
            </a:r>
            <a:endParaRPr lang="id-ID" sz="3600" dirty="0"/>
          </a:p>
          <a:p>
            <a:r>
              <a:rPr lang="id-ID" sz="3600" dirty="0"/>
              <a:t>R</a:t>
            </a:r>
          </a:p>
          <a:p>
            <a:r>
              <a:rPr lang="id-ID" sz="3600" dirty="0"/>
              <a:t>SPSS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668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Sejarah </a:t>
            </a:r>
            <a:r>
              <a:rPr lang="id-ID" dirty="0" err="1"/>
              <a:t>Rapidminer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3400" dirty="0"/>
              <a:t>Pengembangan d</a:t>
            </a:r>
            <a:r>
              <a:rPr lang="fi-FI" sz="3400" dirty="0"/>
              <a:t>imulai pada 2001 oleh </a:t>
            </a:r>
            <a:r>
              <a:rPr lang="fi-FI" sz="3400" dirty="0">
                <a:solidFill>
                  <a:srgbClr val="C00000"/>
                </a:solidFill>
              </a:rPr>
              <a:t>Ralf Klinkenberg</a:t>
            </a:r>
            <a:r>
              <a:rPr lang="fi-FI" sz="3400" dirty="0"/>
              <a:t>, </a:t>
            </a:r>
            <a:r>
              <a:rPr lang="fi-FI" sz="3400" dirty="0">
                <a:solidFill>
                  <a:srgbClr val="C00000"/>
                </a:solidFill>
              </a:rPr>
              <a:t>Ingo Mierswa</a:t>
            </a:r>
            <a:r>
              <a:rPr lang="fi-FI" sz="3400" dirty="0"/>
              <a:t>, dan </a:t>
            </a:r>
            <a:r>
              <a:rPr lang="fi-FI" sz="3400" dirty="0">
                <a:solidFill>
                  <a:srgbClr val="C00000"/>
                </a:solidFill>
              </a:rPr>
              <a:t>Simon Fischer</a:t>
            </a:r>
            <a:r>
              <a:rPr lang="fi-FI" sz="3400" dirty="0"/>
              <a:t> di Artificial Intelligence Unit dari University of Dortmund</a:t>
            </a:r>
            <a:r>
              <a:rPr lang="id-ID" sz="3400" dirty="0"/>
              <a:t>, d</a:t>
            </a:r>
            <a:r>
              <a:rPr lang="fi-FI" sz="3400" dirty="0"/>
              <a:t>itulis dalam bahasa</a:t>
            </a:r>
            <a:r>
              <a:rPr lang="id-ID" sz="3400" dirty="0"/>
              <a:t> </a:t>
            </a:r>
            <a:r>
              <a:rPr lang="fi-FI" sz="3400" dirty="0">
                <a:solidFill>
                  <a:srgbClr val="C00000"/>
                </a:solidFill>
              </a:rPr>
              <a:t>Java</a:t>
            </a:r>
          </a:p>
          <a:p>
            <a:r>
              <a:rPr lang="fi-FI" sz="3400" dirty="0"/>
              <a:t>Open source berlisensi </a:t>
            </a:r>
            <a:r>
              <a:rPr lang="fi-FI" sz="3400" dirty="0">
                <a:solidFill>
                  <a:srgbClr val="C00000"/>
                </a:solidFill>
              </a:rPr>
              <a:t>AGPL</a:t>
            </a:r>
            <a:r>
              <a:rPr lang="fi-FI" sz="3400" dirty="0"/>
              <a:t> (GNU Affero General Public License) versi 3</a:t>
            </a:r>
          </a:p>
          <a:p>
            <a:pPr lvl="0"/>
            <a:r>
              <a:rPr lang="id-ID" sz="3400" dirty="0" err="1"/>
              <a:t>Software</a:t>
            </a:r>
            <a:r>
              <a:rPr lang="id-ID" sz="3400" dirty="0"/>
              <a:t> </a:t>
            </a:r>
            <a:r>
              <a:rPr lang="fi-FI" sz="3400" dirty="0"/>
              <a:t>data mining </a:t>
            </a:r>
            <a:r>
              <a:rPr lang="id-ID" sz="3400" dirty="0"/>
              <a:t>peringkat pertama </a:t>
            </a:r>
            <a:r>
              <a:rPr lang="fi-FI" sz="3400" dirty="0"/>
              <a:t>pada poll</a:t>
            </a:r>
            <a:r>
              <a:rPr lang="id-ID" sz="3400" dirty="0" err="1"/>
              <a:t>ing</a:t>
            </a:r>
            <a:r>
              <a:rPr lang="fi-FI" sz="3400" dirty="0"/>
              <a:t> oleh KDnuggets, sebuah </a:t>
            </a:r>
            <a:r>
              <a:rPr lang="id-ID" sz="3400" dirty="0"/>
              <a:t>portal </a:t>
            </a:r>
            <a:r>
              <a:rPr lang="fi-FI" sz="3400" dirty="0"/>
              <a:t>data-mining pada 2010-2011</a:t>
            </a:r>
            <a:endParaRPr lang="id-ID" sz="3400" dirty="0"/>
          </a:p>
        </p:txBody>
      </p:sp>
    </p:spTree>
    <p:extLst>
      <p:ext uri="{BB962C8B-B14F-4D97-AF65-F5344CB8AC3E}">
        <p14:creationId xmlns:p14="http://schemas.microsoft.com/office/powerpoint/2010/main" val="24597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Fitur </a:t>
            </a:r>
            <a:r>
              <a:rPr lang="id-ID" dirty="0" err="1"/>
              <a:t>Rapidminer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z="3200" dirty="0"/>
              <a:t>Menyediakan </a:t>
            </a:r>
            <a:r>
              <a:rPr lang="fi-FI" sz="3200" dirty="0">
                <a:solidFill>
                  <a:srgbClr val="C00000"/>
                </a:solidFill>
              </a:rPr>
              <a:t>prosedur data mining </a:t>
            </a:r>
            <a:r>
              <a:rPr lang="fi-FI" sz="3200" dirty="0"/>
              <a:t>dan machine learning termasuk: ETL (</a:t>
            </a:r>
            <a:r>
              <a:rPr lang="fi-FI" sz="3200" dirty="0">
                <a:solidFill>
                  <a:srgbClr val="C00000"/>
                </a:solidFill>
              </a:rPr>
              <a:t>extraction</a:t>
            </a:r>
            <a:r>
              <a:rPr lang="fi-FI" sz="3200" dirty="0"/>
              <a:t>, </a:t>
            </a:r>
            <a:r>
              <a:rPr lang="fi-FI" sz="3200" dirty="0">
                <a:solidFill>
                  <a:srgbClr val="C00000"/>
                </a:solidFill>
              </a:rPr>
              <a:t>transformation</a:t>
            </a:r>
            <a:r>
              <a:rPr lang="fi-FI" sz="3200" dirty="0"/>
              <a:t>, </a:t>
            </a:r>
            <a:r>
              <a:rPr lang="fi-FI" sz="3200" dirty="0">
                <a:solidFill>
                  <a:srgbClr val="C00000"/>
                </a:solidFill>
              </a:rPr>
              <a:t>loading</a:t>
            </a:r>
            <a:r>
              <a:rPr lang="fi-FI" sz="3200" dirty="0"/>
              <a:t>), data preprocessing, visualisasi, modelling dan evaluasi</a:t>
            </a:r>
          </a:p>
          <a:p>
            <a:pPr lvl="0"/>
            <a:r>
              <a:rPr lang="fi-FI" sz="3200" dirty="0"/>
              <a:t>Proses data mining tersusun atas </a:t>
            </a:r>
            <a:r>
              <a:rPr lang="fi-FI" sz="3200" dirty="0">
                <a:solidFill>
                  <a:srgbClr val="C00000"/>
                </a:solidFill>
              </a:rPr>
              <a:t>operator-operator yang nestable</a:t>
            </a:r>
            <a:r>
              <a:rPr lang="fi-FI" sz="3200" dirty="0"/>
              <a:t>, dideskripsikan dengan XML, dan dibuat dengan GUI</a:t>
            </a:r>
          </a:p>
          <a:p>
            <a:pPr lvl="0"/>
            <a:r>
              <a:rPr lang="fi-FI" sz="3200" dirty="0"/>
              <a:t>Mengintegrasikan proyek data mining Weka dan statistika R</a:t>
            </a:r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473112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Atribut Pada </a:t>
            </a:r>
            <a:r>
              <a:rPr lang="id-ID" dirty="0" err="1"/>
              <a:t>Rapidminer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Atribut dan </a:t>
            </a:r>
            <a:r>
              <a:rPr lang="id-ID" dirty="0"/>
              <a:t>A</a:t>
            </a:r>
            <a:r>
              <a:rPr lang="fi-FI" dirty="0"/>
              <a:t>tribut </a:t>
            </a:r>
            <a:r>
              <a:rPr lang="id-ID" dirty="0"/>
              <a:t>T</a:t>
            </a:r>
            <a:r>
              <a:rPr lang="fi-FI" dirty="0"/>
              <a:t>arget</a:t>
            </a:r>
          </a:p>
          <a:p>
            <a:pPr lvl="1"/>
            <a:r>
              <a:rPr lang="fi-FI" dirty="0">
                <a:solidFill>
                  <a:srgbClr val="C00000"/>
                </a:solidFill>
              </a:rPr>
              <a:t>Atribut</a:t>
            </a:r>
            <a:r>
              <a:rPr lang="fi-FI" dirty="0"/>
              <a:t>: karakteristik atau fitur dari data yang menggambarkan sebuah proses atau situasi</a:t>
            </a:r>
          </a:p>
          <a:p>
            <a:pPr lvl="2"/>
            <a:r>
              <a:rPr lang="fi-FI" dirty="0"/>
              <a:t>ID, atribut biasa</a:t>
            </a:r>
          </a:p>
          <a:p>
            <a:pPr lvl="1"/>
            <a:r>
              <a:rPr lang="fi-FI" dirty="0">
                <a:solidFill>
                  <a:srgbClr val="C00000"/>
                </a:solidFill>
              </a:rPr>
              <a:t>Atribut target</a:t>
            </a:r>
            <a:r>
              <a:rPr lang="fi-FI" dirty="0"/>
              <a:t>: atribut yang menjadi tujuan untuk diisi oleh proses data mining</a:t>
            </a:r>
          </a:p>
          <a:p>
            <a:pPr lvl="2"/>
            <a:r>
              <a:rPr lang="fi-FI" dirty="0"/>
              <a:t>Label, cluster, weight</a:t>
            </a:r>
          </a:p>
          <a:p>
            <a:pPr lvl="0"/>
            <a:r>
              <a:rPr lang="fi-FI" dirty="0"/>
              <a:t>Peran atribut (attribute role)</a:t>
            </a:r>
          </a:p>
          <a:p>
            <a:pPr lvl="1"/>
            <a:r>
              <a:rPr lang="fi-FI" dirty="0"/>
              <a:t>Label, cluster, weight, ID, biasa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5119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812" y="190500"/>
            <a:ext cx="8713788" cy="647700"/>
          </a:xfrm>
        </p:spPr>
        <p:txBody>
          <a:bodyPr/>
          <a:lstStyle/>
          <a:p>
            <a:pPr lvl="0"/>
            <a:r>
              <a:rPr lang="fi-FI" dirty="0"/>
              <a:t>Tipe </a:t>
            </a:r>
            <a:r>
              <a:rPr lang="id-ID" dirty="0"/>
              <a:t>N</a:t>
            </a:r>
            <a:r>
              <a:rPr lang="fi-FI" dirty="0"/>
              <a:t>ilai (</a:t>
            </a:r>
            <a:r>
              <a:rPr lang="id-ID" dirty="0"/>
              <a:t>V</a:t>
            </a:r>
            <a:r>
              <a:rPr lang="fi-FI" dirty="0"/>
              <a:t>alue </a:t>
            </a:r>
            <a:r>
              <a:rPr lang="id-ID" dirty="0"/>
              <a:t>T</a:t>
            </a:r>
            <a:r>
              <a:rPr lang="fi-FI" dirty="0"/>
              <a:t>ype)</a:t>
            </a:r>
            <a:r>
              <a:rPr lang="id-ID" dirty="0"/>
              <a:t> pada </a:t>
            </a:r>
            <a:r>
              <a:rPr lang="id-ID" dirty="0" err="1"/>
              <a:t>Rapidminer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nominal</a:t>
            </a:r>
            <a:r>
              <a:rPr lang="fi-FI" sz="2600" dirty="0"/>
              <a:t>: nilai secara kategori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binominal</a:t>
            </a:r>
            <a:r>
              <a:rPr lang="fi-FI" sz="2600" dirty="0"/>
              <a:t>: nominal dua nilai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polynominal</a:t>
            </a:r>
            <a:r>
              <a:rPr lang="fi-FI" sz="2600" dirty="0"/>
              <a:t>: nominal lebih dari dua nilai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numeric</a:t>
            </a:r>
            <a:r>
              <a:rPr lang="fi-FI" sz="2600" dirty="0"/>
              <a:t>: nilai numerik secara umum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integer</a:t>
            </a:r>
            <a:r>
              <a:rPr lang="fi-FI" sz="2600" dirty="0"/>
              <a:t>: bilangan bulat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real</a:t>
            </a:r>
            <a:r>
              <a:rPr lang="fi-FI" sz="2600" dirty="0"/>
              <a:t>: bilangan nyata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text</a:t>
            </a:r>
            <a:r>
              <a:rPr lang="fi-FI" sz="2600" dirty="0"/>
              <a:t>: teks bebas tanpa struktur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date_time</a:t>
            </a:r>
            <a:r>
              <a:rPr lang="fi-FI" sz="2600" dirty="0"/>
              <a:t>: tanggal dan waktu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date</a:t>
            </a:r>
            <a:r>
              <a:rPr lang="fi-FI" sz="2600" dirty="0"/>
              <a:t>: hanya tanggal</a:t>
            </a:r>
          </a:p>
          <a:p>
            <a:pPr marL="514350" indent="-514350">
              <a:buFont typeface="+mj-lt"/>
              <a:buAutoNum type="arabicPeriod"/>
            </a:pPr>
            <a:r>
              <a:rPr lang="fi-FI" sz="2600" dirty="0">
                <a:solidFill>
                  <a:srgbClr val="C00000"/>
                </a:solidFill>
              </a:rPr>
              <a:t>time</a:t>
            </a:r>
            <a:r>
              <a:rPr lang="fi-FI" sz="2600" dirty="0"/>
              <a:t>: hanya waktu</a:t>
            </a:r>
          </a:p>
          <a:p>
            <a:pPr marL="514350" indent="-514350">
              <a:buFont typeface="+mj-lt"/>
              <a:buAutoNum type="arabicPeriod"/>
            </a:pPr>
            <a:endParaRPr lang="id-ID" sz="2600" dirty="0"/>
          </a:p>
        </p:txBody>
      </p:sp>
    </p:spTree>
    <p:extLst>
      <p:ext uri="{BB962C8B-B14F-4D97-AF65-F5344CB8AC3E}">
        <p14:creationId xmlns:p14="http://schemas.microsoft.com/office/powerpoint/2010/main" val="352191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Data dan Format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Data dan metadata</a:t>
            </a:r>
          </a:p>
          <a:p>
            <a:pPr lvl="1"/>
            <a:r>
              <a:rPr lang="fi-FI" dirty="0">
                <a:solidFill>
                  <a:srgbClr val="C00000"/>
                </a:solidFill>
              </a:rPr>
              <a:t>Data</a:t>
            </a:r>
            <a:r>
              <a:rPr lang="fi-FI" dirty="0"/>
              <a:t> menyebutkan obyek-obyek dari sebuah konsep</a:t>
            </a:r>
          </a:p>
          <a:p>
            <a:pPr lvl="2"/>
            <a:r>
              <a:rPr lang="fi-FI" dirty="0"/>
              <a:t>Ditunjukkan sebagai </a:t>
            </a:r>
            <a:r>
              <a:rPr lang="fi-FI" dirty="0">
                <a:solidFill>
                  <a:srgbClr val="C00000"/>
                </a:solidFill>
              </a:rPr>
              <a:t>baris</a:t>
            </a:r>
            <a:r>
              <a:rPr lang="fi-FI" dirty="0"/>
              <a:t> dari tabel</a:t>
            </a:r>
          </a:p>
          <a:p>
            <a:pPr lvl="1"/>
            <a:r>
              <a:rPr lang="fi-FI" dirty="0">
                <a:solidFill>
                  <a:srgbClr val="C00000"/>
                </a:solidFill>
              </a:rPr>
              <a:t>Metadata</a:t>
            </a:r>
            <a:r>
              <a:rPr lang="fi-FI" dirty="0"/>
              <a:t> menggambarkan karakteristik dari konsep tersebut</a:t>
            </a:r>
          </a:p>
          <a:p>
            <a:pPr lvl="2"/>
            <a:r>
              <a:rPr lang="fi-FI" dirty="0"/>
              <a:t>Ditunjukkan sebagai </a:t>
            </a:r>
            <a:r>
              <a:rPr lang="fi-FI" dirty="0">
                <a:solidFill>
                  <a:srgbClr val="C00000"/>
                </a:solidFill>
              </a:rPr>
              <a:t>kolom</a:t>
            </a:r>
            <a:r>
              <a:rPr lang="fi-FI" dirty="0"/>
              <a:t> dari tabel</a:t>
            </a:r>
          </a:p>
          <a:p>
            <a:pPr lvl="0"/>
            <a:r>
              <a:rPr lang="id-ID" dirty="0"/>
              <a:t>Dukungan </a:t>
            </a:r>
            <a:r>
              <a:rPr lang="fi-FI" dirty="0"/>
              <a:t>Format data</a:t>
            </a:r>
          </a:p>
          <a:p>
            <a:pPr lvl="1"/>
            <a:r>
              <a:rPr lang="fi-FI" dirty="0"/>
              <a:t>Oracle, IBM DB2, Microsoft SQL Server, MySQL, PostgreSQL, Ingres, Excel, Access, SPSS, CSV files dan berbagai format lain.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329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Repositori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Menjalankan RapidMiner untuk pertama kali, akan menanyakan pembuatan </a:t>
            </a:r>
            <a:r>
              <a:rPr lang="fi-FI" dirty="0">
                <a:solidFill>
                  <a:srgbClr val="C00000"/>
                </a:solidFill>
              </a:rPr>
              <a:t>repositori baru</a:t>
            </a:r>
          </a:p>
          <a:p>
            <a:pPr lvl="0"/>
            <a:r>
              <a:rPr lang="fi-FI" dirty="0"/>
              <a:t>Repositori ini berfungsi sebagai </a:t>
            </a:r>
            <a:r>
              <a:rPr lang="fi-FI" dirty="0">
                <a:solidFill>
                  <a:srgbClr val="C00000"/>
                </a:solidFill>
              </a:rPr>
              <a:t>lokasi penyimpanan terpusat</a:t>
            </a:r>
            <a:r>
              <a:rPr lang="fi-FI" dirty="0"/>
              <a:t> untuk data dan proses analisa kita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533400" y="3581400"/>
            <a:ext cx="4093560" cy="2195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800600" y="3581400"/>
            <a:ext cx="4093560" cy="21951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309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Perspektif dan </a:t>
            </a:r>
            <a:r>
              <a:rPr lang="id-ID" dirty="0" err="1"/>
              <a:t>View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Sebuah </a:t>
            </a:r>
            <a:r>
              <a:rPr lang="fi-FI" b="1" dirty="0">
                <a:solidFill>
                  <a:srgbClr val="C00000"/>
                </a:solidFill>
              </a:rPr>
              <a:t>perspektif</a:t>
            </a:r>
            <a:r>
              <a:rPr lang="fi-FI" dirty="0"/>
              <a:t> berisi pilihan elemen-elemen GUI yang disebut </a:t>
            </a:r>
            <a:r>
              <a:rPr lang="fi-FI" b="1" dirty="0">
                <a:solidFill>
                  <a:srgbClr val="C00000"/>
                </a:solidFill>
              </a:rPr>
              <a:t>view</a:t>
            </a:r>
            <a:r>
              <a:rPr lang="fi-FI" dirty="0"/>
              <a:t>, yang dapat dikonfigurasi secara bebas</a:t>
            </a:r>
          </a:p>
          <a:p>
            <a:pPr lvl="1"/>
            <a:r>
              <a:rPr lang="fi-FI" dirty="0"/>
              <a:t>Elemen-elemen ini dapat diatur bagaimanapun juga sesuka kita</a:t>
            </a:r>
          </a:p>
          <a:p>
            <a:pPr lvl="0"/>
            <a:r>
              <a:rPr lang="fi-FI" dirty="0"/>
              <a:t>Tiga perspektif:</a:t>
            </a:r>
          </a:p>
          <a:p>
            <a:pPr marL="976312" lvl="1" indent="-514350">
              <a:buFont typeface="+mj-lt"/>
              <a:buAutoNum type="arabicPeriod"/>
            </a:pPr>
            <a:r>
              <a:rPr lang="fi-FI" dirty="0"/>
              <a:t>Perspektif </a:t>
            </a:r>
            <a:r>
              <a:rPr lang="id-ID" b="1" dirty="0">
                <a:solidFill>
                  <a:srgbClr val="C00000"/>
                </a:solidFill>
              </a:rPr>
              <a:t>S</a:t>
            </a:r>
            <a:r>
              <a:rPr lang="fi-FI" b="1" dirty="0">
                <a:solidFill>
                  <a:srgbClr val="C00000"/>
                </a:solidFill>
              </a:rPr>
              <a:t>elamat </a:t>
            </a:r>
            <a:r>
              <a:rPr lang="id-ID" b="1" dirty="0">
                <a:solidFill>
                  <a:srgbClr val="C00000"/>
                </a:solidFill>
              </a:rPr>
              <a:t>D</a:t>
            </a:r>
            <a:r>
              <a:rPr lang="fi-FI" b="1" dirty="0">
                <a:solidFill>
                  <a:srgbClr val="C00000"/>
                </a:solidFill>
              </a:rPr>
              <a:t>atang </a:t>
            </a:r>
            <a:r>
              <a:rPr lang="fi-FI" dirty="0"/>
              <a:t>(</a:t>
            </a:r>
            <a:r>
              <a:rPr lang="id-ID" b="1" dirty="0">
                <a:solidFill>
                  <a:srgbClr val="0070C0"/>
                </a:solidFill>
              </a:rPr>
              <a:t>W</a:t>
            </a:r>
            <a:r>
              <a:rPr lang="fi-FI" b="1" dirty="0">
                <a:solidFill>
                  <a:srgbClr val="0070C0"/>
                </a:solidFill>
              </a:rPr>
              <a:t>elcome</a:t>
            </a:r>
            <a:r>
              <a:rPr lang="fi-FI" dirty="0">
                <a:solidFill>
                  <a:srgbClr val="0070C0"/>
                </a:solidFill>
              </a:rPr>
              <a:t> </a:t>
            </a:r>
            <a:r>
              <a:rPr lang="fi-FI" dirty="0"/>
              <a:t>perspective)</a:t>
            </a:r>
          </a:p>
          <a:p>
            <a:pPr marL="976312" lvl="1" indent="-514350">
              <a:buFont typeface="+mj-lt"/>
              <a:buAutoNum type="arabicPeriod"/>
            </a:pPr>
            <a:r>
              <a:rPr lang="fi-FI" dirty="0"/>
              <a:t>Perspektif </a:t>
            </a:r>
            <a:r>
              <a:rPr lang="id-ID" b="1" dirty="0">
                <a:solidFill>
                  <a:srgbClr val="C00000"/>
                </a:solidFill>
              </a:rPr>
              <a:t>D</a:t>
            </a:r>
            <a:r>
              <a:rPr lang="fi-FI" b="1" dirty="0">
                <a:solidFill>
                  <a:srgbClr val="C00000"/>
                </a:solidFill>
              </a:rPr>
              <a:t>esain</a:t>
            </a:r>
            <a:r>
              <a:rPr lang="fi-FI" dirty="0">
                <a:solidFill>
                  <a:srgbClr val="C00000"/>
                </a:solidFill>
              </a:rPr>
              <a:t> </a:t>
            </a:r>
            <a:r>
              <a:rPr lang="fi-FI" dirty="0"/>
              <a:t>(</a:t>
            </a:r>
            <a:r>
              <a:rPr lang="id-ID" b="1" dirty="0">
                <a:solidFill>
                  <a:srgbClr val="0070C0"/>
                </a:solidFill>
              </a:rPr>
              <a:t>D</a:t>
            </a:r>
            <a:r>
              <a:rPr lang="fi-FI" b="1" dirty="0">
                <a:solidFill>
                  <a:srgbClr val="0070C0"/>
                </a:solidFill>
              </a:rPr>
              <a:t>esign</a:t>
            </a:r>
            <a:r>
              <a:rPr lang="fi-FI" dirty="0">
                <a:solidFill>
                  <a:srgbClr val="0070C0"/>
                </a:solidFill>
              </a:rPr>
              <a:t> </a:t>
            </a:r>
            <a:r>
              <a:rPr lang="fi-FI" dirty="0"/>
              <a:t>perspective)</a:t>
            </a:r>
          </a:p>
          <a:p>
            <a:pPr marL="976312" lvl="1" indent="-514350">
              <a:buFont typeface="+mj-lt"/>
              <a:buAutoNum type="arabicPeriod"/>
            </a:pPr>
            <a:r>
              <a:rPr lang="fi-FI" dirty="0"/>
              <a:t>Perspektif </a:t>
            </a:r>
            <a:r>
              <a:rPr lang="id-ID" b="1" dirty="0">
                <a:solidFill>
                  <a:srgbClr val="C00000"/>
                </a:solidFill>
              </a:rPr>
              <a:t>H</a:t>
            </a:r>
            <a:r>
              <a:rPr lang="fi-FI" b="1" dirty="0">
                <a:solidFill>
                  <a:srgbClr val="C00000"/>
                </a:solidFill>
              </a:rPr>
              <a:t>asil</a:t>
            </a:r>
            <a:r>
              <a:rPr lang="fi-FI" dirty="0">
                <a:solidFill>
                  <a:srgbClr val="C00000"/>
                </a:solidFill>
              </a:rPr>
              <a:t> </a:t>
            </a:r>
            <a:r>
              <a:rPr lang="fi-FI" dirty="0"/>
              <a:t>(</a:t>
            </a:r>
            <a:r>
              <a:rPr lang="id-ID" b="1" dirty="0">
                <a:solidFill>
                  <a:srgbClr val="0070C0"/>
                </a:solidFill>
              </a:rPr>
              <a:t>R</a:t>
            </a:r>
            <a:r>
              <a:rPr lang="fi-FI" b="1" dirty="0">
                <a:solidFill>
                  <a:srgbClr val="0070C0"/>
                </a:solidFill>
              </a:rPr>
              <a:t>esult</a:t>
            </a:r>
            <a:r>
              <a:rPr lang="fi-FI" dirty="0">
                <a:solidFill>
                  <a:srgbClr val="0070C0"/>
                </a:solidFill>
              </a:rPr>
              <a:t> </a:t>
            </a:r>
            <a:r>
              <a:rPr lang="fi-FI" dirty="0"/>
              <a:t>perspective)</a:t>
            </a:r>
          </a:p>
        </p:txBody>
      </p:sp>
    </p:spTree>
    <p:extLst>
      <p:ext uri="{BB962C8B-B14F-4D97-AF65-F5344CB8AC3E}">
        <p14:creationId xmlns:p14="http://schemas.microsoft.com/office/powerpoint/2010/main" val="78248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Perspektif dan </a:t>
            </a:r>
            <a:r>
              <a:rPr lang="id-ID" dirty="0" err="1"/>
              <a:t>View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990600" y="989872"/>
            <a:ext cx="7010400" cy="55225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522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Perspektif Desain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Perspektif pusat di mana </a:t>
            </a:r>
            <a:r>
              <a:rPr lang="fi-FI" dirty="0">
                <a:solidFill>
                  <a:srgbClr val="C00000"/>
                </a:solidFill>
              </a:rPr>
              <a:t>semua proses analisa dibuat</a:t>
            </a:r>
            <a:r>
              <a:rPr lang="fi-FI" dirty="0"/>
              <a:t> dan dimanage</a:t>
            </a:r>
          </a:p>
          <a:p>
            <a:pPr lvl="0"/>
            <a:r>
              <a:rPr lang="fi-FI" dirty="0"/>
              <a:t>Pindah ke </a:t>
            </a:r>
            <a:r>
              <a:rPr lang="id-ID" b="1" dirty="0" err="1">
                <a:solidFill>
                  <a:srgbClr val="C00000"/>
                </a:solidFill>
              </a:rPr>
              <a:t>Pe</a:t>
            </a:r>
            <a:r>
              <a:rPr lang="fi-FI" b="1" dirty="0">
                <a:solidFill>
                  <a:srgbClr val="C00000"/>
                </a:solidFill>
              </a:rPr>
              <a:t>rspektif </a:t>
            </a:r>
            <a:r>
              <a:rPr lang="id-ID" b="1" dirty="0">
                <a:solidFill>
                  <a:srgbClr val="C00000"/>
                </a:solidFill>
              </a:rPr>
              <a:t>D</a:t>
            </a:r>
            <a:r>
              <a:rPr lang="fi-FI" b="1" dirty="0">
                <a:solidFill>
                  <a:srgbClr val="C00000"/>
                </a:solidFill>
              </a:rPr>
              <a:t>esain </a:t>
            </a:r>
            <a:r>
              <a:rPr lang="fi-FI" dirty="0"/>
              <a:t>dengan:</a:t>
            </a:r>
          </a:p>
          <a:p>
            <a:pPr lvl="1"/>
            <a:r>
              <a:rPr lang="fi-FI" dirty="0"/>
              <a:t>Klik </a:t>
            </a:r>
            <a:r>
              <a:rPr lang="fi-FI" dirty="0">
                <a:solidFill>
                  <a:srgbClr val="C00000"/>
                </a:solidFill>
              </a:rPr>
              <a:t>tombol paling kiri</a:t>
            </a:r>
          </a:p>
          <a:p>
            <a:pPr lvl="1"/>
            <a:r>
              <a:rPr lang="fi-FI" dirty="0"/>
              <a:t>Atau gunakan menu </a:t>
            </a:r>
            <a:r>
              <a:rPr lang="fi-FI" b="1" dirty="0">
                <a:solidFill>
                  <a:srgbClr val="C00000"/>
                </a:solidFill>
              </a:rPr>
              <a:t>View</a:t>
            </a:r>
            <a:r>
              <a:rPr lang="fi-FI" dirty="0">
                <a:solidFill>
                  <a:srgbClr val="C00000"/>
                </a:solidFill>
              </a:rPr>
              <a:t> </a:t>
            </a:r>
            <a:r>
              <a:rPr lang="fi-FI" dirty="0"/>
              <a:t>→ </a:t>
            </a:r>
            <a:r>
              <a:rPr lang="fi-FI" b="1" dirty="0">
                <a:solidFill>
                  <a:srgbClr val="C00000"/>
                </a:solidFill>
              </a:rPr>
              <a:t>Perspectives</a:t>
            </a:r>
            <a:r>
              <a:rPr lang="fi-FI" dirty="0"/>
              <a:t> → </a:t>
            </a:r>
            <a:r>
              <a:rPr lang="fi-FI" b="1" dirty="0">
                <a:solidFill>
                  <a:srgbClr val="C00000"/>
                </a:solidFill>
              </a:rPr>
              <a:t>Design</a:t>
            </a:r>
          </a:p>
          <a:p>
            <a:pPr lvl="0"/>
            <a:r>
              <a:rPr lang="fi-FI" dirty="0"/>
              <a:t>View:</a:t>
            </a:r>
          </a:p>
          <a:p>
            <a:pPr lvl="1"/>
            <a:r>
              <a:rPr lang="fi-FI" b="1" dirty="0">
                <a:solidFill>
                  <a:srgbClr val="C00000"/>
                </a:solidFill>
              </a:rPr>
              <a:t>Operators</a:t>
            </a:r>
            <a:r>
              <a:rPr lang="fi-FI" dirty="0"/>
              <a:t>, </a:t>
            </a:r>
            <a:r>
              <a:rPr lang="fi-FI" b="1" dirty="0">
                <a:solidFill>
                  <a:srgbClr val="C00000"/>
                </a:solidFill>
              </a:rPr>
              <a:t>Repositories</a:t>
            </a:r>
            <a:r>
              <a:rPr lang="fi-FI" dirty="0"/>
              <a:t>, </a:t>
            </a:r>
            <a:r>
              <a:rPr lang="fi-FI" b="1" dirty="0">
                <a:solidFill>
                  <a:srgbClr val="C00000"/>
                </a:solidFill>
              </a:rPr>
              <a:t>Process</a:t>
            </a:r>
            <a:r>
              <a:rPr lang="fi-FI" dirty="0"/>
              <a:t>, </a:t>
            </a:r>
            <a:r>
              <a:rPr lang="fi-FI" b="1" dirty="0">
                <a:solidFill>
                  <a:srgbClr val="C00000"/>
                </a:solidFill>
              </a:rPr>
              <a:t>Parameters</a:t>
            </a:r>
            <a:r>
              <a:rPr lang="fi-FI" dirty="0"/>
              <a:t>, </a:t>
            </a:r>
            <a:r>
              <a:rPr lang="fi-FI" b="1" dirty="0">
                <a:solidFill>
                  <a:srgbClr val="C00000"/>
                </a:solidFill>
              </a:rPr>
              <a:t>Help</a:t>
            </a:r>
            <a:r>
              <a:rPr lang="fi-FI" dirty="0"/>
              <a:t>, </a:t>
            </a:r>
            <a:r>
              <a:rPr lang="fi-FI" b="1" dirty="0">
                <a:solidFill>
                  <a:srgbClr val="C00000"/>
                </a:solidFill>
              </a:rPr>
              <a:t>Comment</a:t>
            </a:r>
            <a:r>
              <a:rPr lang="fi-FI" dirty="0"/>
              <a:t>, </a:t>
            </a:r>
            <a:r>
              <a:rPr lang="fi-FI" b="1" dirty="0">
                <a:solidFill>
                  <a:srgbClr val="C00000"/>
                </a:solidFill>
              </a:rPr>
              <a:t>Overview</a:t>
            </a:r>
            <a:r>
              <a:rPr lang="fi-FI" dirty="0"/>
              <a:t>, </a:t>
            </a:r>
            <a:r>
              <a:rPr lang="fi-FI" b="1" dirty="0">
                <a:solidFill>
                  <a:srgbClr val="C00000"/>
                </a:solidFill>
              </a:rPr>
              <a:t>Problems</a:t>
            </a:r>
            <a:r>
              <a:rPr lang="fi-FI" dirty="0"/>
              <a:t>, </a:t>
            </a:r>
            <a:r>
              <a:rPr lang="fi-FI" b="1" dirty="0">
                <a:solidFill>
                  <a:srgbClr val="C00000"/>
                </a:solidFill>
              </a:rPr>
              <a:t>Log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4648200" y="2581047"/>
            <a:ext cx="1524000" cy="5730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323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Perspektif Desain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066800" y="990600"/>
            <a:ext cx="7010400" cy="55225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635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Operator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Semua tahapan kerja (</a:t>
            </a:r>
            <a:r>
              <a:rPr lang="fi-FI" b="1" dirty="0">
                <a:solidFill>
                  <a:srgbClr val="C00000"/>
                </a:solidFill>
              </a:rPr>
              <a:t>operator</a:t>
            </a:r>
            <a:r>
              <a:rPr lang="fi-FI" dirty="0"/>
              <a:t>) ditampilkan </a:t>
            </a:r>
            <a:r>
              <a:rPr lang="id-ID" dirty="0"/>
              <a:t>dalam kelompok</a:t>
            </a:r>
          </a:p>
          <a:p>
            <a:pPr lvl="0"/>
            <a:r>
              <a:rPr lang="id-ID" dirty="0"/>
              <a:t>Setiap operator </a:t>
            </a:r>
            <a:r>
              <a:rPr lang="fi-FI" dirty="0"/>
              <a:t>bisa diikutsertakan di dalam proses analisa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981200" y="2819400"/>
            <a:ext cx="5058719" cy="39079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978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Operator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b="1" dirty="0">
                <a:solidFill>
                  <a:srgbClr val="C00000"/>
                </a:solidFill>
              </a:rPr>
              <a:t>Process </a:t>
            </a:r>
            <a:r>
              <a:rPr lang="id-ID" b="1" dirty="0">
                <a:solidFill>
                  <a:srgbClr val="C00000"/>
                </a:solidFill>
              </a:rPr>
              <a:t>C</a:t>
            </a:r>
            <a:r>
              <a:rPr lang="fi-FI" b="1" dirty="0">
                <a:solidFill>
                  <a:srgbClr val="C00000"/>
                </a:solidFill>
              </a:rPr>
              <a:t>ontrol</a:t>
            </a:r>
          </a:p>
          <a:p>
            <a:pPr lvl="1"/>
            <a:r>
              <a:rPr lang="fi-FI" dirty="0"/>
              <a:t>Untuk mengontrol aliran proses, seperti </a:t>
            </a:r>
            <a:r>
              <a:rPr lang="fi-FI" i="1" dirty="0"/>
              <a:t>loop</a:t>
            </a:r>
            <a:r>
              <a:rPr lang="fi-FI" dirty="0"/>
              <a:t> atau </a:t>
            </a:r>
            <a:r>
              <a:rPr lang="fi-FI" i="1" dirty="0"/>
              <a:t>conditional branch</a:t>
            </a:r>
            <a:endParaRPr lang="fi-FI" dirty="0"/>
          </a:p>
          <a:p>
            <a:pPr lvl="0"/>
            <a:r>
              <a:rPr lang="fi-FI" b="1" dirty="0">
                <a:solidFill>
                  <a:srgbClr val="C00000"/>
                </a:solidFill>
              </a:rPr>
              <a:t>Utility</a:t>
            </a:r>
          </a:p>
          <a:p>
            <a:pPr lvl="1"/>
            <a:r>
              <a:rPr lang="fi-FI" dirty="0"/>
              <a:t>Untuk mengelompokkan </a:t>
            </a:r>
            <a:r>
              <a:rPr lang="fi-FI" i="1" dirty="0"/>
              <a:t>subprocess</a:t>
            </a:r>
            <a:r>
              <a:rPr lang="fi-FI" dirty="0"/>
              <a:t>, juga </a:t>
            </a:r>
            <a:r>
              <a:rPr lang="fi-FI" i="1" dirty="0"/>
              <a:t>macro</a:t>
            </a:r>
            <a:r>
              <a:rPr lang="fi-FI" dirty="0"/>
              <a:t> dan </a:t>
            </a:r>
            <a:r>
              <a:rPr lang="fi-FI" i="1" dirty="0"/>
              <a:t>logger</a:t>
            </a:r>
            <a:endParaRPr lang="fi-FI" dirty="0"/>
          </a:p>
          <a:p>
            <a:pPr lvl="0"/>
            <a:r>
              <a:rPr lang="fi-FI" b="1" dirty="0">
                <a:solidFill>
                  <a:srgbClr val="C00000"/>
                </a:solidFill>
              </a:rPr>
              <a:t>Repository Access</a:t>
            </a:r>
          </a:p>
          <a:p>
            <a:pPr lvl="1"/>
            <a:r>
              <a:rPr lang="fi-FI" dirty="0"/>
              <a:t>Untuk membaca dan menulis repositori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0384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View Operator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838200"/>
            <a:ext cx="8553450" cy="5181600"/>
          </a:xfrm>
        </p:spPr>
        <p:txBody>
          <a:bodyPr/>
          <a:lstStyle/>
          <a:p>
            <a:pPr lvl="0"/>
            <a:r>
              <a:rPr lang="fi-FI" b="1" dirty="0">
                <a:solidFill>
                  <a:srgbClr val="C00000"/>
                </a:solidFill>
              </a:rPr>
              <a:t>Import</a:t>
            </a:r>
          </a:p>
          <a:p>
            <a:pPr lvl="1"/>
            <a:r>
              <a:rPr lang="fi-FI" dirty="0"/>
              <a:t>Untuk membaca data dari berbagai format eksternal</a:t>
            </a:r>
          </a:p>
          <a:p>
            <a:pPr lvl="0"/>
            <a:r>
              <a:rPr lang="fi-FI" b="1" dirty="0">
                <a:solidFill>
                  <a:srgbClr val="C00000"/>
                </a:solidFill>
              </a:rPr>
              <a:t>Export</a:t>
            </a:r>
          </a:p>
          <a:p>
            <a:pPr lvl="1"/>
            <a:r>
              <a:rPr lang="fi-FI" dirty="0"/>
              <a:t>Untuk menulis data ke berbagai format eksternal</a:t>
            </a:r>
          </a:p>
          <a:p>
            <a:pPr lvl="0"/>
            <a:r>
              <a:rPr lang="fi-FI" b="1" dirty="0">
                <a:solidFill>
                  <a:srgbClr val="C00000"/>
                </a:solidFill>
              </a:rPr>
              <a:t>Data Transformation</a:t>
            </a:r>
          </a:p>
          <a:p>
            <a:pPr lvl="1"/>
            <a:r>
              <a:rPr lang="fi-FI" dirty="0"/>
              <a:t>Untuk transformasi data dan metadata</a:t>
            </a:r>
          </a:p>
          <a:p>
            <a:pPr lvl="0"/>
            <a:r>
              <a:rPr lang="fi-FI" b="1" dirty="0">
                <a:solidFill>
                  <a:srgbClr val="C00000"/>
                </a:solidFill>
              </a:rPr>
              <a:t>Modelling</a:t>
            </a:r>
          </a:p>
          <a:p>
            <a:pPr lvl="1"/>
            <a:r>
              <a:rPr lang="fi-FI" dirty="0"/>
              <a:t>Untuk proses data mining yang sesungguhnya seperti klasifikasi, regresi, clustering, aturan asosiasi dll</a:t>
            </a:r>
          </a:p>
          <a:p>
            <a:pPr lvl="0"/>
            <a:r>
              <a:rPr lang="fi-FI" b="1" dirty="0">
                <a:solidFill>
                  <a:srgbClr val="C00000"/>
                </a:solidFill>
              </a:rPr>
              <a:t>Evaluation</a:t>
            </a:r>
          </a:p>
          <a:p>
            <a:pPr lvl="1"/>
            <a:r>
              <a:rPr lang="fi-FI" dirty="0"/>
              <a:t>Untuk menghitung kualitas </a:t>
            </a:r>
            <a:r>
              <a:rPr lang="id-ID" dirty="0"/>
              <a:t>dan </a:t>
            </a:r>
            <a:r>
              <a:rPr lang="id-ID" dirty="0" err="1"/>
              <a:t>perfomansi</a:t>
            </a:r>
            <a:r>
              <a:rPr lang="id-ID" dirty="0"/>
              <a:t> </a:t>
            </a:r>
            <a:r>
              <a:rPr lang="fi-FI" dirty="0"/>
              <a:t>dari model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1809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View Operator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990600" y="1066799"/>
            <a:ext cx="6858000" cy="54025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638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</a:t>
            </a:r>
            <a:r>
              <a:rPr lang="id-ID" dirty="0" err="1"/>
              <a:t>Repositori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d-ID" dirty="0"/>
              <a:t>Layanan </a:t>
            </a:r>
            <a:r>
              <a:rPr lang="fi-FI" dirty="0"/>
              <a:t>untuk manajemen proses analisa, baik data, metadata, proses maupun hasil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752600" y="2045485"/>
            <a:ext cx="5410200" cy="45420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681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Proses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Menampilkan proses analisa </a:t>
            </a:r>
            <a:r>
              <a:rPr lang="id-ID" dirty="0"/>
              <a:t>yang berisi berbagai operator dengan alur koneksi </a:t>
            </a:r>
            <a:r>
              <a:rPr lang="id-ID" dirty="0" err="1"/>
              <a:t>diantara</a:t>
            </a:r>
            <a:r>
              <a:rPr lang="id-ID" dirty="0"/>
              <a:t> mereka</a:t>
            </a:r>
            <a:endParaRPr lang="fi-FI" dirty="0"/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371600" y="2133600"/>
            <a:ext cx="6477000" cy="44212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58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Proses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143000" y="1066800"/>
            <a:ext cx="6781799" cy="5342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610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View Parameter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Operator</a:t>
            </a:r>
            <a:r>
              <a:rPr lang="id-ID" dirty="0"/>
              <a:t> kadang </a:t>
            </a:r>
            <a:r>
              <a:rPr lang="fi-FI" dirty="0"/>
              <a:t>memerlukan </a:t>
            </a:r>
            <a:r>
              <a:rPr lang="fi-FI" dirty="0">
                <a:solidFill>
                  <a:srgbClr val="C00000"/>
                </a:solidFill>
              </a:rPr>
              <a:t>parameter</a:t>
            </a:r>
            <a:r>
              <a:rPr lang="fi-FI" dirty="0"/>
              <a:t> untuk bisa berfungsi</a:t>
            </a:r>
            <a:endParaRPr lang="id-ID" dirty="0"/>
          </a:p>
          <a:p>
            <a:pPr lvl="0"/>
            <a:r>
              <a:rPr lang="fi-FI" dirty="0"/>
              <a:t>Setelah operator dipilih di view </a:t>
            </a:r>
            <a:r>
              <a:rPr lang="fi-FI" b="1" dirty="0">
                <a:solidFill>
                  <a:srgbClr val="C00000"/>
                </a:solidFill>
              </a:rPr>
              <a:t>Proses</a:t>
            </a:r>
            <a:r>
              <a:rPr lang="fi-FI" dirty="0"/>
              <a:t>, parameternya ditampilkan di view ini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143000" y="3124200"/>
            <a:ext cx="3352800" cy="3301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664000" y="3121702"/>
            <a:ext cx="2304720" cy="3285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73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View Parameter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295400" y="1066800"/>
            <a:ext cx="6656399" cy="52436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400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View </a:t>
            </a:r>
            <a:r>
              <a:rPr lang="id-ID" dirty="0" err="1"/>
              <a:t>Help</a:t>
            </a:r>
            <a:r>
              <a:rPr lang="id-ID" dirty="0"/>
              <a:t> dan </a:t>
            </a:r>
            <a:r>
              <a:rPr lang="id-ID" dirty="0" err="1"/>
              <a:t>View</a:t>
            </a:r>
            <a:r>
              <a:rPr lang="id-ID" dirty="0"/>
              <a:t> </a:t>
            </a:r>
            <a:r>
              <a:rPr lang="id-ID" dirty="0" err="1"/>
              <a:t>Comment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View </a:t>
            </a:r>
            <a:r>
              <a:rPr lang="fi-FI" b="1" dirty="0">
                <a:solidFill>
                  <a:srgbClr val="C00000"/>
                </a:solidFill>
              </a:rPr>
              <a:t>Help</a:t>
            </a:r>
            <a:r>
              <a:rPr lang="fi-FI" dirty="0"/>
              <a:t> menampilkan </a:t>
            </a:r>
            <a:r>
              <a:rPr lang="fi-FI" dirty="0">
                <a:solidFill>
                  <a:srgbClr val="C00000"/>
                </a:solidFill>
              </a:rPr>
              <a:t>deskripsi dari operator</a:t>
            </a:r>
          </a:p>
          <a:p>
            <a:pPr lvl="0"/>
            <a:r>
              <a:rPr lang="fi-FI" dirty="0"/>
              <a:t>View </a:t>
            </a:r>
            <a:r>
              <a:rPr lang="fi-FI" b="1" dirty="0">
                <a:solidFill>
                  <a:srgbClr val="C00000"/>
                </a:solidFill>
              </a:rPr>
              <a:t>Comment</a:t>
            </a:r>
            <a:r>
              <a:rPr lang="fi-FI" dirty="0">
                <a:solidFill>
                  <a:srgbClr val="C00000"/>
                </a:solidFill>
              </a:rPr>
              <a:t> </a:t>
            </a:r>
            <a:r>
              <a:rPr lang="fi-FI" dirty="0"/>
              <a:t>menampilkan komentar yang dapat diedit terhadap operator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2895600" y="2667000"/>
            <a:ext cx="3552949" cy="384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911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View </a:t>
            </a:r>
            <a:r>
              <a:rPr lang="id-ID" dirty="0" err="1"/>
              <a:t>Help</a:t>
            </a:r>
            <a:r>
              <a:rPr lang="id-ID" dirty="0"/>
              <a:t> dan </a:t>
            </a:r>
            <a:r>
              <a:rPr lang="id-ID" dirty="0" err="1"/>
              <a:t>View</a:t>
            </a:r>
            <a:r>
              <a:rPr lang="id-ID" dirty="0"/>
              <a:t> </a:t>
            </a:r>
            <a:r>
              <a:rPr lang="id-ID" dirty="0" err="1"/>
              <a:t>Comment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143000" y="976859"/>
            <a:ext cx="7010400" cy="55225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764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</a:t>
            </a:r>
            <a:r>
              <a:rPr lang="id-ID" dirty="0" err="1"/>
              <a:t>Overview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Menampilkan seluruh </a:t>
            </a:r>
            <a:r>
              <a:rPr lang="fi-FI" dirty="0">
                <a:solidFill>
                  <a:srgbClr val="C00000"/>
                </a:solidFill>
              </a:rPr>
              <a:t>area kerja </a:t>
            </a:r>
            <a:r>
              <a:rPr lang="fi-FI" dirty="0"/>
              <a:t>dan menyorot seksi yang ditampilkan saat ini dengan sebuah kotak kecil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685800" y="2743200"/>
            <a:ext cx="7469524" cy="3352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195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</a:t>
            </a:r>
            <a:r>
              <a:rPr lang="id-ID" dirty="0" err="1"/>
              <a:t>Overview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088744" y="990600"/>
            <a:ext cx="6912256" cy="54452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819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</a:t>
            </a:r>
            <a:r>
              <a:rPr lang="id-ID" dirty="0" err="1"/>
              <a:t>Problems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Menampilkan setiap pesan </a:t>
            </a:r>
            <a:r>
              <a:rPr lang="fi-FI" dirty="0">
                <a:solidFill>
                  <a:srgbClr val="C00000"/>
                </a:solidFill>
              </a:rPr>
              <a:t>warning</a:t>
            </a:r>
            <a:r>
              <a:rPr lang="fi-FI" dirty="0"/>
              <a:t> dan </a:t>
            </a:r>
            <a:r>
              <a:rPr lang="fi-FI" dirty="0">
                <a:solidFill>
                  <a:srgbClr val="C00000"/>
                </a:solidFill>
              </a:rPr>
              <a:t>error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457200" y="2156143"/>
            <a:ext cx="8382000" cy="19132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812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Log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Menampilkan </a:t>
            </a:r>
            <a:r>
              <a:rPr lang="fi-FI" dirty="0">
                <a:solidFill>
                  <a:srgbClr val="C00000"/>
                </a:solidFill>
              </a:rPr>
              <a:t>pesan log </a:t>
            </a:r>
            <a:r>
              <a:rPr lang="fi-FI" dirty="0"/>
              <a:t>selama melakukan desain dan eksekusi proses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762000" y="2667000"/>
            <a:ext cx="7602590" cy="2367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798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View</a:t>
            </a:r>
            <a:r>
              <a:rPr lang="id-ID" dirty="0"/>
              <a:t> </a:t>
            </a:r>
            <a:r>
              <a:rPr lang="id-ID" dirty="0" err="1"/>
              <a:t>Problems</a:t>
            </a:r>
            <a:r>
              <a:rPr lang="id-ID" dirty="0"/>
              <a:t> </a:t>
            </a:r>
            <a:r>
              <a:rPr lang="id-ID" dirty="0" err="1"/>
              <a:t>and</a:t>
            </a:r>
            <a:r>
              <a:rPr lang="id-ID" dirty="0"/>
              <a:t> </a:t>
            </a:r>
            <a:r>
              <a:rPr lang="id-ID" dirty="0" err="1"/>
              <a:t>View</a:t>
            </a:r>
            <a:r>
              <a:rPr lang="id-ID" dirty="0"/>
              <a:t> Log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080001" y="1090740"/>
            <a:ext cx="6844799" cy="53921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976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Operator dan Proses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Proses data mining pada dasarnya adalah proses analisa</a:t>
            </a:r>
            <a:r>
              <a:rPr lang="id-ID" dirty="0"/>
              <a:t> yang berisi </a:t>
            </a:r>
            <a:r>
              <a:rPr lang="id-ID" dirty="0">
                <a:solidFill>
                  <a:srgbClr val="C00000"/>
                </a:solidFill>
              </a:rPr>
              <a:t>alur kerja dari komponen data </a:t>
            </a:r>
            <a:r>
              <a:rPr lang="id-ID" dirty="0" err="1">
                <a:solidFill>
                  <a:srgbClr val="C00000"/>
                </a:solidFill>
              </a:rPr>
              <a:t>mining</a:t>
            </a:r>
            <a:endParaRPr lang="fi-FI" dirty="0">
              <a:solidFill>
                <a:srgbClr val="C00000"/>
              </a:solidFill>
            </a:endParaRPr>
          </a:p>
          <a:p>
            <a:pPr lvl="0"/>
            <a:r>
              <a:rPr lang="fi-FI" dirty="0"/>
              <a:t>Komponen dari proses ini disebut </a:t>
            </a:r>
            <a:r>
              <a:rPr lang="fi-FI" dirty="0">
                <a:solidFill>
                  <a:srgbClr val="C00000"/>
                </a:solidFill>
              </a:rPr>
              <a:t>operator</a:t>
            </a:r>
            <a:r>
              <a:rPr lang="fi-FI" dirty="0"/>
              <a:t>, yang didefinisikan dengan:</a:t>
            </a:r>
          </a:p>
          <a:p>
            <a:pPr marL="976312" lvl="1" indent="-514350">
              <a:buFont typeface="+mj-lt"/>
              <a:buAutoNum type="arabicPeriod"/>
            </a:pPr>
            <a:r>
              <a:rPr lang="fi-FI" dirty="0"/>
              <a:t>Deskripsi </a:t>
            </a:r>
            <a:r>
              <a:rPr lang="fi-FI" dirty="0">
                <a:solidFill>
                  <a:srgbClr val="C00000"/>
                </a:solidFill>
              </a:rPr>
              <a:t>input</a:t>
            </a:r>
          </a:p>
          <a:p>
            <a:pPr marL="976312" lvl="1" indent="-514350">
              <a:buFont typeface="+mj-lt"/>
              <a:buAutoNum type="arabicPeriod"/>
            </a:pPr>
            <a:r>
              <a:rPr lang="fi-FI" dirty="0"/>
              <a:t>Deskripsi </a:t>
            </a:r>
            <a:r>
              <a:rPr lang="fi-FI" dirty="0">
                <a:solidFill>
                  <a:srgbClr val="C00000"/>
                </a:solidFill>
              </a:rPr>
              <a:t>output</a:t>
            </a:r>
          </a:p>
          <a:p>
            <a:pPr marL="976312" lvl="1" indent="-514350">
              <a:buFont typeface="+mj-lt"/>
              <a:buAutoNum type="arabicPeriod"/>
            </a:pPr>
            <a:r>
              <a:rPr lang="fi-FI" dirty="0">
                <a:solidFill>
                  <a:srgbClr val="C00000"/>
                </a:solidFill>
              </a:rPr>
              <a:t>Aksi</a:t>
            </a:r>
            <a:r>
              <a:rPr lang="fi-FI" dirty="0"/>
              <a:t> yang dilakukan</a:t>
            </a:r>
          </a:p>
          <a:p>
            <a:pPr marL="976312" lvl="1" indent="-514350">
              <a:buFont typeface="+mj-lt"/>
              <a:buAutoNum type="arabicPeriod"/>
            </a:pPr>
            <a:r>
              <a:rPr lang="fi-FI" dirty="0">
                <a:solidFill>
                  <a:srgbClr val="C00000"/>
                </a:solidFill>
              </a:rPr>
              <a:t>Parameter</a:t>
            </a:r>
            <a:r>
              <a:rPr lang="fi-FI" dirty="0"/>
              <a:t> yang diperlukan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1304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Operator dan Proses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z="2800" dirty="0"/>
              <a:t>Sebuah operator bisa disambungkan melalui </a:t>
            </a:r>
            <a:r>
              <a:rPr lang="fi-FI" sz="2800" dirty="0">
                <a:solidFill>
                  <a:srgbClr val="C00000"/>
                </a:solidFill>
              </a:rPr>
              <a:t>port masukan</a:t>
            </a:r>
            <a:r>
              <a:rPr lang="fi-FI" sz="2800" dirty="0"/>
              <a:t> (kiri) dan </a:t>
            </a:r>
            <a:r>
              <a:rPr lang="fi-FI" sz="2800" dirty="0">
                <a:solidFill>
                  <a:srgbClr val="C00000"/>
                </a:solidFill>
              </a:rPr>
              <a:t>port keluaran </a:t>
            </a:r>
            <a:r>
              <a:rPr lang="fi-FI" sz="2800" dirty="0"/>
              <a:t>(kanan)</a:t>
            </a:r>
          </a:p>
          <a:p>
            <a:pPr lvl="0">
              <a:buNone/>
            </a:pPr>
            <a:endParaRPr lang="id-ID" dirty="0"/>
          </a:p>
          <a:p>
            <a:pPr lvl="0">
              <a:buNone/>
            </a:pPr>
            <a:endParaRPr lang="fi-FI" dirty="0"/>
          </a:p>
          <a:p>
            <a:pPr lvl="0"/>
            <a:r>
              <a:rPr lang="fi-FI" sz="2800" dirty="0"/>
              <a:t>Indikator status dari operator:</a:t>
            </a:r>
          </a:p>
          <a:p>
            <a:pPr lvl="1"/>
            <a:r>
              <a:rPr lang="fi-FI" b="1" dirty="0">
                <a:solidFill>
                  <a:srgbClr val="C00000"/>
                </a:solidFill>
              </a:rPr>
              <a:t>Lampu</a:t>
            </a:r>
            <a:r>
              <a:rPr lang="fi-FI" dirty="0"/>
              <a:t> status: </a:t>
            </a:r>
            <a:r>
              <a:rPr lang="fi-FI" dirty="0">
                <a:solidFill>
                  <a:srgbClr val="C00000"/>
                </a:solidFill>
              </a:rPr>
              <a:t>merah</a:t>
            </a:r>
            <a:r>
              <a:rPr lang="fi-FI" dirty="0"/>
              <a:t> (tak tersambung), </a:t>
            </a:r>
            <a:r>
              <a:rPr lang="fi-FI" dirty="0">
                <a:solidFill>
                  <a:srgbClr val="C00000"/>
                </a:solidFill>
              </a:rPr>
              <a:t>kuning</a:t>
            </a:r>
            <a:r>
              <a:rPr lang="fi-FI" dirty="0"/>
              <a:t> (lengkap tetapi belum dijalankan), </a:t>
            </a:r>
            <a:r>
              <a:rPr lang="fi-FI" dirty="0">
                <a:solidFill>
                  <a:srgbClr val="C00000"/>
                </a:solidFill>
              </a:rPr>
              <a:t>hijau</a:t>
            </a:r>
            <a:r>
              <a:rPr lang="fi-FI" dirty="0"/>
              <a:t> (sudah behasil dijalankan)</a:t>
            </a:r>
          </a:p>
          <a:p>
            <a:pPr lvl="1"/>
            <a:r>
              <a:rPr lang="fi-FI" b="1" dirty="0">
                <a:solidFill>
                  <a:srgbClr val="C00000"/>
                </a:solidFill>
              </a:rPr>
              <a:t>Segitiga</a:t>
            </a:r>
            <a:r>
              <a:rPr lang="fi-FI" dirty="0"/>
              <a:t> warning: bila ada pesan status</a:t>
            </a:r>
          </a:p>
          <a:p>
            <a:pPr lvl="1"/>
            <a:r>
              <a:rPr lang="fi-FI" b="1" dirty="0">
                <a:solidFill>
                  <a:srgbClr val="C00000"/>
                </a:solidFill>
              </a:rPr>
              <a:t>Breakpoint</a:t>
            </a:r>
            <a:r>
              <a:rPr lang="fi-FI" dirty="0"/>
              <a:t>: bila ada breakpoint sebelum/sesudahnya</a:t>
            </a:r>
          </a:p>
          <a:p>
            <a:pPr lvl="1"/>
            <a:r>
              <a:rPr lang="fi-FI" b="1" dirty="0">
                <a:solidFill>
                  <a:srgbClr val="C00000"/>
                </a:solidFill>
              </a:rPr>
              <a:t>Comment</a:t>
            </a:r>
            <a:r>
              <a:rPr lang="fi-FI" dirty="0"/>
              <a:t>: bila ada komentar</a:t>
            </a:r>
          </a:p>
          <a:p>
            <a:pPr lvl="1"/>
            <a:r>
              <a:rPr lang="fi-FI" b="1" dirty="0">
                <a:solidFill>
                  <a:srgbClr val="C00000"/>
                </a:solidFill>
              </a:rPr>
              <a:t>Subprocess</a:t>
            </a:r>
            <a:r>
              <a:rPr lang="fi-FI" dirty="0"/>
              <a:t>: bila mempunyai subprocess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689268" y="1962181"/>
            <a:ext cx="1587331" cy="1292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191000" y="2007828"/>
            <a:ext cx="2209800" cy="12599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718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Operator dan Proses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Sebuah proses analisa yang terdiri dari </a:t>
            </a:r>
            <a:r>
              <a:rPr lang="fi-FI" dirty="0">
                <a:solidFill>
                  <a:srgbClr val="C00000"/>
                </a:solidFill>
              </a:rPr>
              <a:t>beberapa operator</a:t>
            </a:r>
            <a:endParaRPr lang="id-ID" dirty="0">
              <a:solidFill>
                <a:srgbClr val="C00000"/>
              </a:solidFill>
            </a:endParaRPr>
          </a:p>
          <a:p>
            <a:pPr lvl="0"/>
            <a:r>
              <a:rPr lang="fi-FI" dirty="0"/>
              <a:t>Warna aliran data menunjukkan </a:t>
            </a:r>
            <a:r>
              <a:rPr lang="fi-FI" dirty="0">
                <a:solidFill>
                  <a:srgbClr val="C00000"/>
                </a:solidFill>
              </a:rPr>
              <a:t>tipe obyek </a:t>
            </a:r>
            <a:r>
              <a:rPr lang="fi-FI" dirty="0"/>
              <a:t>yang dilewatkan</a:t>
            </a:r>
          </a:p>
          <a:p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2209800" y="3048000"/>
            <a:ext cx="4953000" cy="33809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423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Membuat Proses Baru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381000" y="1066800"/>
            <a:ext cx="8228763" cy="4836674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Pilih menu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File</a:t>
            </a:r>
            <a:r>
              <a:rPr lang="fi-FI" dirty="0">
                <a:latin typeface="Calibri" pitchFamily="34" charset="0"/>
                <a:cs typeface="Calibri" pitchFamily="34" charset="0"/>
              </a:rPr>
              <a:t> →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New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endParaRPr lang="fi-FI" dirty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endParaRPr lang="fi-FI" dirty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endParaRPr lang="id-ID" dirty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endParaRPr lang="fi-FI" dirty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endParaRPr lang="fi-FI" dirty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endParaRPr lang="fi-FI" dirty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endParaRPr lang="fi-FI" dirty="0">
              <a:latin typeface="Calibri" pitchFamily="34" charset="0"/>
              <a:cs typeface="Calibri" pitchFamily="34" charset="0"/>
            </a:endParaRP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Pilih </a:t>
            </a:r>
            <a:r>
              <a:rPr lang="fi-FI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repositori</a:t>
            </a:r>
            <a:r>
              <a:rPr lang="fi-FI" dirty="0">
                <a:latin typeface="Calibri" pitchFamily="34" charset="0"/>
                <a:cs typeface="Calibri" pitchFamily="34" charset="0"/>
              </a:rPr>
              <a:t> dan </a:t>
            </a:r>
            <a:r>
              <a:rPr lang="fi-FI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lokasi</a:t>
            </a:r>
            <a:r>
              <a:rPr lang="fi-FI" dirty="0">
                <a:latin typeface="Calibri" pitchFamily="34" charset="0"/>
                <a:cs typeface="Calibri" pitchFamily="34" charset="0"/>
              </a:rPr>
              <a:t>, lalu beri nama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143000" y="1600200"/>
            <a:ext cx="6096000" cy="42576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07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Struktur Repositori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304800" y="1066800"/>
            <a:ext cx="8382000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Repositori terstruktur ke dalam proyek-proyek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Masing-masing proyek terstruktur lagi ke dalam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data</a:t>
            </a:r>
            <a:r>
              <a:rPr lang="fi-FI" dirty="0">
                <a:latin typeface="Calibri" pitchFamily="34" charset="0"/>
                <a:cs typeface="Calibri" pitchFamily="34" charset="0"/>
              </a:rPr>
              <a:t>,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processes</a:t>
            </a:r>
            <a:r>
              <a:rPr lang="fi-FI" dirty="0">
                <a:latin typeface="Calibri" pitchFamily="34" charset="0"/>
                <a:cs typeface="Calibri" pitchFamily="34" charset="0"/>
              </a:rPr>
              <a:t>, dan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results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209800" y="2743198"/>
            <a:ext cx="4572000" cy="38387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208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Proses Analisa Pertama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57173" y="1604841"/>
            <a:ext cx="8228763" cy="4444502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marL="0" indent="0"/>
            <a:endParaRPr lang="fi-FI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9656" y="1143050"/>
            <a:ext cx="6564144" cy="51715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215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Proses Analisa Pertama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57173" y="1219200"/>
            <a:ext cx="8228763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tx1">
                  <a:lumMod val="50000"/>
                  <a:lumOff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Generate Sales Data</a:t>
            </a:r>
            <a:r>
              <a:rPr lang="fi-FI" dirty="0">
                <a:latin typeface="Calibri" pitchFamily="34" charset="0"/>
                <a:cs typeface="Calibri" pitchFamily="34" charset="0"/>
              </a:rPr>
              <a:t> → proses sangat sederhana, yang hanya men-generate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371600" y="2362200"/>
            <a:ext cx="6269434" cy="3505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574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Transformasi Metadata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381837" y="1066800"/>
            <a:ext cx="8228763" cy="49063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bg2"/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Metadata dari terminal output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217283" y="1676400"/>
            <a:ext cx="4838182" cy="48733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699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Transformasi Metadata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304800" y="1143000"/>
            <a:ext cx="8228763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bg2"/>
              </a:buClr>
              <a:buSzPct val="100000"/>
              <a:buFont typeface="Wingdings" pitchFamily="2" charset="2"/>
              <a:buChar char="§"/>
            </a:pP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Generate Attributes </a:t>
            </a:r>
            <a:r>
              <a:rPr lang="fi-FI" dirty="0">
                <a:latin typeface="Calibri" pitchFamily="34" charset="0"/>
                <a:cs typeface="Calibri" pitchFamily="34" charset="0"/>
              </a:rPr>
              <a:t>→ men-generate atribut baru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143000" y="2133600"/>
            <a:ext cx="7010400" cy="41336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558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Transformasi Metadata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57173" y="1219200"/>
            <a:ext cx="8228763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bg2"/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Parameter dari operator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Generate Attributes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828800" y="2057400"/>
            <a:ext cx="5638800" cy="38451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959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Transformasi Metadata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381000" y="1143000"/>
            <a:ext cx="8228763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bg2"/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Menghitung</a:t>
            </a:r>
            <a:r>
              <a:rPr lang="fi-FI" dirty="0">
                <a:latin typeface="Calibri" pitchFamily="34" charset="0"/>
                <a:cs typeface="Calibri" pitchFamily="34" charset="0"/>
              </a:rPr>
              <a:t> atribut baru “total price” sebagai </a:t>
            </a:r>
            <a:r>
              <a:rPr lang="fi-FI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perkalian</a:t>
            </a:r>
            <a:r>
              <a:rPr lang="fi-FI" dirty="0">
                <a:latin typeface="Calibri" pitchFamily="34" charset="0"/>
                <a:cs typeface="Calibri" pitchFamily="34" charset="0"/>
              </a:rPr>
              <a:t> dari “amount” dan “single price”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90600" y="2667000"/>
            <a:ext cx="6941200" cy="33881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87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Transformasi Metadata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57173" y="1604841"/>
            <a:ext cx="8228763" cy="4444502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marL="0" indent="0"/>
            <a:endParaRPr lang="fi-FI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143000" y="1066799"/>
            <a:ext cx="6553200" cy="54740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313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Transformasi Metadata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305637" y="1143000"/>
            <a:ext cx="8228763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bg2"/>
              </a:buClr>
              <a:buSzPct val="100000"/>
              <a:buFont typeface="Wingdings" pitchFamily="2" charset="2"/>
              <a:buChar char="§"/>
            </a:pP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Select Attributes </a:t>
            </a:r>
            <a:r>
              <a:rPr lang="fi-FI" dirty="0">
                <a:latin typeface="Calibri" pitchFamily="34" charset="0"/>
                <a:cs typeface="Calibri" pitchFamily="34" charset="0"/>
              </a:rPr>
              <a:t>untuk memilih subset dari atribut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14400" y="2133599"/>
            <a:ext cx="7086600" cy="3927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633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Transformasi Metadata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304800" y="1219200"/>
            <a:ext cx="8228763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bg2"/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Parameter untuk operator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Select Attributes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057400" y="1904999"/>
            <a:ext cx="4953000" cy="4545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587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Transformasi Metadata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228600" y="1143000"/>
            <a:ext cx="8228763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bg2"/>
              </a:buClr>
              <a:buSzPct val="10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Atribut individu maupun subset bisa dipilih atau dihapus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600200" y="2209799"/>
            <a:ext cx="6381469" cy="42241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684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Menjalankan Proses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304800" y="1143000"/>
            <a:ext cx="8228763" cy="483014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lvl="0">
              <a:buClr>
                <a:schemeClr val="bg2"/>
              </a:buClr>
              <a:buSzPct val="100000"/>
              <a:buFont typeface="Wingdings" pitchFamily="2" charset="2"/>
              <a:buChar char="§"/>
            </a:pP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Proses</a:t>
            </a:r>
            <a:r>
              <a:rPr lang="fi-FI" dirty="0">
                <a:latin typeface="Calibri" pitchFamily="34" charset="0"/>
                <a:cs typeface="Calibri" pitchFamily="34" charset="0"/>
              </a:rPr>
              <a:t> dapat dijalankan dengan:</a:t>
            </a:r>
          </a:p>
          <a:p>
            <a:pPr lvl="1">
              <a:buClr>
                <a:schemeClr val="bg2"/>
              </a:buClr>
              <a:buSzPct val="8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Menekan tombol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Play</a:t>
            </a:r>
          </a:p>
          <a:p>
            <a:pPr lvl="1">
              <a:buClr>
                <a:schemeClr val="bg2"/>
              </a:buClr>
              <a:buSzPct val="8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Memilih menu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Process</a:t>
            </a:r>
            <a:r>
              <a:rPr lang="fi-FI" dirty="0">
                <a:latin typeface="Calibri" pitchFamily="34" charset="0"/>
                <a:cs typeface="Calibri" pitchFamily="34" charset="0"/>
              </a:rPr>
              <a:t> →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Run</a:t>
            </a:r>
          </a:p>
          <a:p>
            <a:pPr lvl="1">
              <a:buClr>
                <a:schemeClr val="bg2"/>
              </a:buClr>
              <a:buSzPct val="80000"/>
              <a:buFont typeface="Wingdings" pitchFamily="2" charset="2"/>
              <a:buChar char="§"/>
            </a:pPr>
            <a:r>
              <a:rPr lang="fi-FI" dirty="0">
                <a:latin typeface="Calibri" pitchFamily="34" charset="0"/>
                <a:cs typeface="Calibri" pitchFamily="34" charset="0"/>
              </a:rPr>
              <a:t>Menekan kunci </a:t>
            </a:r>
            <a:r>
              <a:rPr lang="fi-FI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F11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33600" y="3576476"/>
            <a:ext cx="5081066" cy="20623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342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424843" y="40823"/>
            <a:ext cx="8228763" cy="797377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fi-FI" dirty="0"/>
              <a:t>Melihat Hasil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57173" y="1604841"/>
            <a:ext cx="8228763" cy="4444502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None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32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8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4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6309"/>
              </a:buClr>
              <a:buSzPct val="45000"/>
              <a:buFont typeface="StarSymbol"/>
              <a:buChar char=""/>
              <a:defRPr lang="fi-FI" sz="2000" b="0" i="0" u="none" strike="noStrike">
                <a:ln>
                  <a:noFill/>
                </a:ln>
                <a:latin typeface="Arial" pitchFamily="18"/>
                <a:ea typeface="DejaVu Sans" pitchFamily="2"/>
                <a:cs typeface="DejaVu Sans" pitchFamily="2"/>
              </a:defRPr>
            </a:lvl9pPr>
          </a:lstStyle>
          <a:p>
            <a:pPr marL="0" indent="0"/>
            <a:endParaRPr lang="fi-FI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028636" y="1143049"/>
            <a:ext cx="6515164" cy="5188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149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81000" y="420688"/>
            <a:ext cx="8458200" cy="2352675"/>
          </a:xfrm>
        </p:spPr>
        <p:txBody>
          <a:bodyPr/>
          <a:lstStyle/>
          <a:p>
            <a:r>
              <a:rPr lang="id-ID" sz="4200" dirty="0"/>
              <a:t>Algoritma Data Mining Mengolah Data (</a:t>
            </a:r>
            <a:r>
              <a:rPr lang="id-ID" sz="4200" dirty="0" err="1"/>
              <a:t>Input</a:t>
            </a:r>
            <a:r>
              <a:rPr lang="id-ID" sz="4200" dirty="0"/>
              <a:t>) Menjadi Model (</a:t>
            </a:r>
            <a:r>
              <a:rPr lang="id-ID" sz="4200" dirty="0" err="1"/>
              <a:t>Output</a:t>
            </a:r>
            <a:r>
              <a:rPr lang="id-ID" sz="4200" dirty="0"/>
              <a:t>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928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Input</a:t>
            </a:r>
            <a:r>
              <a:rPr lang="id-ID" dirty="0"/>
              <a:t> – Metode – </a:t>
            </a:r>
            <a:r>
              <a:rPr lang="id-ID" dirty="0" err="1"/>
              <a:t>Output</a:t>
            </a:r>
            <a:r>
              <a:rPr lang="id-ID" dirty="0"/>
              <a:t>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828835"/>
              </p:ext>
            </p:extLst>
          </p:nvPr>
        </p:nvGraphicFramePr>
        <p:xfrm>
          <a:off x="152400" y="1066800"/>
          <a:ext cx="885825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8663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812" y="190500"/>
            <a:ext cx="8866188" cy="647700"/>
          </a:xfrm>
        </p:spPr>
        <p:txBody>
          <a:bodyPr/>
          <a:lstStyle/>
          <a:p>
            <a:r>
              <a:rPr lang="id-ID" dirty="0"/>
              <a:t>Contoh: Rekomendasi Main Golf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3400" dirty="0"/>
              <a:t>Lakukan </a:t>
            </a:r>
            <a:r>
              <a:rPr lang="id-ID" sz="3400" dirty="0" err="1">
                <a:solidFill>
                  <a:srgbClr val="C00000"/>
                </a:solidFill>
              </a:rPr>
              <a:t>training</a:t>
            </a:r>
            <a:r>
              <a:rPr lang="id-ID" sz="3400" dirty="0">
                <a:solidFill>
                  <a:srgbClr val="C00000"/>
                </a:solidFill>
              </a:rPr>
              <a:t> </a:t>
            </a:r>
            <a:r>
              <a:rPr lang="id-ID" sz="3400" dirty="0"/>
              <a:t>pada data golf (</a:t>
            </a:r>
            <a:r>
              <a:rPr lang="id-ID" sz="3400" dirty="0">
                <a:solidFill>
                  <a:srgbClr val="C00000"/>
                </a:solidFill>
              </a:rPr>
              <a:t>ambil dari </a:t>
            </a:r>
            <a:r>
              <a:rPr lang="id-ID" sz="3400" dirty="0" err="1">
                <a:solidFill>
                  <a:srgbClr val="C00000"/>
                </a:solidFill>
              </a:rPr>
              <a:t>repositories</a:t>
            </a:r>
            <a:r>
              <a:rPr lang="id-ID" sz="3400" dirty="0">
                <a:solidFill>
                  <a:srgbClr val="C00000"/>
                </a:solidFill>
              </a:rPr>
              <a:t> </a:t>
            </a:r>
            <a:r>
              <a:rPr lang="id-ID" sz="3400" dirty="0" err="1">
                <a:solidFill>
                  <a:srgbClr val="C00000"/>
                </a:solidFill>
              </a:rPr>
              <a:t>rapidminer</a:t>
            </a:r>
            <a:r>
              <a:rPr lang="id-ID" sz="3400" dirty="0"/>
              <a:t>) dengan menggunakan algoritma </a:t>
            </a:r>
            <a:r>
              <a:rPr lang="id-ID" sz="3400" dirty="0" err="1"/>
              <a:t>decision</a:t>
            </a:r>
            <a:r>
              <a:rPr lang="id-ID" sz="3400" dirty="0"/>
              <a:t> </a:t>
            </a:r>
            <a:r>
              <a:rPr lang="id-ID" sz="3400" dirty="0" err="1"/>
              <a:t>tree</a:t>
            </a:r>
            <a:r>
              <a:rPr lang="id-ID" sz="3400" dirty="0"/>
              <a:t> (C4.5)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400" dirty="0"/>
              <a:t>Tampilkan data (</a:t>
            </a:r>
            <a:r>
              <a:rPr lang="id-ID" sz="3400" dirty="0" err="1">
                <a:solidFill>
                  <a:srgbClr val="C00000"/>
                </a:solidFill>
              </a:rPr>
              <a:t>input</a:t>
            </a:r>
            <a:r>
              <a:rPr lang="id-ID" sz="3400" dirty="0"/>
              <a:t>) dan model </a:t>
            </a:r>
            <a:r>
              <a:rPr lang="id-ID" sz="3400" dirty="0" err="1"/>
              <a:t>tree</a:t>
            </a:r>
            <a:r>
              <a:rPr lang="id-ID" sz="3400" dirty="0"/>
              <a:t> (</a:t>
            </a:r>
            <a:r>
              <a:rPr lang="id-ID" sz="3400" dirty="0" err="1">
                <a:solidFill>
                  <a:srgbClr val="C00000"/>
                </a:solidFill>
              </a:rPr>
              <a:t>output</a:t>
            </a:r>
            <a:r>
              <a:rPr lang="id-ID" sz="3400" dirty="0"/>
              <a:t>) yang terbentuk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03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455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848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211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709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534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18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095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060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467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935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003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812" y="190500"/>
            <a:ext cx="8866188" cy="647700"/>
          </a:xfrm>
        </p:spPr>
        <p:txBody>
          <a:bodyPr/>
          <a:lstStyle/>
          <a:p>
            <a:pPr lvl="0"/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Penentuan Jenis Bunga Iris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57" t="34262" r="23049" b="50534"/>
          <a:stretch/>
        </p:blipFill>
        <p:spPr bwMode="auto">
          <a:xfrm>
            <a:off x="228600" y="4419600"/>
            <a:ext cx="4242492" cy="993559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t="22387" r="26793" b="24949"/>
          <a:stretch/>
        </p:blipFill>
        <p:spPr bwMode="auto">
          <a:xfrm>
            <a:off x="4588606" y="3352800"/>
            <a:ext cx="4555394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3200" dirty="0"/>
              <a:t>Lakukan </a:t>
            </a:r>
            <a:r>
              <a:rPr lang="id-ID" sz="3200" dirty="0" err="1">
                <a:solidFill>
                  <a:srgbClr val="C00000"/>
                </a:solidFill>
              </a:rPr>
              <a:t>training</a:t>
            </a:r>
            <a:r>
              <a:rPr lang="id-ID" sz="3200" dirty="0">
                <a:solidFill>
                  <a:srgbClr val="C00000"/>
                </a:solidFill>
              </a:rPr>
              <a:t> </a:t>
            </a:r>
            <a:r>
              <a:rPr lang="id-ID" sz="3200" dirty="0"/>
              <a:t>pada data bunga Iris (</a:t>
            </a:r>
            <a:r>
              <a:rPr lang="id-ID" sz="3200" dirty="0">
                <a:solidFill>
                  <a:srgbClr val="C00000"/>
                </a:solidFill>
              </a:rPr>
              <a:t>ambil dari </a:t>
            </a:r>
            <a:r>
              <a:rPr lang="id-ID" sz="3200" dirty="0" err="1">
                <a:solidFill>
                  <a:srgbClr val="C00000"/>
                </a:solidFill>
              </a:rPr>
              <a:t>repositories</a:t>
            </a:r>
            <a:r>
              <a:rPr lang="id-ID" sz="3200" dirty="0">
                <a:solidFill>
                  <a:srgbClr val="C00000"/>
                </a:solidFill>
              </a:rPr>
              <a:t> </a:t>
            </a:r>
            <a:r>
              <a:rPr lang="id-ID" sz="3200" dirty="0" err="1">
                <a:solidFill>
                  <a:srgbClr val="C00000"/>
                </a:solidFill>
              </a:rPr>
              <a:t>rapidminer</a:t>
            </a:r>
            <a:r>
              <a:rPr lang="id-ID" sz="3200" dirty="0"/>
              <a:t>) dengan menggunakan algoritma </a:t>
            </a:r>
            <a:r>
              <a:rPr lang="id-ID" sz="3200" dirty="0" err="1"/>
              <a:t>decision</a:t>
            </a:r>
            <a:r>
              <a:rPr lang="id-ID" sz="3200" dirty="0"/>
              <a:t> </a:t>
            </a:r>
            <a:r>
              <a:rPr lang="id-ID" sz="3200" dirty="0" err="1"/>
              <a:t>tree</a:t>
            </a:r>
            <a:r>
              <a:rPr lang="id-ID" sz="3200" dirty="0"/>
              <a:t> (C4.5)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/>
              <a:t>Tampilkan data (</a:t>
            </a:r>
            <a:r>
              <a:rPr lang="id-ID" sz="3200" dirty="0" err="1">
                <a:solidFill>
                  <a:srgbClr val="C00000"/>
                </a:solidFill>
              </a:rPr>
              <a:t>input</a:t>
            </a:r>
            <a:r>
              <a:rPr lang="id-ID" sz="3200" dirty="0"/>
              <a:t>) dan model </a:t>
            </a:r>
            <a:r>
              <a:rPr lang="id-ID" sz="3200" dirty="0" err="1"/>
              <a:t>tree</a:t>
            </a:r>
            <a:r>
              <a:rPr lang="id-ID" sz="3200" dirty="0"/>
              <a:t> (</a:t>
            </a:r>
            <a:r>
              <a:rPr lang="id-ID" sz="3200" dirty="0" err="1">
                <a:solidFill>
                  <a:srgbClr val="C00000"/>
                </a:solidFill>
              </a:rPr>
              <a:t>output</a:t>
            </a:r>
            <a:r>
              <a:rPr lang="id-ID" sz="3200" dirty="0"/>
              <a:t>) yang terbentuk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273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812" y="190500"/>
            <a:ext cx="8866188" cy="647700"/>
          </a:xfrm>
        </p:spPr>
        <p:txBody>
          <a:bodyPr/>
          <a:lstStyle/>
          <a:p>
            <a:pPr lvl="0"/>
            <a:r>
              <a:rPr lang="id-ID" dirty="0" err="1"/>
              <a:t>Psychomotor</a:t>
            </a:r>
            <a:r>
              <a:rPr lang="id-ID" dirty="0"/>
              <a:t> </a:t>
            </a:r>
            <a:r>
              <a:rPr lang="id-ID"/>
              <a:t>Test: </a:t>
            </a:r>
            <a:r>
              <a:rPr lang="id-ID" sz="2800"/>
              <a:t>Penentuan Mine/Rock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3200" dirty="0"/>
              <a:t>Lakukan </a:t>
            </a:r>
            <a:r>
              <a:rPr lang="id-ID" sz="3200" dirty="0" err="1">
                <a:solidFill>
                  <a:srgbClr val="C00000"/>
                </a:solidFill>
              </a:rPr>
              <a:t>training</a:t>
            </a:r>
            <a:r>
              <a:rPr lang="id-ID" sz="3200" dirty="0">
                <a:solidFill>
                  <a:srgbClr val="C00000"/>
                </a:solidFill>
              </a:rPr>
              <a:t> </a:t>
            </a:r>
            <a:r>
              <a:rPr lang="id-ID" sz="3200" dirty="0"/>
              <a:t>pada </a:t>
            </a:r>
            <a:r>
              <a:rPr lang="id-ID" sz="3200"/>
              <a:t>data Sonar (</a:t>
            </a:r>
            <a:r>
              <a:rPr lang="id-ID" sz="3200">
                <a:solidFill>
                  <a:srgbClr val="C00000"/>
                </a:solidFill>
              </a:rPr>
              <a:t>ambil </a:t>
            </a:r>
            <a:r>
              <a:rPr lang="id-ID" sz="3200" dirty="0">
                <a:solidFill>
                  <a:srgbClr val="C00000"/>
                </a:solidFill>
              </a:rPr>
              <a:t>dari </a:t>
            </a:r>
            <a:r>
              <a:rPr lang="id-ID" sz="3200" dirty="0" err="1">
                <a:solidFill>
                  <a:srgbClr val="C00000"/>
                </a:solidFill>
              </a:rPr>
              <a:t>repositories</a:t>
            </a:r>
            <a:r>
              <a:rPr lang="id-ID" sz="3200" dirty="0">
                <a:solidFill>
                  <a:srgbClr val="C00000"/>
                </a:solidFill>
              </a:rPr>
              <a:t> </a:t>
            </a:r>
            <a:r>
              <a:rPr lang="id-ID" sz="3200" dirty="0" err="1">
                <a:solidFill>
                  <a:srgbClr val="C00000"/>
                </a:solidFill>
              </a:rPr>
              <a:t>rapidminer</a:t>
            </a:r>
            <a:r>
              <a:rPr lang="id-ID" sz="3200" dirty="0"/>
              <a:t>) dengan menggunakan algoritma </a:t>
            </a:r>
            <a:r>
              <a:rPr lang="id-ID" sz="3200" dirty="0" err="1"/>
              <a:t>decision</a:t>
            </a:r>
            <a:r>
              <a:rPr lang="id-ID" sz="3200" dirty="0"/>
              <a:t> </a:t>
            </a:r>
            <a:r>
              <a:rPr lang="id-ID" sz="3200" dirty="0" err="1"/>
              <a:t>tree</a:t>
            </a:r>
            <a:r>
              <a:rPr lang="id-ID" sz="3200" dirty="0"/>
              <a:t> (C4.5)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200" dirty="0"/>
              <a:t>Tampilkan data (</a:t>
            </a:r>
            <a:r>
              <a:rPr lang="id-ID" sz="3200" dirty="0" err="1">
                <a:solidFill>
                  <a:srgbClr val="C00000"/>
                </a:solidFill>
              </a:rPr>
              <a:t>input</a:t>
            </a:r>
            <a:r>
              <a:rPr lang="id-ID" sz="3200" dirty="0"/>
              <a:t>) dan model </a:t>
            </a:r>
            <a:r>
              <a:rPr lang="id-ID" sz="3200" dirty="0" err="1"/>
              <a:t>tree</a:t>
            </a:r>
            <a:r>
              <a:rPr lang="id-ID" sz="3200" dirty="0"/>
              <a:t> (</a:t>
            </a:r>
            <a:r>
              <a:rPr lang="id-ID" sz="3200" dirty="0" err="1">
                <a:solidFill>
                  <a:srgbClr val="C00000"/>
                </a:solidFill>
              </a:rPr>
              <a:t>output</a:t>
            </a:r>
            <a:r>
              <a:rPr lang="id-ID" sz="3200" dirty="0"/>
              <a:t>) yang terbentuk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57" t="34262" r="23049" b="50534"/>
          <a:stretch/>
        </p:blipFill>
        <p:spPr bwMode="auto">
          <a:xfrm>
            <a:off x="0" y="4419600"/>
            <a:ext cx="4242492" cy="993559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7" t="25147" r="21082" b="30787"/>
          <a:stretch/>
        </p:blipFill>
        <p:spPr bwMode="auto">
          <a:xfrm>
            <a:off x="4242493" y="3352799"/>
            <a:ext cx="4901508" cy="3347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819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812" y="190500"/>
            <a:ext cx="8866188" cy="647700"/>
          </a:xfrm>
        </p:spPr>
        <p:txBody>
          <a:bodyPr/>
          <a:lstStyle/>
          <a:p>
            <a:r>
              <a:rPr lang="id-ID" dirty="0"/>
              <a:t>Contoh: Rekomendasi </a:t>
            </a:r>
            <a:r>
              <a:rPr lang="id-ID" dirty="0" err="1"/>
              <a:t>Contact</a:t>
            </a:r>
            <a:r>
              <a:rPr lang="id-ID" dirty="0"/>
              <a:t> </a:t>
            </a:r>
            <a:r>
              <a:rPr lang="id-ID" dirty="0" err="1"/>
              <a:t>Lenses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900" dirty="0"/>
              <a:t>Lakukan </a:t>
            </a:r>
            <a:r>
              <a:rPr lang="id-ID" sz="2900" dirty="0" err="1">
                <a:solidFill>
                  <a:srgbClr val="C00000"/>
                </a:solidFill>
              </a:rPr>
              <a:t>training</a:t>
            </a:r>
            <a:r>
              <a:rPr lang="id-ID" sz="2900" dirty="0">
                <a:solidFill>
                  <a:srgbClr val="C00000"/>
                </a:solidFill>
              </a:rPr>
              <a:t> </a:t>
            </a:r>
            <a:r>
              <a:rPr lang="id-ID" sz="2900" dirty="0"/>
              <a:t>pada data </a:t>
            </a:r>
            <a:r>
              <a:rPr lang="id-ID" sz="2900" dirty="0" err="1"/>
              <a:t>contact</a:t>
            </a:r>
            <a:r>
              <a:rPr lang="id-ID" sz="2900" dirty="0"/>
              <a:t> </a:t>
            </a:r>
            <a:r>
              <a:rPr lang="id-ID" sz="2900" dirty="0" err="1"/>
              <a:t>lenses</a:t>
            </a:r>
            <a:r>
              <a:rPr lang="id-ID" sz="2900" dirty="0"/>
              <a:t> (</a:t>
            </a:r>
            <a:r>
              <a:rPr lang="id-ID" sz="2900" dirty="0" err="1">
                <a:solidFill>
                  <a:srgbClr val="C00000"/>
                </a:solidFill>
              </a:rPr>
              <a:t>contact-lenses.arff</a:t>
            </a:r>
            <a:r>
              <a:rPr lang="id-ID" sz="2900" dirty="0"/>
              <a:t>) dengan menggunakan algoritma C4.5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900" dirty="0"/>
              <a:t>Pilih label dari data (</a:t>
            </a:r>
            <a:r>
              <a:rPr lang="id-ID" sz="2900" dirty="0">
                <a:solidFill>
                  <a:srgbClr val="C00000"/>
                </a:solidFill>
              </a:rPr>
              <a:t>set </a:t>
            </a:r>
            <a:r>
              <a:rPr lang="id-ID" sz="2900" err="1">
                <a:solidFill>
                  <a:srgbClr val="C00000"/>
                </a:solidFill>
              </a:rPr>
              <a:t>role</a:t>
            </a:r>
            <a:r>
              <a:rPr lang="id-ID" sz="2900"/>
              <a:t>)</a:t>
            </a:r>
            <a:endParaRPr lang="id-ID" sz="2900" dirty="0"/>
          </a:p>
          <a:p>
            <a:pPr marL="514350" indent="-514350">
              <a:buFont typeface="+mj-lt"/>
              <a:buAutoNum type="arabicPeriod"/>
            </a:pPr>
            <a:r>
              <a:rPr lang="id-ID" sz="2900" dirty="0"/>
              <a:t>Tampilkan data (</a:t>
            </a:r>
            <a:r>
              <a:rPr lang="id-ID" sz="2900" dirty="0" err="1">
                <a:solidFill>
                  <a:srgbClr val="C00000"/>
                </a:solidFill>
              </a:rPr>
              <a:t>input</a:t>
            </a:r>
            <a:r>
              <a:rPr lang="id-ID" sz="2900" dirty="0"/>
              <a:t>) dan model </a:t>
            </a:r>
            <a:r>
              <a:rPr lang="id-ID" sz="2900" dirty="0" err="1"/>
              <a:t>tree</a:t>
            </a:r>
            <a:r>
              <a:rPr lang="id-ID" sz="2900" dirty="0"/>
              <a:t> (</a:t>
            </a:r>
            <a:r>
              <a:rPr lang="id-ID" sz="2900" dirty="0" err="1">
                <a:solidFill>
                  <a:srgbClr val="C00000"/>
                </a:solidFill>
              </a:rPr>
              <a:t>output</a:t>
            </a:r>
            <a:r>
              <a:rPr lang="id-ID" sz="2900" dirty="0"/>
              <a:t>) yang terbentuk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27508" r="31115" b="30262"/>
          <a:stretch/>
        </p:blipFill>
        <p:spPr bwMode="auto">
          <a:xfrm>
            <a:off x="4903318" y="3605864"/>
            <a:ext cx="3935882" cy="2947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57" r="42722" b="20553"/>
          <a:stretch/>
        </p:blipFill>
        <p:spPr bwMode="auto">
          <a:xfrm>
            <a:off x="380999" y="3605864"/>
            <a:ext cx="4423197" cy="2947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591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675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515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98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40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661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442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148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398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814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882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756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934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339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032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812" y="190500"/>
            <a:ext cx="8866188" cy="647700"/>
          </a:xfrm>
        </p:spPr>
        <p:txBody>
          <a:bodyPr/>
          <a:lstStyle/>
          <a:p>
            <a:pPr lvl="0"/>
            <a:r>
              <a:rPr lang="id-ID" dirty="0" err="1"/>
              <a:t>Psychomotor</a:t>
            </a:r>
            <a:r>
              <a:rPr lang="id-ID" dirty="0"/>
              <a:t> Test</a:t>
            </a:r>
            <a:r>
              <a:rPr lang="id-ID"/>
              <a:t>: </a:t>
            </a:r>
            <a:r>
              <a:rPr lang="id-ID" sz="2800"/>
              <a:t>Estimasi Performance CPU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3200" dirty="0"/>
              <a:t>Lakukan </a:t>
            </a:r>
            <a:r>
              <a:rPr lang="id-ID" sz="3200" dirty="0" err="1">
                <a:solidFill>
                  <a:srgbClr val="C00000"/>
                </a:solidFill>
              </a:rPr>
              <a:t>training</a:t>
            </a:r>
            <a:r>
              <a:rPr lang="id-ID" sz="3200" dirty="0">
                <a:solidFill>
                  <a:srgbClr val="C00000"/>
                </a:solidFill>
              </a:rPr>
              <a:t> </a:t>
            </a:r>
            <a:r>
              <a:rPr lang="id-ID" sz="3200" dirty="0"/>
              <a:t>pada </a:t>
            </a:r>
            <a:r>
              <a:rPr lang="id-ID" sz="3200"/>
              <a:t>data CPU (cpu.arff) </a:t>
            </a:r>
            <a:r>
              <a:rPr lang="id-ID" sz="3200" dirty="0"/>
              <a:t>dengan menggunakan </a:t>
            </a:r>
            <a:r>
              <a:rPr lang="id-ID" sz="3200"/>
              <a:t>algoritma linear regression</a:t>
            </a:r>
            <a:endParaRPr lang="id-ID" sz="3200" dirty="0"/>
          </a:p>
          <a:p>
            <a:pPr marL="514350" indent="-514350">
              <a:buFont typeface="+mj-lt"/>
              <a:buAutoNum type="arabicPeriod"/>
            </a:pPr>
            <a:r>
              <a:rPr lang="id-ID" sz="3200" dirty="0"/>
              <a:t>Tampilkan data (</a:t>
            </a:r>
            <a:r>
              <a:rPr lang="id-ID" sz="3200" dirty="0" err="1">
                <a:solidFill>
                  <a:srgbClr val="C00000"/>
                </a:solidFill>
              </a:rPr>
              <a:t>input</a:t>
            </a:r>
            <a:r>
              <a:rPr lang="id-ID" sz="3200" dirty="0"/>
              <a:t>) dan model </a:t>
            </a:r>
            <a:r>
              <a:rPr lang="id-ID" sz="3200" dirty="0" err="1"/>
              <a:t>tree</a:t>
            </a:r>
            <a:r>
              <a:rPr lang="id-ID" sz="3200" dirty="0"/>
              <a:t> (</a:t>
            </a:r>
            <a:r>
              <a:rPr lang="id-ID" sz="3200" dirty="0" err="1">
                <a:solidFill>
                  <a:srgbClr val="C00000"/>
                </a:solidFill>
              </a:rPr>
              <a:t>output</a:t>
            </a:r>
            <a:r>
              <a:rPr lang="id-ID" sz="3200" dirty="0"/>
              <a:t>) yang terbentuk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92" r="45133" b="59836"/>
          <a:stretch/>
        </p:blipFill>
        <p:spPr bwMode="auto">
          <a:xfrm>
            <a:off x="304801" y="3733800"/>
            <a:ext cx="69342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07" r="68443" b="54662"/>
          <a:stretch/>
        </p:blipFill>
        <p:spPr bwMode="auto">
          <a:xfrm>
            <a:off x="5116258" y="4724400"/>
            <a:ext cx="405647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060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Prediksi </a:t>
            </a:r>
            <a:r>
              <a:rPr lang="id-ID" sz="2800" dirty="0" err="1"/>
              <a:t>Elektabilitas</a:t>
            </a:r>
            <a:r>
              <a:rPr lang="id-ID" sz="2800" dirty="0"/>
              <a:t> </a:t>
            </a:r>
            <a:r>
              <a:rPr lang="id-ID" sz="2800" dirty="0" err="1"/>
              <a:t>Caleg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3600" dirty="0"/>
              <a:t>Lakukan </a:t>
            </a:r>
            <a:r>
              <a:rPr lang="id-ID" sz="3600" dirty="0" err="1">
                <a:solidFill>
                  <a:srgbClr val="C00000"/>
                </a:solidFill>
              </a:rPr>
              <a:t>training</a:t>
            </a:r>
            <a:r>
              <a:rPr lang="id-ID" sz="3600" dirty="0">
                <a:solidFill>
                  <a:srgbClr val="C00000"/>
                </a:solidFill>
              </a:rPr>
              <a:t> </a:t>
            </a:r>
            <a:r>
              <a:rPr lang="id-ID" sz="3600" dirty="0"/>
              <a:t>pada data pemilu (</a:t>
            </a:r>
            <a:r>
              <a:rPr lang="id-ID" sz="3600" dirty="0" err="1">
                <a:solidFill>
                  <a:srgbClr val="0070C0"/>
                </a:solidFill>
              </a:rPr>
              <a:t>datapemilukpu.xls</a:t>
            </a:r>
            <a:r>
              <a:rPr lang="id-ID" sz="3600" dirty="0"/>
              <a:t>) dengan menggunakan algoritma C4.5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600" dirty="0"/>
              <a:t>Pilih label dari data (</a:t>
            </a:r>
            <a:r>
              <a:rPr lang="id-ID" sz="3600" dirty="0">
                <a:solidFill>
                  <a:srgbClr val="C00000"/>
                </a:solidFill>
              </a:rPr>
              <a:t>set </a:t>
            </a:r>
            <a:r>
              <a:rPr lang="id-ID" sz="3600" dirty="0" err="1">
                <a:solidFill>
                  <a:srgbClr val="C00000"/>
                </a:solidFill>
              </a:rPr>
              <a:t>role</a:t>
            </a:r>
            <a:r>
              <a:rPr lang="id-ID" sz="3600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3600" dirty="0"/>
              <a:t>Tampilkan data (</a:t>
            </a:r>
            <a:r>
              <a:rPr lang="id-ID" sz="3600" dirty="0" err="1">
                <a:solidFill>
                  <a:srgbClr val="C00000"/>
                </a:solidFill>
              </a:rPr>
              <a:t>input</a:t>
            </a:r>
            <a:r>
              <a:rPr lang="id-ID" sz="3600" dirty="0"/>
              <a:t>) dan model </a:t>
            </a:r>
            <a:r>
              <a:rPr lang="id-ID" sz="3600" dirty="0" err="1"/>
              <a:t>tree</a:t>
            </a:r>
            <a:r>
              <a:rPr lang="id-ID" sz="3600" dirty="0"/>
              <a:t> (</a:t>
            </a:r>
            <a:r>
              <a:rPr lang="id-ID" sz="3600" dirty="0" err="1">
                <a:solidFill>
                  <a:srgbClr val="C00000"/>
                </a:solidFill>
              </a:rPr>
              <a:t>output</a:t>
            </a:r>
            <a:r>
              <a:rPr lang="id-ID" sz="3600" dirty="0"/>
              <a:t>) yang terbentuk</a:t>
            </a:r>
          </a:p>
          <a:p>
            <a:pPr marL="514350" indent="-514350">
              <a:buFont typeface="+mj-lt"/>
              <a:buAutoNum type="arabicPeriod"/>
            </a:pPr>
            <a:endParaRPr lang="id-ID" sz="3600" dirty="0"/>
          </a:p>
          <a:p>
            <a:pPr marL="514350" indent="-514350">
              <a:buFont typeface="+mj-lt"/>
              <a:buAutoNum type="arabicPeriod"/>
            </a:pPr>
            <a:endParaRPr lang="id-ID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559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z="4400" dirty="0"/>
              <a:t>Evaluasi dan Validasi terhadap Model (</a:t>
            </a:r>
            <a:r>
              <a:rPr lang="id-ID" sz="4400" dirty="0" err="1"/>
              <a:t>Output</a:t>
            </a:r>
            <a:r>
              <a:rPr lang="id-ID" sz="4400" dirty="0"/>
              <a:t>) yang Terbentuk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994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Input</a:t>
            </a:r>
            <a:r>
              <a:rPr lang="id-ID" dirty="0"/>
              <a:t> – Metode – </a:t>
            </a:r>
            <a:r>
              <a:rPr lang="id-ID" dirty="0" err="1"/>
              <a:t>Output</a:t>
            </a:r>
            <a:r>
              <a:rPr lang="id-ID" dirty="0"/>
              <a:t> – </a:t>
            </a:r>
            <a:r>
              <a:rPr lang="id-ID" dirty="0" err="1"/>
              <a:t>Evaluation</a:t>
            </a:r>
            <a:r>
              <a:rPr lang="id-ID" dirty="0"/>
              <a:t>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6122605"/>
              </p:ext>
            </p:extLst>
          </p:nvPr>
        </p:nvGraphicFramePr>
        <p:xfrm>
          <a:off x="152400" y="1066800"/>
          <a:ext cx="885825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0708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Prediksi </a:t>
            </a:r>
            <a:r>
              <a:rPr lang="id-ID" sz="2800" dirty="0" err="1"/>
              <a:t>Elektabilitas</a:t>
            </a:r>
            <a:r>
              <a:rPr lang="id-ID" sz="2800" dirty="0"/>
              <a:t> </a:t>
            </a:r>
            <a:r>
              <a:rPr lang="id-ID" sz="2800" dirty="0" err="1"/>
              <a:t>Caleg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dirty="0"/>
              <a:t>Lakukan </a:t>
            </a:r>
            <a:r>
              <a:rPr lang="id-ID" dirty="0" err="1">
                <a:solidFill>
                  <a:srgbClr val="C00000"/>
                </a:solidFill>
              </a:rPr>
              <a:t>training</a:t>
            </a:r>
            <a:r>
              <a:rPr lang="id-ID" dirty="0">
                <a:solidFill>
                  <a:srgbClr val="C00000"/>
                </a:solidFill>
              </a:rPr>
              <a:t> </a:t>
            </a:r>
            <a:r>
              <a:rPr lang="id-ID" dirty="0"/>
              <a:t>pada data pemilu (</a:t>
            </a:r>
            <a:r>
              <a:rPr lang="id-ID" dirty="0" err="1">
                <a:solidFill>
                  <a:srgbClr val="0070C0"/>
                </a:solidFill>
              </a:rPr>
              <a:t>datapemilukpu.xls</a:t>
            </a:r>
            <a:r>
              <a:rPr lang="id-ID" dirty="0"/>
              <a:t>) dengan menggunakan </a:t>
            </a:r>
            <a:r>
              <a:rPr lang="id-ID"/>
              <a:t>algoritma C4.5, NB dan K-NN</a:t>
            </a:r>
            <a:endParaRPr lang="id-ID" dirty="0"/>
          </a:p>
          <a:p>
            <a:pPr marL="514350" indent="-514350">
              <a:buFont typeface="+mj-lt"/>
              <a:buAutoNum type="arabicPeriod"/>
            </a:pPr>
            <a:r>
              <a:rPr lang="id-ID"/>
              <a:t>Lakukan </a:t>
            </a:r>
            <a:r>
              <a:rPr lang="id-ID">
                <a:solidFill>
                  <a:srgbClr val="C00000"/>
                </a:solidFill>
              </a:rPr>
              <a:t>pengujian </a:t>
            </a:r>
            <a:r>
              <a:rPr lang="id-ID"/>
              <a:t>dengan  menggunakan 10-fold X Validation</a:t>
            </a:r>
          </a:p>
          <a:p>
            <a:pPr marL="514350" indent="-514350">
              <a:buFont typeface="+mj-lt"/>
              <a:buAutoNum type="arabicPeriod"/>
            </a:pPr>
            <a:r>
              <a:rPr lang="id-ID"/>
              <a:t>Ukur </a:t>
            </a:r>
            <a:r>
              <a:rPr lang="id-ID">
                <a:solidFill>
                  <a:srgbClr val="C00000"/>
                </a:solidFill>
              </a:rPr>
              <a:t>performance</a:t>
            </a:r>
            <a:r>
              <a:rPr lang="id-ID"/>
              <a:t>-nya dengan confusion matrix dan ROC Curve</a:t>
            </a:r>
          </a:p>
          <a:p>
            <a:pPr marL="514350" indent="-514350">
              <a:buFont typeface="+mj-lt"/>
              <a:buAutoNum type="arabicPeriod"/>
            </a:pP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939670"/>
              </p:ext>
            </p:extLst>
          </p:nvPr>
        </p:nvGraphicFramePr>
        <p:xfrm>
          <a:off x="762000" y="4572000"/>
          <a:ext cx="7467600" cy="1112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6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C4.5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NB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K-NN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Accuracy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92.45%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77.46%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88.72%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AUC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0.851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0.840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0.5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99682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Prediksi </a:t>
            </a:r>
            <a:r>
              <a:rPr lang="id-ID" sz="2800" dirty="0" err="1"/>
              <a:t>Elektabilitas</a:t>
            </a:r>
            <a:r>
              <a:rPr lang="id-ID" sz="2800" dirty="0"/>
              <a:t> </a:t>
            </a:r>
            <a:r>
              <a:rPr lang="id-ID" sz="2800" dirty="0" err="1"/>
              <a:t>Caleg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dirty="0"/>
              <a:t>Lakukan </a:t>
            </a:r>
            <a:r>
              <a:rPr lang="id-ID" dirty="0" err="1">
                <a:solidFill>
                  <a:srgbClr val="C00000"/>
                </a:solidFill>
              </a:rPr>
              <a:t>training</a:t>
            </a:r>
            <a:r>
              <a:rPr lang="id-ID" dirty="0">
                <a:solidFill>
                  <a:srgbClr val="C00000"/>
                </a:solidFill>
              </a:rPr>
              <a:t> </a:t>
            </a:r>
            <a:r>
              <a:rPr lang="id-ID" dirty="0"/>
              <a:t>pada data pemilu (</a:t>
            </a:r>
            <a:r>
              <a:rPr lang="id-ID" dirty="0" err="1">
                <a:solidFill>
                  <a:srgbClr val="0070C0"/>
                </a:solidFill>
              </a:rPr>
              <a:t>datapemilukpu.xls</a:t>
            </a:r>
            <a:r>
              <a:rPr lang="id-ID" dirty="0"/>
              <a:t>) dengan menggunakan </a:t>
            </a:r>
            <a:r>
              <a:rPr lang="id-ID"/>
              <a:t>algoritma C4.5, NB dan K-NN</a:t>
            </a:r>
            <a:endParaRPr lang="id-ID" dirty="0"/>
          </a:p>
          <a:p>
            <a:pPr marL="514350" indent="-514350">
              <a:buFont typeface="+mj-lt"/>
              <a:buAutoNum type="arabicPeriod"/>
            </a:pPr>
            <a:r>
              <a:rPr lang="id-ID"/>
              <a:t>Lakukan </a:t>
            </a:r>
            <a:r>
              <a:rPr lang="id-ID">
                <a:solidFill>
                  <a:srgbClr val="C00000"/>
                </a:solidFill>
              </a:rPr>
              <a:t>pengujian </a:t>
            </a:r>
            <a:r>
              <a:rPr lang="id-ID"/>
              <a:t>dengan  menggunakan 10-fold X Validation</a:t>
            </a:r>
          </a:p>
          <a:p>
            <a:pPr marL="514350" indent="-514350">
              <a:buFont typeface="+mj-lt"/>
              <a:buAutoNum type="arabicPeriod"/>
            </a:pPr>
            <a:r>
              <a:rPr lang="id-ID"/>
              <a:t>Ukur </a:t>
            </a:r>
            <a:r>
              <a:rPr lang="id-ID">
                <a:solidFill>
                  <a:srgbClr val="C00000"/>
                </a:solidFill>
              </a:rPr>
              <a:t>performance</a:t>
            </a:r>
            <a:r>
              <a:rPr lang="id-ID"/>
              <a:t>-nya dengan confusion matrix dan ROC Curve</a:t>
            </a:r>
          </a:p>
          <a:p>
            <a:pPr marL="514350" indent="-514350">
              <a:buFont typeface="+mj-lt"/>
              <a:buAutoNum type="arabicPeriod"/>
            </a:pPr>
            <a:r>
              <a:rPr lang="id-ID">
                <a:solidFill>
                  <a:srgbClr val="FF0000"/>
                </a:solidFill>
              </a:rPr>
              <a:t>Uji beda dengan t-Test </a:t>
            </a:r>
            <a:r>
              <a:rPr lang="id-ID"/>
              <a:t>untuk mendapatkan model terbaik</a:t>
            </a:r>
          </a:p>
          <a:p>
            <a:pPr marL="514350" indent="-514350">
              <a:buFont typeface="+mj-lt"/>
              <a:buAutoNum type="arabicPeriod"/>
            </a:pPr>
            <a:endParaRPr lang="id-ID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544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Prediksi Elektabilitas Caleg: Result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800"/>
              <a:t>Komparasi Accuracy dan AUC</a:t>
            </a:r>
          </a:p>
          <a:p>
            <a:endParaRPr lang="id-ID" sz="2800"/>
          </a:p>
          <a:p>
            <a:pPr marL="0" indent="0">
              <a:buNone/>
            </a:pPr>
            <a:endParaRPr lang="id-ID" sz="2800"/>
          </a:p>
          <a:p>
            <a:r>
              <a:rPr lang="id-ID" sz="2800"/>
              <a:t>Uji Beda (t-Test)</a:t>
            </a:r>
          </a:p>
          <a:p>
            <a:endParaRPr lang="id-ID" sz="2800"/>
          </a:p>
          <a:p>
            <a:endParaRPr lang="id-ID" sz="2800"/>
          </a:p>
          <a:p>
            <a:endParaRPr lang="id-ID" sz="2800"/>
          </a:p>
          <a:p>
            <a:endParaRPr lang="id-ID" sz="2800"/>
          </a:p>
          <a:p>
            <a:endParaRPr lang="id-ID" sz="2800"/>
          </a:p>
          <a:p>
            <a:r>
              <a:rPr lang="id-ID" sz="2800"/>
              <a:t>Urutan model terbaik: 1. C4.5       2. NB 	  3. K-NN</a:t>
            </a:r>
          </a:p>
          <a:p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747297"/>
              </p:ext>
            </p:extLst>
          </p:nvPr>
        </p:nvGraphicFramePr>
        <p:xfrm>
          <a:off x="762000" y="1524000"/>
          <a:ext cx="7467600" cy="1112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6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C4.5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NB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K-NN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Accuracy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92.45%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77.46%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88.72%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AUC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0.851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0.840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0.5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51" r="29457" b="46106"/>
          <a:stretch/>
        </p:blipFill>
        <p:spPr bwMode="auto">
          <a:xfrm>
            <a:off x="914399" y="3352800"/>
            <a:ext cx="6880485" cy="2263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801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812" y="190500"/>
            <a:ext cx="8713788" cy="647700"/>
          </a:xfrm>
        </p:spPr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Prediksi Kelulusan Mahasiswa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914400"/>
            <a:ext cx="8553450" cy="51816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dirty="0"/>
              <a:t>Lakukan </a:t>
            </a:r>
            <a:r>
              <a:rPr lang="id-ID" dirty="0" err="1">
                <a:solidFill>
                  <a:srgbClr val="C00000"/>
                </a:solidFill>
              </a:rPr>
              <a:t>training</a:t>
            </a:r>
            <a:r>
              <a:rPr lang="id-ID" dirty="0">
                <a:solidFill>
                  <a:srgbClr val="C00000"/>
                </a:solidFill>
              </a:rPr>
              <a:t> </a:t>
            </a:r>
            <a:r>
              <a:rPr lang="id-ID" dirty="0"/>
              <a:t>pada data mahasiswa (</a:t>
            </a:r>
            <a:r>
              <a:rPr lang="id-ID" dirty="0" err="1">
                <a:solidFill>
                  <a:srgbClr val="0070C0"/>
                </a:solidFill>
              </a:rPr>
              <a:t>datakelulusanmahasiswa.xls</a:t>
            </a:r>
            <a:r>
              <a:rPr lang="id-ID" dirty="0"/>
              <a:t>) dengan </a:t>
            </a:r>
            <a:r>
              <a:rPr lang="id-ID"/>
              <a:t>menggunakan C4.5, LDA, NB, K-NN dan RF</a:t>
            </a:r>
            <a:endParaRPr lang="id-ID" dirty="0"/>
          </a:p>
          <a:p>
            <a:pPr marL="801687" lvl="1" indent="-514350"/>
            <a:r>
              <a:rPr lang="id-ID" sz="2400" dirty="0"/>
              <a:t>Atribut yang tidak digunakan adalah</a:t>
            </a:r>
            <a:r>
              <a:rPr lang="id-ID" sz="2400"/>
              <a:t>: IPS5</a:t>
            </a:r>
            <a:r>
              <a:rPr lang="id-ID" sz="2400" dirty="0"/>
              <a:t>, IPS6, IPS7, IPS8, IPK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/>
              <a:t>Lakukan </a:t>
            </a:r>
            <a:r>
              <a:rPr lang="id-ID" dirty="0">
                <a:solidFill>
                  <a:srgbClr val="C00000"/>
                </a:solidFill>
              </a:rPr>
              <a:t>pengujian </a:t>
            </a:r>
            <a:r>
              <a:rPr lang="id-ID" dirty="0"/>
              <a:t>dengan  </a:t>
            </a:r>
            <a:r>
              <a:rPr lang="id-ID"/>
              <a:t>menggunakan 10-fold X Validation</a:t>
            </a:r>
            <a:endParaRPr lang="id-ID" dirty="0"/>
          </a:p>
          <a:p>
            <a:pPr marL="514350" indent="-514350">
              <a:buFont typeface="+mj-lt"/>
              <a:buAutoNum type="arabicPeriod"/>
            </a:pPr>
            <a:r>
              <a:rPr lang="id-ID" dirty="0"/>
              <a:t>Ukur </a:t>
            </a:r>
            <a:r>
              <a:rPr lang="id-ID" dirty="0" err="1">
                <a:solidFill>
                  <a:srgbClr val="C00000"/>
                </a:solidFill>
              </a:rPr>
              <a:t>performance</a:t>
            </a:r>
            <a:r>
              <a:rPr lang="id-ID" dirty="0" err="1"/>
              <a:t>-nya</a:t>
            </a:r>
            <a:r>
              <a:rPr lang="id-ID" dirty="0"/>
              <a:t> dengan </a:t>
            </a:r>
            <a:r>
              <a:rPr lang="id-ID" dirty="0" err="1"/>
              <a:t>confusion</a:t>
            </a:r>
            <a:r>
              <a:rPr lang="id-ID" dirty="0"/>
              <a:t> </a:t>
            </a:r>
            <a:r>
              <a:rPr lang="id-ID" dirty="0" err="1"/>
              <a:t>matrix</a:t>
            </a:r>
            <a:r>
              <a:rPr lang="id-ID" dirty="0"/>
              <a:t> dan </a:t>
            </a:r>
            <a:r>
              <a:rPr lang="id-ID"/>
              <a:t>ROC Curve</a:t>
            </a:r>
          </a:p>
          <a:p>
            <a:pPr marL="514350" indent="-514350">
              <a:buFont typeface="+mj-lt"/>
              <a:buAutoNum type="arabicPeriod"/>
            </a:pPr>
            <a:r>
              <a:rPr lang="id-ID">
                <a:solidFill>
                  <a:srgbClr val="FF0000"/>
                </a:solidFill>
              </a:rPr>
              <a:t>Uji beda dengan t-Test </a:t>
            </a:r>
            <a:r>
              <a:rPr lang="id-ID"/>
              <a:t>untuk mendapatkan model terbaik</a:t>
            </a:r>
          </a:p>
          <a:p>
            <a:pPr marL="976312" lvl="1" indent="-514350">
              <a:buFont typeface="+mj-lt"/>
              <a:buAutoNum type="arabicPeriod"/>
            </a:pPr>
            <a:endParaRPr lang="id-ID" dirty="0"/>
          </a:p>
          <a:p>
            <a:pPr marL="514350" indent="-514350">
              <a:buFont typeface="+mj-lt"/>
              <a:buAutoNum type="arabicPeriod"/>
            </a:pPr>
            <a:endParaRPr lang="id-ID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375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Prediksi Kelulusan Mahasiswa: Result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990600"/>
            <a:ext cx="8782050" cy="5181600"/>
          </a:xfrm>
        </p:spPr>
        <p:txBody>
          <a:bodyPr/>
          <a:lstStyle/>
          <a:p>
            <a:r>
              <a:rPr lang="id-ID" sz="2800"/>
              <a:t>Komparasi Accuracy dan AUC</a:t>
            </a:r>
          </a:p>
          <a:p>
            <a:endParaRPr lang="id-ID" sz="2800"/>
          </a:p>
          <a:p>
            <a:pPr marL="0" indent="0">
              <a:buNone/>
            </a:pPr>
            <a:endParaRPr lang="id-ID" sz="2800"/>
          </a:p>
          <a:p>
            <a:r>
              <a:rPr lang="id-ID" sz="2800"/>
              <a:t>Uji Beda (t-Test)</a:t>
            </a:r>
          </a:p>
          <a:p>
            <a:endParaRPr lang="id-ID" sz="2800"/>
          </a:p>
          <a:p>
            <a:endParaRPr lang="id-ID" sz="2800"/>
          </a:p>
          <a:p>
            <a:endParaRPr lang="id-ID" sz="2800"/>
          </a:p>
          <a:p>
            <a:endParaRPr lang="id-ID" sz="2800"/>
          </a:p>
          <a:p>
            <a:endParaRPr lang="id-ID" sz="2800"/>
          </a:p>
          <a:p>
            <a:r>
              <a:rPr lang="id-ID" sz="2800"/>
              <a:t>Urutan model terbaik: 1. NB  2. C4.5 3.k-NN  4. RF 5.LDA</a:t>
            </a:r>
          </a:p>
          <a:p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622443"/>
              </p:ext>
            </p:extLst>
          </p:nvPr>
        </p:nvGraphicFramePr>
        <p:xfrm>
          <a:off x="762000" y="1447800"/>
          <a:ext cx="7467600" cy="1112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4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C4.5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NB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K-NN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LDA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RF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Accuracy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88.12%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86.27%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84.96%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59.63%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59.37%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AUC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0.872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0.912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0.5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84" r="55049" b="45967"/>
          <a:stretch/>
        </p:blipFill>
        <p:spPr bwMode="auto">
          <a:xfrm>
            <a:off x="762000" y="3085849"/>
            <a:ext cx="6629400" cy="2857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004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Estimasi </a:t>
            </a:r>
            <a:r>
              <a:rPr lang="id-ID" sz="2800" dirty="0" err="1"/>
              <a:t>Performansi</a:t>
            </a:r>
            <a:r>
              <a:rPr lang="id-ID" sz="2800" dirty="0"/>
              <a:t> CPU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dirty="0"/>
              <a:t>Lakukan </a:t>
            </a:r>
            <a:r>
              <a:rPr lang="id-ID" dirty="0" err="1">
                <a:solidFill>
                  <a:srgbClr val="C00000"/>
                </a:solidFill>
              </a:rPr>
              <a:t>training</a:t>
            </a:r>
            <a:r>
              <a:rPr lang="id-ID" dirty="0">
                <a:solidFill>
                  <a:srgbClr val="C00000"/>
                </a:solidFill>
              </a:rPr>
              <a:t> </a:t>
            </a:r>
            <a:r>
              <a:rPr lang="id-ID" dirty="0"/>
              <a:t>pada data </a:t>
            </a:r>
            <a:r>
              <a:rPr lang="id-ID" dirty="0" err="1"/>
              <a:t>cpu</a:t>
            </a:r>
            <a:r>
              <a:rPr lang="id-ID" dirty="0"/>
              <a:t> (</a:t>
            </a:r>
            <a:r>
              <a:rPr lang="id-ID" dirty="0" err="1">
                <a:solidFill>
                  <a:srgbClr val="0070C0"/>
                </a:solidFill>
              </a:rPr>
              <a:t>cpu.arff</a:t>
            </a:r>
            <a:r>
              <a:rPr lang="id-ID" dirty="0"/>
              <a:t>) dengan menggunakan algoritma </a:t>
            </a:r>
            <a:r>
              <a:rPr lang="id-ID">
                <a:solidFill>
                  <a:srgbClr val="0070C0"/>
                </a:solidFill>
              </a:rPr>
              <a:t>linear regression</a:t>
            </a:r>
            <a:r>
              <a:rPr lang="id-ID"/>
              <a:t>, </a:t>
            </a:r>
            <a:r>
              <a:rPr lang="id-ID">
                <a:solidFill>
                  <a:srgbClr val="0070C0"/>
                </a:solidFill>
              </a:rPr>
              <a:t>neural network</a:t>
            </a:r>
            <a:r>
              <a:rPr lang="id-ID"/>
              <a:t> dan </a:t>
            </a:r>
            <a:r>
              <a:rPr lang="id-ID">
                <a:solidFill>
                  <a:srgbClr val="0070C0"/>
                </a:solidFill>
              </a:rPr>
              <a:t>support vector machine</a:t>
            </a:r>
            <a:endParaRPr lang="id-ID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/>
              <a:t>Lakukan </a:t>
            </a:r>
            <a:r>
              <a:rPr lang="id-ID" dirty="0">
                <a:solidFill>
                  <a:srgbClr val="C00000"/>
                </a:solidFill>
              </a:rPr>
              <a:t>pengujian</a:t>
            </a:r>
            <a:r>
              <a:rPr lang="id-ID" dirty="0"/>
              <a:t> dengan </a:t>
            </a:r>
            <a:r>
              <a:rPr lang="id-ID" dirty="0" err="1"/>
              <a:t>XValidation</a:t>
            </a:r>
            <a:r>
              <a:rPr lang="id-ID" dirty="0"/>
              <a:t> (</a:t>
            </a:r>
            <a:r>
              <a:rPr lang="id-ID" dirty="0" err="1"/>
              <a:t>numerical</a:t>
            </a:r>
            <a:r>
              <a:rPr lang="id-ID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/>
              <a:t>Ukur </a:t>
            </a:r>
            <a:r>
              <a:rPr lang="id-ID" dirty="0" err="1">
                <a:solidFill>
                  <a:srgbClr val="C00000"/>
                </a:solidFill>
              </a:rPr>
              <a:t>performance</a:t>
            </a:r>
            <a:r>
              <a:rPr lang="id-ID" dirty="0" err="1"/>
              <a:t>-nya</a:t>
            </a:r>
            <a:r>
              <a:rPr lang="id-ID" dirty="0"/>
              <a:t> dengan menggunakan</a:t>
            </a:r>
            <a:r>
              <a:rPr lang="id-ID"/>
              <a:t>: RMSE</a:t>
            </a:r>
          </a:p>
          <a:p>
            <a:pPr marL="514350" indent="-514350">
              <a:buFont typeface="+mj-lt"/>
              <a:buAutoNum type="arabicPeriod"/>
            </a:pPr>
            <a:endParaRPr lang="id-ID"/>
          </a:p>
          <a:p>
            <a:pPr marL="514350" indent="-514350">
              <a:buFont typeface="+mj-lt"/>
              <a:buAutoNum type="arabicPeriod"/>
            </a:pPr>
            <a:endParaRPr lang="id-ID"/>
          </a:p>
          <a:p>
            <a:pPr marL="514350" indent="-514350">
              <a:buFont typeface="+mj-lt"/>
              <a:buAutoNum type="arabicPeriod"/>
            </a:pPr>
            <a:r>
              <a:rPr lang="id-ID"/>
              <a:t>Urutan model terbaik: 1. NN   2. LR    3. SVM </a:t>
            </a:r>
          </a:p>
          <a:p>
            <a:pPr marL="514350" indent="-514350">
              <a:buFont typeface="+mj-lt"/>
              <a:buAutoNum type="arabicPeriod"/>
            </a:pPr>
            <a:endParaRPr lang="id-ID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7759407"/>
              </p:ext>
            </p:extLst>
          </p:nvPr>
        </p:nvGraphicFramePr>
        <p:xfrm>
          <a:off x="838200" y="4191000"/>
          <a:ext cx="7467600" cy="7416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6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LR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NN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SVM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RMSE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64.846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64.515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106</a:t>
                      </a:r>
                      <a:r>
                        <a:rPr lang="en-US"/>
                        <a:t>.</a:t>
                      </a:r>
                      <a:r>
                        <a:rPr lang="id-ID"/>
                        <a:t>089</a:t>
                      </a:r>
                      <a:r>
                        <a:rPr lang="en-US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02344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Main </a:t>
            </a:r>
            <a:r>
              <a:rPr lang="id-ID" dirty="0" err="1"/>
              <a:t>Process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65" t="30918" r="25017" b="26590"/>
          <a:stretch/>
        </p:blipFill>
        <p:spPr bwMode="auto">
          <a:xfrm>
            <a:off x="633334" y="1143000"/>
            <a:ext cx="7591781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253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Sub</a:t>
            </a:r>
            <a:r>
              <a:rPr lang="id-ID" dirty="0"/>
              <a:t> </a:t>
            </a:r>
            <a:r>
              <a:rPr lang="id-ID" dirty="0" err="1"/>
              <a:t>Process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8" t="29869" r="15771" b="28951"/>
          <a:stretch/>
        </p:blipFill>
        <p:spPr bwMode="auto">
          <a:xfrm>
            <a:off x="685800" y="1120513"/>
            <a:ext cx="7871452" cy="375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15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Prediksi </a:t>
            </a:r>
            <a:r>
              <a:rPr lang="id-ID" sz="2800" dirty="0" err="1"/>
              <a:t>Elektabilitas</a:t>
            </a:r>
            <a:r>
              <a:rPr lang="id-ID" sz="2800" dirty="0"/>
              <a:t> </a:t>
            </a:r>
            <a:r>
              <a:rPr lang="id-ID" sz="2800" dirty="0" err="1"/>
              <a:t>Caleg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800" dirty="0"/>
              <a:t>Lakukan </a:t>
            </a:r>
            <a:r>
              <a:rPr lang="id-ID" sz="2800" dirty="0" err="1">
                <a:solidFill>
                  <a:srgbClr val="C00000"/>
                </a:solidFill>
              </a:rPr>
              <a:t>training</a:t>
            </a:r>
            <a:r>
              <a:rPr lang="id-ID" sz="2800" dirty="0">
                <a:solidFill>
                  <a:srgbClr val="C00000"/>
                </a:solidFill>
              </a:rPr>
              <a:t> </a:t>
            </a:r>
            <a:r>
              <a:rPr lang="id-ID" sz="2800" dirty="0"/>
              <a:t>pada data pemilu (</a:t>
            </a:r>
            <a:r>
              <a:rPr lang="id-ID" sz="2800" dirty="0" err="1">
                <a:solidFill>
                  <a:srgbClr val="0070C0"/>
                </a:solidFill>
              </a:rPr>
              <a:t>datapemilukpu.xls</a:t>
            </a:r>
            <a:r>
              <a:rPr lang="id-ID" sz="2800" dirty="0"/>
              <a:t>) dengan menggunakan </a:t>
            </a:r>
            <a:r>
              <a:rPr lang="id-ID" sz="2800"/>
              <a:t>algoritma </a:t>
            </a:r>
            <a:r>
              <a:rPr lang="en-US" sz="2800">
                <a:solidFill>
                  <a:srgbClr val="0070C0"/>
                </a:solidFill>
              </a:rPr>
              <a:t>Naive Bayes, K-Nearest Neighbor, </a:t>
            </a:r>
            <a:r>
              <a:rPr lang="id-ID" sz="2800">
                <a:solidFill>
                  <a:srgbClr val="0070C0"/>
                </a:solidFill>
              </a:rPr>
              <a:t>RandomForest, Logistic Regression</a:t>
            </a:r>
            <a:r>
              <a:rPr lang="en-US" sz="2800">
                <a:solidFill>
                  <a:srgbClr val="0070C0"/>
                </a:solidFill>
              </a:rPr>
              <a:t>, Linear Discriminant Analysis </a:t>
            </a:r>
            <a:endParaRPr lang="id-ID" sz="280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2800"/>
              <a:t>Lakukan </a:t>
            </a:r>
            <a:r>
              <a:rPr lang="id-ID" sz="2800" dirty="0">
                <a:solidFill>
                  <a:srgbClr val="C00000"/>
                </a:solidFill>
              </a:rPr>
              <a:t>pengujian </a:t>
            </a:r>
            <a:r>
              <a:rPr lang="id-ID" sz="2800" dirty="0"/>
              <a:t>dengan  menggunakan </a:t>
            </a:r>
            <a:r>
              <a:rPr lang="id-ID" sz="2800" dirty="0" err="1"/>
              <a:t>XValidation</a:t>
            </a:r>
            <a:endParaRPr lang="id-ID" sz="2800" dirty="0"/>
          </a:p>
          <a:p>
            <a:pPr marL="514350" indent="-514350">
              <a:buFont typeface="+mj-lt"/>
              <a:buAutoNum type="arabicPeriod"/>
            </a:pPr>
            <a:r>
              <a:rPr lang="id-ID" sz="2800" dirty="0"/>
              <a:t>Ukur </a:t>
            </a:r>
            <a:r>
              <a:rPr lang="id-ID" sz="2800" dirty="0" err="1">
                <a:solidFill>
                  <a:srgbClr val="C00000"/>
                </a:solidFill>
              </a:rPr>
              <a:t>performance</a:t>
            </a:r>
            <a:r>
              <a:rPr lang="id-ID" sz="2800" dirty="0" err="1"/>
              <a:t>-nya</a:t>
            </a:r>
            <a:r>
              <a:rPr lang="id-ID" sz="2800" dirty="0"/>
              <a:t> dengan </a:t>
            </a:r>
            <a:r>
              <a:rPr lang="id-ID" sz="2800" dirty="0" err="1"/>
              <a:t>confusion</a:t>
            </a:r>
            <a:r>
              <a:rPr lang="id-ID" sz="2800" dirty="0"/>
              <a:t> </a:t>
            </a:r>
            <a:r>
              <a:rPr lang="id-ID" sz="2800" dirty="0" err="1"/>
              <a:t>matrix</a:t>
            </a:r>
            <a:r>
              <a:rPr lang="id-ID" sz="2800" dirty="0"/>
              <a:t> dan </a:t>
            </a:r>
            <a:r>
              <a:rPr lang="id-ID" sz="2800"/>
              <a:t>ROC Curve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/>
              <a:t>Masukkan setiap hasil percobaan ke dalam file Excel</a:t>
            </a:r>
          </a:p>
          <a:p>
            <a:pPr marL="514350" indent="-514350">
              <a:buFont typeface="+mj-lt"/>
              <a:buAutoNum type="arabicPeriod"/>
            </a:pPr>
            <a:endParaRPr lang="id-ID" sz="2800"/>
          </a:p>
          <a:p>
            <a:pPr marL="688975" indent="-514350">
              <a:buFont typeface="+mj-lt"/>
              <a:buAutoNum type="arabicPeriod"/>
            </a:pPr>
            <a:endParaRPr lang="id-ID" sz="2800" dirty="0"/>
          </a:p>
          <a:p>
            <a:pPr marL="514350" indent="-514350">
              <a:buFont typeface="+mj-lt"/>
              <a:buAutoNum type="arabicPeriod"/>
            </a:pPr>
            <a:endParaRPr lang="id-ID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647696"/>
              </p:ext>
            </p:extLst>
          </p:nvPr>
        </p:nvGraphicFramePr>
        <p:xfrm>
          <a:off x="152401" y="5105400"/>
          <a:ext cx="8839201" cy="1112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87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DT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NB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K-NN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RF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LR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LDA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Accuracy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92.21%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76.89%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89.63%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/>
                        <a:t>AUC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0.851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0.826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/>
                        <a:t>0.5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70143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Prediksi Harga Saham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500" dirty="0"/>
              <a:t>Lakukan </a:t>
            </a:r>
            <a:r>
              <a:rPr lang="id-ID" sz="2500" dirty="0" err="1">
                <a:solidFill>
                  <a:srgbClr val="C00000"/>
                </a:solidFill>
              </a:rPr>
              <a:t>training</a:t>
            </a:r>
            <a:r>
              <a:rPr lang="id-ID" sz="2500" dirty="0">
                <a:solidFill>
                  <a:srgbClr val="C00000"/>
                </a:solidFill>
              </a:rPr>
              <a:t> </a:t>
            </a:r>
            <a:r>
              <a:rPr lang="id-ID" sz="2500" dirty="0"/>
              <a:t>pada data harga saham (</a:t>
            </a:r>
            <a:r>
              <a:rPr lang="id-ID" sz="2500" dirty="0" err="1">
                <a:solidFill>
                  <a:srgbClr val="0070C0"/>
                </a:solidFill>
              </a:rPr>
              <a:t>hargasaham-training.xls</a:t>
            </a:r>
            <a:r>
              <a:rPr lang="id-ID" sz="2500" dirty="0"/>
              <a:t>) dengan menggunakan </a:t>
            </a:r>
            <a:r>
              <a:rPr lang="id-ID" sz="2500" dirty="0" err="1"/>
              <a:t>neural</a:t>
            </a:r>
            <a:r>
              <a:rPr lang="id-ID" sz="2500" dirty="0"/>
              <a:t> </a:t>
            </a:r>
            <a:r>
              <a:rPr lang="id-ID" sz="2500" dirty="0" err="1"/>
              <a:t>network</a:t>
            </a:r>
            <a:endParaRPr lang="id-ID" sz="2500" dirty="0"/>
          </a:p>
          <a:p>
            <a:pPr marL="514350" indent="-514350">
              <a:buFont typeface="+mj-lt"/>
              <a:buAutoNum type="arabicPeriod"/>
            </a:pPr>
            <a:r>
              <a:rPr lang="id-ID" sz="2500" dirty="0"/>
              <a:t>Lakukan </a:t>
            </a:r>
            <a:r>
              <a:rPr lang="id-ID" sz="2500" dirty="0">
                <a:solidFill>
                  <a:srgbClr val="C00000"/>
                </a:solidFill>
              </a:rPr>
              <a:t>pengujian </a:t>
            </a:r>
            <a:r>
              <a:rPr lang="id-ID" sz="2500" dirty="0"/>
              <a:t>dengan </a:t>
            </a:r>
            <a:r>
              <a:rPr lang="id-ID" sz="2500" dirty="0" err="1"/>
              <a:t>numerical</a:t>
            </a:r>
            <a:r>
              <a:rPr lang="id-ID" sz="2500" dirty="0"/>
              <a:t> </a:t>
            </a:r>
            <a:r>
              <a:rPr lang="id-ID" sz="2500" dirty="0" err="1">
                <a:solidFill>
                  <a:srgbClr val="C00000"/>
                </a:solidFill>
              </a:rPr>
              <a:t>XValidation</a:t>
            </a:r>
            <a:endParaRPr lang="id-ID" sz="2500" dirty="0">
              <a:solidFill>
                <a:srgbClr val="C0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2500" dirty="0"/>
              <a:t>Lakukan </a:t>
            </a:r>
            <a:r>
              <a:rPr lang="id-ID" sz="2500" dirty="0" err="1"/>
              <a:t>Ploting</a:t>
            </a:r>
            <a:r>
              <a:rPr lang="id-ID" sz="2500" dirty="0"/>
              <a:t> data testing 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500" dirty="0"/>
              <a:t>Ukur </a:t>
            </a:r>
            <a:r>
              <a:rPr lang="id-ID" sz="2500" dirty="0" err="1">
                <a:solidFill>
                  <a:srgbClr val="C00000"/>
                </a:solidFill>
              </a:rPr>
              <a:t>performance</a:t>
            </a:r>
            <a:r>
              <a:rPr lang="id-ID" sz="2500" dirty="0" err="1"/>
              <a:t>-nya</a:t>
            </a:r>
            <a:r>
              <a:rPr lang="id-ID" sz="2500" dirty="0"/>
              <a:t> dengan menggunakan: RMSE</a:t>
            </a:r>
          </a:p>
          <a:p>
            <a:pPr marL="514350" indent="-514350">
              <a:buFont typeface="+mj-lt"/>
              <a:buAutoNum type="arabicPeriod"/>
            </a:pPr>
            <a:endParaRPr lang="id-ID" sz="25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36" r="7311" b="9803"/>
          <a:stretch/>
        </p:blipFill>
        <p:spPr bwMode="auto">
          <a:xfrm>
            <a:off x="1447800" y="3429000"/>
            <a:ext cx="5867400" cy="3150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211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/>
              <a:t>Prediksi Harga Saham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500" dirty="0"/>
              <a:t>Lakukan </a:t>
            </a:r>
            <a:r>
              <a:rPr lang="id-ID" sz="2500" dirty="0" err="1">
                <a:solidFill>
                  <a:srgbClr val="C00000"/>
                </a:solidFill>
              </a:rPr>
              <a:t>training</a:t>
            </a:r>
            <a:r>
              <a:rPr lang="id-ID" sz="2500" dirty="0">
                <a:solidFill>
                  <a:srgbClr val="C00000"/>
                </a:solidFill>
              </a:rPr>
              <a:t> </a:t>
            </a:r>
            <a:r>
              <a:rPr lang="id-ID" sz="2500" dirty="0"/>
              <a:t>pada data harga saham (</a:t>
            </a:r>
            <a:r>
              <a:rPr lang="id-ID" sz="2500" dirty="0" err="1">
                <a:solidFill>
                  <a:srgbClr val="0070C0"/>
                </a:solidFill>
              </a:rPr>
              <a:t>hargasaham-training.xls</a:t>
            </a:r>
            <a:r>
              <a:rPr lang="id-ID" sz="2500" dirty="0"/>
              <a:t>) dengan menggunakan </a:t>
            </a:r>
            <a:r>
              <a:rPr lang="id-ID" sz="2500" dirty="0" err="1"/>
              <a:t>neural</a:t>
            </a:r>
            <a:r>
              <a:rPr lang="id-ID" sz="2500" dirty="0"/>
              <a:t> </a:t>
            </a:r>
            <a:r>
              <a:rPr lang="id-ID" sz="2500" dirty="0" err="1"/>
              <a:t>network</a:t>
            </a:r>
            <a:endParaRPr lang="id-ID" sz="2500" dirty="0"/>
          </a:p>
          <a:p>
            <a:pPr marL="514350" indent="-514350">
              <a:buFont typeface="+mj-lt"/>
              <a:buAutoNum type="arabicPeriod"/>
            </a:pPr>
            <a:r>
              <a:rPr lang="id-ID" sz="2500" dirty="0"/>
              <a:t>Lakukan </a:t>
            </a:r>
            <a:r>
              <a:rPr lang="id-ID" sz="2500" dirty="0">
                <a:solidFill>
                  <a:srgbClr val="C00000"/>
                </a:solidFill>
              </a:rPr>
              <a:t>pengujian </a:t>
            </a:r>
            <a:r>
              <a:rPr lang="id-ID" sz="2500" dirty="0"/>
              <a:t>dengan data uji (</a:t>
            </a:r>
            <a:r>
              <a:rPr lang="id-ID" sz="2500" dirty="0" err="1">
                <a:solidFill>
                  <a:srgbClr val="0070C0"/>
                </a:solidFill>
              </a:rPr>
              <a:t>hargasaham-testing.xls</a:t>
            </a:r>
            <a:r>
              <a:rPr lang="id-ID" sz="2500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500" dirty="0"/>
              <a:t>Lakukan </a:t>
            </a:r>
            <a:r>
              <a:rPr lang="id-ID" sz="2500" dirty="0" err="1"/>
              <a:t>Ploting</a:t>
            </a:r>
            <a:r>
              <a:rPr lang="id-ID" sz="2500" dirty="0"/>
              <a:t> data testing 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500" dirty="0"/>
              <a:t>Ukur </a:t>
            </a:r>
            <a:r>
              <a:rPr lang="id-ID" sz="2500" dirty="0" err="1">
                <a:solidFill>
                  <a:srgbClr val="C00000"/>
                </a:solidFill>
              </a:rPr>
              <a:t>performance</a:t>
            </a:r>
            <a:r>
              <a:rPr lang="id-ID" sz="2500" dirty="0" err="1"/>
              <a:t>-nya</a:t>
            </a:r>
            <a:r>
              <a:rPr lang="id-ID" sz="2500" dirty="0"/>
              <a:t> dengan menggunakan</a:t>
            </a:r>
            <a:r>
              <a:rPr lang="id-ID" sz="2500"/>
              <a:t>: RMSE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500"/>
              <a:t>Ubah metode ke </a:t>
            </a:r>
            <a:r>
              <a:rPr lang="id-ID" sz="2500">
                <a:solidFill>
                  <a:srgbClr val="C00000"/>
                </a:solidFill>
              </a:rPr>
              <a:t>linear regression </a:t>
            </a:r>
            <a:r>
              <a:rPr lang="id-ID" sz="2500"/>
              <a:t>dan </a:t>
            </a:r>
            <a:r>
              <a:rPr lang="id-ID" sz="2500">
                <a:solidFill>
                  <a:srgbClr val="C00000"/>
                </a:solidFill>
              </a:rPr>
              <a:t>support vector machine</a:t>
            </a:r>
            <a:endParaRPr lang="id-ID" sz="2500" dirty="0">
              <a:solidFill>
                <a:srgbClr val="C0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id-ID" sz="25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36" r="7311" b="9803"/>
          <a:stretch/>
        </p:blipFill>
        <p:spPr bwMode="auto">
          <a:xfrm>
            <a:off x="4114799" y="3878413"/>
            <a:ext cx="5030449" cy="270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212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err="1"/>
              <a:t>Psychomotor</a:t>
            </a:r>
            <a:r>
              <a:rPr lang="id-ID" dirty="0"/>
              <a:t> Test: </a:t>
            </a:r>
            <a:r>
              <a:rPr lang="id-ID" sz="2800" dirty="0" err="1"/>
              <a:t>Klastering</a:t>
            </a:r>
            <a:r>
              <a:rPr lang="id-ID" sz="2800" dirty="0"/>
              <a:t> Jenis Bunga Iris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800" dirty="0"/>
              <a:t>Lakukan </a:t>
            </a:r>
            <a:r>
              <a:rPr lang="id-ID" sz="2800" dirty="0" err="1">
                <a:solidFill>
                  <a:srgbClr val="C00000"/>
                </a:solidFill>
              </a:rPr>
              <a:t>training</a:t>
            </a:r>
            <a:r>
              <a:rPr lang="id-ID" sz="2800" dirty="0">
                <a:solidFill>
                  <a:srgbClr val="C00000"/>
                </a:solidFill>
              </a:rPr>
              <a:t> </a:t>
            </a:r>
            <a:r>
              <a:rPr lang="id-ID" sz="2800" dirty="0"/>
              <a:t>pada data iris (</a:t>
            </a:r>
            <a:r>
              <a:rPr lang="id-ID" sz="2800" dirty="0">
                <a:solidFill>
                  <a:srgbClr val="C00000"/>
                </a:solidFill>
              </a:rPr>
              <a:t>ambil dari </a:t>
            </a:r>
            <a:r>
              <a:rPr lang="id-ID" sz="2800" dirty="0" err="1">
                <a:solidFill>
                  <a:srgbClr val="C00000"/>
                </a:solidFill>
              </a:rPr>
              <a:t>repositories</a:t>
            </a:r>
            <a:r>
              <a:rPr lang="id-ID" sz="2800" dirty="0">
                <a:solidFill>
                  <a:srgbClr val="C00000"/>
                </a:solidFill>
              </a:rPr>
              <a:t> </a:t>
            </a:r>
            <a:r>
              <a:rPr lang="id-ID" sz="2800" dirty="0" err="1">
                <a:solidFill>
                  <a:srgbClr val="C00000"/>
                </a:solidFill>
              </a:rPr>
              <a:t>rapidminer</a:t>
            </a:r>
            <a:r>
              <a:rPr lang="id-ID" sz="2800" dirty="0"/>
              <a:t>) dengan menggunakan algoritma </a:t>
            </a:r>
            <a:r>
              <a:rPr lang="id-ID" sz="2800" dirty="0" err="1"/>
              <a:t>clustering</a:t>
            </a:r>
            <a:r>
              <a:rPr lang="id-ID" sz="2800" dirty="0"/>
              <a:t> </a:t>
            </a:r>
            <a:r>
              <a:rPr lang="id-ID" sz="2800" dirty="0" err="1">
                <a:solidFill>
                  <a:srgbClr val="0070C0"/>
                </a:solidFill>
              </a:rPr>
              <a:t>k-means</a:t>
            </a:r>
            <a:endParaRPr lang="id-ID" sz="2800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2800" dirty="0"/>
              <a:t>Set k=3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/>
              <a:t>Tampilkan data (</a:t>
            </a:r>
            <a:r>
              <a:rPr lang="id-ID" sz="2800" dirty="0" err="1">
                <a:solidFill>
                  <a:srgbClr val="C00000"/>
                </a:solidFill>
              </a:rPr>
              <a:t>input</a:t>
            </a:r>
            <a:r>
              <a:rPr lang="id-ID" sz="2800" dirty="0"/>
              <a:t>) dan </a:t>
            </a:r>
            <a:r>
              <a:rPr lang="id-ID" sz="2800" dirty="0" err="1"/>
              <a:t>cluster</a:t>
            </a:r>
            <a:r>
              <a:rPr lang="id-ID" sz="2800" dirty="0"/>
              <a:t> (</a:t>
            </a:r>
            <a:r>
              <a:rPr lang="id-ID" sz="2800" dirty="0" err="1">
                <a:solidFill>
                  <a:srgbClr val="C00000"/>
                </a:solidFill>
              </a:rPr>
              <a:t>output</a:t>
            </a:r>
            <a:r>
              <a:rPr lang="id-ID" sz="2800" dirty="0"/>
              <a:t>) yang terbentuk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/>
              <a:t>Ukur </a:t>
            </a:r>
            <a:r>
              <a:rPr lang="id-ID" sz="2800" dirty="0" err="1">
                <a:solidFill>
                  <a:srgbClr val="C00000"/>
                </a:solidFill>
              </a:rPr>
              <a:t>performance</a:t>
            </a:r>
            <a:r>
              <a:rPr lang="id-ID" sz="2800" dirty="0" err="1"/>
              <a:t>-nya</a:t>
            </a:r>
            <a:endParaRPr lang="id-ID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562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err="1"/>
              <a:t>Psychomotor-Cognitive</a:t>
            </a:r>
            <a:r>
              <a:rPr lang="id-ID"/>
              <a:t> Assignment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990600"/>
            <a:ext cx="8553450" cy="51816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400" dirty="0">
                <a:solidFill>
                  <a:srgbClr val="C00000"/>
                </a:solidFill>
              </a:rPr>
              <a:t>Lakukan </a:t>
            </a:r>
            <a:r>
              <a:rPr lang="id-ID" sz="2400" dirty="0" err="1">
                <a:solidFill>
                  <a:srgbClr val="C00000"/>
                </a:solidFill>
              </a:rPr>
              <a:t>ujicoba</a:t>
            </a:r>
            <a:r>
              <a:rPr lang="id-ID" sz="2400" dirty="0">
                <a:solidFill>
                  <a:srgbClr val="C00000"/>
                </a:solidFill>
              </a:rPr>
              <a:t> terhadap semua </a:t>
            </a:r>
            <a:r>
              <a:rPr lang="id-ID" sz="2400" dirty="0" err="1">
                <a:solidFill>
                  <a:srgbClr val="C00000"/>
                </a:solidFill>
              </a:rPr>
              <a:t>dataset</a:t>
            </a:r>
            <a:r>
              <a:rPr lang="id-ID" sz="2400" dirty="0"/>
              <a:t> yang ada di folder </a:t>
            </a:r>
            <a:r>
              <a:rPr lang="id-ID" sz="2400" dirty="0" err="1">
                <a:solidFill>
                  <a:srgbClr val="C00000"/>
                </a:solidFill>
              </a:rPr>
              <a:t>datasets</a:t>
            </a:r>
            <a:r>
              <a:rPr lang="id-ID" sz="2400" dirty="0"/>
              <a:t>, dengan menggunakan berbagai metode data </a:t>
            </a:r>
            <a:r>
              <a:rPr lang="id-ID" sz="2400" dirty="0" err="1"/>
              <a:t>mining</a:t>
            </a:r>
            <a:r>
              <a:rPr lang="id-ID" sz="2400" dirty="0"/>
              <a:t> </a:t>
            </a:r>
            <a:r>
              <a:rPr lang="id-ID" sz="2400"/>
              <a:t>yang sesuai (estimasi, prediksi, klasifikasi, clustering, association)</a:t>
            </a:r>
            <a:endParaRPr lang="id-ID" sz="2400" dirty="0"/>
          </a:p>
          <a:p>
            <a:pPr marL="514350" indent="-514350">
              <a:buFont typeface="+mj-lt"/>
              <a:buAutoNum type="arabicPeriod"/>
            </a:pPr>
            <a:r>
              <a:rPr lang="id-ID" sz="2400" dirty="0"/>
              <a:t>Kombinasikan </a:t>
            </a:r>
            <a:r>
              <a:rPr lang="id-ID" sz="2400" dirty="0">
                <a:solidFill>
                  <a:srgbClr val="C00000"/>
                </a:solidFill>
              </a:rPr>
              <a:t>pengujian</a:t>
            </a:r>
            <a:r>
              <a:rPr lang="id-ID" sz="2400" dirty="0"/>
              <a:t> dengan pemecahan data </a:t>
            </a:r>
            <a:r>
              <a:rPr lang="id-ID" sz="2400" dirty="0" err="1"/>
              <a:t>training-testing</a:t>
            </a:r>
            <a:r>
              <a:rPr lang="id-ID" sz="2400" dirty="0"/>
              <a:t>, dan pengujian dengan menggunakan metode </a:t>
            </a:r>
            <a:r>
              <a:rPr lang="id-ID" sz="2400" dirty="0">
                <a:solidFill>
                  <a:srgbClr val="C00000"/>
                </a:solidFill>
              </a:rPr>
              <a:t>X </a:t>
            </a:r>
            <a:r>
              <a:rPr lang="id-ID" sz="2400" dirty="0" err="1">
                <a:solidFill>
                  <a:srgbClr val="C00000"/>
                </a:solidFill>
              </a:rPr>
              <a:t>validation</a:t>
            </a:r>
            <a:endParaRPr lang="id-ID" sz="2400" dirty="0">
              <a:solidFill>
                <a:srgbClr val="C0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sz="2400" dirty="0">
                <a:solidFill>
                  <a:srgbClr val="C00000"/>
                </a:solidFill>
              </a:rPr>
              <a:t>Ukur </a:t>
            </a:r>
            <a:r>
              <a:rPr lang="id-ID" sz="2400" dirty="0" err="1">
                <a:solidFill>
                  <a:srgbClr val="C00000"/>
                </a:solidFill>
              </a:rPr>
              <a:t>performance</a:t>
            </a:r>
            <a:r>
              <a:rPr lang="id-ID" sz="2400" dirty="0">
                <a:solidFill>
                  <a:srgbClr val="C00000"/>
                </a:solidFill>
              </a:rPr>
              <a:t> dari model</a:t>
            </a:r>
            <a:r>
              <a:rPr lang="id-ID" sz="2400" dirty="0"/>
              <a:t> yang terbentuk dengan menggunakan metode pengukuran sesuai dengan metode data </a:t>
            </a:r>
            <a:r>
              <a:rPr lang="id-ID" sz="2400" dirty="0" err="1"/>
              <a:t>mining</a:t>
            </a:r>
            <a:r>
              <a:rPr lang="id-ID" sz="2400" dirty="0"/>
              <a:t> yang dipilih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400" dirty="0"/>
              <a:t>Jelaskan secara mendetail </a:t>
            </a:r>
            <a:r>
              <a:rPr lang="id-ID" sz="2400" dirty="0">
                <a:solidFill>
                  <a:srgbClr val="C00000"/>
                </a:solidFill>
              </a:rPr>
              <a:t>tahapan </a:t>
            </a:r>
            <a:r>
              <a:rPr lang="id-ID" sz="2400" dirty="0" err="1">
                <a:solidFill>
                  <a:srgbClr val="C00000"/>
                </a:solidFill>
              </a:rPr>
              <a:t>ujicoba</a:t>
            </a:r>
            <a:r>
              <a:rPr lang="id-ID" sz="2400" dirty="0">
                <a:solidFill>
                  <a:srgbClr val="C00000"/>
                </a:solidFill>
              </a:rPr>
              <a:t> </a:t>
            </a:r>
            <a:r>
              <a:rPr lang="id-ID" sz="2400" dirty="0"/>
              <a:t>yang dilakukan, kemudian lakukan </a:t>
            </a:r>
            <a:r>
              <a:rPr lang="id-ID" sz="2400" dirty="0">
                <a:solidFill>
                  <a:srgbClr val="C00000"/>
                </a:solidFill>
              </a:rPr>
              <a:t>analisis dan sintesis</a:t>
            </a:r>
            <a:r>
              <a:rPr lang="id-ID" sz="2400" dirty="0"/>
              <a:t>, dan buat laporan dalam </a:t>
            </a:r>
            <a:r>
              <a:rPr lang="id-ID" sz="2400"/>
              <a:t>bentuk </a:t>
            </a:r>
            <a:r>
              <a:rPr lang="id-ID" sz="2400">
                <a:solidFill>
                  <a:srgbClr val="C00000"/>
                </a:solidFill>
              </a:rPr>
              <a:t>slide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400"/>
              <a:t>Presentasikan di depan kelas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4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Cognitive Assignment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d-ID" sz="2800"/>
              <a:t>Cari </a:t>
            </a:r>
            <a:r>
              <a:rPr lang="id-ID" sz="2800">
                <a:solidFill>
                  <a:srgbClr val="C00000"/>
                </a:solidFill>
              </a:rPr>
              <a:t>1 paper </a:t>
            </a:r>
            <a:r>
              <a:rPr lang="id-ID" sz="2800"/>
              <a:t>di bidang </a:t>
            </a:r>
            <a:r>
              <a:rPr lang="id-ID" sz="2800">
                <a:solidFill>
                  <a:srgbClr val="0070C0"/>
                </a:solidFill>
              </a:rPr>
              <a:t>data mining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/>
              <a:t>Pilih yang mudah dipahami baik secara </a:t>
            </a:r>
            <a:r>
              <a:rPr lang="id-ID" sz="2800">
                <a:solidFill>
                  <a:srgbClr val="C00000"/>
                </a:solidFill>
              </a:rPr>
              <a:t>obyek penelitian</a:t>
            </a:r>
            <a:r>
              <a:rPr lang="id-ID" sz="2800"/>
              <a:t> maupun </a:t>
            </a:r>
            <a:r>
              <a:rPr lang="id-ID" sz="2800">
                <a:solidFill>
                  <a:srgbClr val="C00000"/>
                </a:solidFill>
              </a:rPr>
              <a:t>metode</a:t>
            </a:r>
            <a:r>
              <a:rPr lang="id-ID" sz="2800"/>
              <a:t> yang digunakan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/>
              <a:t>Rangkumkan dalam bentuk </a:t>
            </a:r>
            <a:r>
              <a:rPr lang="id-ID" sz="2800">
                <a:solidFill>
                  <a:srgbClr val="C00000"/>
                </a:solidFill>
              </a:rPr>
              <a:t>slide</a:t>
            </a:r>
            <a:r>
              <a:rPr lang="id-ID" sz="2800"/>
              <a:t> dengan format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sz="2400"/>
              <a:t>Author, Judul, Publisher, Tahun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sz="2400"/>
              <a:t>Latar Belakang Masalah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sz="2400"/>
              <a:t>Rumuan Masalah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sz="2400"/>
              <a:t>Tujuan Penelitian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sz="2400"/>
              <a:t>Metode Eksperimen</a:t>
            </a:r>
          </a:p>
          <a:p>
            <a:pPr marL="976312" lvl="1" indent="-514350">
              <a:buFont typeface="+mj-lt"/>
              <a:buAutoNum type="arabicPeriod"/>
            </a:pPr>
            <a:r>
              <a:rPr lang="id-ID" sz="2400"/>
              <a:t>Hasil Penelitian</a:t>
            </a:r>
          </a:p>
          <a:p>
            <a:pPr marL="688975" indent="-514350">
              <a:buFont typeface="+mj-lt"/>
              <a:buAutoNum type="arabicPeriod"/>
            </a:pPr>
            <a:r>
              <a:rPr lang="id-ID" sz="2800">
                <a:solidFill>
                  <a:srgbClr val="C00000"/>
                </a:solidFill>
              </a:rPr>
              <a:t>Presentasikan</a:t>
            </a:r>
            <a:r>
              <a:rPr lang="id-ID" sz="2800"/>
              <a:t> di depan kelas</a:t>
            </a:r>
          </a:p>
          <a:p>
            <a:pPr marL="688975" indent="-514350">
              <a:buFont typeface="+mj-lt"/>
              <a:buAutoNum type="arabicPeriod"/>
            </a:pP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122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Referensi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90600"/>
            <a:ext cx="8534400" cy="510540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de-DE" sz="2400" dirty="0"/>
              <a:t>Ian H. Witten, Frank Eibe, Mark A. Hall</a:t>
            </a:r>
            <a:r>
              <a:rPr lang="id-ID" sz="2400" dirty="0"/>
              <a:t>, </a:t>
            </a:r>
            <a:r>
              <a:rPr lang="en-US" sz="2400" dirty="0">
                <a:solidFill>
                  <a:srgbClr val="C00000"/>
                </a:solidFill>
              </a:rPr>
              <a:t>Data mining: </a:t>
            </a:r>
            <a:r>
              <a:rPr lang="id-ID" sz="2400" dirty="0">
                <a:solidFill>
                  <a:srgbClr val="C00000"/>
                </a:solidFill>
              </a:rPr>
              <a:t>P</a:t>
            </a:r>
            <a:r>
              <a:rPr lang="en-US" sz="2400" dirty="0" err="1">
                <a:solidFill>
                  <a:srgbClr val="C00000"/>
                </a:solidFill>
              </a:rPr>
              <a:t>ractical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id-ID" sz="2400" dirty="0">
                <a:solidFill>
                  <a:srgbClr val="C00000"/>
                </a:solidFill>
              </a:rPr>
              <a:t>M</a:t>
            </a:r>
            <a:r>
              <a:rPr lang="en-US" sz="2400" dirty="0" err="1">
                <a:solidFill>
                  <a:srgbClr val="C00000"/>
                </a:solidFill>
              </a:rPr>
              <a:t>achine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id-ID" sz="2400" dirty="0">
                <a:solidFill>
                  <a:srgbClr val="C00000"/>
                </a:solidFill>
              </a:rPr>
              <a:t>L</a:t>
            </a:r>
            <a:r>
              <a:rPr lang="en-US" sz="2400" dirty="0">
                <a:solidFill>
                  <a:srgbClr val="C00000"/>
                </a:solidFill>
              </a:rPr>
              <a:t>earning </a:t>
            </a:r>
            <a:r>
              <a:rPr lang="id-ID" sz="2400" dirty="0">
                <a:solidFill>
                  <a:srgbClr val="C00000"/>
                </a:solidFill>
              </a:rPr>
              <a:t>T</a:t>
            </a:r>
            <a:r>
              <a:rPr lang="en-US" sz="2400" dirty="0" err="1">
                <a:solidFill>
                  <a:srgbClr val="C00000"/>
                </a:solidFill>
              </a:rPr>
              <a:t>ools</a:t>
            </a:r>
            <a:r>
              <a:rPr lang="en-US" sz="2400" dirty="0">
                <a:solidFill>
                  <a:srgbClr val="C00000"/>
                </a:solidFill>
              </a:rPr>
              <a:t> and </a:t>
            </a:r>
            <a:r>
              <a:rPr lang="id-ID" sz="2400" dirty="0">
                <a:solidFill>
                  <a:srgbClr val="C00000"/>
                </a:solidFill>
              </a:rPr>
              <a:t>T</a:t>
            </a:r>
            <a:r>
              <a:rPr lang="en-US" sz="2400" dirty="0" err="1">
                <a:solidFill>
                  <a:srgbClr val="C00000"/>
                </a:solidFill>
              </a:rPr>
              <a:t>echniques</a:t>
            </a:r>
            <a:r>
              <a:rPr lang="id-ID" sz="2400" dirty="0">
                <a:solidFill>
                  <a:srgbClr val="C00000"/>
                </a:solidFill>
              </a:rPr>
              <a:t> </a:t>
            </a:r>
            <a:r>
              <a:rPr lang="en-US" sz="2400" dirty="0">
                <a:solidFill>
                  <a:srgbClr val="C00000"/>
                </a:solidFill>
              </a:rPr>
              <a:t>3rd </a:t>
            </a:r>
            <a:r>
              <a:rPr lang="id-ID" sz="2400" dirty="0">
                <a:solidFill>
                  <a:srgbClr val="C00000"/>
                </a:solidFill>
              </a:rPr>
              <a:t>E</a:t>
            </a:r>
            <a:r>
              <a:rPr lang="en-US" sz="2400" dirty="0">
                <a:solidFill>
                  <a:srgbClr val="C00000"/>
                </a:solidFill>
              </a:rPr>
              <a:t>d</a:t>
            </a:r>
            <a:r>
              <a:rPr lang="id-ID" sz="2400" dirty="0" err="1">
                <a:solidFill>
                  <a:srgbClr val="C00000"/>
                </a:solidFill>
              </a:rPr>
              <a:t>ition</a:t>
            </a:r>
            <a:r>
              <a:rPr lang="id-ID" sz="2400" dirty="0"/>
              <a:t>, </a:t>
            </a:r>
            <a:r>
              <a:rPr lang="id-ID" sz="2400" i="1" dirty="0" err="1"/>
              <a:t>Elsevier</a:t>
            </a:r>
            <a:r>
              <a:rPr lang="id-ID" sz="2400" dirty="0"/>
              <a:t>, 2011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Daniel T. Larose</a:t>
            </a:r>
            <a:r>
              <a:rPr lang="id-ID" sz="2400" dirty="0"/>
              <a:t>, </a:t>
            </a:r>
            <a:r>
              <a:rPr lang="en-US" sz="2400" dirty="0">
                <a:solidFill>
                  <a:srgbClr val="C00000"/>
                </a:solidFill>
              </a:rPr>
              <a:t>Discovering </a:t>
            </a:r>
            <a:r>
              <a:rPr lang="id-ID" sz="2400" dirty="0">
                <a:solidFill>
                  <a:srgbClr val="C00000"/>
                </a:solidFill>
              </a:rPr>
              <a:t>K</a:t>
            </a:r>
            <a:r>
              <a:rPr lang="en-US" sz="2400" dirty="0" err="1">
                <a:solidFill>
                  <a:srgbClr val="C00000"/>
                </a:solidFill>
              </a:rPr>
              <a:t>nowledge</a:t>
            </a:r>
            <a:r>
              <a:rPr lang="en-US" sz="2400" dirty="0">
                <a:solidFill>
                  <a:srgbClr val="C00000"/>
                </a:solidFill>
              </a:rPr>
              <a:t> in </a:t>
            </a:r>
            <a:r>
              <a:rPr lang="id-ID" sz="2400" dirty="0">
                <a:solidFill>
                  <a:srgbClr val="C00000"/>
                </a:solidFill>
              </a:rPr>
              <a:t>D</a:t>
            </a:r>
            <a:r>
              <a:rPr lang="en-US" sz="2400" dirty="0" err="1">
                <a:solidFill>
                  <a:srgbClr val="C00000"/>
                </a:solidFill>
              </a:rPr>
              <a:t>ata</a:t>
            </a:r>
            <a:r>
              <a:rPr lang="en-US" sz="2400" dirty="0">
                <a:solidFill>
                  <a:srgbClr val="C00000"/>
                </a:solidFill>
              </a:rPr>
              <a:t>: an </a:t>
            </a:r>
            <a:r>
              <a:rPr lang="id-ID" sz="2400" dirty="0">
                <a:solidFill>
                  <a:srgbClr val="C00000"/>
                </a:solidFill>
              </a:rPr>
              <a:t>I</a:t>
            </a:r>
            <a:r>
              <a:rPr lang="en-US" sz="2400" dirty="0" err="1">
                <a:solidFill>
                  <a:srgbClr val="C00000"/>
                </a:solidFill>
              </a:rPr>
              <a:t>ntroduction</a:t>
            </a:r>
            <a:r>
              <a:rPr lang="en-US" sz="2400" dirty="0">
                <a:solidFill>
                  <a:srgbClr val="C00000"/>
                </a:solidFill>
              </a:rPr>
              <a:t> to </a:t>
            </a:r>
            <a:r>
              <a:rPr lang="id-ID" sz="2400" dirty="0">
                <a:solidFill>
                  <a:srgbClr val="C00000"/>
                </a:solidFill>
              </a:rPr>
              <a:t>D</a:t>
            </a:r>
            <a:r>
              <a:rPr lang="en-US" sz="2400" dirty="0" err="1">
                <a:solidFill>
                  <a:srgbClr val="C00000"/>
                </a:solidFill>
              </a:rPr>
              <a:t>ata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id-ID" sz="2400" dirty="0">
                <a:solidFill>
                  <a:srgbClr val="C00000"/>
                </a:solidFill>
              </a:rPr>
              <a:t>M</a:t>
            </a:r>
            <a:r>
              <a:rPr lang="en-US" sz="2400" dirty="0" err="1">
                <a:solidFill>
                  <a:srgbClr val="C00000"/>
                </a:solidFill>
              </a:rPr>
              <a:t>ining</a:t>
            </a:r>
            <a:r>
              <a:rPr lang="id-ID" sz="2400" dirty="0"/>
              <a:t>, </a:t>
            </a:r>
            <a:r>
              <a:rPr lang="id-ID" sz="2400" i="1" dirty="0"/>
              <a:t>John </a:t>
            </a:r>
            <a:r>
              <a:rPr lang="id-ID" sz="2400" i="1" dirty="0" err="1"/>
              <a:t>Wiley</a:t>
            </a:r>
            <a:r>
              <a:rPr lang="id-ID" sz="2400" i="1" dirty="0"/>
              <a:t> &amp; Sons</a:t>
            </a:r>
            <a:r>
              <a:rPr lang="id-ID" sz="2400" dirty="0"/>
              <a:t>, 2005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Florin </a:t>
            </a:r>
            <a:r>
              <a:rPr lang="en-US" sz="2400" dirty="0" err="1"/>
              <a:t>Gorunescu</a:t>
            </a:r>
            <a:r>
              <a:rPr lang="id-ID" sz="2400" dirty="0"/>
              <a:t>, </a:t>
            </a:r>
            <a:r>
              <a:rPr lang="en-US" sz="2400" dirty="0">
                <a:solidFill>
                  <a:srgbClr val="C00000"/>
                </a:solidFill>
              </a:rPr>
              <a:t>Data Mining: Concepts, Models and Techniques</a:t>
            </a:r>
            <a:r>
              <a:rPr lang="id-ID" sz="2400" dirty="0"/>
              <a:t>, </a:t>
            </a:r>
            <a:r>
              <a:rPr lang="en-US" sz="2400" i="1" dirty="0"/>
              <a:t>Springer</a:t>
            </a:r>
            <a:r>
              <a:rPr lang="id-ID" sz="2400" dirty="0"/>
              <a:t>, </a:t>
            </a:r>
            <a:r>
              <a:rPr lang="en-US" sz="2400" dirty="0"/>
              <a:t> 2011 </a:t>
            </a:r>
            <a:endParaRPr lang="id-ID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 err="1"/>
              <a:t>Jiawei</a:t>
            </a:r>
            <a:r>
              <a:rPr lang="en-US" sz="2400" dirty="0"/>
              <a:t> Han</a:t>
            </a:r>
            <a:r>
              <a:rPr lang="id-ID" sz="2400" dirty="0"/>
              <a:t> </a:t>
            </a:r>
            <a:r>
              <a:rPr lang="id-ID" sz="2400" dirty="0" err="1"/>
              <a:t>and</a:t>
            </a:r>
            <a:r>
              <a:rPr lang="id-ID" sz="2400" dirty="0"/>
              <a:t> </a:t>
            </a:r>
            <a:r>
              <a:rPr lang="id-ID" sz="2400" dirty="0" err="1"/>
              <a:t>Micheline</a:t>
            </a:r>
            <a:r>
              <a:rPr lang="id-ID" sz="2400" dirty="0"/>
              <a:t> </a:t>
            </a:r>
            <a:r>
              <a:rPr lang="id-ID" sz="2400" dirty="0" err="1"/>
              <a:t>Kamber</a:t>
            </a:r>
            <a:r>
              <a:rPr lang="id-ID" sz="2400" dirty="0"/>
              <a:t>, </a:t>
            </a:r>
            <a:r>
              <a:rPr lang="en-US" sz="2400" dirty="0">
                <a:solidFill>
                  <a:srgbClr val="C00000"/>
                </a:solidFill>
              </a:rPr>
              <a:t>Data Mining:</a:t>
            </a:r>
            <a:r>
              <a:rPr lang="id-ID" sz="2400" dirty="0">
                <a:solidFill>
                  <a:srgbClr val="C00000"/>
                </a:solidFill>
              </a:rPr>
              <a:t> </a:t>
            </a:r>
            <a:r>
              <a:rPr lang="en-US" sz="2400" dirty="0">
                <a:solidFill>
                  <a:srgbClr val="C00000"/>
                </a:solidFill>
              </a:rPr>
              <a:t>Concepts and Techniques</a:t>
            </a:r>
            <a:r>
              <a:rPr lang="id-ID" sz="2400" dirty="0">
                <a:solidFill>
                  <a:srgbClr val="C00000"/>
                </a:solidFill>
              </a:rPr>
              <a:t> </a:t>
            </a:r>
            <a:r>
              <a:rPr lang="en-US" sz="2400" dirty="0">
                <a:solidFill>
                  <a:srgbClr val="C00000"/>
                </a:solidFill>
              </a:rPr>
              <a:t>Second Edition</a:t>
            </a:r>
            <a:r>
              <a:rPr lang="id-ID" sz="2400" dirty="0"/>
              <a:t>, </a:t>
            </a:r>
            <a:r>
              <a:rPr lang="id-ID" sz="2400" i="1" dirty="0" err="1"/>
              <a:t>Elsevier</a:t>
            </a:r>
            <a:r>
              <a:rPr lang="id-ID" sz="2400" dirty="0"/>
              <a:t>, 2006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err="1"/>
              <a:t>Oded</a:t>
            </a:r>
            <a:r>
              <a:rPr lang="en-US" sz="2400" dirty="0"/>
              <a:t> </a:t>
            </a:r>
            <a:r>
              <a:rPr lang="en-US" sz="2400" dirty="0" err="1"/>
              <a:t>Maimon</a:t>
            </a:r>
            <a:r>
              <a:rPr lang="en-US" sz="2400" dirty="0"/>
              <a:t> </a:t>
            </a:r>
            <a:r>
              <a:rPr lang="id-ID" sz="2400" dirty="0" err="1"/>
              <a:t>and</a:t>
            </a:r>
            <a:r>
              <a:rPr lang="en-US" sz="2400" dirty="0"/>
              <a:t> </a:t>
            </a:r>
            <a:r>
              <a:rPr lang="en-US" sz="2400" dirty="0" err="1"/>
              <a:t>Lior</a:t>
            </a:r>
            <a:r>
              <a:rPr lang="en-US" sz="2400" dirty="0"/>
              <a:t> </a:t>
            </a:r>
            <a:r>
              <a:rPr lang="en-US" sz="2400" dirty="0" err="1"/>
              <a:t>Rokach</a:t>
            </a:r>
            <a:r>
              <a:rPr lang="id-ID" sz="2400" dirty="0">
                <a:solidFill>
                  <a:srgbClr val="C00000"/>
                </a:solidFill>
              </a:rPr>
              <a:t>, </a:t>
            </a:r>
            <a:r>
              <a:rPr lang="en-US" sz="2400" dirty="0">
                <a:solidFill>
                  <a:srgbClr val="C00000"/>
                </a:solidFill>
              </a:rPr>
              <a:t>Data Mining and Knowledge Discovery Handbook</a:t>
            </a:r>
            <a:r>
              <a:rPr lang="id-ID" sz="2400" dirty="0">
                <a:solidFill>
                  <a:srgbClr val="C00000"/>
                </a:solidFill>
              </a:rPr>
              <a:t> Second </a:t>
            </a:r>
            <a:r>
              <a:rPr lang="id-ID" sz="2400" dirty="0" err="1">
                <a:solidFill>
                  <a:srgbClr val="C00000"/>
                </a:solidFill>
              </a:rPr>
              <a:t>Edition</a:t>
            </a:r>
            <a:r>
              <a:rPr lang="id-ID" sz="2400" dirty="0"/>
              <a:t>, </a:t>
            </a:r>
            <a:r>
              <a:rPr lang="id-ID" sz="2400" i="1" dirty="0" err="1"/>
              <a:t>Springer</a:t>
            </a:r>
            <a:r>
              <a:rPr lang="id-ID" sz="2400" dirty="0"/>
              <a:t>, 2010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Warren Liao and </a:t>
            </a:r>
            <a:r>
              <a:rPr lang="en-US" sz="2400" dirty="0" err="1"/>
              <a:t>Evangelos</a:t>
            </a:r>
            <a:r>
              <a:rPr lang="en-US" sz="2400" dirty="0"/>
              <a:t> </a:t>
            </a:r>
            <a:r>
              <a:rPr lang="en-US" sz="2400" dirty="0" err="1"/>
              <a:t>Triantaphyllou</a:t>
            </a:r>
            <a:r>
              <a:rPr lang="id-ID" sz="2400" dirty="0"/>
              <a:t> (</a:t>
            </a:r>
            <a:r>
              <a:rPr lang="id-ID" sz="2400" dirty="0" err="1"/>
              <a:t>eds</a:t>
            </a:r>
            <a:r>
              <a:rPr lang="id-ID" sz="2400" dirty="0"/>
              <a:t>.), </a:t>
            </a:r>
            <a:r>
              <a:rPr lang="en-US" sz="2400" dirty="0">
                <a:solidFill>
                  <a:srgbClr val="C00000"/>
                </a:solidFill>
              </a:rPr>
              <a:t>Recent Advances in Data Mining of Enterprise Data: Algorithms</a:t>
            </a:r>
            <a:r>
              <a:rPr lang="id-ID" sz="2400" dirty="0">
                <a:solidFill>
                  <a:srgbClr val="C00000"/>
                </a:solidFill>
              </a:rPr>
              <a:t> </a:t>
            </a:r>
            <a:r>
              <a:rPr lang="en-US" sz="2400" dirty="0">
                <a:solidFill>
                  <a:srgbClr val="C00000"/>
                </a:solidFill>
              </a:rPr>
              <a:t>and Applications</a:t>
            </a:r>
            <a:r>
              <a:rPr lang="id-ID" sz="2400" dirty="0"/>
              <a:t>, </a:t>
            </a:r>
            <a:r>
              <a:rPr lang="id-ID" sz="2400" i="1" dirty="0"/>
              <a:t>World </a:t>
            </a:r>
            <a:r>
              <a:rPr lang="id-ID" sz="2400" i="1" dirty="0" err="1"/>
              <a:t>Scientific</a:t>
            </a:r>
            <a:r>
              <a:rPr lang="id-ID" sz="2400" dirty="0"/>
              <a:t>, 2007</a:t>
            </a:r>
            <a:r>
              <a:rPr lang="en-US" sz="2400" dirty="0"/>
              <a:t> </a:t>
            </a:r>
            <a:endParaRPr lang="id-ID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348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ISPRING_RESOURCE_PATHS_HASH_2" val="fe3e67d83f9a6f99161624d96f4cf89c551ad95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A35F6230-3588-4924-A12F-6532AD095725}"/>
  <p:tag name="GENSWF_ADVANCE_TIME" val="5"/>
  <p:tag name="TIMING" val="|5"/>
  <p:tag name="ISPRING_CUSTOM_TIMING_USED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10A5B97C-F454-45E3-B6E4-59305876D2A7}"/>
  <p:tag name="GENSWF_ADVANCE_TIME" val="5"/>
  <p:tag name="TIMING" val="|5"/>
  <p:tag name="ISPRING_CUSTOM_TIMING_USED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A6647337-C55C-4F1B-99C1-B9C1A865183A}"/>
  <p:tag name="GENSWF_ADVANCE_TIME" val="5"/>
  <p:tag name="TIMING" val="|5"/>
  <p:tag name="ISPRING_CUSTOM_TIMING_USED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AC981744-6BAA-4CC2-9F50-997C46154513}"/>
  <p:tag name="GENSWF_ADVANCE_TIME" val="5"/>
  <p:tag name="TIMING" val="|5"/>
  <p:tag name="ISPRING_CUSTOM_TIMING_USED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4408F401-FFDF-4EC9-A69B-D1F311923C1F}"/>
  <p:tag name="GENSWF_ADVANCE_TIME" val="5"/>
  <p:tag name="TIMING" val="|5"/>
  <p:tag name="ISPRING_CUSTOM_TIMING_USED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2F19880A-7409-4483-9A6C-F2CADB457613}"/>
  <p:tag name="GENSWF_ADVANCE_TIME" val="5"/>
  <p:tag name="TIMING" val="|5"/>
  <p:tag name="ISPRING_CUSTOM_TIMING_USED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ACABB38F-7B22-4277-AB33-0EA68E96AE59}"/>
  <p:tag name="GENSWF_ADVANCE_TIME" val="5"/>
  <p:tag name="TIMING" val="|5"/>
  <p:tag name="ISPRING_CUSTOM_TIMING_USED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D9E09E75-8351-4EAF-A55B-2C395D96267E}"/>
  <p:tag name="GENSWF_ADVANCE_TIME" val="5"/>
  <p:tag name="TIMING" val="|5"/>
  <p:tag name="ISPRING_CUSTOM_TIMING_USED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BDE39108-25AD-4454-A0E8-31098F81F628}"/>
  <p:tag name="GENSWF_ADVANCE_TIME" val="5"/>
  <p:tag name="TIMING" val="|5"/>
  <p:tag name="ISPRING_CUSTOM_TIMING_USED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05334EE-31C2-4587-9D79-21A358B3B7C5}"/>
  <p:tag name="GENSWF_ADVANCE_TIME" val="5"/>
  <p:tag name="TIMING" val="|5"/>
  <p:tag name="ISPRING_CUSTOM_TIMING_USED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A1AFE90-E975-4E1B-9DB2-13D4A63B4A2A}"/>
  <p:tag name="GENSWF_ADVANCE_TIME" val="5"/>
  <p:tag name="TIMING" val="|5"/>
  <p:tag name="ISPRING_CUSTOM_TIMING_USED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2C61877D-90CA-4231-9F97-F65381D98A5B}"/>
  <p:tag name="GENSWF_ADVANCE_TIME" val="5"/>
  <p:tag name="TIMING" val="|5"/>
  <p:tag name="ISPRING_CUSTOM_TIMING_USED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DC2A36B8-81E9-4418-9DCB-3D1F5EDA54E5}"/>
  <p:tag name="GENSWF_ADVANCE_TIME" val="5"/>
  <p:tag name="TIMING" val="|5"/>
  <p:tag name="ISPRING_CUSTOM_TIMING_USED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4E12F938-5B5F-4606-B6FD-3022D428B9FD}"/>
  <p:tag name="GENSWF_ADVANCE_TIME" val="5"/>
  <p:tag name="TIMING" val="|5"/>
  <p:tag name="ISPRING_CUSTOM_TIMING_USED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D5351ED-DEDF-485F-BB12-E14ECC725F22}"/>
  <p:tag name="GENSWF_ADVANCE_TIME" val="5"/>
  <p:tag name="TIMING" val="|5"/>
  <p:tag name="ISPRING_CUSTOM_TIMING_USED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4EB7E921-A841-4E8C-9A2E-A2EC263D6AF7}"/>
  <p:tag name="GENSWF_ADVANCE_TIME" val="5"/>
  <p:tag name="TIMING" val="|5"/>
  <p:tag name="ISPRING_CUSTOM_TIMING_USED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9A68B3D-573D-4525-A8D1-28193CB6E85F}"/>
  <p:tag name="GENSWF_ADVANCE_TIME" val="5"/>
  <p:tag name="TIMING" val="|5"/>
  <p:tag name="ISPRING_CUSTOM_TIMING_USED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FB6FB9D-2893-40DB-A78E-D88AAF5439C5}"/>
  <p:tag name="GENSWF_ADVANCE_TIME" val="5"/>
  <p:tag name="TIMING" val="|5"/>
  <p:tag name="ISPRING_CUSTOM_TIMING_USED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BBB4C253-971A-4137-97BD-13D25E7528C6}"/>
  <p:tag name="GENSWF_ADVANCE_TIME" val="5"/>
  <p:tag name="TIMING" val="|5"/>
  <p:tag name="ISPRING_CUSTOM_TIMING_USED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1E7868DA-247C-4E9D-B7FA-07FD15C2B1BA}"/>
  <p:tag name="GENSWF_ADVANCE_TIME" val="5"/>
  <p:tag name="TIMING" val="|5"/>
  <p:tag name="ISPRING_CUSTOM_TIMING_USED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1E7868DA-247C-4E9D-B7FA-07FD15C2B1BA}"/>
  <p:tag name="GENSWF_ADVANCE_TIME" val="5"/>
  <p:tag name="TIMING" val="|5"/>
  <p:tag name="ISPRING_CUSTOM_TIMING_USED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971ACF15-FF3F-467E-8EF3-5767943C3F39}"/>
  <p:tag name="GENSWF_ADVANCE_TIME" val="5"/>
  <p:tag name="TIMING" val="|5"/>
  <p:tag name="ISPRING_CUSTOM_TIMING_USED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1CBD024C-9435-4190-A304-1BCC1452E2F0}"/>
  <p:tag name="GENSWF_ADVANCE_TIME" val="5"/>
  <p:tag name="TIMING" val="|5"/>
  <p:tag name="ISPRING_CUSTOM_TIMING_USED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29C5530F-08BF-4212-BC17-C9BD7B6E18A3}"/>
  <p:tag name="GENSWF_ADVANCE_TIME" val="5"/>
  <p:tag name="TIMING" val="|5"/>
  <p:tag name="ISPRING_CUSTOM_TIMING_USED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4CB764B2-5EFC-49CB-8B48-20280B7BC37C}"/>
  <p:tag name="GENSWF_ADVANCE_TIME" val="5"/>
  <p:tag name="TIMING" val="|5"/>
  <p:tag name="ISPRING_CUSTOM_TIMING_USED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EBFEF2B-4255-4B15-A269-84E16EEFC5D8}"/>
  <p:tag name="GENSWF_ADVANCE_TIME" val="5"/>
  <p:tag name="TIMING" val="|5"/>
  <p:tag name="ISPRING_CUSTOM_TIMING_USED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E7005EF8-84DB-42D3-A615-192192702485}"/>
  <p:tag name="GENSWF_ADVANCE_TIME" val="5"/>
  <p:tag name="TIMING" val="|5"/>
  <p:tag name="ISPRING_CUSTOM_TIMING_USED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543A8E2-4735-492C-8311-5D642C70FBA7}"/>
  <p:tag name="GENSWF_ADVANCE_TIME" val="5"/>
  <p:tag name="TIMING" val="|5"/>
  <p:tag name="ISPRING_CUSTOM_TIMING_USED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C7F3430E-D6C4-4DCE-A6C3-77F709B67F31}"/>
  <p:tag name="GENSWF_ADVANCE_TIME" val="5"/>
  <p:tag name="TIMING" val="|5"/>
  <p:tag name="ISPRING_CUSTOM_TIMING_USED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B38FA1DC-1148-4193-BAE7-5392AEB4CC34}"/>
  <p:tag name="GENSWF_ADVANCE_TIME" val="5"/>
  <p:tag name="TIMING" val="|5"/>
  <p:tag name="ISPRING_CUSTOM_TIMING_USED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981BC61-E57A-42C5-8E97-C0CD18E7A56F}"/>
  <p:tag name="GENSWF_ADVANCE_TIME" val="5"/>
  <p:tag name="TIMING" val="|5"/>
  <p:tag name="ISPRING_CUSTOM_TIMING_USED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9EB6F6FB-E86B-4F47-88D4-61A23C64DBD5}"/>
  <p:tag name="GENSWF_ADVANCE_TIME" val="5"/>
  <p:tag name="TIMING" val="|5"/>
  <p:tag name="ISPRING_CUSTOM_TIMING_USED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B39E1FB-1FF7-4BD8-8319-F4B86775F41D}"/>
  <p:tag name="GENSWF_ADVANCE_TIME" val="5"/>
  <p:tag name="TIMING" val="|5"/>
  <p:tag name="ISPRING_CUSTOM_TIMING_USED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4D646CFA-83FA-47F8-830C-A2D0AAE4E9F7}"/>
  <p:tag name="GENSWF_ADVANCE_TIME" val="5"/>
  <p:tag name="TIMING" val="|5"/>
  <p:tag name="ISPRING_CUSTOM_TIMING_USED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73EB83B1-54F2-4602-A16E-7CE5DCB490C8}"/>
  <p:tag name="GENSWF_ADVANCE_TIME" val="5"/>
  <p:tag name="TIMING" val="|5"/>
  <p:tag name="ISPRING_CUSTOM_TIMING_USED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24657F4B-9C52-48E9-81A3-0B6350AF6442}"/>
  <p:tag name="GENSWF_ADVANCE_TIME" val="5"/>
  <p:tag name="TIMING" val="|5"/>
  <p:tag name="ISPRING_CUSTOM_TIMING_USED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1E7868DA-247C-4E9D-B7FA-07FD15C2B1BA}"/>
  <p:tag name="GENSWF_ADVANCE_TIME" val="5"/>
  <p:tag name="TIMING" val="|5"/>
  <p:tag name="ISPRING_CUSTOM_TIMING_USED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7F2C0A93-5B49-4750-ADC7-9E7438AD57AF}"/>
  <p:tag name="GENSWF_ADVANCE_TIME" val="5"/>
  <p:tag name="TIMING" val="|5"/>
  <p:tag name="ISPRING_CUSTOM_TIMING_USED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F9B32DB6-FF37-48A1-9A89-C4DD63E9B97F}"/>
  <p:tag name="GENSWF_ADVANCE_TIME" val="5"/>
  <p:tag name="TIMING" val="|5"/>
  <p:tag name="ISPRING_CUSTOM_TIMING_USED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A35F6230-3588-4924-A12F-6532AD095725}"/>
  <p:tag name="GENSWF_ADVANCE_TIME" val="5"/>
  <p:tag name="TIMING" val="|5"/>
  <p:tag name="ISPRING_CUSTOM_TIMING_USED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1870D711-FFF9-4A8C-BA33-20F0DB749321}"/>
  <p:tag name="GENSWF_ADVANCE_TIME" val="5"/>
  <p:tag name="TIMING" val="|5"/>
  <p:tag name="ISPRING_CUSTOM_TIMING_USED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1870D711-FFF9-4A8C-BA33-20F0DB749321}"/>
  <p:tag name="GENSWF_ADVANCE_TIME" val="5"/>
  <p:tag name="TIMING" val="|5"/>
  <p:tag name="ISPRING_CUSTOM_TIMING_USED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C8CC9424-FD4A-4040-ACC5-62AB77DA1B50}"/>
  <p:tag name="GENSWF_ADVANCE_TIME" val="5"/>
  <p:tag name="TIMING" val="|5"/>
  <p:tag name="ISPRING_CUSTOM_TIMING_USED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9CCD8AB0-C495-45D7-9870-8D595F1E82A3}"/>
  <p:tag name="GENSWF_ADVANCE_TIME" val="5"/>
  <p:tag name="TIMING" val="|5"/>
  <p:tag name="ISPRING_CUSTOM_TIMING_USED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6E629BB8-216C-4BA9-8739-8BA985E130C3}"/>
  <p:tag name="GENSWF_ADVANCE_TIME" val="5"/>
  <p:tag name="TIMING" val="|5"/>
  <p:tag name="ISPRING_CUSTOM_TIMING_USED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ABA003D5-B8CB-49C8-95FB-45CB201DAD5F}"/>
  <p:tag name="GENSWF_ADVANCE_TIME" val="5"/>
  <p:tag name="TIMING" val="|5"/>
  <p:tag name="ISPRING_CUSTOM_TIMING_USED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1870D711-FFF9-4A8C-BA33-20F0DB749321}"/>
  <p:tag name="GENSWF_ADVANCE_TIME" val="5"/>
  <p:tag name="TIMING" val="|5"/>
  <p:tag name="ISPRING_CUSTOM_TIMING_USED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41218DB6-7744-47B5-9EA1-401E358702FE}"/>
  <p:tag name="GENSWF_ADVANCE_TIME" val="5"/>
  <p:tag name="TIMING" val="|5"/>
  <p:tag name="ISPRING_CUSTOM_TIMING_USED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293F728-DDE5-47C2-B9A4-8C40EA5B0EBD}"/>
  <p:tag name="GENSWF_ADVANCE_TIME" val="5"/>
  <p:tag name="TIMING" val="|5"/>
  <p:tag name="ISPRING_CUSTOM_TIMING_USED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78B07654-FAA3-4992-8C3E-A5222E1ACCFC}"/>
  <p:tag name="GENSWF_ADVANCE_TIME" val="5"/>
  <p:tag name="TIMING" val="|5"/>
  <p:tag name="ISPRING_CUSTOM_TIMING_USED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82798236-D9B7-40B1-9443-DD5708ABF4B5}"/>
  <p:tag name="GENSWF_ADVANCE_TIME" val="5"/>
  <p:tag name="TIMING" val="|5"/>
  <p:tag name="ISPRING_CUSTOM_TIMING_USED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311DCBD9-B615-41B9-BD23-CD3F1D99737E}"/>
  <p:tag name="GENSWF_ADVANCE_TIME" val="5"/>
  <p:tag name="TIMING" val="|5"/>
  <p:tag name="ISPRING_CUSTOM_TIMING_USED" val="1"/>
</p:tagLst>
</file>

<file path=ppt/theme/theme1.xml><?xml version="1.0" encoding="utf-8"?>
<a:theme xmlns:a="http://schemas.openxmlformats.org/drawingml/2006/main" name="Romi Satria Wahono's Presentation">
  <a:themeElements>
    <a:clrScheme name="">
      <a:dk1>
        <a:srgbClr val="000000"/>
      </a:dk1>
      <a:lt1>
        <a:srgbClr val="FFFFFF"/>
      </a:lt1>
      <a:dk2>
        <a:srgbClr val="F8F8F8"/>
      </a:dk2>
      <a:lt2>
        <a:srgbClr val="808080"/>
      </a:lt2>
      <a:accent1>
        <a:srgbClr val="3366CC"/>
      </a:accent1>
      <a:accent2>
        <a:srgbClr val="FF0000"/>
      </a:accent2>
      <a:accent3>
        <a:srgbClr val="FFFFFF"/>
      </a:accent3>
      <a:accent4>
        <a:srgbClr val="000000"/>
      </a:accent4>
      <a:accent5>
        <a:srgbClr val="ADB8E2"/>
      </a:accent5>
      <a:accent6>
        <a:srgbClr val="E70000"/>
      </a:accent6>
      <a:hlink>
        <a:srgbClr val="FF9900"/>
      </a:hlink>
      <a:folHlink>
        <a:srgbClr val="6699FF"/>
      </a:folHlink>
    </a:clrScheme>
    <a:fontScheme name="Gartner PPT- one template-v8_rm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529B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30000"/>
          </a:spcBef>
          <a:spcAft>
            <a:spcPct val="1000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529B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91440" rIns="91440" bIns="91440" numCol="1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90000"/>
          </a:lnSpc>
          <a:spcBef>
            <a:spcPct val="30000"/>
          </a:spcBef>
          <a:spcAft>
            <a:spcPct val="1000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Gartner PPT- one template-v8_r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tner PPT- one template-v8_rm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rtner PPT- one template-v8_rm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tner PPT- one template-v8_rm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tner PPT- one template-v8_r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tner PPT- one template-v8_r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tner PPT- one template-v8_r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tner PPT- one template-v8_rm 8">
        <a:dk1>
          <a:srgbClr val="000000"/>
        </a:dk1>
        <a:lt1>
          <a:srgbClr val="FFFFFF"/>
        </a:lt1>
        <a:dk2>
          <a:srgbClr val="F8F8F8"/>
        </a:dk2>
        <a:lt2>
          <a:srgbClr val="808080"/>
        </a:lt2>
        <a:accent1>
          <a:srgbClr val="CCFF66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E2FFB8"/>
        </a:accent5>
        <a:accent6>
          <a:srgbClr val="E7B900"/>
        </a:accent6>
        <a:hlink>
          <a:srgbClr val="0066FF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rtner PPT- one template-v8_rm 9">
        <a:dk1>
          <a:srgbClr val="000000"/>
        </a:dk1>
        <a:lt1>
          <a:srgbClr val="FFFFFF"/>
        </a:lt1>
        <a:dk2>
          <a:srgbClr val="000000"/>
        </a:dk2>
        <a:lt2>
          <a:srgbClr val="919191"/>
        </a:lt2>
        <a:accent1>
          <a:srgbClr val="618FFD"/>
        </a:accent1>
        <a:accent2>
          <a:srgbClr val="00AE00"/>
        </a:accent2>
        <a:accent3>
          <a:srgbClr val="FFFFFF"/>
        </a:accent3>
        <a:accent4>
          <a:srgbClr val="000000"/>
        </a:accent4>
        <a:accent5>
          <a:srgbClr val="B7C6FE"/>
        </a:accent5>
        <a:accent6>
          <a:srgbClr val="009D00"/>
        </a:accent6>
        <a:hlink>
          <a:srgbClr val="0033CC"/>
        </a:hlink>
        <a:folHlink>
          <a:srgbClr val="CECEC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50715</TotalTime>
  <Words>3570</Words>
  <Application>Microsoft Office PowerPoint</Application>
  <PresentationFormat>On-screen Show (4:3)</PresentationFormat>
  <Paragraphs>668</Paragraphs>
  <Slides>113</Slides>
  <Notes>66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113</vt:i4>
      </vt:variant>
    </vt:vector>
  </HeadingPairs>
  <TitlesOfParts>
    <vt:vector size="126" baseType="lpstr">
      <vt:lpstr>ＭＳ Ｐゴシック</vt:lpstr>
      <vt:lpstr>ＭＳ Ｐ明朝</vt:lpstr>
      <vt:lpstr>Arial</vt:lpstr>
      <vt:lpstr>Arial Unicode MS</vt:lpstr>
      <vt:lpstr>Calibri</vt:lpstr>
      <vt:lpstr>DejaVu Sans</vt:lpstr>
      <vt:lpstr>Gothic</vt:lpstr>
      <vt:lpstr>StarSymbol</vt:lpstr>
      <vt:lpstr>Tahoma</vt:lpstr>
      <vt:lpstr>Times</vt:lpstr>
      <vt:lpstr>Times New Roman</vt:lpstr>
      <vt:lpstr>Wingdings</vt:lpstr>
      <vt:lpstr>Romi Satria Wahono's Presentation</vt:lpstr>
      <vt:lpstr>Data Mining: Proses Data Mining</vt:lpstr>
      <vt:lpstr>Proses Data Mining</vt:lpstr>
      <vt:lpstr>Proses Data Mining</vt:lpstr>
      <vt:lpstr>Tahapan Proses Data Mining</vt:lpstr>
      <vt:lpstr>Tahapan Utama Proses Data Mining</vt:lpstr>
      <vt:lpstr>1. Input (Dataset)</vt:lpstr>
      <vt:lpstr>Atribut, Class dan Tipe Data</vt:lpstr>
      <vt:lpstr>2. Metode (Algoritma Data Mining)</vt:lpstr>
      <vt:lpstr>3. Output/Pola/Model/Knowledge</vt:lpstr>
      <vt:lpstr>Cluster</vt:lpstr>
      <vt:lpstr>4. Evaluasi (Akurasi, Error, etc)</vt:lpstr>
      <vt:lpstr>Guide for Classifying the AUC</vt:lpstr>
      <vt:lpstr>Kriteria Evaluasi dan Validasi Model</vt:lpstr>
      <vt:lpstr>Kriteria Evaluasi dan Validasi Model</vt:lpstr>
      <vt:lpstr>Pengujian Model Data Mining</vt:lpstr>
      <vt:lpstr>Cross-Validation</vt:lpstr>
      <vt:lpstr>Cross-Validation</vt:lpstr>
      <vt:lpstr>10-Fold Cross-Validation</vt:lpstr>
      <vt:lpstr>Penerapan Proses Data Mining dan Tool Aplikasi</vt:lpstr>
      <vt:lpstr>Tool Software Data Mining</vt:lpstr>
      <vt:lpstr>Sejarah Rapidminer</vt:lpstr>
      <vt:lpstr>Fitur Rapidminer</vt:lpstr>
      <vt:lpstr>Atribut Pada Rapidminer</vt:lpstr>
      <vt:lpstr>Tipe Nilai (Value Type) pada Rapidminer</vt:lpstr>
      <vt:lpstr>Data dan Format Data</vt:lpstr>
      <vt:lpstr>Repositori</vt:lpstr>
      <vt:lpstr>Perspektif dan View</vt:lpstr>
      <vt:lpstr>Perspektif dan View</vt:lpstr>
      <vt:lpstr>Perspektif Desain</vt:lpstr>
      <vt:lpstr>Perspektif Desain</vt:lpstr>
      <vt:lpstr>View Operator</vt:lpstr>
      <vt:lpstr>View Operator</vt:lpstr>
      <vt:lpstr>View Operator</vt:lpstr>
      <vt:lpstr>View Operator</vt:lpstr>
      <vt:lpstr>View Repositori</vt:lpstr>
      <vt:lpstr>View Proses</vt:lpstr>
      <vt:lpstr>View Proses</vt:lpstr>
      <vt:lpstr>View Parameter</vt:lpstr>
      <vt:lpstr>View Parameter</vt:lpstr>
      <vt:lpstr>View Help dan View Comment</vt:lpstr>
      <vt:lpstr>View Help dan View Comment</vt:lpstr>
      <vt:lpstr>View Overview</vt:lpstr>
      <vt:lpstr>View Overview</vt:lpstr>
      <vt:lpstr>View Problems</vt:lpstr>
      <vt:lpstr>View Log</vt:lpstr>
      <vt:lpstr>View Problems and View Log</vt:lpstr>
      <vt:lpstr>Operator dan Proses</vt:lpstr>
      <vt:lpstr>Operator dan Proses</vt:lpstr>
      <vt:lpstr>Operator dan Proses</vt:lpstr>
      <vt:lpstr>Membuat Proses Baru</vt:lpstr>
      <vt:lpstr>Struktur Repositori</vt:lpstr>
      <vt:lpstr>Proses Analisa Pertama</vt:lpstr>
      <vt:lpstr>Proses Analisa Pertama</vt:lpstr>
      <vt:lpstr>Transformasi Metadata</vt:lpstr>
      <vt:lpstr>Transformasi Metadata</vt:lpstr>
      <vt:lpstr>Transformasi Metadata</vt:lpstr>
      <vt:lpstr>Transformasi Metadata</vt:lpstr>
      <vt:lpstr>Transformasi Metadata</vt:lpstr>
      <vt:lpstr>Transformasi Metadata</vt:lpstr>
      <vt:lpstr>Transformasi Metadata</vt:lpstr>
      <vt:lpstr>Transformasi Metadata</vt:lpstr>
      <vt:lpstr>Menjalankan Proses</vt:lpstr>
      <vt:lpstr>Melihat Hasil</vt:lpstr>
      <vt:lpstr>Algoritma Data Mining Mengolah Data (Input) Menjadi Model (Output)</vt:lpstr>
      <vt:lpstr>Input – Metode – Output </vt:lpstr>
      <vt:lpstr>Contoh: Rekomendasi Main Golf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Psychomotor Test: Penentuan Jenis Bunga Iris</vt:lpstr>
      <vt:lpstr>Psychomotor Test: Penentuan Mine/Rock</vt:lpstr>
      <vt:lpstr>Contoh: Rekomendasi Contact Lenses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Psychomotor Test: Estimasi Performance CPU</vt:lpstr>
      <vt:lpstr>Psychomotor Test: Prediksi Elektabilitas Caleg</vt:lpstr>
      <vt:lpstr>Evaluasi dan Validasi terhadap Model (Output) yang Terbentuk</vt:lpstr>
      <vt:lpstr>Input – Metode – Output – Evaluation </vt:lpstr>
      <vt:lpstr>Psychomotor Test: Prediksi Elektabilitas Caleg</vt:lpstr>
      <vt:lpstr>Psychomotor Test: Prediksi Elektabilitas Caleg</vt:lpstr>
      <vt:lpstr>Prediksi Elektabilitas Caleg: Result</vt:lpstr>
      <vt:lpstr>Psychomotor Test: Prediksi Kelulusan Mahasiswa</vt:lpstr>
      <vt:lpstr>Prediksi Kelulusan Mahasiswa: Result</vt:lpstr>
      <vt:lpstr>Psychomotor Test: Estimasi Performansi CPU</vt:lpstr>
      <vt:lpstr>Main Process</vt:lpstr>
      <vt:lpstr>Sub Process</vt:lpstr>
      <vt:lpstr>Psychomotor Test: Prediksi Elektabilitas Caleg</vt:lpstr>
      <vt:lpstr>Psychomotor Test: Prediksi Harga Saham</vt:lpstr>
      <vt:lpstr>Psychomotor Test: Prediksi Harga Saham</vt:lpstr>
      <vt:lpstr>Psychomotor Test: Klastering Jenis Bunga Iris</vt:lpstr>
      <vt:lpstr>Psychomotor-Cognitive Assignment</vt:lpstr>
      <vt:lpstr>Cognitive Assignment</vt:lpstr>
      <vt:lpstr>Referensi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romi-jsai2000-presentation</dc:title>
  <dc:creator>Romi Satria Wahono</dc:creator>
  <cp:lastModifiedBy>ning</cp:lastModifiedBy>
  <cp:revision>5266</cp:revision>
  <cp:lastPrinted>2010-06-19T06:29:22Z</cp:lastPrinted>
  <dcterms:created xsi:type="dcterms:W3CDTF">1601-01-01T00:00:00Z</dcterms:created>
  <dcterms:modified xsi:type="dcterms:W3CDTF">2017-10-12T02:51:45Z</dcterms:modified>
</cp:coreProperties>
</file>