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3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6" autoAdjust="0"/>
    <p:restoredTop sz="94660"/>
  </p:normalViewPr>
  <p:slideViewPr>
    <p:cSldViewPr snapToGrid="0">
      <p:cViewPr>
        <p:scale>
          <a:sx n="60" d="100"/>
          <a:sy n="60" d="100"/>
        </p:scale>
        <p:origin x="-72" y="-2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4497" y="1300785"/>
            <a:ext cx="11414234" cy="2509213"/>
          </a:xfrm>
        </p:spPr>
        <p:txBody>
          <a:bodyPr>
            <a:normAutofit/>
          </a:bodyPr>
          <a:lstStyle/>
          <a:p>
            <a:r>
              <a:rPr lang="id-ID" sz="5400" dirty="0" smtClean="0">
                <a:solidFill>
                  <a:srgbClr val="002060"/>
                </a:solidFill>
                <a:latin typeface="Cooper Black" panose="0208090404030B020404" pitchFamily="18" charset="0"/>
              </a:rPr>
              <a:t>BAB II</a:t>
            </a:r>
            <a:br>
              <a:rPr lang="id-ID" sz="5400" dirty="0" smtClean="0">
                <a:solidFill>
                  <a:srgbClr val="002060"/>
                </a:solidFill>
                <a:latin typeface="Cooper Black" panose="0208090404030B020404" pitchFamily="18" charset="0"/>
              </a:rPr>
            </a:br>
            <a:r>
              <a:rPr lang="id-ID" sz="5400" dirty="0" smtClean="0">
                <a:solidFill>
                  <a:srgbClr val="002060"/>
                </a:solidFill>
                <a:latin typeface="Cooper Black" panose="0208090404030B020404" pitchFamily="18" charset="0"/>
              </a:rPr>
              <a:t>RAGAM BAHASA INDONESIA</a:t>
            </a:r>
            <a:endParaRPr lang="id-ID" sz="5400" dirty="0">
              <a:solidFill>
                <a:srgbClr val="002060"/>
              </a:solidFill>
              <a:latin typeface="Cooper Black" panose="0208090404030B0204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29826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10359" y="2175641"/>
            <a:ext cx="1981191" cy="2144111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400" dirty="0" smtClean="0">
                <a:solidFill>
                  <a:schemeClr val="bg1"/>
                </a:solidFill>
              </a:rPr>
              <a:t>RAGAM BAHASA INDO-NESIA</a:t>
            </a:r>
            <a:endParaRPr lang="id-ID" sz="24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01311" y="551793"/>
            <a:ext cx="1947040" cy="10089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200" dirty="0" smtClean="0"/>
              <a:t>MEDIA YANG DIGUNAKAN</a:t>
            </a:r>
            <a:endParaRPr lang="id-ID" sz="2200" dirty="0"/>
          </a:p>
        </p:txBody>
      </p:sp>
      <p:sp>
        <p:nvSpPr>
          <p:cNvPr id="6" name="Rectangle 5"/>
          <p:cNvSpPr/>
          <p:nvPr/>
        </p:nvSpPr>
        <p:spPr>
          <a:xfrm>
            <a:off x="2601310" y="1749971"/>
            <a:ext cx="1947039" cy="124547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200" dirty="0" smtClean="0"/>
              <a:t>LATAR BELAKANG PENUTUR</a:t>
            </a:r>
            <a:endParaRPr lang="id-ID" sz="2200" dirty="0"/>
          </a:p>
        </p:txBody>
      </p:sp>
      <p:sp>
        <p:nvSpPr>
          <p:cNvPr id="7" name="Rectangle 6"/>
          <p:cNvSpPr/>
          <p:nvPr/>
        </p:nvSpPr>
        <p:spPr>
          <a:xfrm>
            <a:off x="2601310" y="4437966"/>
            <a:ext cx="1947039" cy="140316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200" dirty="0" smtClean="0"/>
              <a:t>POKOK PERSOALAN YANG DIBICARAKAN</a:t>
            </a:r>
            <a:endParaRPr lang="id-ID" sz="2200" dirty="0"/>
          </a:p>
        </p:txBody>
      </p:sp>
      <p:sp>
        <p:nvSpPr>
          <p:cNvPr id="9" name="Oval 8"/>
          <p:cNvSpPr/>
          <p:nvPr/>
        </p:nvSpPr>
        <p:spPr>
          <a:xfrm>
            <a:off x="5255174" y="317938"/>
            <a:ext cx="2123088" cy="664771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000" b="1" dirty="0" smtClean="0">
                <a:solidFill>
                  <a:schemeClr val="bg1"/>
                </a:solidFill>
              </a:rPr>
              <a:t>LISAN</a:t>
            </a:r>
            <a:endParaRPr lang="id-ID" sz="2000" b="1" dirty="0">
              <a:solidFill>
                <a:schemeClr val="bg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5255174" y="1085193"/>
            <a:ext cx="2123088" cy="66477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000" b="1" dirty="0" smtClean="0">
                <a:solidFill>
                  <a:schemeClr val="bg1"/>
                </a:solidFill>
              </a:rPr>
              <a:t>TULIS</a:t>
            </a:r>
            <a:endParaRPr lang="id-ID" sz="2000" b="1" dirty="0">
              <a:solidFill>
                <a:schemeClr val="bg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5255174" y="2517224"/>
            <a:ext cx="2123088" cy="591193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000" b="1" dirty="0" smtClean="0"/>
              <a:t>ILMU</a:t>
            </a:r>
            <a:endParaRPr lang="id-ID" sz="2000" b="1" dirty="0"/>
          </a:p>
        </p:txBody>
      </p:sp>
      <p:sp>
        <p:nvSpPr>
          <p:cNvPr id="12" name="Oval 11"/>
          <p:cNvSpPr/>
          <p:nvPr/>
        </p:nvSpPr>
        <p:spPr>
          <a:xfrm>
            <a:off x="5273568" y="3181998"/>
            <a:ext cx="2275486" cy="591193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000" b="1" dirty="0" smtClean="0"/>
              <a:t>HUKUM</a:t>
            </a:r>
            <a:endParaRPr lang="id-ID" sz="2000" b="1" dirty="0"/>
          </a:p>
        </p:txBody>
      </p:sp>
      <p:sp>
        <p:nvSpPr>
          <p:cNvPr id="13" name="Oval 12"/>
          <p:cNvSpPr/>
          <p:nvPr/>
        </p:nvSpPr>
        <p:spPr>
          <a:xfrm>
            <a:off x="5273568" y="5841133"/>
            <a:ext cx="2123088" cy="57543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000" b="1" dirty="0" smtClean="0"/>
              <a:t>DLL</a:t>
            </a:r>
            <a:endParaRPr lang="id-ID" sz="2000" b="1" dirty="0"/>
          </a:p>
        </p:txBody>
      </p:sp>
      <p:sp>
        <p:nvSpPr>
          <p:cNvPr id="14" name="Oval 13"/>
          <p:cNvSpPr/>
          <p:nvPr/>
        </p:nvSpPr>
        <p:spPr>
          <a:xfrm>
            <a:off x="5273568" y="5205223"/>
            <a:ext cx="2123088" cy="533426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000" b="1" dirty="0" smtClean="0"/>
              <a:t>SASTRA</a:t>
            </a:r>
            <a:endParaRPr lang="id-ID" sz="2000" b="1" dirty="0"/>
          </a:p>
        </p:txBody>
      </p:sp>
      <p:sp>
        <p:nvSpPr>
          <p:cNvPr id="15" name="Oval 14"/>
          <p:cNvSpPr/>
          <p:nvPr/>
        </p:nvSpPr>
        <p:spPr>
          <a:xfrm>
            <a:off x="5273568" y="4540448"/>
            <a:ext cx="2275486" cy="562292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900" b="1" dirty="0" smtClean="0"/>
              <a:t>JURNALISTIK</a:t>
            </a:r>
            <a:endParaRPr lang="id-ID" sz="1900" b="1" dirty="0"/>
          </a:p>
        </p:txBody>
      </p:sp>
      <p:sp>
        <p:nvSpPr>
          <p:cNvPr id="16" name="Oval 15"/>
          <p:cNvSpPr/>
          <p:nvPr/>
        </p:nvSpPr>
        <p:spPr>
          <a:xfrm>
            <a:off x="5273568" y="3875672"/>
            <a:ext cx="2275486" cy="56229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000" b="1" dirty="0" smtClean="0"/>
              <a:t>NIAGA</a:t>
            </a:r>
            <a:endParaRPr lang="id-ID" sz="2000" b="1" dirty="0"/>
          </a:p>
        </p:txBody>
      </p:sp>
      <p:sp>
        <p:nvSpPr>
          <p:cNvPr id="17" name="Oval 16"/>
          <p:cNvSpPr/>
          <p:nvPr/>
        </p:nvSpPr>
        <p:spPr>
          <a:xfrm>
            <a:off x="8116618" y="3627365"/>
            <a:ext cx="2123088" cy="53997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000" b="1" dirty="0" smtClean="0"/>
              <a:t>TAKRESMI</a:t>
            </a:r>
            <a:endParaRPr lang="id-ID" sz="2000" b="1" dirty="0"/>
          </a:p>
        </p:txBody>
      </p:sp>
      <p:sp>
        <p:nvSpPr>
          <p:cNvPr id="18" name="Oval 17"/>
          <p:cNvSpPr/>
          <p:nvPr/>
        </p:nvSpPr>
        <p:spPr>
          <a:xfrm>
            <a:off x="8085086" y="2425923"/>
            <a:ext cx="2123088" cy="53997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b="1" dirty="0" smtClean="0"/>
              <a:t>TERPELAJAR</a:t>
            </a:r>
            <a:endParaRPr lang="id-ID" b="1" dirty="0"/>
          </a:p>
        </p:txBody>
      </p:sp>
      <p:sp>
        <p:nvSpPr>
          <p:cNvPr id="19" name="Oval 18"/>
          <p:cNvSpPr/>
          <p:nvPr/>
        </p:nvSpPr>
        <p:spPr>
          <a:xfrm>
            <a:off x="8085086" y="1809920"/>
            <a:ext cx="2123088" cy="53997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000" b="1" dirty="0" smtClean="0"/>
              <a:t>DIALEK</a:t>
            </a:r>
            <a:endParaRPr lang="id-ID" sz="2000" b="1" dirty="0"/>
          </a:p>
        </p:txBody>
      </p:sp>
      <p:sp>
        <p:nvSpPr>
          <p:cNvPr id="20" name="Oval 19"/>
          <p:cNvSpPr/>
          <p:nvPr/>
        </p:nvSpPr>
        <p:spPr>
          <a:xfrm>
            <a:off x="8116618" y="3054897"/>
            <a:ext cx="2123088" cy="53997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000" b="1" dirty="0" smtClean="0"/>
              <a:t>RESMI</a:t>
            </a:r>
            <a:endParaRPr lang="id-ID" sz="2000" b="1" dirty="0"/>
          </a:p>
        </p:txBody>
      </p:sp>
      <p:cxnSp>
        <p:nvCxnSpPr>
          <p:cNvPr id="22" name="Straight Connector 21"/>
          <p:cNvCxnSpPr/>
          <p:nvPr/>
        </p:nvCxnSpPr>
        <p:spPr>
          <a:xfrm>
            <a:off x="2241330" y="1053661"/>
            <a:ext cx="13139" cy="412003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 flipV="1">
            <a:off x="2257097" y="5155315"/>
            <a:ext cx="328447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endCxn id="5" idx="1"/>
          </p:cNvCxnSpPr>
          <p:nvPr/>
        </p:nvCxnSpPr>
        <p:spPr>
          <a:xfrm>
            <a:off x="2241330" y="1056289"/>
            <a:ext cx="359981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13" idx="2"/>
          </p:cNvCxnSpPr>
          <p:nvPr/>
        </p:nvCxnSpPr>
        <p:spPr>
          <a:xfrm flipH="1" flipV="1">
            <a:off x="4573311" y="5173691"/>
            <a:ext cx="700257" cy="95515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4" idx="2"/>
            <a:endCxn id="7" idx="3"/>
          </p:cNvCxnSpPr>
          <p:nvPr/>
        </p:nvCxnSpPr>
        <p:spPr>
          <a:xfrm flipH="1" flipV="1">
            <a:off x="4548349" y="5139550"/>
            <a:ext cx="725219" cy="33238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15" idx="2"/>
            <a:endCxn id="7" idx="3"/>
          </p:cNvCxnSpPr>
          <p:nvPr/>
        </p:nvCxnSpPr>
        <p:spPr>
          <a:xfrm flipH="1">
            <a:off x="4548349" y="4821594"/>
            <a:ext cx="725219" cy="31795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16" idx="2"/>
            <a:endCxn id="7" idx="3"/>
          </p:cNvCxnSpPr>
          <p:nvPr/>
        </p:nvCxnSpPr>
        <p:spPr>
          <a:xfrm flipH="1">
            <a:off x="4548349" y="4156819"/>
            <a:ext cx="725219" cy="98273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12" idx="2"/>
            <a:endCxn id="7" idx="3"/>
          </p:cNvCxnSpPr>
          <p:nvPr/>
        </p:nvCxnSpPr>
        <p:spPr>
          <a:xfrm flipH="1">
            <a:off x="4548349" y="3477595"/>
            <a:ext cx="725219" cy="166195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1" idx="2"/>
            <a:endCxn id="7" idx="3"/>
          </p:cNvCxnSpPr>
          <p:nvPr/>
        </p:nvCxnSpPr>
        <p:spPr>
          <a:xfrm flipH="1">
            <a:off x="4548349" y="2812821"/>
            <a:ext cx="706825" cy="232672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endCxn id="10" idx="2"/>
          </p:cNvCxnSpPr>
          <p:nvPr/>
        </p:nvCxnSpPr>
        <p:spPr>
          <a:xfrm>
            <a:off x="4526019" y="1053661"/>
            <a:ext cx="729155" cy="36392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5" idx="3"/>
            <a:endCxn id="9" idx="2"/>
          </p:cNvCxnSpPr>
          <p:nvPr/>
        </p:nvCxnSpPr>
        <p:spPr>
          <a:xfrm flipV="1">
            <a:off x="4548351" y="650324"/>
            <a:ext cx="706823" cy="40596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6" idx="3"/>
          </p:cNvCxnSpPr>
          <p:nvPr/>
        </p:nvCxnSpPr>
        <p:spPr>
          <a:xfrm flipV="1">
            <a:off x="4548349" y="2349062"/>
            <a:ext cx="3082161" cy="236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H="1">
            <a:off x="2109945" y="3247696"/>
            <a:ext cx="144524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stCxn id="17" idx="2"/>
          </p:cNvCxnSpPr>
          <p:nvPr/>
        </p:nvCxnSpPr>
        <p:spPr>
          <a:xfrm flipH="1" flipV="1">
            <a:off x="7583214" y="2380593"/>
            <a:ext cx="533404" cy="151675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20" idx="2"/>
          </p:cNvCxnSpPr>
          <p:nvPr/>
        </p:nvCxnSpPr>
        <p:spPr>
          <a:xfrm flipH="1" flipV="1">
            <a:off x="7630510" y="2425923"/>
            <a:ext cx="486108" cy="89896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stCxn id="18" idx="2"/>
          </p:cNvCxnSpPr>
          <p:nvPr/>
        </p:nvCxnSpPr>
        <p:spPr>
          <a:xfrm flipH="1" flipV="1">
            <a:off x="7549053" y="2349062"/>
            <a:ext cx="536033" cy="34684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19" idx="2"/>
          </p:cNvCxnSpPr>
          <p:nvPr/>
        </p:nvCxnSpPr>
        <p:spPr>
          <a:xfrm flipH="1">
            <a:off x="7630510" y="2079906"/>
            <a:ext cx="454576" cy="26915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>
            <a:stCxn id="6" idx="1"/>
          </p:cNvCxnSpPr>
          <p:nvPr/>
        </p:nvCxnSpPr>
        <p:spPr>
          <a:xfrm flipH="1">
            <a:off x="2241330" y="2372710"/>
            <a:ext cx="35998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Rounded Rectangle 92"/>
          <p:cNvSpPr/>
          <p:nvPr/>
        </p:nvSpPr>
        <p:spPr>
          <a:xfrm>
            <a:off x="7549053" y="317938"/>
            <a:ext cx="1484587" cy="121887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200" b="1" dirty="0" smtClean="0">
                <a:solidFill>
                  <a:srgbClr val="002060"/>
                </a:solidFill>
              </a:rPr>
              <a:t>BAKU/ TAKBAKU</a:t>
            </a:r>
            <a:endParaRPr lang="id-ID" sz="2200" b="1" dirty="0">
              <a:solidFill>
                <a:srgbClr val="002060"/>
              </a:solidFill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9348953" y="40888"/>
            <a:ext cx="2711668" cy="51090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b="1" dirty="0" smtClean="0">
                <a:solidFill>
                  <a:srgbClr val="FFFF00"/>
                </a:solidFill>
              </a:rPr>
              <a:t>ASPEK KEBAHASAAN</a:t>
            </a:r>
            <a:endParaRPr lang="id-ID" sz="2000" b="1" dirty="0">
              <a:solidFill>
                <a:srgbClr val="FFFF00"/>
              </a:solidFill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9348953" y="637351"/>
            <a:ext cx="2711668" cy="51090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b="1" dirty="0" smtClean="0">
                <a:solidFill>
                  <a:srgbClr val="FFFF00"/>
                </a:solidFill>
              </a:rPr>
              <a:t>ASPEK TATA BAHASA</a:t>
            </a:r>
            <a:endParaRPr lang="id-ID" sz="2000" b="1" dirty="0">
              <a:solidFill>
                <a:srgbClr val="FFFF00"/>
              </a:solidFill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9348953" y="1227589"/>
            <a:ext cx="2711668" cy="51090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b="1" dirty="0" smtClean="0">
                <a:solidFill>
                  <a:srgbClr val="FFFF00"/>
                </a:solidFill>
              </a:rPr>
              <a:t>ASPEK KOSA KATA</a:t>
            </a:r>
            <a:endParaRPr lang="id-ID" sz="2000" b="1" dirty="0">
              <a:solidFill>
                <a:srgbClr val="FFFF00"/>
              </a:solidFill>
            </a:endParaRPr>
          </a:p>
        </p:txBody>
      </p:sp>
      <p:cxnSp>
        <p:nvCxnSpPr>
          <p:cNvPr id="103" name="Straight Connector 102"/>
          <p:cNvCxnSpPr>
            <a:stCxn id="9" idx="6"/>
            <a:endCxn id="93" idx="1"/>
          </p:cNvCxnSpPr>
          <p:nvPr/>
        </p:nvCxnSpPr>
        <p:spPr>
          <a:xfrm>
            <a:off x="7378262" y="650324"/>
            <a:ext cx="170791" cy="27705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>
            <a:stCxn id="10" idx="6"/>
            <a:endCxn id="93" idx="1"/>
          </p:cNvCxnSpPr>
          <p:nvPr/>
        </p:nvCxnSpPr>
        <p:spPr>
          <a:xfrm flipV="1">
            <a:off x="7378262" y="927374"/>
            <a:ext cx="170791" cy="4902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>
            <a:stCxn id="93" idx="3"/>
            <a:endCxn id="94" idx="1"/>
          </p:cNvCxnSpPr>
          <p:nvPr/>
        </p:nvCxnSpPr>
        <p:spPr>
          <a:xfrm flipV="1">
            <a:off x="9033640" y="296341"/>
            <a:ext cx="315313" cy="63103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>
            <a:stCxn id="93" idx="3"/>
            <a:endCxn id="96" idx="1"/>
          </p:cNvCxnSpPr>
          <p:nvPr/>
        </p:nvCxnSpPr>
        <p:spPr>
          <a:xfrm>
            <a:off x="9033640" y="927374"/>
            <a:ext cx="315313" cy="55566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>
            <a:endCxn id="95" idx="1"/>
          </p:cNvCxnSpPr>
          <p:nvPr/>
        </p:nvCxnSpPr>
        <p:spPr>
          <a:xfrm flipV="1">
            <a:off x="9033640" y="892804"/>
            <a:ext cx="315313" cy="345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4824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2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3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4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93" grpId="0" animBg="1"/>
      <p:bldP spid="94" grpId="0" animBg="1"/>
      <p:bldP spid="95" grpId="0" animBg="1"/>
      <p:bldP spid="9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10358" y="1805153"/>
            <a:ext cx="2824227" cy="2514600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400" dirty="0" smtClean="0">
                <a:solidFill>
                  <a:schemeClr val="bg1"/>
                </a:solidFill>
              </a:rPr>
              <a:t>ASPEK KEBAHASAAN</a:t>
            </a:r>
          </a:p>
        </p:txBody>
      </p:sp>
      <p:sp>
        <p:nvSpPr>
          <p:cNvPr id="5" name="Rectangle 4"/>
          <p:cNvSpPr/>
          <p:nvPr/>
        </p:nvSpPr>
        <p:spPr>
          <a:xfrm>
            <a:off x="2601311" y="551793"/>
            <a:ext cx="1947040" cy="10089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200" dirty="0" smtClean="0"/>
              <a:t>RAGAM LISAN</a:t>
            </a:r>
            <a:endParaRPr lang="id-ID" sz="2200" dirty="0"/>
          </a:p>
        </p:txBody>
      </p:sp>
      <p:sp>
        <p:nvSpPr>
          <p:cNvPr id="6" name="Rectangle 5"/>
          <p:cNvSpPr/>
          <p:nvPr/>
        </p:nvSpPr>
        <p:spPr>
          <a:xfrm>
            <a:off x="2601310" y="4503656"/>
            <a:ext cx="1947039" cy="124547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200" dirty="0" smtClean="0"/>
              <a:t>RAGAM TULIS</a:t>
            </a:r>
            <a:endParaRPr lang="id-ID" sz="2200" dirty="0"/>
          </a:p>
        </p:txBody>
      </p:sp>
      <p:cxnSp>
        <p:nvCxnSpPr>
          <p:cNvPr id="22" name="Straight Connector 21"/>
          <p:cNvCxnSpPr/>
          <p:nvPr/>
        </p:nvCxnSpPr>
        <p:spPr>
          <a:xfrm>
            <a:off x="2602953" y="1053661"/>
            <a:ext cx="13139" cy="412003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endCxn id="49" idx="1"/>
          </p:cNvCxnSpPr>
          <p:nvPr/>
        </p:nvCxnSpPr>
        <p:spPr>
          <a:xfrm flipV="1">
            <a:off x="4577912" y="3745612"/>
            <a:ext cx="1917479" cy="142807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5" idx="3"/>
            <a:endCxn id="8" idx="1"/>
          </p:cNvCxnSpPr>
          <p:nvPr/>
        </p:nvCxnSpPr>
        <p:spPr>
          <a:xfrm>
            <a:off x="4548351" y="1056290"/>
            <a:ext cx="1947039" cy="102345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H="1">
            <a:off x="2109945" y="3247696"/>
            <a:ext cx="144524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ounded Rectangle 7"/>
          <p:cNvSpPr/>
          <p:nvPr/>
        </p:nvSpPr>
        <p:spPr>
          <a:xfrm>
            <a:off x="6495390" y="139287"/>
            <a:ext cx="4130565" cy="388092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 smtClean="0">
                <a:solidFill>
                  <a:srgbClr val="002060"/>
                </a:solidFill>
              </a:rPr>
              <a:t>LAFAL</a:t>
            </a:r>
          </a:p>
          <a:p>
            <a:pPr algn="ctr"/>
            <a:endParaRPr lang="id-ID" sz="2400" b="1" dirty="0">
              <a:solidFill>
                <a:srgbClr val="FFFF00"/>
              </a:solidFill>
            </a:endParaRPr>
          </a:p>
          <a:p>
            <a:pPr algn="ctr"/>
            <a:endParaRPr lang="id-ID" sz="2400" b="1" dirty="0" smtClean="0">
              <a:solidFill>
                <a:srgbClr val="FFFF00"/>
              </a:solidFill>
            </a:endParaRPr>
          </a:p>
          <a:p>
            <a:pPr algn="ctr"/>
            <a:endParaRPr lang="id-ID" sz="2400" b="1" dirty="0">
              <a:solidFill>
                <a:srgbClr val="FFFF00"/>
              </a:solidFill>
            </a:endParaRPr>
          </a:p>
          <a:p>
            <a:pPr algn="ctr"/>
            <a:endParaRPr lang="id-ID" sz="2400" b="1" dirty="0" smtClean="0">
              <a:solidFill>
                <a:srgbClr val="FFFF00"/>
              </a:solidFill>
            </a:endParaRPr>
          </a:p>
          <a:p>
            <a:pPr algn="ctr"/>
            <a:endParaRPr lang="id-ID" sz="2400" b="1" dirty="0">
              <a:solidFill>
                <a:srgbClr val="FFFF00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6495391" y="1805152"/>
            <a:ext cx="4130565" cy="388092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2400" b="1" dirty="0" smtClean="0">
              <a:solidFill>
                <a:srgbClr val="FF0000"/>
              </a:solidFill>
            </a:endParaRPr>
          </a:p>
          <a:p>
            <a:pPr algn="ctr"/>
            <a:r>
              <a:rPr lang="id-ID" sz="2400" b="1" dirty="0" smtClean="0">
                <a:solidFill>
                  <a:srgbClr val="C00000"/>
                </a:solidFill>
              </a:rPr>
              <a:t>TATA BAHASA</a:t>
            </a:r>
          </a:p>
          <a:p>
            <a:pPr algn="ctr"/>
            <a:r>
              <a:rPr lang="id-ID" sz="2400" b="1" dirty="0" smtClean="0">
                <a:solidFill>
                  <a:srgbClr val="C00000"/>
                </a:solidFill>
              </a:rPr>
              <a:t>KOSA KATA</a:t>
            </a:r>
            <a:endParaRPr lang="id-ID" sz="2400" b="1" dirty="0">
              <a:solidFill>
                <a:srgbClr val="C00000"/>
              </a:solidFill>
            </a:endParaRPr>
          </a:p>
          <a:p>
            <a:pPr algn="ctr"/>
            <a:endParaRPr lang="id-ID" sz="2400" b="1" dirty="0" smtClean="0">
              <a:solidFill>
                <a:srgbClr val="FF0000"/>
              </a:solidFill>
            </a:endParaRPr>
          </a:p>
          <a:p>
            <a:pPr algn="ctr"/>
            <a:endParaRPr lang="id-ID" sz="2400" b="1" dirty="0">
              <a:solidFill>
                <a:srgbClr val="FF0000"/>
              </a:solidFill>
            </a:endParaRPr>
          </a:p>
          <a:p>
            <a:pPr algn="ctr"/>
            <a:endParaRPr lang="id-ID" sz="2400" b="1" dirty="0" smtClean="0">
              <a:solidFill>
                <a:srgbClr val="FF0000"/>
              </a:solidFill>
            </a:endParaRPr>
          </a:p>
          <a:p>
            <a:pPr algn="ctr"/>
            <a:endParaRPr lang="id-ID" sz="2400" b="1" dirty="0" smtClean="0">
              <a:solidFill>
                <a:srgbClr val="FF0000"/>
              </a:solidFill>
            </a:endParaRPr>
          </a:p>
          <a:p>
            <a:pPr algn="ctr"/>
            <a:r>
              <a:rPr lang="id-ID" sz="2400" b="1" dirty="0" smtClean="0">
                <a:solidFill>
                  <a:srgbClr val="FF0000"/>
                </a:solidFill>
              </a:rPr>
              <a:t>EJAAN</a:t>
            </a:r>
            <a:endParaRPr lang="id-ID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010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4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10359" y="2175641"/>
            <a:ext cx="2504086" cy="2144111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400" dirty="0" smtClean="0">
                <a:solidFill>
                  <a:schemeClr val="bg1"/>
                </a:solidFill>
              </a:rPr>
              <a:t>ASPEK </a:t>
            </a:r>
          </a:p>
          <a:p>
            <a:pPr algn="ctr"/>
            <a:r>
              <a:rPr lang="id-ID" sz="2400" dirty="0" smtClean="0">
                <a:solidFill>
                  <a:schemeClr val="bg1"/>
                </a:solidFill>
              </a:rPr>
              <a:t>TATA BAHASA</a:t>
            </a:r>
            <a:endParaRPr lang="id-ID" sz="24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51238" y="1179359"/>
            <a:ext cx="1947040" cy="10089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 smtClean="0"/>
              <a:t>BENTUK KATA</a:t>
            </a:r>
            <a:endParaRPr lang="id-ID" sz="2400" b="1" dirty="0"/>
          </a:p>
        </p:txBody>
      </p:sp>
      <p:sp>
        <p:nvSpPr>
          <p:cNvPr id="6" name="Rectangle 5"/>
          <p:cNvSpPr/>
          <p:nvPr/>
        </p:nvSpPr>
        <p:spPr>
          <a:xfrm>
            <a:off x="2651238" y="4065535"/>
            <a:ext cx="1947039" cy="124547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 smtClean="0"/>
              <a:t>STRUKTUR KALIMAT</a:t>
            </a:r>
            <a:endParaRPr lang="id-ID" sz="2400" b="1" dirty="0"/>
          </a:p>
        </p:txBody>
      </p:sp>
      <p:cxnSp>
        <p:nvCxnSpPr>
          <p:cNvPr id="22" name="Straight Connector 21"/>
          <p:cNvCxnSpPr/>
          <p:nvPr/>
        </p:nvCxnSpPr>
        <p:spPr>
          <a:xfrm>
            <a:off x="2445326" y="1663335"/>
            <a:ext cx="43362" cy="29512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445326" y="1683855"/>
            <a:ext cx="205912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5" idx="3"/>
            <a:endCxn id="94" idx="1"/>
          </p:cNvCxnSpPr>
          <p:nvPr/>
        </p:nvCxnSpPr>
        <p:spPr>
          <a:xfrm flipV="1">
            <a:off x="4598278" y="849485"/>
            <a:ext cx="1219197" cy="83437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5" idx="3"/>
            <a:endCxn id="95" idx="1"/>
          </p:cNvCxnSpPr>
          <p:nvPr/>
        </p:nvCxnSpPr>
        <p:spPr>
          <a:xfrm>
            <a:off x="4598278" y="1683856"/>
            <a:ext cx="1219196" cy="73974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6" idx="3"/>
            <a:endCxn id="96" idx="1"/>
          </p:cNvCxnSpPr>
          <p:nvPr/>
        </p:nvCxnSpPr>
        <p:spPr>
          <a:xfrm flipV="1">
            <a:off x="4598277" y="4039931"/>
            <a:ext cx="1219197" cy="64834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H="1">
            <a:off x="2109945" y="3247696"/>
            <a:ext cx="144524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stCxn id="52" idx="1"/>
            <a:endCxn id="6" idx="3"/>
          </p:cNvCxnSpPr>
          <p:nvPr/>
        </p:nvCxnSpPr>
        <p:spPr>
          <a:xfrm flipH="1" flipV="1">
            <a:off x="4598277" y="4688274"/>
            <a:ext cx="1255990" cy="109358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H="1" flipV="1">
            <a:off x="2488688" y="4614598"/>
            <a:ext cx="163860" cy="205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Rounded Rectangle 93"/>
          <p:cNvSpPr/>
          <p:nvPr/>
        </p:nvSpPr>
        <p:spPr>
          <a:xfrm>
            <a:off x="5817475" y="140285"/>
            <a:ext cx="5896302" cy="1418400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000" b="1" dirty="0" smtClean="0">
                <a:solidFill>
                  <a:srgbClr val="FFFF00"/>
                </a:solidFill>
              </a:rPr>
              <a:t>RAGAM BAHASA LISAN (TAKBAKU)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FF00"/>
                </a:solidFill>
              </a:rPr>
              <a:t>Nia sedang </a:t>
            </a:r>
            <a:r>
              <a:rPr lang="id-ID" sz="2000" b="1" i="1" dirty="0" smtClean="0">
                <a:solidFill>
                  <a:schemeClr val="bg1"/>
                </a:solidFill>
              </a:rPr>
              <a:t>baca</a:t>
            </a:r>
            <a:r>
              <a:rPr lang="id-ID" sz="2000" b="1" i="1" dirty="0" smtClean="0">
                <a:solidFill>
                  <a:srgbClr val="FFFF00"/>
                </a:solidFill>
              </a:rPr>
              <a:t> </a:t>
            </a:r>
            <a:r>
              <a:rPr lang="id-ID" sz="2000" b="1" dirty="0" smtClean="0">
                <a:solidFill>
                  <a:srgbClr val="FFFF00"/>
                </a:solidFill>
              </a:rPr>
              <a:t>surat kabar.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FF00"/>
                </a:solidFill>
              </a:rPr>
              <a:t>Ari </a:t>
            </a:r>
            <a:r>
              <a:rPr lang="id-ID" sz="2000" b="1" i="1" dirty="0" smtClean="0">
                <a:solidFill>
                  <a:schemeClr val="bg1"/>
                </a:solidFill>
              </a:rPr>
              <a:t>mau nulis</a:t>
            </a:r>
            <a:r>
              <a:rPr lang="id-ID" sz="2000" b="1" dirty="0" smtClean="0">
                <a:solidFill>
                  <a:srgbClr val="C00000"/>
                </a:solidFill>
              </a:rPr>
              <a:t> </a:t>
            </a:r>
            <a:r>
              <a:rPr lang="id-ID" sz="2000" b="1" dirty="0" smtClean="0">
                <a:solidFill>
                  <a:srgbClr val="FFFF00"/>
                </a:solidFill>
              </a:rPr>
              <a:t>surat.</a:t>
            </a:r>
          </a:p>
          <a:p>
            <a:pPr marL="457200" indent="-457200">
              <a:buAutoNum type="arabicPeriod"/>
            </a:pPr>
            <a:r>
              <a:rPr lang="id-ID" sz="2000" b="1" i="1" dirty="0" smtClean="0">
                <a:solidFill>
                  <a:schemeClr val="bg1"/>
                </a:solidFill>
              </a:rPr>
              <a:t>Tapi kau gak boleh nolak</a:t>
            </a:r>
            <a:r>
              <a:rPr lang="id-ID" sz="2000" b="1" i="1" dirty="0" smtClean="0">
                <a:solidFill>
                  <a:srgbClr val="C00000"/>
                </a:solidFill>
              </a:rPr>
              <a:t> </a:t>
            </a:r>
            <a:r>
              <a:rPr lang="id-ID" sz="2000" b="1" dirty="0" smtClean="0">
                <a:solidFill>
                  <a:srgbClr val="FFFF00"/>
                </a:solidFill>
              </a:rPr>
              <a:t>lamaran itu.</a:t>
            </a:r>
            <a:endParaRPr lang="id-ID" sz="2000" b="1" i="1" dirty="0">
              <a:solidFill>
                <a:srgbClr val="FFFF00"/>
              </a:solidFill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5817474" y="1708243"/>
            <a:ext cx="5896303" cy="1430724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000" b="1" dirty="0" smtClean="0">
                <a:solidFill>
                  <a:srgbClr val="FFFF00"/>
                </a:solidFill>
              </a:rPr>
              <a:t>RAGAM BAHASA LISAN (BAKU)</a:t>
            </a:r>
          </a:p>
          <a:p>
            <a:pPr marL="457200" indent="-457200">
              <a:buAutoNum type="arabicPeriod"/>
            </a:pPr>
            <a:r>
              <a:rPr lang="id-ID" sz="2000" b="1" dirty="0">
                <a:solidFill>
                  <a:srgbClr val="FFFF00"/>
                </a:solidFill>
              </a:rPr>
              <a:t>Nia sedang </a:t>
            </a:r>
            <a:r>
              <a:rPr lang="id-ID" sz="2000" b="1" i="1" dirty="0" smtClean="0">
                <a:solidFill>
                  <a:schemeClr val="bg1"/>
                </a:solidFill>
              </a:rPr>
              <a:t>membaca</a:t>
            </a:r>
            <a:r>
              <a:rPr lang="id-ID" sz="2000" b="1" i="1" dirty="0" smtClean="0">
                <a:solidFill>
                  <a:srgbClr val="FFFF00"/>
                </a:solidFill>
              </a:rPr>
              <a:t> </a:t>
            </a:r>
            <a:r>
              <a:rPr lang="id-ID" sz="2000" b="1" dirty="0">
                <a:solidFill>
                  <a:srgbClr val="FFFF00"/>
                </a:solidFill>
              </a:rPr>
              <a:t>surat kabar.</a:t>
            </a:r>
          </a:p>
          <a:p>
            <a:pPr marL="457200" indent="-457200">
              <a:buAutoNum type="arabicPeriod"/>
            </a:pPr>
            <a:r>
              <a:rPr lang="id-ID" sz="2000" b="1" dirty="0">
                <a:solidFill>
                  <a:srgbClr val="FFFF00"/>
                </a:solidFill>
              </a:rPr>
              <a:t>Ari </a:t>
            </a:r>
            <a:r>
              <a:rPr lang="id-ID" sz="2000" b="1" i="1" dirty="0" smtClean="0">
                <a:solidFill>
                  <a:schemeClr val="bg1"/>
                </a:solidFill>
              </a:rPr>
              <a:t>akan menulis</a:t>
            </a:r>
            <a:r>
              <a:rPr lang="id-ID" sz="2000" b="1" dirty="0" smtClean="0">
                <a:solidFill>
                  <a:schemeClr val="bg1"/>
                </a:solidFill>
              </a:rPr>
              <a:t> </a:t>
            </a:r>
            <a:r>
              <a:rPr lang="id-ID" sz="2000" b="1" dirty="0">
                <a:solidFill>
                  <a:srgbClr val="FFFF00"/>
                </a:solidFill>
              </a:rPr>
              <a:t>surat</a:t>
            </a:r>
          </a:p>
          <a:p>
            <a:pPr marL="457200" indent="-457200">
              <a:buAutoNum type="arabicPeriod"/>
            </a:pPr>
            <a:r>
              <a:rPr lang="id-ID" sz="2000" b="1" i="1" dirty="0" smtClean="0">
                <a:solidFill>
                  <a:schemeClr val="bg1"/>
                </a:solidFill>
              </a:rPr>
              <a:t>Namun, engkau tidak </a:t>
            </a:r>
            <a:r>
              <a:rPr lang="id-ID" sz="2000" b="1" i="1" dirty="0">
                <a:solidFill>
                  <a:schemeClr val="bg1"/>
                </a:solidFill>
              </a:rPr>
              <a:t>boleh </a:t>
            </a:r>
            <a:r>
              <a:rPr lang="id-ID" sz="2000" b="1" i="1" dirty="0" smtClean="0">
                <a:solidFill>
                  <a:schemeClr val="bg1"/>
                </a:solidFill>
              </a:rPr>
              <a:t>menolak</a:t>
            </a:r>
            <a:r>
              <a:rPr lang="id-ID" sz="2000" b="1" i="1" dirty="0" smtClean="0">
                <a:solidFill>
                  <a:srgbClr val="FFFF00"/>
                </a:solidFill>
              </a:rPr>
              <a:t> </a:t>
            </a:r>
            <a:r>
              <a:rPr lang="id-ID" sz="2000" b="1" dirty="0">
                <a:solidFill>
                  <a:srgbClr val="FFFF00"/>
                </a:solidFill>
              </a:rPr>
              <a:t>lamaran itu.</a:t>
            </a:r>
          </a:p>
        </p:txBody>
      </p:sp>
      <p:sp>
        <p:nvSpPr>
          <p:cNvPr id="96" name="Rounded Rectangle 95"/>
          <p:cNvSpPr/>
          <p:nvPr/>
        </p:nvSpPr>
        <p:spPr>
          <a:xfrm>
            <a:off x="5817474" y="3300182"/>
            <a:ext cx="5877907" cy="1479498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000" b="1" dirty="0" smtClean="0">
                <a:solidFill>
                  <a:srgbClr val="FFFF00"/>
                </a:solidFill>
              </a:rPr>
              <a:t>RAGAM BAHASA TULIS (TAKBAKU)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FF00"/>
                </a:solidFill>
              </a:rPr>
              <a:t>Mereka </a:t>
            </a:r>
            <a:r>
              <a:rPr lang="id-ID" sz="2000" b="1" dirty="0" smtClean="0">
                <a:solidFill>
                  <a:schemeClr val="bg1"/>
                </a:solidFill>
              </a:rPr>
              <a:t>bert4</a:t>
            </a:r>
            <a:r>
              <a:rPr lang="id-ID" sz="2000" b="1" dirty="0" smtClean="0">
                <a:solidFill>
                  <a:srgbClr val="FFFF00"/>
                </a:solidFill>
              </a:rPr>
              <a:t> </a:t>
            </a:r>
            <a:r>
              <a:rPr lang="id-ID" sz="2000" b="1" dirty="0" smtClean="0">
                <a:solidFill>
                  <a:srgbClr val="FFFF00"/>
                </a:solidFill>
              </a:rPr>
              <a:t>tinggal </a:t>
            </a:r>
            <a:r>
              <a:rPr lang="id-ID" sz="2000" b="1" dirty="0" smtClean="0">
                <a:solidFill>
                  <a:schemeClr val="bg1"/>
                </a:solidFill>
              </a:rPr>
              <a:t>diSemarang.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chemeClr val="bg1"/>
                </a:solidFill>
              </a:rPr>
              <a:t>Jln </a:t>
            </a:r>
            <a:r>
              <a:rPr lang="id-ID" sz="2000" b="1" dirty="0" smtClean="0">
                <a:solidFill>
                  <a:srgbClr val="FFFF00"/>
                </a:solidFill>
              </a:rPr>
              <a:t>layang itu </a:t>
            </a:r>
            <a:r>
              <a:rPr lang="id-ID" sz="2000" b="1" dirty="0" smtClean="0">
                <a:solidFill>
                  <a:schemeClr val="bg1"/>
                </a:solidFill>
              </a:rPr>
              <a:t>di bangun u</a:t>
            </a:r>
            <a:r>
              <a:rPr lang="id-ID" sz="2000" b="1" dirty="0" smtClean="0">
                <a:solidFill>
                  <a:srgbClr val="FFFF00"/>
                </a:solidFill>
              </a:rPr>
              <a:t> mengatasi kemacetan.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chemeClr val="bg1"/>
                </a:solidFill>
              </a:rPr>
              <a:t>Soal itu akan saya tanyakan</a:t>
            </a:r>
            <a:r>
              <a:rPr lang="id-ID" sz="2000" b="1" dirty="0" smtClean="0">
                <a:solidFill>
                  <a:srgbClr val="FFFF00"/>
                </a:solidFill>
              </a:rPr>
              <a:t>.</a:t>
            </a:r>
            <a:endParaRPr lang="id-ID" sz="2000" b="1" dirty="0">
              <a:solidFill>
                <a:srgbClr val="FFFF00"/>
              </a:solidFill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5854267" y="4910669"/>
            <a:ext cx="5859510" cy="1742379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000" b="1" dirty="0">
                <a:solidFill>
                  <a:srgbClr val="FFFF00"/>
                </a:solidFill>
              </a:rPr>
              <a:t>RAGAM BAHASA </a:t>
            </a:r>
            <a:r>
              <a:rPr lang="id-ID" sz="2000" b="1" dirty="0" smtClean="0">
                <a:solidFill>
                  <a:srgbClr val="FFFF00"/>
                </a:solidFill>
              </a:rPr>
              <a:t>TULIS (BAKU)</a:t>
            </a:r>
            <a:endParaRPr lang="id-ID" sz="2000" b="1" dirty="0">
              <a:solidFill>
                <a:srgbClr val="FFFF00"/>
              </a:solidFill>
            </a:endParaRPr>
          </a:p>
          <a:p>
            <a:pPr marL="457200" indent="-457200">
              <a:buAutoNum type="arabicPeriod"/>
            </a:pPr>
            <a:r>
              <a:rPr lang="id-ID" sz="2000" b="1" dirty="0">
                <a:solidFill>
                  <a:srgbClr val="FFFF00"/>
                </a:solidFill>
              </a:rPr>
              <a:t>Mereka </a:t>
            </a:r>
            <a:r>
              <a:rPr lang="id-ID" sz="2000" b="1" dirty="0" smtClean="0">
                <a:solidFill>
                  <a:schemeClr val="bg1"/>
                </a:solidFill>
              </a:rPr>
              <a:t>bertempat </a:t>
            </a:r>
            <a:r>
              <a:rPr lang="id-ID" sz="2000" b="1" dirty="0" smtClean="0">
                <a:solidFill>
                  <a:srgbClr val="FFFF00"/>
                </a:solidFill>
              </a:rPr>
              <a:t>tinggal </a:t>
            </a:r>
            <a:r>
              <a:rPr lang="id-ID" sz="2000" b="1" dirty="0">
                <a:solidFill>
                  <a:srgbClr val="FFFF00"/>
                </a:solidFill>
              </a:rPr>
              <a:t>di Semarang.</a:t>
            </a:r>
          </a:p>
          <a:p>
            <a:pPr marL="457200" indent="-457200">
              <a:buAutoNum type="arabicPeriod"/>
            </a:pPr>
            <a:r>
              <a:rPr lang="id-ID" sz="2000" b="1" dirty="0">
                <a:solidFill>
                  <a:srgbClr val="FFFF00"/>
                </a:solidFill>
              </a:rPr>
              <a:t>Jalan layang itu </a:t>
            </a:r>
            <a:r>
              <a:rPr lang="id-ID" sz="2000" b="1" dirty="0" smtClean="0">
                <a:solidFill>
                  <a:schemeClr val="bg1"/>
                </a:solidFill>
              </a:rPr>
              <a:t>dibangun untuk </a:t>
            </a:r>
            <a:r>
              <a:rPr lang="id-ID" sz="2000" b="1" dirty="0">
                <a:solidFill>
                  <a:srgbClr val="FFFF00"/>
                </a:solidFill>
              </a:rPr>
              <a:t>mengatasi kemacetan.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FF00"/>
                </a:solidFill>
              </a:rPr>
              <a:t>Saya akan tanyakan </a:t>
            </a:r>
            <a:r>
              <a:rPr lang="id-ID" sz="2000" b="1" dirty="0">
                <a:solidFill>
                  <a:srgbClr val="FFFF00"/>
                </a:solidFill>
              </a:rPr>
              <a:t>soal itu.</a:t>
            </a:r>
          </a:p>
        </p:txBody>
      </p:sp>
    </p:spTree>
    <p:extLst>
      <p:ext uri="{BB962C8B-B14F-4D97-AF65-F5344CB8AC3E}">
        <p14:creationId xmlns:p14="http://schemas.microsoft.com/office/powerpoint/2010/main" val="172510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94" grpId="0" animBg="1"/>
      <p:bldP spid="95" grpId="0" animBg="1"/>
      <p:bldP spid="96" grpId="0" animBg="1"/>
      <p:bldP spid="5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10359" y="2175641"/>
            <a:ext cx="1981191" cy="2144111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400" dirty="0" smtClean="0">
                <a:solidFill>
                  <a:schemeClr val="bg1"/>
                </a:solidFill>
              </a:rPr>
              <a:t>KOSA KATA</a:t>
            </a:r>
            <a:endParaRPr lang="id-ID" sz="2400" dirty="0">
              <a:solidFill>
                <a:schemeClr val="bg1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2249206" y="1683855"/>
            <a:ext cx="43362" cy="29512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249206" y="1683855"/>
            <a:ext cx="402032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H="1">
            <a:off x="2109945" y="3247696"/>
            <a:ext cx="144524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H="1">
            <a:off x="2292568" y="4635118"/>
            <a:ext cx="35998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Rounded Rectangle 93"/>
          <p:cNvSpPr/>
          <p:nvPr/>
        </p:nvSpPr>
        <p:spPr>
          <a:xfrm>
            <a:off x="6152484" y="228531"/>
            <a:ext cx="5896302" cy="14184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000" b="1" dirty="0" smtClean="0">
                <a:solidFill>
                  <a:srgbClr val="FFFF00"/>
                </a:solidFill>
              </a:rPr>
              <a:t>TAKBAKU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FF00"/>
                </a:solidFill>
              </a:rPr>
              <a:t>Bagus </a:t>
            </a:r>
            <a:r>
              <a:rPr lang="id-ID" sz="2000" b="1" i="1" dirty="0" smtClean="0">
                <a:solidFill>
                  <a:srgbClr val="C00000"/>
                </a:solidFill>
              </a:rPr>
              <a:t>bilang</a:t>
            </a:r>
            <a:r>
              <a:rPr lang="id-ID" sz="2000" b="1" i="1" dirty="0" smtClean="0">
                <a:solidFill>
                  <a:srgbClr val="FFFF00"/>
                </a:solidFill>
              </a:rPr>
              <a:t> </a:t>
            </a:r>
            <a:r>
              <a:rPr lang="id-ID" sz="2000" b="1" dirty="0" smtClean="0">
                <a:solidFill>
                  <a:srgbClr val="FFFF00"/>
                </a:solidFill>
              </a:rPr>
              <a:t>email dah </a:t>
            </a:r>
            <a:r>
              <a:rPr lang="id-ID" sz="2000" b="1" dirty="0" smtClean="0">
                <a:solidFill>
                  <a:srgbClr val="C00000"/>
                </a:solidFill>
              </a:rPr>
              <a:t>dikirimin</a:t>
            </a:r>
            <a:r>
              <a:rPr lang="id-ID" sz="2000" b="1" dirty="0" smtClean="0">
                <a:solidFill>
                  <a:srgbClr val="FFFF00"/>
                </a:solidFill>
              </a:rPr>
              <a:t>.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FF00"/>
                </a:solidFill>
              </a:rPr>
              <a:t>Kita harus </a:t>
            </a:r>
            <a:r>
              <a:rPr lang="id-ID" sz="2000" b="1" i="1" dirty="0" smtClean="0">
                <a:solidFill>
                  <a:srgbClr val="C00000"/>
                </a:solidFill>
              </a:rPr>
              <a:t>bikin</a:t>
            </a:r>
            <a:r>
              <a:rPr lang="id-ID" sz="2000" b="1" dirty="0" smtClean="0">
                <a:solidFill>
                  <a:srgbClr val="C00000"/>
                </a:solidFill>
              </a:rPr>
              <a:t> </a:t>
            </a:r>
            <a:r>
              <a:rPr lang="id-ID" sz="2000" b="1" dirty="0" smtClean="0">
                <a:solidFill>
                  <a:srgbClr val="FFFF00"/>
                </a:solidFill>
              </a:rPr>
              <a:t>karya tulis ilmiah.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FF00"/>
                </a:solidFill>
              </a:rPr>
              <a:t>Rasanya masih terlalu </a:t>
            </a:r>
            <a:r>
              <a:rPr lang="id-ID" sz="2000" b="1" i="1" dirty="0" smtClean="0">
                <a:solidFill>
                  <a:srgbClr val="FF0000"/>
                </a:solidFill>
              </a:rPr>
              <a:t>pagi</a:t>
            </a:r>
            <a:r>
              <a:rPr lang="id-ID" sz="2000" b="1" dirty="0" smtClean="0">
                <a:solidFill>
                  <a:srgbClr val="FFFF00"/>
                </a:solidFill>
              </a:rPr>
              <a:t> </a:t>
            </a:r>
            <a:r>
              <a:rPr lang="id-ID" sz="2000" b="1" i="1" dirty="0" smtClean="0">
                <a:solidFill>
                  <a:srgbClr val="FF0000"/>
                </a:solidFill>
              </a:rPr>
              <a:t>buat</a:t>
            </a:r>
            <a:r>
              <a:rPr lang="id-ID" sz="2000" b="1" dirty="0" smtClean="0">
                <a:solidFill>
                  <a:srgbClr val="FFFF00"/>
                </a:solidFill>
              </a:rPr>
              <a:t> saya, Pak.</a:t>
            </a:r>
            <a:endParaRPr lang="id-ID" sz="2000" b="1" i="1" dirty="0">
              <a:solidFill>
                <a:srgbClr val="FFFF00"/>
              </a:solidFill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6152482" y="3352771"/>
            <a:ext cx="5896303" cy="143072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000" b="1" dirty="0" smtClean="0">
                <a:solidFill>
                  <a:srgbClr val="FFFF00"/>
                </a:solidFill>
              </a:rPr>
              <a:t>TAKBAKU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FF00"/>
                </a:solidFill>
              </a:rPr>
              <a:t>Bagus </a:t>
            </a:r>
            <a:r>
              <a:rPr lang="id-ID" sz="2000" b="1" i="1" dirty="0" smtClean="0">
                <a:solidFill>
                  <a:srgbClr val="0070C0"/>
                </a:solidFill>
              </a:rPr>
              <a:t>mengatakan bhw </a:t>
            </a:r>
            <a:r>
              <a:rPr lang="id-ID" sz="2000" b="1" dirty="0">
                <a:solidFill>
                  <a:srgbClr val="FFFF00"/>
                </a:solidFill>
              </a:rPr>
              <a:t>email </a:t>
            </a:r>
            <a:r>
              <a:rPr lang="id-ID" sz="2000" b="1" dirty="0" smtClean="0">
                <a:solidFill>
                  <a:srgbClr val="FFFF00"/>
                </a:solidFill>
              </a:rPr>
              <a:t>sdh </a:t>
            </a:r>
            <a:r>
              <a:rPr lang="id-ID" sz="2000" b="1" dirty="0" smtClean="0">
                <a:solidFill>
                  <a:srgbClr val="0070C0"/>
                </a:solidFill>
              </a:rPr>
              <a:t>di kirimkan</a:t>
            </a:r>
            <a:r>
              <a:rPr lang="id-ID" sz="2000" b="1" dirty="0" smtClean="0">
                <a:solidFill>
                  <a:srgbClr val="FFFF00"/>
                </a:solidFill>
              </a:rPr>
              <a:t>.</a:t>
            </a:r>
            <a:endParaRPr lang="id-ID" sz="2000" b="1" dirty="0">
              <a:solidFill>
                <a:srgbClr val="FFFF00"/>
              </a:solidFill>
            </a:endParaRPr>
          </a:p>
          <a:p>
            <a:pPr marL="457200" indent="-457200">
              <a:buAutoNum type="arabicPeriod"/>
            </a:pPr>
            <a:r>
              <a:rPr lang="id-ID" sz="2000" b="1" dirty="0">
                <a:solidFill>
                  <a:srgbClr val="FFFF00"/>
                </a:solidFill>
              </a:rPr>
              <a:t>Kita </a:t>
            </a:r>
            <a:r>
              <a:rPr lang="id-ID" sz="2000" b="1" dirty="0" smtClean="0">
                <a:solidFill>
                  <a:srgbClr val="FFFF00"/>
                </a:solidFill>
              </a:rPr>
              <a:t>hrs </a:t>
            </a:r>
            <a:r>
              <a:rPr lang="id-ID" sz="2000" b="1" i="1" dirty="0" smtClean="0">
                <a:solidFill>
                  <a:srgbClr val="0070C0"/>
                </a:solidFill>
              </a:rPr>
              <a:t>mmbuat</a:t>
            </a:r>
            <a:r>
              <a:rPr lang="id-ID" sz="2000" b="1" dirty="0" smtClean="0">
                <a:solidFill>
                  <a:srgbClr val="C00000"/>
                </a:solidFill>
              </a:rPr>
              <a:t> </a:t>
            </a:r>
            <a:r>
              <a:rPr lang="id-ID" sz="2000" b="1" dirty="0">
                <a:solidFill>
                  <a:srgbClr val="FFFF00"/>
                </a:solidFill>
              </a:rPr>
              <a:t>karya tulis ilmiah.</a:t>
            </a:r>
          </a:p>
          <a:p>
            <a:pPr marL="457200" indent="-457200">
              <a:buAutoNum type="arabicPeriod"/>
            </a:pPr>
            <a:r>
              <a:rPr lang="id-ID" sz="2000" b="1" dirty="0">
                <a:solidFill>
                  <a:srgbClr val="FFFF00"/>
                </a:solidFill>
              </a:rPr>
              <a:t>Rasanya </a:t>
            </a:r>
            <a:r>
              <a:rPr lang="id-ID" sz="2000" b="1" dirty="0" smtClean="0">
                <a:solidFill>
                  <a:srgbClr val="FFFF00"/>
                </a:solidFill>
              </a:rPr>
              <a:t>msh </a:t>
            </a:r>
            <a:r>
              <a:rPr lang="id-ID" sz="2000" b="1" dirty="0">
                <a:solidFill>
                  <a:srgbClr val="FFFF00"/>
                </a:solidFill>
              </a:rPr>
              <a:t>terlalu </a:t>
            </a:r>
            <a:r>
              <a:rPr lang="id-ID" sz="2000" b="1" i="1" dirty="0" smtClean="0">
                <a:solidFill>
                  <a:srgbClr val="0070C0"/>
                </a:solidFill>
              </a:rPr>
              <a:t>muda bagi </a:t>
            </a:r>
            <a:r>
              <a:rPr lang="id-ID" sz="2000" b="1" dirty="0" smtClean="0">
                <a:solidFill>
                  <a:srgbClr val="FFFF00"/>
                </a:solidFill>
              </a:rPr>
              <a:t>saya pak</a:t>
            </a:r>
            <a:r>
              <a:rPr lang="id-ID" sz="2000" b="1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2651237" y="1221262"/>
            <a:ext cx="2835162" cy="8513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 smtClean="0"/>
              <a:t>RAGAM </a:t>
            </a:r>
          </a:p>
          <a:p>
            <a:pPr algn="ctr"/>
            <a:r>
              <a:rPr lang="id-ID" sz="2400" b="1" dirty="0" smtClean="0"/>
              <a:t>BAHASA LISAN</a:t>
            </a:r>
            <a:endParaRPr lang="id-ID" sz="2400" b="1" dirty="0"/>
          </a:p>
        </p:txBody>
      </p:sp>
      <p:sp>
        <p:nvSpPr>
          <p:cNvPr id="18" name="Rectangle 17"/>
          <p:cNvSpPr/>
          <p:nvPr/>
        </p:nvSpPr>
        <p:spPr>
          <a:xfrm>
            <a:off x="2651237" y="4209449"/>
            <a:ext cx="2835162" cy="851338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 smtClean="0"/>
              <a:t>RAGAM </a:t>
            </a:r>
          </a:p>
          <a:p>
            <a:pPr algn="ctr"/>
            <a:r>
              <a:rPr lang="id-ID" sz="2400" b="1" dirty="0" smtClean="0"/>
              <a:t>BAHASA TULIS</a:t>
            </a:r>
            <a:endParaRPr lang="id-ID" sz="2400" b="1" dirty="0"/>
          </a:p>
        </p:txBody>
      </p:sp>
      <p:sp>
        <p:nvSpPr>
          <p:cNvPr id="19" name="Rounded Rectangle 18"/>
          <p:cNvSpPr/>
          <p:nvPr/>
        </p:nvSpPr>
        <p:spPr>
          <a:xfrm>
            <a:off x="6152484" y="1683855"/>
            <a:ext cx="5896302" cy="14184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000" b="1" dirty="0" smtClean="0">
                <a:solidFill>
                  <a:srgbClr val="FFFF00"/>
                </a:solidFill>
              </a:rPr>
              <a:t>BAKU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FF00"/>
                </a:solidFill>
              </a:rPr>
              <a:t>Bagus </a:t>
            </a:r>
            <a:r>
              <a:rPr lang="id-ID" sz="2000" b="1" i="1" dirty="0" smtClean="0">
                <a:solidFill>
                  <a:srgbClr val="C00000"/>
                </a:solidFill>
              </a:rPr>
              <a:t>mengatakan,</a:t>
            </a:r>
            <a:r>
              <a:rPr lang="id-ID" sz="2000" b="1" i="1" dirty="0" smtClean="0">
                <a:solidFill>
                  <a:srgbClr val="FFFF00"/>
                </a:solidFill>
              </a:rPr>
              <a:t> </a:t>
            </a:r>
            <a:r>
              <a:rPr lang="id-ID" sz="2000" b="1" dirty="0" smtClean="0">
                <a:solidFill>
                  <a:srgbClr val="FFFF00"/>
                </a:solidFill>
              </a:rPr>
              <a:t>email sudah </a:t>
            </a:r>
            <a:r>
              <a:rPr lang="id-ID" sz="2000" b="1" dirty="0" smtClean="0">
                <a:solidFill>
                  <a:srgbClr val="C00000"/>
                </a:solidFill>
              </a:rPr>
              <a:t>dikirimkan</a:t>
            </a:r>
            <a:r>
              <a:rPr lang="id-ID" sz="2000" b="1" dirty="0" smtClean="0">
                <a:solidFill>
                  <a:srgbClr val="FFFF00"/>
                </a:solidFill>
              </a:rPr>
              <a:t>.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FF00"/>
                </a:solidFill>
              </a:rPr>
              <a:t>Kita harus </a:t>
            </a:r>
            <a:r>
              <a:rPr lang="id-ID" sz="2000" b="1" i="1" dirty="0" smtClean="0">
                <a:solidFill>
                  <a:srgbClr val="C00000"/>
                </a:solidFill>
              </a:rPr>
              <a:t>membuat</a:t>
            </a:r>
            <a:r>
              <a:rPr lang="id-ID" sz="2000" b="1" dirty="0" smtClean="0">
                <a:solidFill>
                  <a:srgbClr val="C00000"/>
                </a:solidFill>
              </a:rPr>
              <a:t> </a:t>
            </a:r>
            <a:r>
              <a:rPr lang="id-ID" sz="2000" b="1" dirty="0" smtClean="0">
                <a:solidFill>
                  <a:srgbClr val="FFFF00"/>
                </a:solidFill>
              </a:rPr>
              <a:t>karya tulis ilmiah.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FF00"/>
                </a:solidFill>
              </a:rPr>
              <a:t>Rasanya masih terlalu </a:t>
            </a:r>
            <a:r>
              <a:rPr lang="id-ID" sz="2000" b="1" i="1" dirty="0" smtClean="0">
                <a:solidFill>
                  <a:srgbClr val="FF0000"/>
                </a:solidFill>
              </a:rPr>
              <a:t>pagi</a:t>
            </a:r>
            <a:r>
              <a:rPr lang="id-ID" sz="2000" b="1" dirty="0" smtClean="0">
                <a:solidFill>
                  <a:srgbClr val="FFFF00"/>
                </a:solidFill>
              </a:rPr>
              <a:t> </a:t>
            </a:r>
            <a:r>
              <a:rPr lang="id-ID" sz="2000" b="1" i="1" dirty="0" smtClean="0">
                <a:solidFill>
                  <a:srgbClr val="FF0000"/>
                </a:solidFill>
              </a:rPr>
              <a:t>bagi</a:t>
            </a:r>
            <a:r>
              <a:rPr lang="id-ID" sz="2000" b="1" dirty="0" smtClean="0">
                <a:solidFill>
                  <a:srgbClr val="FFFF00"/>
                </a:solidFill>
              </a:rPr>
              <a:t> saya, Pak.</a:t>
            </a:r>
            <a:endParaRPr lang="id-ID" sz="2000" b="1" i="1" dirty="0">
              <a:solidFill>
                <a:srgbClr val="FFFF00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6152482" y="4823861"/>
            <a:ext cx="5896303" cy="143072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FF00"/>
                </a:solidFill>
              </a:rPr>
              <a:t>Bagus </a:t>
            </a:r>
            <a:r>
              <a:rPr lang="id-ID" sz="2000" b="1" i="1" dirty="0" smtClean="0">
                <a:solidFill>
                  <a:srgbClr val="0070C0"/>
                </a:solidFill>
              </a:rPr>
              <a:t>mengatakan bahwa </a:t>
            </a:r>
            <a:r>
              <a:rPr lang="id-ID" sz="2000" b="1" dirty="0">
                <a:solidFill>
                  <a:srgbClr val="FFFF00"/>
                </a:solidFill>
              </a:rPr>
              <a:t>email sudah </a:t>
            </a:r>
            <a:r>
              <a:rPr lang="id-ID" sz="2000" b="1" dirty="0" smtClean="0">
                <a:solidFill>
                  <a:srgbClr val="0070C0"/>
                </a:solidFill>
              </a:rPr>
              <a:t>dikirimkan</a:t>
            </a:r>
            <a:r>
              <a:rPr lang="id-ID" sz="2000" b="1" dirty="0" smtClean="0">
                <a:solidFill>
                  <a:srgbClr val="FFFF00"/>
                </a:solidFill>
              </a:rPr>
              <a:t>.</a:t>
            </a:r>
            <a:endParaRPr lang="id-ID" sz="2000" b="1" dirty="0">
              <a:solidFill>
                <a:srgbClr val="FFFF00"/>
              </a:solidFill>
            </a:endParaRPr>
          </a:p>
          <a:p>
            <a:pPr marL="457200" indent="-457200">
              <a:buAutoNum type="arabicPeriod"/>
            </a:pPr>
            <a:r>
              <a:rPr lang="id-ID" sz="2000" b="1" dirty="0">
                <a:solidFill>
                  <a:srgbClr val="FFFF00"/>
                </a:solidFill>
              </a:rPr>
              <a:t>Kita harus </a:t>
            </a:r>
            <a:r>
              <a:rPr lang="id-ID" sz="2000" b="1" i="1" dirty="0" smtClean="0">
                <a:solidFill>
                  <a:srgbClr val="0070C0"/>
                </a:solidFill>
              </a:rPr>
              <a:t>membuat</a:t>
            </a:r>
            <a:r>
              <a:rPr lang="id-ID" sz="2000" b="1" dirty="0" smtClean="0">
                <a:solidFill>
                  <a:srgbClr val="C00000"/>
                </a:solidFill>
              </a:rPr>
              <a:t> </a:t>
            </a:r>
            <a:r>
              <a:rPr lang="id-ID" sz="2000" b="1" dirty="0">
                <a:solidFill>
                  <a:srgbClr val="FFFF00"/>
                </a:solidFill>
              </a:rPr>
              <a:t>karya tulis ilmiah.</a:t>
            </a:r>
          </a:p>
          <a:p>
            <a:pPr marL="457200" indent="-457200">
              <a:buAutoNum type="arabicPeriod"/>
            </a:pPr>
            <a:r>
              <a:rPr lang="id-ID" sz="2000" b="1" dirty="0">
                <a:solidFill>
                  <a:srgbClr val="FFFF00"/>
                </a:solidFill>
              </a:rPr>
              <a:t>Rasanya masih terlalu </a:t>
            </a:r>
            <a:r>
              <a:rPr lang="id-ID" sz="2000" b="1" i="1" dirty="0" smtClean="0">
                <a:solidFill>
                  <a:srgbClr val="0070C0"/>
                </a:solidFill>
              </a:rPr>
              <a:t>muda bagi </a:t>
            </a:r>
            <a:r>
              <a:rPr lang="id-ID" sz="2000" b="1" dirty="0" smtClean="0">
                <a:solidFill>
                  <a:srgbClr val="FFFF00"/>
                </a:solidFill>
              </a:rPr>
              <a:t>saya</a:t>
            </a:r>
            <a:r>
              <a:rPr lang="id-ID" sz="2000" b="1" dirty="0">
                <a:solidFill>
                  <a:srgbClr val="FFFF00"/>
                </a:solidFill>
              </a:rPr>
              <a:t>, Pak.</a:t>
            </a:r>
          </a:p>
        </p:txBody>
      </p:sp>
      <p:cxnSp>
        <p:nvCxnSpPr>
          <p:cNvPr id="7" name="Straight Connector 6"/>
          <p:cNvCxnSpPr>
            <a:stCxn id="2" idx="3"/>
            <a:endCxn id="94" idx="1"/>
          </p:cNvCxnSpPr>
          <p:nvPr/>
        </p:nvCxnSpPr>
        <p:spPr>
          <a:xfrm flipV="1">
            <a:off x="5486399" y="937731"/>
            <a:ext cx="666085" cy="7092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endCxn id="19" idx="1"/>
          </p:cNvCxnSpPr>
          <p:nvPr/>
        </p:nvCxnSpPr>
        <p:spPr>
          <a:xfrm>
            <a:off x="5486399" y="1656286"/>
            <a:ext cx="666085" cy="73676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8" idx="3"/>
            <a:endCxn id="95" idx="1"/>
          </p:cNvCxnSpPr>
          <p:nvPr/>
        </p:nvCxnSpPr>
        <p:spPr>
          <a:xfrm flipV="1">
            <a:off x="5486399" y="4068133"/>
            <a:ext cx="666083" cy="56698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endCxn id="20" idx="1"/>
          </p:cNvCxnSpPr>
          <p:nvPr/>
        </p:nvCxnSpPr>
        <p:spPr>
          <a:xfrm>
            <a:off x="5473584" y="4674352"/>
            <a:ext cx="678898" cy="86487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5118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4" grpId="0" animBg="1"/>
      <p:bldP spid="95" grpId="0" animBg="1"/>
      <p:bldP spid="2" grpId="0" animBg="1"/>
      <p:bldP spid="18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595953" y="1030407"/>
            <a:ext cx="10972800" cy="4783539"/>
          </a:xfrm>
          <a:prstGeom prst="rect">
            <a:avLst/>
          </a:prstGeo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US" dirty="0" smtClean="0"/>
              <a:t>L</a:t>
            </a:r>
            <a:r>
              <a:rPr lang="id-ID" dirty="0" smtClean="0"/>
              <a:t>a</a:t>
            </a:r>
            <a:r>
              <a:rPr lang="en-US" dirty="0" err="1" smtClean="0"/>
              <a:t>tihan</a:t>
            </a:r>
            <a:endParaRPr lang="en-US" dirty="0" smtClean="0"/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dirty="0" err="1" smtClean="0"/>
              <a:t>Buatlah</a:t>
            </a:r>
            <a:r>
              <a:rPr lang="en-US" dirty="0" smtClean="0"/>
              <a:t> </a:t>
            </a:r>
            <a:r>
              <a:rPr lang="en-US" dirty="0" err="1" smtClean="0"/>
              <a:t>karangan</a:t>
            </a:r>
            <a:r>
              <a:rPr lang="en-US" dirty="0" smtClean="0"/>
              <a:t> </a:t>
            </a:r>
            <a:r>
              <a:rPr lang="en-US" dirty="0" err="1" smtClean="0"/>
              <a:t>singkat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id-ID" dirty="0" smtClean="0"/>
              <a:t>ragam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id-ID" dirty="0" smtClean="0"/>
              <a:t>lisan </a:t>
            </a:r>
            <a:r>
              <a:rPr lang="en-US" dirty="0" smtClean="0"/>
              <a:t>di </a:t>
            </a:r>
            <a:r>
              <a:rPr lang="en-US" dirty="0" err="1" smtClean="0"/>
              <a:t>kalangan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/ </a:t>
            </a:r>
            <a:r>
              <a:rPr lang="en-US" dirty="0" err="1" smtClean="0"/>
              <a:t>keluarga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.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dirty="0" err="1" smtClean="0"/>
              <a:t>Sebutkan</a:t>
            </a:r>
            <a:r>
              <a:rPr lang="en-US" dirty="0" smtClean="0"/>
              <a:t> </a:t>
            </a:r>
            <a:r>
              <a:rPr lang="id-ID" dirty="0" smtClean="0"/>
              <a:t>perbedaan ragam bahasa lisan dan ragam bahasa tulis!</a:t>
            </a:r>
            <a:endParaRPr lang="en-US" dirty="0" smtClean="0"/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1946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652</TotalTime>
  <Words>289</Words>
  <Application>Microsoft Office PowerPoint</Application>
  <PresentationFormat>Custom</PresentationFormat>
  <Paragraphs>79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Droplet</vt:lpstr>
      <vt:lpstr>BAB II RAGAM BAHASA INDONESIA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BAB II RAGAM BAHASA INDONESIA</dc:title>
  <dc:creator>admin</dc:creator>
  <cp:lastModifiedBy>COMPAQ-435</cp:lastModifiedBy>
  <cp:revision>31</cp:revision>
  <dcterms:created xsi:type="dcterms:W3CDTF">2017-03-12T16:31:05Z</dcterms:created>
  <dcterms:modified xsi:type="dcterms:W3CDTF">2018-03-08T07:46:47Z</dcterms:modified>
</cp:coreProperties>
</file>