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  <p:sldId id="263" r:id="rId5"/>
    <p:sldId id="264" r:id="rId6"/>
    <p:sldId id="265" r:id="rId7"/>
    <p:sldId id="266" r:id="rId8"/>
    <p:sldId id="258" r:id="rId9"/>
    <p:sldId id="257" r:id="rId10"/>
    <p:sldId id="267" r:id="rId11"/>
    <p:sldId id="270" r:id="rId12"/>
    <p:sldId id="271" r:id="rId13"/>
    <p:sldId id="274" r:id="rId14"/>
    <p:sldId id="272" r:id="rId15"/>
    <p:sldId id="268" r:id="rId16"/>
    <p:sldId id="261" r:id="rId17"/>
    <p:sldId id="269" r:id="rId1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16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492B506-D8E5-45E0-813B-4CCDA631A6FF}" type="datetimeFigureOut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EFBDDDB-8F6A-45CA-9E0A-42687DF5BEAD}" type="slidenum">
              <a:rPr lang="id-ID" smtClean="0"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solidFill>
                  <a:srgbClr val="FF0000"/>
                </a:solidFill>
              </a:rPr>
              <a:t>RUANG LINGKUP EKOLOGI</a:t>
            </a:r>
            <a:br>
              <a:rPr lang="id-ID" dirty="0" smtClean="0">
                <a:solidFill>
                  <a:srgbClr val="FF0000"/>
                </a:solidFill>
              </a:rPr>
            </a:b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endParaRPr lang="id-ID" sz="1200" dirty="0" smtClean="0"/>
          </a:p>
          <a:p>
            <a:pPr>
              <a:spcBef>
                <a:spcPts val="0"/>
              </a:spcBef>
            </a:pPr>
            <a:r>
              <a:rPr lang="id-ID" sz="1700" dirty="0" smtClean="0">
                <a:solidFill>
                  <a:schemeClr val="tx1"/>
                </a:solidFill>
              </a:rPr>
              <a:t>M. Anas Dzakiy, S.Si., M.Sc.</a:t>
            </a:r>
            <a:endParaRPr lang="en-US" sz="17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700" dirty="0" err="1" smtClean="0">
                <a:solidFill>
                  <a:schemeClr val="tx1"/>
                </a:solidFill>
              </a:rPr>
              <a:t>Fibria</a:t>
            </a:r>
            <a:r>
              <a:rPr lang="en-US" sz="1700" dirty="0" smtClean="0">
                <a:solidFill>
                  <a:schemeClr val="tx1"/>
                </a:solidFill>
              </a:rPr>
              <a:t> </a:t>
            </a:r>
            <a:r>
              <a:rPr lang="en-US" sz="1700" dirty="0" err="1" smtClean="0">
                <a:solidFill>
                  <a:schemeClr val="tx1"/>
                </a:solidFill>
              </a:rPr>
              <a:t>Kaswinarni</a:t>
            </a:r>
            <a:r>
              <a:rPr lang="en-US" sz="1700" dirty="0" smtClean="0">
                <a:solidFill>
                  <a:schemeClr val="tx1"/>
                </a:solidFill>
              </a:rPr>
              <a:t>, </a:t>
            </a:r>
            <a:r>
              <a:rPr lang="en-US" sz="1700" dirty="0" err="1" smtClean="0">
                <a:solidFill>
                  <a:schemeClr val="tx1"/>
                </a:solidFill>
              </a:rPr>
              <a:t>S.Si</a:t>
            </a:r>
            <a:r>
              <a:rPr lang="en-US" sz="1700" dirty="0" smtClean="0">
                <a:solidFill>
                  <a:schemeClr val="tx1"/>
                </a:solidFill>
              </a:rPr>
              <a:t>, </a:t>
            </a:r>
            <a:r>
              <a:rPr lang="en-US" sz="1700" dirty="0" err="1" smtClean="0">
                <a:solidFill>
                  <a:schemeClr val="tx1"/>
                </a:solidFill>
              </a:rPr>
              <a:t>M.Si</a:t>
            </a:r>
            <a:endParaRPr lang="id-ID" sz="17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id-ID" sz="1700" dirty="0" smtClean="0">
                <a:solidFill>
                  <a:schemeClr val="tx1"/>
                </a:solidFill>
              </a:rPr>
              <a:t>Ekologi </a:t>
            </a:r>
          </a:p>
          <a:p>
            <a:pPr>
              <a:spcBef>
                <a:spcPts val="0"/>
              </a:spcBef>
            </a:pPr>
            <a:r>
              <a:rPr lang="id-ID" sz="1700" dirty="0" smtClean="0">
                <a:solidFill>
                  <a:schemeClr val="tx1"/>
                </a:solidFill>
              </a:rPr>
              <a:t>Pend. Biologi </a:t>
            </a:r>
            <a:r>
              <a:rPr lang="en-US" sz="1700" dirty="0" err="1" smtClean="0">
                <a:solidFill>
                  <a:schemeClr val="tx1"/>
                </a:solidFill>
              </a:rPr>
              <a:t>Universitas</a:t>
            </a:r>
            <a:r>
              <a:rPr lang="id-ID" sz="1700" dirty="0" smtClean="0">
                <a:solidFill>
                  <a:schemeClr val="tx1"/>
                </a:solidFill>
              </a:rPr>
              <a:t> PGRI Semarang</a:t>
            </a:r>
            <a:endParaRPr lang="id-ID" sz="1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35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id-ID" dirty="0" smtClean="0">
                <a:solidFill>
                  <a:srgbClr val="FFFF00"/>
                </a:solidFill>
              </a:rPr>
              <a:t>Konsep2 dalam ekologi dimulai sejak hadirnya m.h. di alam ini.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</a:rPr>
              <a:t>Manusia mulai tertarik dgn ekologi sejak mempelajari p’kembangan sejarah manusia sejak jaman primitif.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</a:rPr>
              <a:t>Peradaban manusia dimulai sejak ditemukan alat2 dan pemanfaatan api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</a:rPr>
              <a:t>Tulisan para ahli filsafat sudah mengandung materi menyangkut ekologi, namun blm menemukan istilah khusus utk itu.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</a:rPr>
              <a:t>1869 </a:t>
            </a:r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 Ernst Haeckel : term EKOLOGI dari ‘Oikos’ dan ’Logos’, Ekologi mrpkn suatu hubungan secara keseluruhan  antara m.h.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1927  Charles Elton : Ekologi sbg sejarah alam sec. alamiah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002060"/>
          </a:solidFill>
          <a:ln w="28575">
            <a:solidFill>
              <a:srgbClr val="00B0F0"/>
            </a:solidFill>
          </a:ln>
        </p:spPr>
        <p:txBody>
          <a:bodyPr anchor="ctr" anchorCtr="0"/>
          <a:lstStyle/>
          <a:p>
            <a:pPr algn="ctr"/>
            <a:r>
              <a:rPr lang="id-ID" dirty="0" smtClean="0">
                <a:solidFill>
                  <a:schemeClr val="tx1"/>
                </a:solidFill>
              </a:rPr>
              <a:t>SEJARAH EKOLOGI</a:t>
            </a:r>
            <a:endParaRPr lang="id-ID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30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dirty="0" smtClean="0">
                <a:solidFill>
                  <a:srgbClr val="FFFF00"/>
                </a:solidFill>
              </a:rPr>
              <a:t>1961 </a:t>
            </a:r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 Andrewartha : Ekologi sbg suatu kajian ilmiah ttg agihan/persebaran dan kelimpahan m.h.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1971  Darnell : Ekologi sebagai ilmu yang berkaitan dengan tanggapan m.h. thd faktor lingkungan baik tunggal maupun bersama-sama, respon m.h. tersebut bisa sendiri maupun kelompok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1978  Krebs : Ekologi sbg suatu kajian ilmiah ttg interaksi yang menentukan agihan/persebaran dan kelimpahan m.h.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1980  Kendeigh : Ekologi sbg suatu kajian ttg hewan dan tumbuhan dalam hubungannya antara m.h. satu dgn yg lainnya, abiotik n biotik dapat berlaku sbg lingkungan dr biotik lainnya.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1971, 1983  Eugene P. Odum : Ekologi merupakan suatu kajian tentang struktur dan fungsi alam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1986  Begon : jika bukan profesi tertua, bahkan Ekologi mungkin sbg ilmu tertua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333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WordArt 2"/>
          <p:cNvSpPr>
            <a:spLocks noChangeArrowheads="1" noChangeShapeType="1" noTextEdit="1"/>
          </p:cNvSpPr>
          <p:nvPr/>
        </p:nvSpPr>
        <p:spPr bwMode="auto">
          <a:xfrm>
            <a:off x="1476375" y="260350"/>
            <a:ext cx="6049963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rgbClr val="009900"/>
                    </a:gs>
                    <a:gs pos="100000">
                      <a:srgbClr val="FFFF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EKOLOGI</a:t>
            </a:r>
          </a:p>
        </p:txBody>
      </p:sp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0" y="1484313"/>
            <a:ext cx="9144000" cy="1333500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FFCC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9900"/>
                </a:solidFill>
              </a:rPr>
              <a:t>OIKOS: RUMAH, LOGOS: DISKUSI TENTANG SESUATU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9900"/>
                </a:solidFill>
              </a:rPr>
              <a:t>Ernest Haeckel (Ahli Biologi Jerman,1869)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9900"/>
                </a:solidFill>
              </a:rPr>
              <a:t>EKONOMI: OIKOS: RUMAH, NOMOS: PENGELOLAAN</a:t>
            </a: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34925" y="3141663"/>
            <a:ext cx="8955088" cy="1187450"/>
          </a:xfrm>
          <a:prstGeom prst="rect">
            <a:avLst/>
          </a:prstGeo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r="100000" b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rgbClr val="003300"/>
                </a:solidFill>
                <a:latin typeface="Comic Sans MS" pitchFamily="66" charset="0"/>
              </a:rPr>
              <a:t>EKOLOGI: ILMU YANG MEMPELAJARI HUBUNGAN TIMBAL BALIK ANTARA ORGANISME DAN LINGKUNGAN (Hayati, Fisik)</a:t>
            </a: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9525" y="4581525"/>
            <a:ext cx="8955088" cy="1187450"/>
          </a:xfrm>
          <a:prstGeom prst="rect">
            <a:avLst/>
          </a:prstGeo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r="100000" b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rgbClr val="003300"/>
                </a:solidFill>
                <a:latin typeface="Comic Sans MS" pitchFamily="66" charset="0"/>
              </a:rPr>
              <a:t>Sangat kompleks, melibatkan berbagai komponen lingkungan yang saling berinteraksi, tidak sesederhana yang dibayangkan</a:t>
            </a: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1476375" y="6165850"/>
            <a:ext cx="6624638" cy="457200"/>
          </a:xfrm>
          <a:prstGeom prst="rect">
            <a:avLst/>
          </a:prstGeo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r="100000" b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rgbClr val="003300"/>
                </a:solidFill>
                <a:latin typeface="Comic Sans MS" pitchFamily="66" charset="0"/>
              </a:rPr>
              <a:t>UNTUK MENCAPAI KESEIMBANGAN</a:t>
            </a:r>
          </a:p>
        </p:txBody>
      </p:sp>
    </p:spTree>
    <p:extLst>
      <p:ext uri="{BB962C8B-B14F-4D97-AF65-F5344CB8AC3E}">
        <p14:creationId xmlns:p14="http://schemas.microsoft.com/office/powerpoint/2010/main" val="403463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4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 animBg="1"/>
      <p:bldP spid="141315" grpId="0" animBg="1"/>
      <p:bldP spid="141316" grpId="0" animBg="1"/>
      <p:bldP spid="141317" grpId="0" animBg="1"/>
      <p:bldP spid="1413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 descr="Green marble"/>
          <p:cNvSpPr>
            <a:spLocks noChangeArrowheads="1"/>
          </p:cNvSpPr>
          <p:nvPr/>
        </p:nvSpPr>
        <p:spPr bwMode="auto">
          <a:xfrm>
            <a:off x="2268538" y="4581525"/>
            <a:ext cx="6615112" cy="72231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1113" cap="rnd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d-ID">
              <a:solidFill>
                <a:schemeClr val="bg1"/>
              </a:solidFill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952500" y="16986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2509838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28241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3068638" y="1830388"/>
            <a:ext cx="2111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43" name="Rectangle 7"/>
          <p:cNvSpPr>
            <a:spLocks noChangeArrowheads="1"/>
          </p:cNvSpPr>
          <p:nvPr/>
        </p:nvSpPr>
        <p:spPr bwMode="auto">
          <a:xfrm>
            <a:off x="32543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4" name="Rectangle 8"/>
          <p:cNvSpPr>
            <a:spLocks noChangeArrowheads="1"/>
          </p:cNvSpPr>
          <p:nvPr/>
        </p:nvSpPr>
        <p:spPr bwMode="auto">
          <a:xfrm>
            <a:off x="3457575" y="1830388"/>
            <a:ext cx="6223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45" name="Rectangle 9"/>
          <p:cNvSpPr>
            <a:spLocks noChangeArrowheads="1"/>
          </p:cNvSpPr>
          <p:nvPr/>
        </p:nvSpPr>
        <p:spPr bwMode="auto">
          <a:xfrm>
            <a:off x="40052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6" name="Rectangle 10"/>
          <p:cNvSpPr>
            <a:spLocks noChangeArrowheads="1"/>
          </p:cNvSpPr>
          <p:nvPr/>
        </p:nvSpPr>
        <p:spPr bwMode="auto">
          <a:xfrm>
            <a:off x="425291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7" name="Rectangle 11"/>
          <p:cNvSpPr>
            <a:spLocks noChangeArrowheads="1"/>
          </p:cNvSpPr>
          <p:nvPr/>
        </p:nvSpPr>
        <p:spPr bwMode="auto">
          <a:xfrm>
            <a:off x="46323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8" name="Rectangle 12"/>
          <p:cNvSpPr>
            <a:spLocks noChangeArrowheads="1"/>
          </p:cNvSpPr>
          <p:nvPr/>
        </p:nvSpPr>
        <p:spPr bwMode="auto">
          <a:xfrm>
            <a:off x="489426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9" name="Rectangle 13"/>
          <p:cNvSpPr>
            <a:spLocks noChangeArrowheads="1"/>
          </p:cNvSpPr>
          <p:nvPr/>
        </p:nvSpPr>
        <p:spPr bwMode="auto">
          <a:xfrm>
            <a:off x="5273675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isme</a:t>
            </a:r>
            <a:endParaRPr lang="en-US"/>
          </a:p>
        </p:txBody>
      </p:sp>
      <p:sp>
        <p:nvSpPr>
          <p:cNvPr id="142350" name="Rectangle 14"/>
          <p:cNvSpPr>
            <a:spLocks noChangeArrowheads="1"/>
          </p:cNvSpPr>
          <p:nvPr/>
        </p:nvSpPr>
        <p:spPr bwMode="auto">
          <a:xfrm>
            <a:off x="55895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1" name="Rectangle 15"/>
          <p:cNvSpPr>
            <a:spLocks noChangeArrowheads="1"/>
          </p:cNvSpPr>
          <p:nvPr/>
        </p:nvSpPr>
        <p:spPr bwMode="auto">
          <a:xfrm>
            <a:off x="5870575" y="1830388"/>
            <a:ext cx="644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52" name="Rectangle 16"/>
          <p:cNvSpPr>
            <a:spLocks noChangeArrowheads="1"/>
          </p:cNvSpPr>
          <p:nvPr/>
        </p:nvSpPr>
        <p:spPr bwMode="auto">
          <a:xfrm>
            <a:off x="64389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3" name="Rectangle 17"/>
          <p:cNvSpPr>
            <a:spLocks noChangeArrowheads="1"/>
          </p:cNvSpPr>
          <p:nvPr/>
        </p:nvSpPr>
        <p:spPr bwMode="auto">
          <a:xfrm>
            <a:off x="6734175" y="1830388"/>
            <a:ext cx="7921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54" name="Rectangle 18"/>
          <p:cNvSpPr>
            <a:spLocks noChangeArrowheads="1"/>
          </p:cNvSpPr>
          <p:nvPr/>
        </p:nvSpPr>
        <p:spPr bwMode="auto">
          <a:xfrm>
            <a:off x="74326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389188" y="2522538"/>
            <a:ext cx="6359525" cy="1682750"/>
            <a:chOff x="904" y="3096"/>
            <a:chExt cx="3320" cy="1060"/>
          </a:xfrm>
        </p:grpSpPr>
        <p:sp>
          <p:nvSpPr>
            <p:cNvPr id="14419" name="Freeform 20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1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1 w 25200"/>
                <a:gd name="T7" fmla="*/ 0 h 6992"/>
                <a:gd name="T8" fmla="*/ 1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Freeform 21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1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1 w 25200"/>
                <a:gd name="T7" fmla="*/ 0 h 6992"/>
                <a:gd name="T8" fmla="*/ 1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58" name="Rectangle 22"/>
          <p:cNvSpPr>
            <a:spLocks noChangeArrowheads="1"/>
          </p:cNvSpPr>
          <p:nvPr/>
        </p:nvSpPr>
        <p:spPr bwMode="auto">
          <a:xfrm>
            <a:off x="2947988" y="3160713"/>
            <a:ext cx="901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ENERGI</a:t>
            </a:r>
            <a:endParaRPr lang="en-US" b="1"/>
          </a:p>
        </p:txBody>
      </p:sp>
      <p:sp>
        <p:nvSpPr>
          <p:cNvPr id="142359" name="Rectangle 23"/>
          <p:cNvSpPr>
            <a:spLocks noChangeArrowheads="1"/>
          </p:cNvSpPr>
          <p:nvPr/>
        </p:nvSpPr>
        <p:spPr bwMode="auto">
          <a:xfrm>
            <a:off x="41671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0" name="Rectangle 24"/>
          <p:cNvSpPr>
            <a:spLocks noChangeArrowheads="1"/>
          </p:cNvSpPr>
          <p:nvPr/>
        </p:nvSpPr>
        <p:spPr bwMode="auto">
          <a:xfrm>
            <a:off x="46688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1" name="Rectangle 25"/>
          <p:cNvSpPr>
            <a:spLocks noChangeArrowheads="1"/>
          </p:cNvSpPr>
          <p:nvPr/>
        </p:nvSpPr>
        <p:spPr bwMode="auto">
          <a:xfrm>
            <a:off x="51704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2" name="Rectangle 26"/>
          <p:cNvSpPr>
            <a:spLocks noChangeArrowheads="1"/>
          </p:cNvSpPr>
          <p:nvPr/>
        </p:nvSpPr>
        <p:spPr bwMode="auto">
          <a:xfrm>
            <a:off x="56721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3" name="Rectangle 27"/>
          <p:cNvSpPr>
            <a:spLocks noChangeArrowheads="1"/>
          </p:cNvSpPr>
          <p:nvPr/>
        </p:nvSpPr>
        <p:spPr bwMode="auto">
          <a:xfrm>
            <a:off x="6175375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4" name="Rectangle 28"/>
          <p:cNvSpPr>
            <a:spLocks noChangeArrowheads="1"/>
          </p:cNvSpPr>
          <p:nvPr/>
        </p:nvSpPr>
        <p:spPr bwMode="auto">
          <a:xfrm>
            <a:off x="6732588" y="3284538"/>
            <a:ext cx="939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MATERI</a:t>
            </a:r>
            <a:endParaRPr lang="en-US" b="1"/>
          </a:p>
        </p:txBody>
      </p:sp>
      <p:sp>
        <p:nvSpPr>
          <p:cNvPr id="142365" name="Rectangle 29"/>
          <p:cNvSpPr>
            <a:spLocks noChangeArrowheads="1"/>
          </p:cNvSpPr>
          <p:nvPr/>
        </p:nvSpPr>
        <p:spPr bwMode="auto">
          <a:xfrm>
            <a:off x="7100888" y="3160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339975" y="1700213"/>
            <a:ext cx="6359525" cy="866775"/>
            <a:chOff x="904" y="2579"/>
            <a:chExt cx="3320" cy="546"/>
          </a:xfrm>
        </p:grpSpPr>
        <p:sp>
          <p:nvSpPr>
            <p:cNvPr id="14417" name="Freeform 31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Freeform 32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69" name="Rectangle 33"/>
          <p:cNvSpPr>
            <a:spLocks noChangeArrowheads="1"/>
          </p:cNvSpPr>
          <p:nvPr/>
        </p:nvSpPr>
        <p:spPr bwMode="auto">
          <a:xfrm>
            <a:off x="2506663" y="1843088"/>
            <a:ext cx="444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70" name="Rectangle 34"/>
          <p:cNvSpPr>
            <a:spLocks noChangeArrowheads="1"/>
          </p:cNvSpPr>
          <p:nvPr/>
        </p:nvSpPr>
        <p:spPr bwMode="auto">
          <a:xfrm>
            <a:off x="28336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1" name="Rectangle 35"/>
          <p:cNvSpPr>
            <a:spLocks noChangeArrowheads="1"/>
          </p:cNvSpPr>
          <p:nvPr/>
        </p:nvSpPr>
        <p:spPr bwMode="auto">
          <a:xfrm>
            <a:off x="3068638" y="1830388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72" name="Rectangle 36"/>
          <p:cNvSpPr>
            <a:spLocks noChangeArrowheads="1"/>
          </p:cNvSpPr>
          <p:nvPr/>
        </p:nvSpPr>
        <p:spPr bwMode="auto">
          <a:xfrm>
            <a:off x="3254375" y="1830388"/>
            <a:ext cx="57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3" name="Rectangle 37"/>
          <p:cNvSpPr>
            <a:spLocks noChangeArrowheads="1"/>
          </p:cNvSpPr>
          <p:nvPr/>
        </p:nvSpPr>
        <p:spPr bwMode="auto">
          <a:xfrm>
            <a:off x="3613150" y="1830388"/>
            <a:ext cx="838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74" name="Rectangle 38"/>
          <p:cNvSpPr>
            <a:spLocks noChangeArrowheads="1"/>
          </p:cNvSpPr>
          <p:nvPr/>
        </p:nvSpPr>
        <p:spPr bwMode="auto">
          <a:xfrm>
            <a:off x="407193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5" name="Rectangle 39"/>
          <p:cNvSpPr>
            <a:spLocks noChangeArrowheads="1"/>
          </p:cNvSpPr>
          <p:nvPr/>
        </p:nvSpPr>
        <p:spPr bwMode="auto">
          <a:xfrm>
            <a:off x="4594225" y="1830388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76" name="Rectangle 40"/>
          <p:cNvSpPr>
            <a:spLocks noChangeArrowheads="1"/>
          </p:cNvSpPr>
          <p:nvPr/>
        </p:nvSpPr>
        <p:spPr bwMode="auto">
          <a:xfrm>
            <a:off x="467201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7" name="Rectangle 41"/>
          <p:cNvSpPr>
            <a:spLocks noChangeArrowheads="1"/>
          </p:cNvSpPr>
          <p:nvPr/>
        </p:nvSpPr>
        <p:spPr bwMode="auto">
          <a:xfrm>
            <a:off x="5326063" y="1830388"/>
            <a:ext cx="1068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organisme</a:t>
            </a:r>
            <a:endParaRPr lang="en-US"/>
          </a:p>
        </p:txBody>
      </p:sp>
      <p:sp>
        <p:nvSpPr>
          <p:cNvPr id="142378" name="Rectangle 42"/>
          <p:cNvSpPr>
            <a:spLocks noChangeArrowheads="1"/>
          </p:cNvSpPr>
          <p:nvPr/>
        </p:nvSpPr>
        <p:spPr bwMode="auto">
          <a:xfrm>
            <a:off x="56356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9" name="Rectangle 43"/>
          <p:cNvSpPr>
            <a:spLocks noChangeArrowheads="1"/>
          </p:cNvSpPr>
          <p:nvPr/>
        </p:nvSpPr>
        <p:spPr bwMode="auto">
          <a:xfrm>
            <a:off x="6577013" y="1830388"/>
            <a:ext cx="825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80" name="Rectangle 44"/>
          <p:cNvSpPr>
            <a:spLocks noChangeArrowheads="1"/>
          </p:cNvSpPr>
          <p:nvPr/>
        </p:nvSpPr>
        <p:spPr bwMode="auto">
          <a:xfrm>
            <a:off x="64770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1" name="Rectangle 45"/>
          <p:cNvSpPr>
            <a:spLocks noChangeArrowheads="1"/>
          </p:cNvSpPr>
          <p:nvPr/>
        </p:nvSpPr>
        <p:spPr bwMode="auto">
          <a:xfrm>
            <a:off x="7597775" y="1830388"/>
            <a:ext cx="1028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82" name="Rectangle 46"/>
          <p:cNvSpPr>
            <a:spLocks noChangeArrowheads="1"/>
          </p:cNvSpPr>
          <p:nvPr/>
        </p:nvSpPr>
        <p:spPr bwMode="auto">
          <a:xfrm>
            <a:off x="748665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3" name="Rectangle 47"/>
          <p:cNvSpPr>
            <a:spLocks noChangeArrowheads="1"/>
          </p:cNvSpPr>
          <p:nvPr/>
        </p:nvSpPr>
        <p:spPr bwMode="auto">
          <a:xfrm>
            <a:off x="5564188" y="4616450"/>
            <a:ext cx="11239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organisme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4" name="Rectangle 48"/>
          <p:cNvSpPr>
            <a:spLocks noChangeArrowheads="1"/>
          </p:cNvSpPr>
          <p:nvPr/>
        </p:nvSpPr>
        <p:spPr bwMode="auto">
          <a:xfrm>
            <a:off x="2898775" y="4684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5" name="Rectangle 49"/>
          <p:cNvSpPr>
            <a:spLocks noChangeArrowheads="1"/>
          </p:cNvSpPr>
          <p:nvPr/>
        </p:nvSpPr>
        <p:spPr bwMode="auto">
          <a:xfrm>
            <a:off x="2298700" y="45974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gene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6" name="Rectangle 50"/>
          <p:cNvSpPr>
            <a:spLocks noChangeArrowheads="1"/>
          </p:cNvSpPr>
          <p:nvPr/>
        </p:nvSpPr>
        <p:spPr bwMode="auto">
          <a:xfrm>
            <a:off x="2824163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7" name="Rectangle 51"/>
          <p:cNvSpPr>
            <a:spLocks noChangeArrowheads="1"/>
          </p:cNvSpPr>
          <p:nvPr/>
        </p:nvSpPr>
        <p:spPr bwMode="auto">
          <a:xfrm>
            <a:off x="3468688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8" name="Rectangle 52"/>
          <p:cNvSpPr>
            <a:spLocks noChangeArrowheads="1"/>
          </p:cNvSpPr>
          <p:nvPr/>
        </p:nvSpPr>
        <p:spPr bwMode="auto">
          <a:xfrm>
            <a:off x="40767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9" name="Rectangle 53"/>
          <p:cNvSpPr>
            <a:spLocks noChangeArrowheads="1"/>
          </p:cNvSpPr>
          <p:nvPr/>
        </p:nvSpPr>
        <p:spPr bwMode="auto">
          <a:xfrm>
            <a:off x="3803650" y="4595813"/>
            <a:ext cx="838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jaringan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0" name="Rectangle 54"/>
          <p:cNvSpPr>
            <a:spLocks noChangeArrowheads="1"/>
          </p:cNvSpPr>
          <p:nvPr/>
        </p:nvSpPr>
        <p:spPr bwMode="auto">
          <a:xfrm>
            <a:off x="4146550" y="49291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1" name="Rectangle 55"/>
          <p:cNvSpPr>
            <a:spLocks noChangeArrowheads="1"/>
          </p:cNvSpPr>
          <p:nvPr/>
        </p:nvSpPr>
        <p:spPr bwMode="auto">
          <a:xfrm>
            <a:off x="47244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2" name="Rectangle 56"/>
          <p:cNvSpPr>
            <a:spLocks noChangeArrowheads="1"/>
          </p:cNvSpPr>
          <p:nvPr/>
        </p:nvSpPr>
        <p:spPr bwMode="auto">
          <a:xfrm>
            <a:off x="4821238" y="46101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organ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3" name="Rectangle 57"/>
          <p:cNvSpPr>
            <a:spLocks noChangeArrowheads="1"/>
          </p:cNvSpPr>
          <p:nvPr/>
        </p:nvSpPr>
        <p:spPr bwMode="auto">
          <a:xfrm>
            <a:off x="6811963" y="4613275"/>
            <a:ext cx="8255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populasi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4" name="Rectangle 58"/>
          <p:cNvSpPr>
            <a:spLocks noChangeArrowheads="1"/>
          </p:cNvSpPr>
          <p:nvPr/>
        </p:nvSpPr>
        <p:spPr bwMode="auto">
          <a:xfrm>
            <a:off x="6604000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5" name="Rectangle 59"/>
          <p:cNvSpPr>
            <a:spLocks noChangeArrowheads="1"/>
          </p:cNvSpPr>
          <p:nvPr/>
        </p:nvSpPr>
        <p:spPr bwMode="auto">
          <a:xfrm>
            <a:off x="7775575" y="4610100"/>
            <a:ext cx="1028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komunitas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6" name="Rectangle 60"/>
          <p:cNvSpPr>
            <a:spLocks noChangeArrowheads="1"/>
          </p:cNvSpPr>
          <p:nvPr/>
        </p:nvSpPr>
        <p:spPr bwMode="auto">
          <a:xfrm>
            <a:off x="7561263" y="48101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7" name="Rectangle 61"/>
          <p:cNvSpPr>
            <a:spLocks noChangeArrowheads="1"/>
          </p:cNvSpPr>
          <p:nvPr/>
        </p:nvSpPr>
        <p:spPr bwMode="auto">
          <a:xfrm>
            <a:off x="7588250" y="503713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8" name="Rectangle 62"/>
          <p:cNvSpPr>
            <a:spLocks noChangeArrowheads="1"/>
          </p:cNvSpPr>
          <p:nvPr/>
        </p:nvSpPr>
        <p:spPr bwMode="auto">
          <a:xfrm>
            <a:off x="5470525" y="2543175"/>
            <a:ext cx="173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+</a:t>
            </a:r>
            <a:endParaRPr lang="en-US" sz="2400" b="1"/>
          </a:p>
        </p:txBody>
      </p:sp>
      <p:sp>
        <p:nvSpPr>
          <p:cNvPr id="142399" name="Rectangle 63"/>
          <p:cNvSpPr>
            <a:spLocks noChangeArrowheads="1"/>
          </p:cNvSpPr>
          <p:nvPr/>
        </p:nvSpPr>
        <p:spPr bwMode="auto">
          <a:xfrm>
            <a:off x="5116513" y="2614613"/>
            <a:ext cx="79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0" name="Freeform 64"/>
          <p:cNvSpPr>
            <a:spLocks/>
          </p:cNvSpPr>
          <p:nvPr/>
        </p:nvSpPr>
        <p:spPr bwMode="auto">
          <a:xfrm>
            <a:off x="3963988" y="3149600"/>
            <a:ext cx="2530475" cy="336550"/>
          </a:xfrm>
          <a:custGeom>
            <a:avLst/>
            <a:gdLst>
              <a:gd name="T0" fmla="*/ 2147483647 w 1594"/>
              <a:gd name="T1" fmla="*/ 2147483647 h 212"/>
              <a:gd name="T2" fmla="*/ 2147483647 w 1594"/>
              <a:gd name="T3" fmla="*/ 2147483647 h 212"/>
              <a:gd name="T4" fmla="*/ 2147483647 w 1594"/>
              <a:gd name="T5" fmla="*/ 2147483647 h 212"/>
              <a:gd name="T6" fmla="*/ 2147483647 w 1594"/>
              <a:gd name="T7" fmla="*/ 2147483647 h 212"/>
              <a:gd name="T8" fmla="*/ 2147483647 w 1594"/>
              <a:gd name="T9" fmla="*/ 2147483647 h 2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2"/>
              <a:gd name="T17" fmla="*/ 1594 w 1594"/>
              <a:gd name="T18" fmla="*/ 212 h 2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2">
                <a:moveTo>
                  <a:pt x="13" y="106"/>
                </a:moveTo>
                <a:cubicBezTo>
                  <a:pt x="6" y="114"/>
                  <a:pt x="0" y="121"/>
                  <a:pt x="92" y="106"/>
                </a:cubicBezTo>
                <a:cubicBezTo>
                  <a:pt x="184" y="91"/>
                  <a:pt x="421" y="0"/>
                  <a:pt x="566" y="15"/>
                </a:cubicBezTo>
                <a:cubicBezTo>
                  <a:pt x="711" y="30"/>
                  <a:pt x="790" y="182"/>
                  <a:pt x="961" y="197"/>
                </a:cubicBezTo>
                <a:cubicBezTo>
                  <a:pt x="1133" y="212"/>
                  <a:pt x="1488" y="121"/>
                  <a:pt x="1594" y="106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401" name="Freeform 65"/>
          <p:cNvSpPr>
            <a:spLocks/>
          </p:cNvSpPr>
          <p:nvPr/>
        </p:nvSpPr>
        <p:spPr bwMode="auto">
          <a:xfrm>
            <a:off x="3963988" y="3292475"/>
            <a:ext cx="2530475" cy="338138"/>
          </a:xfrm>
          <a:custGeom>
            <a:avLst/>
            <a:gdLst>
              <a:gd name="T0" fmla="*/ 2147483647 w 1594"/>
              <a:gd name="T1" fmla="*/ 2147483647 h 213"/>
              <a:gd name="T2" fmla="*/ 2147483647 w 1594"/>
              <a:gd name="T3" fmla="*/ 2147483647 h 213"/>
              <a:gd name="T4" fmla="*/ 2147483647 w 1594"/>
              <a:gd name="T5" fmla="*/ 2147483647 h 213"/>
              <a:gd name="T6" fmla="*/ 2147483647 w 1594"/>
              <a:gd name="T7" fmla="*/ 2147483647 h 213"/>
              <a:gd name="T8" fmla="*/ 2147483647 w 1594"/>
              <a:gd name="T9" fmla="*/ 2147483647 h 2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3"/>
              <a:gd name="T17" fmla="*/ 1594 w 1594"/>
              <a:gd name="T18" fmla="*/ 213 h 2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3">
                <a:moveTo>
                  <a:pt x="13" y="107"/>
                </a:moveTo>
                <a:cubicBezTo>
                  <a:pt x="6" y="114"/>
                  <a:pt x="0" y="122"/>
                  <a:pt x="92" y="107"/>
                </a:cubicBezTo>
                <a:cubicBezTo>
                  <a:pt x="184" y="91"/>
                  <a:pt x="421" y="0"/>
                  <a:pt x="566" y="16"/>
                </a:cubicBezTo>
                <a:cubicBezTo>
                  <a:pt x="711" y="31"/>
                  <a:pt x="790" y="182"/>
                  <a:pt x="961" y="198"/>
                </a:cubicBezTo>
                <a:cubicBezTo>
                  <a:pt x="1133" y="213"/>
                  <a:pt x="1488" y="122"/>
                  <a:pt x="1594" y="107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3644900" y="3886200"/>
            <a:ext cx="3136900" cy="577850"/>
            <a:chOff x="1695" y="3955"/>
            <a:chExt cx="1976" cy="364"/>
          </a:xfrm>
        </p:grpSpPr>
        <p:sp>
          <p:nvSpPr>
            <p:cNvPr id="14415" name="Freeform 67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6" name="Freeform 68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noFill/>
            <a:ln w="11113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05" name="Rectangle 69"/>
          <p:cNvSpPr>
            <a:spLocks noChangeArrowheads="1"/>
          </p:cNvSpPr>
          <p:nvPr/>
        </p:nvSpPr>
        <p:spPr bwMode="auto">
          <a:xfrm>
            <a:off x="755650" y="1628775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Komponen biotik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42406" name="Rectangle 70"/>
          <p:cNvSpPr>
            <a:spLocks noChangeArrowheads="1"/>
          </p:cNvSpPr>
          <p:nvPr/>
        </p:nvSpPr>
        <p:spPr bwMode="auto">
          <a:xfrm>
            <a:off x="2044700" y="1763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7" name="Rectangle 71"/>
          <p:cNvSpPr>
            <a:spLocks noChangeArrowheads="1"/>
          </p:cNvSpPr>
          <p:nvPr/>
        </p:nvSpPr>
        <p:spPr bwMode="auto">
          <a:xfrm>
            <a:off x="1858963" y="19923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1116013" y="2392363"/>
            <a:ext cx="501650" cy="577850"/>
            <a:chOff x="254" y="3014"/>
            <a:chExt cx="316" cy="364"/>
          </a:xfrm>
        </p:grpSpPr>
        <p:sp>
          <p:nvSpPr>
            <p:cNvPr id="14413" name="Line 73"/>
            <p:cNvSpPr>
              <a:spLocks noChangeShapeType="1"/>
            </p:cNvSpPr>
            <p:nvPr/>
          </p:nvSpPr>
          <p:spPr bwMode="auto">
            <a:xfrm>
              <a:off x="254" y="3196"/>
              <a:ext cx="316" cy="1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4" name="Line 74"/>
            <p:cNvSpPr>
              <a:spLocks noChangeShapeType="1"/>
            </p:cNvSpPr>
            <p:nvPr/>
          </p:nvSpPr>
          <p:spPr bwMode="auto">
            <a:xfrm>
              <a:off x="412" y="3014"/>
              <a:ext cx="1" cy="364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11" name="Freeform 75"/>
          <p:cNvSpPr>
            <a:spLocks noEditPoints="1"/>
          </p:cNvSpPr>
          <p:nvPr/>
        </p:nvSpPr>
        <p:spPr bwMode="auto">
          <a:xfrm>
            <a:off x="1301750" y="3722688"/>
            <a:ext cx="93663" cy="866775"/>
          </a:xfrm>
          <a:custGeom>
            <a:avLst/>
            <a:gdLst>
              <a:gd name="T0" fmla="*/ 2147483647 w 59"/>
              <a:gd name="T1" fmla="*/ 0 h 546"/>
              <a:gd name="T2" fmla="*/ 2147483647 w 59"/>
              <a:gd name="T3" fmla="*/ 2147483647 h 546"/>
              <a:gd name="T4" fmla="*/ 2147483647 w 59"/>
              <a:gd name="T5" fmla="*/ 2147483647 h 546"/>
              <a:gd name="T6" fmla="*/ 2147483647 w 59"/>
              <a:gd name="T7" fmla="*/ 0 h 546"/>
              <a:gd name="T8" fmla="*/ 2147483647 w 59"/>
              <a:gd name="T9" fmla="*/ 0 h 546"/>
              <a:gd name="T10" fmla="*/ 2147483647 w 59"/>
              <a:gd name="T11" fmla="*/ 2147483647 h 546"/>
              <a:gd name="T12" fmla="*/ 2147483647 w 59"/>
              <a:gd name="T13" fmla="*/ 2147483647 h 546"/>
              <a:gd name="T14" fmla="*/ 0 w 59"/>
              <a:gd name="T15" fmla="*/ 2147483647 h 546"/>
              <a:gd name="T16" fmla="*/ 2147483647 w 59"/>
              <a:gd name="T17" fmla="*/ 2147483647 h 54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546"/>
              <a:gd name="T29" fmla="*/ 59 w 59"/>
              <a:gd name="T30" fmla="*/ 546 h 54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546">
                <a:moveTo>
                  <a:pt x="39" y="0"/>
                </a:moveTo>
                <a:lnTo>
                  <a:pt x="39" y="489"/>
                </a:lnTo>
                <a:lnTo>
                  <a:pt x="19" y="489"/>
                </a:lnTo>
                <a:lnTo>
                  <a:pt x="19" y="0"/>
                </a:lnTo>
                <a:lnTo>
                  <a:pt x="39" y="0"/>
                </a:lnTo>
                <a:close/>
                <a:moveTo>
                  <a:pt x="59" y="478"/>
                </a:moveTo>
                <a:lnTo>
                  <a:pt x="29" y="546"/>
                </a:lnTo>
                <a:lnTo>
                  <a:pt x="0" y="478"/>
                </a:lnTo>
                <a:lnTo>
                  <a:pt x="59" y="478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2" name="Freeform 76"/>
          <p:cNvSpPr>
            <a:spLocks noEditPoints="1"/>
          </p:cNvSpPr>
          <p:nvPr/>
        </p:nvSpPr>
        <p:spPr bwMode="auto">
          <a:xfrm>
            <a:off x="1979613" y="1951038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3" name="Freeform 77"/>
          <p:cNvSpPr>
            <a:spLocks noEditPoints="1"/>
          </p:cNvSpPr>
          <p:nvPr/>
        </p:nvSpPr>
        <p:spPr bwMode="auto">
          <a:xfrm>
            <a:off x="1979613" y="3267075"/>
            <a:ext cx="250825" cy="144463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1"/>
                </a:moveTo>
                <a:lnTo>
                  <a:pt x="92" y="31"/>
                </a:lnTo>
                <a:lnTo>
                  <a:pt x="92" y="61"/>
                </a:lnTo>
                <a:lnTo>
                  <a:pt x="0" y="61"/>
                </a:lnTo>
                <a:lnTo>
                  <a:pt x="0" y="31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4" name="Freeform 78"/>
          <p:cNvSpPr>
            <a:spLocks noEditPoints="1"/>
          </p:cNvSpPr>
          <p:nvPr/>
        </p:nvSpPr>
        <p:spPr bwMode="auto">
          <a:xfrm>
            <a:off x="1873250" y="4824413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5" name="AutoShape 79"/>
          <p:cNvSpPr>
            <a:spLocks/>
          </p:cNvSpPr>
          <p:nvPr/>
        </p:nvSpPr>
        <p:spPr bwMode="auto">
          <a:xfrm rot="5400000">
            <a:off x="7036594" y="4133057"/>
            <a:ext cx="542925" cy="3024187"/>
          </a:xfrm>
          <a:prstGeom prst="rightBrace">
            <a:avLst>
              <a:gd name="adj1" fmla="val 46418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42416" name="Text Box 80"/>
          <p:cNvSpPr txBox="1">
            <a:spLocks noChangeArrowheads="1"/>
          </p:cNvSpPr>
          <p:nvPr/>
        </p:nvSpPr>
        <p:spPr bwMode="auto">
          <a:xfrm>
            <a:off x="6516688" y="6092825"/>
            <a:ext cx="2160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latin typeface="Comic Sans MS" pitchFamily="66" charset="0"/>
              </a:rPr>
              <a:t>EKOLOGI</a:t>
            </a:r>
          </a:p>
        </p:txBody>
      </p:sp>
      <p:sp>
        <p:nvSpPr>
          <p:cNvPr id="142417" name="Text Box 81"/>
          <p:cNvSpPr txBox="1">
            <a:spLocks noChangeArrowheads="1"/>
          </p:cNvSpPr>
          <p:nvPr/>
        </p:nvSpPr>
        <p:spPr bwMode="auto">
          <a:xfrm>
            <a:off x="2411413" y="549275"/>
            <a:ext cx="4752975" cy="579438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solidFill>
                  <a:srgbClr val="009900"/>
                </a:solidFill>
                <a:latin typeface="Comic Sans MS" pitchFamily="66" charset="0"/>
              </a:rPr>
              <a:t>SPEKTRUM BIOLOGI</a:t>
            </a:r>
          </a:p>
        </p:txBody>
      </p:sp>
      <p:sp>
        <p:nvSpPr>
          <p:cNvPr id="142418" name="Rectangle 82"/>
          <p:cNvSpPr>
            <a:spLocks noChangeArrowheads="1"/>
          </p:cNvSpPr>
          <p:nvPr/>
        </p:nvSpPr>
        <p:spPr bwMode="auto">
          <a:xfrm>
            <a:off x="755650" y="3068638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tx2"/>
                </a:solidFill>
                <a:latin typeface="Times New Roman" pitchFamily="18" charset="0"/>
              </a:rPr>
              <a:t>Komponen abiotik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142419" name="Rectangle 83"/>
          <p:cNvSpPr>
            <a:spLocks noChangeArrowheads="1"/>
          </p:cNvSpPr>
          <p:nvPr/>
        </p:nvSpPr>
        <p:spPr bwMode="auto">
          <a:xfrm>
            <a:off x="684213" y="4724400"/>
            <a:ext cx="12239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Biosistem</a:t>
            </a:r>
            <a:endParaRPr lang="en-US"/>
          </a:p>
        </p:txBody>
      </p:sp>
      <p:sp>
        <p:nvSpPr>
          <p:cNvPr id="142420" name="Rectangle 84"/>
          <p:cNvSpPr>
            <a:spLocks noChangeArrowheads="1"/>
          </p:cNvSpPr>
          <p:nvPr/>
        </p:nvSpPr>
        <p:spPr bwMode="auto">
          <a:xfrm>
            <a:off x="3111500" y="4581525"/>
            <a:ext cx="647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sel</a:t>
            </a:r>
          </a:p>
        </p:txBody>
      </p:sp>
    </p:spTree>
    <p:extLst>
      <p:ext uri="{BB962C8B-B14F-4D97-AF65-F5344CB8AC3E}">
        <p14:creationId xmlns:p14="http://schemas.microsoft.com/office/powerpoint/2010/main" val="330905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4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4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4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4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4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42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4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4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4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4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4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4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4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4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4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4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4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4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4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4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4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4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42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4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4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4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8" dur="1000"/>
                                        <p:tgtEl>
                                          <p:spTgt spid="14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3" dur="1000"/>
                                        <p:tgtEl>
                                          <p:spTgt spid="14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14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3" dur="1000"/>
                                        <p:tgtEl>
                                          <p:spTgt spid="14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8" dur="1000"/>
                                        <p:tgtEl>
                                          <p:spTgt spid="14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3" dur="1000"/>
                                        <p:tgtEl>
                                          <p:spTgt spid="14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8" dur="1000"/>
                                        <p:tgtEl>
                                          <p:spTgt spid="14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3" dur="1000"/>
                                        <p:tgtEl>
                                          <p:spTgt spid="14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8" dur="1000"/>
                                        <p:tgtEl>
                                          <p:spTgt spid="14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3" dur="1000"/>
                                        <p:tgtEl>
                                          <p:spTgt spid="142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8" dur="1000"/>
                                        <p:tgtEl>
                                          <p:spTgt spid="14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3" dur="1000"/>
                                        <p:tgtEl>
                                          <p:spTgt spid="142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8" dur="1000"/>
                                        <p:tgtEl>
                                          <p:spTgt spid="142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3" dur="1000"/>
                                        <p:tgtEl>
                                          <p:spTgt spid="142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8" dur="1000"/>
                                        <p:tgtEl>
                                          <p:spTgt spid="14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3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3" dur="1000"/>
                                        <p:tgtEl>
                                          <p:spTgt spid="14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1000"/>
                                        <p:tgtEl>
                                          <p:spTgt spid="14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3" dur="500"/>
                                        <p:tgtEl>
                                          <p:spTgt spid="14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6" dur="500"/>
                                        <p:tgtEl>
                                          <p:spTgt spid="14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9" dur="500"/>
                                        <p:tgtEl>
                                          <p:spTgt spid="14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2" dur="500"/>
                                        <p:tgtEl>
                                          <p:spTgt spid="14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7" dur="1000"/>
                                        <p:tgtEl>
                                          <p:spTgt spid="14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 animBg="1"/>
      <p:bldP spid="142339" grpId="0"/>
      <p:bldP spid="142340" grpId="0"/>
      <p:bldP spid="142341" grpId="0"/>
      <p:bldP spid="142342" grpId="0"/>
      <p:bldP spid="142343" grpId="0"/>
      <p:bldP spid="142344" grpId="0"/>
      <p:bldP spid="142345" grpId="0"/>
      <p:bldP spid="142346" grpId="0"/>
      <p:bldP spid="142347" grpId="0"/>
      <p:bldP spid="142348" grpId="0"/>
      <p:bldP spid="142349" grpId="0"/>
      <p:bldP spid="142350" grpId="0"/>
      <p:bldP spid="142351" grpId="0"/>
      <p:bldP spid="142352" grpId="0"/>
      <p:bldP spid="142353" grpId="0"/>
      <p:bldP spid="142354" grpId="0"/>
      <p:bldP spid="142358" grpId="0"/>
      <p:bldP spid="142359" grpId="0"/>
      <p:bldP spid="142360" grpId="0"/>
      <p:bldP spid="142361" grpId="0"/>
      <p:bldP spid="142362" grpId="0"/>
      <p:bldP spid="142363" grpId="0"/>
      <p:bldP spid="142364" grpId="0"/>
      <p:bldP spid="142365" grpId="0"/>
      <p:bldP spid="142369" grpId="0"/>
      <p:bldP spid="142370" grpId="0"/>
      <p:bldP spid="142371" grpId="0"/>
      <p:bldP spid="142372" grpId="0"/>
      <p:bldP spid="142373" grpId="0"/>
      <p:bldP spid="142374" grpId="0"/>
      <p:bldP spid="142375" grpId="0"/>
      <p:bldP spid="142376" grpId="0"/>
      <p:bldP spid="142377" grpId="0"/>
      <p:bldP spid="142378" grpId="0"/>
      <p:bldP spid="142379" grpId="0"/>
      <p:bldP spid="142380" grpId="0"/>
      <p:bldP spid="142381" grpId="0"/>
      <p:bldP spid="142382" grpId="0"/>
      <p:bldP spid="142383" grpId="0"/>
      <p:bldP spid="142384" grpId="0"/>
      <p:bldP spid="142385" grpId="0"/>
      <p:bldP spid="142386" grpId="0"/>
      <p:bldP spid="142387" grpId="0"/>
      <p:bldP spid="142388" grpId="0"/>
      <p:bldP spid="142389" grpId="0"/>
      <p:bldP spid="142390" grpId="0"/>
      <p:bldP spid="142391" grpId="0"/>
      <p:bldP spid="142392" grpId="0"/>
      <p:bldP spid="142393" grpId="0"/>
      <p:bldP spid="142394" grpId="0"/>
      <p:bldP spid="142395" grpId="0"/>
      <p:bldP spid="142396" grpId="0"/>
      <p:bldP spid="142397" grpId="0"/>
      <p:bldP spid="142398" grpId="0"/>
      <p:bldP spid="142399" grpId="0"/>
      <p:bldP spid="142400" grpId="0" animBg="1"/>
      <p:bldP spid="142401" grpId="0" animBg="1"/>
      <p:bldP spid="142405" grpId="0"/>
      <p:bldP spid="142406" grpId="0"/>
      <p:bldP spid="142407" grpId="0"/>
      <p:bldP spid="142411" grpId="0" animBg="1"/>
      <p:bldP spid="142412" grpId="0" animBg="1"/>
      <p:bldP spid="142413" grpId="0" animBg="1"/>
      <p:bldP spid="142414" grpId="0" animBg="1"/>
      <p:bldP spid="142415" grpId="0" animBg="1"/>
      <p:bldP spid="142416" grpId="0"/>
      <p:bldP spid="142417" grpId="0" animBg="1"/>
      <p:bldP spid="142418" grpId="0"/>
      <p:bldP spid="142419" grpId="0"/>
      <p:bldP spid="1424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 descr="Green marble"/>
          <p:cNvSpPr>
            <a:spLocks noChangeArrowheads="1"/>
          </p:cNvSpPr>
          <p:nvPr/>
        </p:nvSpPr>
        <p:spPr bwMode="auto">
          <a:xfrm>
            <a:off x="2268538" y="4581525"/>
            <a:ext cx="6615112" cy="72231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1113" cap="rnd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d-ID">
              <a:solidFill>
                <a:schemeClr val="bg1"/>
              </a:solidFill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952500" y="16986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2509838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28241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3068638" y="1830388"/>
            <a:ext cx="2111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43" name="Rectangle 7"/>
          <p:cNvSpPr>
            <a:spLocks noChangeArrowheads="1"/>
          </p:cNvSpPr>
          <p:nvPr/>
        </p:nvSpPr>
        <p:spPr bwMode="auto">
          <a:xfrm>
            <a:off x="32543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4" name="Rectangle 8"/>
          <p:cNvSpPr>
            <a:spLocks noChangeArrowheads="1"/>
          </p:cNvSpPr>
          <p:nvPr/>
        </p:nvSpPr>
        <p:spPr bwMode="auto">
          <a:xfrm>
            <a:off x="3457575" y="1830388"/>
            <a:ext cx="6223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45" name="Rectangle 9"/>
          <p:cNvSpPr>
            <a:spLocks noChangeArrowheads="1"/>
          </p:cNvSpPr>
          <p:nvPr/>
        </p:nvSpPr>
        <p:spPr bwMode="auto">
          <a:xfrm>
            <a:off x="40052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6" name="Rectangle 10"/>
          <p:cNvSpPr>
            <a:spLocks noChangeArrowheads="1"/>
          </p:cNvSpPr>
          <p:nvPr/>
        </p:nvSpPr>
        <p:spPr bwMode="auto">
          <a:xfrm>
            <a:off x="425291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7" name="Rectangle 11"/>
          <p:cNvSpPr>
            <a:spLocks noChangeArrowheads="1"/>
          </p:cNvSpPr>
          <p:nvPr/>
        </p:nvSpPr>
        <p:spPr bwMode="auto">
          <a:xfrm>
            <a:off x="46323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8" name="Rectangle 12"/>
          <p:cNvSpPr>
            <a:spLocks noChangeArrowheads="1"/>
          </p:cNvSpPr>
          <p:nvPr/>
        </p:nvSpPr>
        <p:spPr bwMode="auto">
          <a:xfrm>
            <a:off x="489426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9" name="Rectangle 13"/>
          <p:cNvSpPr>
            <a:spLocks noChangeArrowheads="1"/>
          </p:cNvSpPr>
          <p:nvPr/>
        </p:nvSpPr>
        <p:spPr bwMode="auto">
          <a:xfrm>
            <a:off x="5273675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isme</a:t>
            </a:r>
            <a:endParaRPr lang="en-US"/>
          </a:p>
        </p:txBody>
      </p:sp>
      <p:sp>
        <p:nvSpPr>
          <p:cNvPr id="142350" name="Rectangle 14"/>
          <p:cNvSpPr>
            <a:spLocks noChangeArrowheads="1"/>
          </p:cNvSpPr>
          <p:nvPr/>
        </p:nvSpPr>
        <p:spPr bwMode="auto">
          <a:xfrm>
            <a:off x="55895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1" name="Rectangle 15"/>
          <p:cNvSpPr>
            <a:spLocks noChangeArrowheads="1"/>
          </p:cNvSpPr>
          <p:nvPr/>
        </p:nvSpPr>
        <p:spPr bwMode="auto">
          <a:xfrm>
            <a:off x="5870575" y="1830388"/>
            <a:ext cx="644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52" name="Rectangle 16"/>
          <p:cNvSpPr>
            <a:spLocks noChangeArrowheads="1"/>
          </p:cNvSpPr>
          <p:nvPr/>
        </p:nvSpPr>
        <p:spPr bwMode="auto">
          <a:xfrm>
            <a:off x="64389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3" name="Rectangle 17"/>
          <p:cNvSpPr>
            <a:spLocks noChangeArrowheads="1"/>
          </p:cNvSpPr>
          <p:nvPr/>
        </p:nvSpPr>
        <p:spPr bwMode="auto">
          <a:xfrm>
            <a:off x="6734175" y="1830388"/>
            <a:ext cx="7921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54" name="Rectangle 18"/>
          <p:cNvSpPr>
            <a:spLocks noChangeArrowheads="1"/>
          </p:cNvSpPr>
          <p:nvPr/>
        </p:nvSpPr>
        <p:spPr bwMode="auto">
          <a:xfrm>
            <a:off x="74326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389188" y="2522538"/>
            <a:ext cx="6359525" cy="1682750"/>
            <a:chOff x="904" y="3096"/>
            <a:chExt cx="3320" cy="1060"/>
          </a:xfrm>
        </p:grpSpPr>
        <p:sp>
          <p:nvSpPr>
            <p:cNvPr id="14419" name="Freeform 20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1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1 w 25200"/>
                <a:gd name="T7" fmla="*/ 0 h 6992"/>
                <a:gd name="T8" fmla="*/ 1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Freeform 21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1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1 w 25200"/>
                <a:gd name="T7" fmla="*/ 0 h 6992"/>
                <a:gd name="T8" fmla="*/ 1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58" name="Rectangle 22"/>
          <p:cNvSpPr>
            <a:spLocks noChangeArrowheads="1"/>
          </p:cNvSpPr>
          <p:nvPr/>
        </p:nvSpPr>
        <p:spPr bwMode="auto">
          <a:xfrm>
            <a:off x="2947988" y="3160713"/>
            <a:ext cx="901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ENERGI</a:t>
            </a:r>
            <a:endParaRPr lang="en-US" b="1"/>
          </a:p>
        </p:txBody>
      </p:sp>
      <p:sp>
        <p:nvSpPr>
          <p:cNvPr id="142359" name="Rectangle 23"/>
          <p:cNvSpPr>
            <a:spLocks noChangeArrowheads="1"/>
          </p:cNvSpPr>
          <p:nvPr/>
        </p:nvSpPr>
        <p:spPr bwMode="auto">
          <a:xfrm>
            <a:off x="41671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0" name="Rectangle 24"/>
          <p:cNvSpPr>
            <a:spLocks noChangeArrowheads="1"/>
          </p:cNvSpPr>
          <p:nvPr/>
        </p:nvSpPr>
        <p:spPr bwMode="auto">
          <a:xfrm>
            <a:off x="46688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1" name="Rectangle 25"/>
          <p:cNvSpPr>
            <a:spLocks noChangeArrowheads="1"/>
          </p:cNvSpPr>
          <p:nvPr/>
        </p:nvSpPr>
        <p:spPr bwMode="auto">
          <a:xfrm>
            <a:off x="51704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2" name="Rectangle 26"/>
          <p:cNvSpPr>
            <a:spLocks noChangeArrowheads="1"/>
          </p:cNvSpPr>
          <p:nvPr/>
        </p:nvSpPr>
        <p:spPr bwMode="auto">
          <a:xfrm>
            <a:off x="56721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3" name="Rectangle 27"/>
          <p:cNvSpPr>
            <a:spLocks noChangeArrowheads="1"/>
          </p:cNvSpPr>
          <p:nvPr/>
        </p:nvSpPr>
        <p:spPr bwMode="auto">
          <a:xfrm>
            <a:off x="6175375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4" name="Rectangle 28"/>
          <p:cNvSpPr>
            <a:spLocks noChangeArrowheads="1"/>
          </p:cNvSpPr>
          <p:nvPr/>
        </p:nvSpPr>
        <p:spPr bwMode="auto">
          <a:xfrm>
            <a:off x="6732588" y="3284538"/>
            <a:ext cx="939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MATERI</a:t>
            </a:r>
            <a:endParaRPr lang="en-US" b="1"/>
          </a:p>
        </p:txBody>
      </p:sp>
      <p:sp>
        <p:nvSpPr>
          <p:cNvPr id="142365" name="Rectangle 29"/>
          <p:cNvSpPr>
            <a:spLocks noChangeArrowheads="1"/>
          </p:cNvSpPr>
          <p:nvPr/>
        </p:nvSpPr>
        <p:spPr bwMode="auto">
          <a:xfrm>
            <a:off x="7100888" y="3160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339975" y="1700213"/>
            <a:ext cx="6359525" cy="866775"/>
            <a:chOff x="904" y="2579"/>
            <a:chExt cx="3320" cy="546"/>
          </a:xfrm>
        </p:grpSpPr>
        <p:sp>
          <p:nvSpPr>
            <p:cNvPr id="14417" name="Freeform 31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Freeform 32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69" name="Rectangle 33"/>
          <p:cNvSpPr>
            <a:spLocks noChangeArrowheads="1"/>
          </p:cNvSpPr>
          <p:nvPr/>
        </p:nvSpPr>
        <p:spPr bwMode="auto">
          <a:xfrm>
            <a:off x="2506663" y="1843088"/>
            <a:ext cx="444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70" name="Rectangle 34"/>
          <p:cNvSpPr>
            <a:spLocks noChangeArrowheads="1"/>
          </p:cNvSpPr>
          <p:nvPr/>
        </p:nvSpPr>
        <p:spPr bwMode="auto">
          <a:xfrm>
            <a:off x="28336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1" name="Rectangle 35"/>
          <p:cNvSpPr>
            <a:spLocks noChangeArrowheads="1"/>
          </p:cNvSpPr>
          <p:nvPr/>
        </p:nvSpPr>
        <p:spPr bwMode="auto">
          <a:xfrm>
            <a:off x="3068638" y="1830388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72" name="Rectangle 36"/>
          <p:cNvSpPr>
            <a:spLocks noChangeArrowheads="1"/>
          </p:cNvSpPr>
          <p:nvPr/>
        </p:nvSpPr>
        <p:spPr bwMode="auto">
          <a:xfrm>
            <a:off x="3254375" y="1830388"/>
            <a:ext cx="57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3" name="Rectangle 37"/>
          <p:cNvSpPr>
            <a:spLocks noChangeArrowheads="1"/>
          </p:cNvSpPr>
          <p:nvPr/>
        </p:nvSpPr>
        <p:spPr bwMode="auto">
          <a:xfrm>
            <a:off x="3613150" y="1830388"/>
            <a:ext cx="838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74" name="Rectangle 38"/>
          <p:cNvSpPr>
            <a:spLocks noChangeArrowheads="1"/>
          </p:cNvSpPr>
          <p:nvPr/>
        </p:nvSpPr>
        <p:spPr bwMode="auto">
          <a:xfrm>
            <a:off x="407193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5" name="Rectangle 39"/>
          <p:cNvSpPr>
            <a:spLocks noChangeArrowheads="1"/>
          </p:cNvSpPr>
          <p:nvPr/>
        </p:nvSpPr>
        <p:spPr bwMode="auto">
          <a:xfrm>
            <a:off x="4594225" y="1830388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76" name="Rectangle 40"/>
          <p:cNvSpPr>
            <a:spLocks noChangeArrowheads="1"/>
          </p:cNvSpPr>
          <p:nvPr/>
        </p:nvSpPr>
        <p:spPr bwMode="auto">
          <a:xfrm>
            <a:off x="467201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7" name="Rectangle 41"/>
          <p:cNvSpPr>
            <a:spLocks noChangeArrowheads="1"/>
          </p:cNvSpPr>
          <p:nvPr/>
        </p:nvSpPr>
        <p:spPr bwMode="auto">
          <a:xfrm>
            <a:off x="5326063" y="1830388"/>
            <a:ext cx="1068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organisme</a:t>
            </a:r>
            <a:endParaRPr lang="en-US"/>
          </a:p>
        </p:txBody>
      </p:sp>
      <p:sp>
        <p:nvSpPr>
          <p:cNvPr id="142378" name="Rectangle 42"/>
          <p:cNvSpPr>
            <a:spLocks noChangeArrowheads="1"/>
          </p:cNvSpPr>
          <p:nvPr/>
        </p:nvSpPr>
        <p:spPr bwMode="auto">
          <a:xfrm>
            <a:off x="56356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9" name="Rectangle 43"/>
          <p:cNvSpPr>
            <a:spLocks noChangeArrowheads="1"/>
          </p:cNvSpPr>
          <p:nvPr/>
        </p:nvSpPr>
        <p:spPr bwMode="auto">
          <a:xfrm>
            <a:off x="6577013" y="1830388"/>
            <a:ext cx="825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80" name="Rectangle 44"/>
          <p:cNvSpPr>
            <a:spLocks noChangeArrowheads="1"/>
          </p:cNvSpPr>
          <p:nvPr/>
        </p:nvSpPr>
        <p:spPr bwMode="auto">
          <a:xfrm>
            <a:off x="64770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1" name="Rectangle 45"/>
          <p:cNvSpPr>
            <a:spLocks noChangeArrowheads="1"/>
          </p:cNvSpPr>
          <p:nvPr/>
        </p:nvSpPr>
        <p:spPr bwMode="auto">
          <a:xfrm>
            <a:off x="7597775" y="1830388"/>
            <a:ext cx="1028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82" name="Rectangle 46"/>
          <p:cNvSpPr>
            <a:spLocks noChangeArrowheads="1"/>
          </p:cNvSpPr>
          <p:nvPr/>
        </p:nvSpPr>
        <p:spPr bwMode="auto">
          <a:xfrm>
            <a:off x="748665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3" name="Rectangle 47"/>
          <p:cNvSpPr>
            <a:spLocks noChangeArrowheads="1"/>
          </p:cNvSpPr>
          <p:nvPr/>
        </p:nvSpPr>
        <p:spPr bwMode="auto">
          <a:xfrm>
            <a:off x="5564188" y="4616450"/>
            <a:ext cx="11239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organisme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4" name="Rectangle 48"/>
          <p:cNvSpPr>
            <a:spLocks noChangeArrowheads="1"/>
          </p:cNvSpPr>
          <p:nvPr/>
        </p:nvSpPr>
        <p:spPr bwMode="auto">
          <a:xfrm>
            <a:off x="2898775" y="4684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5" name="Rectangle 49"/>
          <p:cNvSpPr>
            <a:spLocks noChangeArrowheads="1"/>
          </p:cNvSpPr>
          <p:nvPr/>
        </p:nvSpPr>
        <p:spPr bwMode="auto">
          <a:xfrm>
            <a:off x="2298700" y="45974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gene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6" name="Rectangle 50"/>
          <p:cNvSpPr>
            <a:spLocks noChangeArrowheads="1"/>
          </p:cNvSpPr>
          <p:nvPr/>
        </p:nvSpPr>
        <p:spPr bwMode="auto">
          <a:xfrm>
            <a:off x="2824163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7" name="Rectangle 51"/>
          <p:cNvSpPr>
            <a:spLocks noChangeArrowheads="1"/>
          </p:cNvSpPr>
          <p:nvPr/>
        </p:nvSpPr>
        <p:spPr bwMode="auto">
          <a:xfrm>
            <a:off x="3468688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8" name="Rectangle 52"/>
          <p:cNvSpPr>
            <a:spLocks noChangeArrowheads="1"/>
          </p:cNvSpPr>
          <p:nvPr/>
        </p:nvSpPr>
        <p:spPr bwMode="auto">
          <a:xfrm>
            <a:off x="40767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9" name="Rectangle 53"/>
          <p:cNvSpPr>
            <a:spLocks noChangeArrowheads="1"/>
          </p:cNvSpPr>
          <p:nvPr/>
        </p:nvSpPr>
        <p:spPr bwMode="auto">
          <a:xfrm>
            <a:off x="3803650" y="4595813"/>
            <a:ext cx="838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jaringan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0" name="Rectangle 54"/>
          <p:cNvSpPr>
            <a:spLocks noChangeArrowheads="1"/>
          </p:cNvSpPr>
          <p:nvPr/>
        </p:nvSpPr>
        <p:spPr bwMode="auto">
          <a:xfrm>
            <a:off x="4146550" y="49291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1" name="Rectangle 55"/>
          <p:cNvSpPr>
            <a:spLocks noChangeArrowheads="1"/>
          </p:cNvSpPr>
          <p:nvPr/>
        </p:nvSpPr>
        <p:spPr bwMode="auto">
          <a:xfrm>
            <a:off x="47244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2" name="Rectangle 56"/>
          <p:cNvSpPr>
            <a:spLocks noChangeArrowheads="1"/>
          </p:cNvSpPr>
          <p:nvPr/>
        </p:nvSpPr>
        <p:spPr bwMode="auto">
          <a:xfrm>
            <a:off x="4821238" y="46101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organ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3" name="Rectangle 57"/>
          <p:cNvSpPr>
            <a:spLocks noChangeArrowheads="1"/>
          </p:cNvSpPr>
          <p:nvPr/>
        </p:nvSpPr>
        <p:spPr bwMode="auto">
          <a:xfrm>
            <a:off x="6811963" y="4613275"/>
            <a:ext cx="8255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populasi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4" name="Rectangle 58"/>
          <p:cNvSpPr>
            <a:spLocks noChangeArrowheads="1"/>
          </p:cNvSpPr>
          <p:nvPr/>
        </p:nvSpPr>
        <p:spPr bwMode="auto">
          <a:xfrm>
            <a:off x="6604000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5" name="Rectangle 59"/>
          <p:cNvSpPr>
            <a:spLocks noChangeArrowheads="1"/>
          </p:cNvSpPr>
          <p:nvPr/>
        </p:nvSpPr>
        <p:spPr bwMode="auto">
          <a:xfrm>
            <a:off x="7775575" y="4610100"/>
            <a:ext cx="1028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komunitas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6" name="Rectangle 60"/>
          <p:cNvSpPr>
            <a:spLocks noChangeArrowheads="1"/>
          </p:cNvSpPr>
          <p:nvPr/>
        </p:nvSpPr>
        <p:spPr bwMode="auto">
          <a:xfrm>
            <a:off x="7561263" y="48101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7" name="Rectangle 61"/>
          <p:cNvSpPr>
            <a:spLocks noChangeArrowheads="1"/>
          </p:cNvSpPr>
          <p:nvPr/>
        </p:nvSpPr>
        <p:spPr bwMode="auto">
          <a:xfrm>
            <a:off x="7588250" y="503713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8" name="Rectangle 62"/>
          <p:cNvSpPr>
            <a:spLocks noChangeArrowheads="1"/>
          </p:cNvSpPr>
          <p:nvPr/>
        </p:nvSpPr>
        <p:spPr bwMode="auto">
          <a:xfrm>
            <a:off x="5470525" y="2543175"/>
            <a:ext cx="173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+</a:t>
            </a:r>
            <a:endParaRPr lang="en-US" sz="2400" b="1"/>
          </a:p>
        </p:txBody>
      </p:sp>
      <p:sp>
        <p:nvSpPr>
          <p:cNvPr id="142399" name="Rectangle 63"/>
          <p:cNvSpPr>
            <a:spLocks noChangeArrowheads="1"/>
          </p:cNvSpPr>
          <p:nvPr/>
        </p:nvSpPr>
        <p:spPr bwMode="auto">
          <a:xfrm>
            <a:off x="5116513" y="2614613"/>
            <a:ext cx="79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0" name="Freeform 64"/>
          <p:cNvSpPr>
            <a:spLocks/>
          </p:cNvSpPr>
          <p:nvPr/>
        </p:nvSpPr>
        <p:spPr bwMode="auto">
          <a:xfrm>
            <a:off x="3963988" y="3149600"/>
            <a:ext cx="2530475" cy="336550"/>
          </a:xfrm>
          <a:custGeom>
            <a:avLst/>
            <a:gdLst>
              <a:gd name="T0" fmla="*/ 2147483647 w 1594"/>
              <a:gd name="T1" fmla="*/ 2147483647 h 212"/>
              <a:gd name="T2" fmla="*/ 2147483647 w 1594"/>
              <a:gd name="T3" fmla="*/ 2147483647 h 212"/>
              <a:gd name="T4" fmla="*/ 2147483647 w 1594"/>
              <a:gd name="T5" fmla="*/ 2147483647 h 212"/>
              <a:gd name="T6" fmla="*/ 2147483647 w 1594"/>
              <a:gd name="T7" fmla="*/ 2147483647 h 212"/>
              <a:gd name="T8" fmla="*/ 2147483647 w 1594"/>
              <a:gd name="T9" fmla="*/ 2147483647 h 2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2"/>
              <a:gd name="T17" fmla="*/ 1594 w 1594"/>
              <a:gd name="T18" fmla="*/ 212 h 2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2">
                <a:moveTo>
                  <a:pt x="13" y="106"/>
                </a:moveTo>
                <a:cubicBezTo>
                  <a:pt x="6" y="114"/>
                  <a:pt x="0" y="121"/>
                  <a:pt x="92" y="106"/>
                </a:cubicBezTo>
                <a:cubicBezTo>
                  <a:pt x="184" y="91"/>
                  <a:pt x="421" y="0"/>
                  <a:pt x="566" y="15"/>
                </a:cubicBezTo>
                <a:cubicBezTo>
                  <a:pt x="711" y="30"/>
                  <a:pt x="790" y="182"/>
                  <a:pt x="961" y="197"/>
                </a:cubicBezTo>
                <a:cubicBezTo>
                  <a:pt x="1133" y="212"/>
                  <a:pt x="1488" y="121"/>
                  <a:pt x="1594" y="106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401" name="Freeform 65"/>
          <p:cNvSpPr>
            <a:spLocks/>
          </p:cNvSpPr>
          <p:nvPr/>
        </p:nvSpPr>
        <p:spPr bwMode="auto">
          <a:xfrm>
            <a:off x="3963988" y="3292475"/>
            <a:ext cx="2530475" cy="338138"/>
          </a:xfrm>
          <a:custGeom>
            <a:avLst/>
            <a:gdLst>
              <a:gd name="T0" fmla="*/ 2147483647 w 1594"/>
              <a:gd name="T1" fmla="*/ 2147483647 h 213"/>
              <a:gd name="T2" fmla="*/ 2147483647 w 1594"/>
              <a:gd name="T3" fmla="*/ 2147483647 h 213"/>
              <a:gd name="T4" fmla="*/ 2147483647 w 1594"/>
              <a:gd name="T5" fmla="*/ 2147483647 h 213"/>
              <a:gd name="T6" fmla="*/ 2147483647 w 1594"/>
              <a:gd name="T7" fmla="*/ 2147483647 h 213"/>
              <a:gd name="T8" fmla="*/ 2147483647 w 1594"/>
              <a:gd name="T9" fmla="*/ 2147483647 h 2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3"/>
              <a:gd name="T17" fmla="*/ 1594 w 1594"/>
              <a:gd name="T18" fmla="*/ 213 h 2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3">
                <a:moveTo>
                  <a:pt x="13" y="107"/>
                </a:moveTo>
                <a:cubicBezTo>
                  <a:pt x="6" y="114"/>
                  <a:pt x="0" y="122"/>
                  <a:pt x="92" y="107"/>
                </a:cubicBezTo>
                <a:cubicBezTo>
                  <a:pt x="184" y="91"/>
                  <a:pt x="421" y="0"/>
                  <a:pt x="566" y="16"/>
                </a:cubicBezTo>
                <a:cubicBezTo>
                  <a:pt x="711" y="31"/>
                  <a:pt x="790" y="182"/>
                  <a:pt x="961" y="198"/>
                </a:cubicBezTo>
                <a:cubicBezTo>
                  <a:pt x="1133" y="213"/>
                  <a:pt x="1488" y="122"/>
                  <a:pt x="1594" y="107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3644900" y="3886200"/>
            <a:ext cx="3136900" cy="577850"/>
            <a:chOff x="1695" y="3955"/>
            <a:chExt cx="1976" cy="364"/>
          </a:xfrm>
        </p:grpSpPr>
        <p:sp>
          <p:nvSpPr>
            <p:cNvPr id="14415" name="Freeform 67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6" name="Freeform 68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noFill/>
            <a:ln w="11113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05" name="Rectangle 69"/>
          <p:cNvSpPr>
            <a:spLocks noChangeArrowheads="1"/>
          </p:cNvSpPr>
          <p:nvPr/>
        </p:nvSpPr>
        <p:spPr bwMode="auto">
          <a:xfrm>
            <a:off x="755650" y="1628775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Komponen biotik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42406" name="Rectangle 70"/>
          <p:cNvSpPr>
            <a:spLocks noChangeArrowheads="1"/>
          </p:cNvSpPr>
          <p:nvPr/>
        </p:nvSpPr>
        <p:spPr bwMode="auto">
          <a:xfrm>
            <a:off x="2044700" y="1763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7" name="Rectangle 71"/>
          <p:cNvSpPr>
            <a:spLocks noChangeArrowheads="1"/>
          </p:cNvSpPr>
          <p:nvPr/>
        </p:nvSpPr>
        <p:spPr bwMode="auto">
          <a:xfrm>
            <a:off x="1858963" y="19923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1116013" y="2392363"/>
            <a:ext cx="501650" cy="577850"/>
            <a:chOff x="254" y="3014"/>
            <a:chExt cx="316" cy="364"/>
          </a:xfrm>
        </p:grpSpPr>
        <p:sp>
          <p:nvSpPr>
            <p:cNvPr id="14413" name="Line 73"/>
            <p:cNvSpPr>
              <a:spLocks noChangeShapeType="1"/>
            </p:cNvSpPr>
            <p:nvPr/>
          </p:nvSpPr>
          <p:spPr bwMode="auto">
            <a:xfrm>
              <a:off x="254" y="3196"/>
              <a:ext cx="316" cy="1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4" name="Line 74"/>
            <p:cNvSpPr>
              <a:spLocks noChangeShapeType="1"/>
            </p:cNvSpPr>
            <p:nvPr/>
          </p:nvSpPr>
          <p:spPr bwMode="auto">
            <a:xfrm>
              <a:off x="412" y="3014"/>
              <a:ext cx="1" cy="364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11" name="Freeform 75"/>
          <p:cNvSpPr>
            <a:spLocks noEditPoints="1"/>
          </p:cNvSpPr>
          <p:nvPr/>
        </p:nvSpPr>
        <p:spPr bwMode="auto">
          <a:xfrm>
            <a:off x="1301750" y="3722688"/>
            <a:ext cx="93663" cy="866775"/>
          </a:xfrm>
          <a:custGeom>
            <a:avLst/>
            <a:gdLst>
              <a:gd name="T0" fmla="*/ 2147483647 w 59"/>
              <a:gd name="T1" fmla="*/ 0 h 546"/>
              <a:gd name="T2" fmla="*/ 2147483647 w 59"/>
              <a:gd name="T3" fmla="*/ 2147483647 h 546"/>
              <a:gd name="T4" fmla="*/ 2147483647 w 59"/>
              <a:gd name="T5" fmla="*/ 2147483647 h 546"/>
              <a:gd name="T6" fmla="*/ 2147483647 w 59"/>
              <a:gd name="T7" fmla="*/ 0 h 546"/>
              <a:gd name="T8" fmla="*/ 2147483647 w 59"/>
              <a:gd name="T9" fmla="*/ 0 h 546"/>
              <a:gd name="T10" fmla="*/ 2147483647 w 59"/>
              <a:gd name="T11" fmla="*/ 2147483647 h 546"/>
              <a:gd name="T12" fmla="*/ 2147483647 w 59"/>
              <a:gd name="T13" fmla="*/ 2147483647 h 546"/>
              <a:gd name="T14" fmla="*/ 0 w 59"/>
              <a:gd name="T15" fmla="*/ 2147483647 h 546"/>
              <a:gd name="T16" fmla="*/ 2147483647 w 59"/>
              <a:gd name="T17" fmla="*/ 2147483647 h 54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546"/>
              <a:gd name="T29" fmla="*/ 59 w 59"/>
              <a:gd name="T30" fmla="*/ 546 h 54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546">
                <a:moveTo>
                  <a:pt x="39" y="0"/>
                </a:moveTo>
                <a:lnTo>
                  <a:pt x="39" y="489"/>
                </a:lnTo>
                <a:lnTo>
                  <a:pt x="19" y="489"/>
                </a:lnTo>
                <a:lnTo>
                  <a:pt x="19" y="0"/>
                </a:lnTo>
                <a:lnTo>
                  <a:pt x="39" y="0"/>
                </a:lnTo>
                <a:close/>
                <a:moveTo>
                  <a:pt x="59" y="478"/>
                </a:moveTo>
                <a:lnTo>
                  <a:pt x="29" y="546"/>
                </a:lnTo>
                <a:lnTo>
                  <a:pt x="0" y="478"/>
                </a:lnTo>
                <a:lnTo>
                  <a:pt x="59" y="478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2" name="Freeform 76"/>
          <p:cNvSpPr>
            <a:spLocks noEditPoints="1"/>
          </p:cNvSpPr>
          <p:nvPr/>
        </p:nvSpPr>
        <p:spPr bwMode="auto">
          <a:xfrm>
            <a:off x="1979613" y="1951038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3" name="Freeform 77"/>
          <p:cNvSpPr>
            <a:spLocks noEditPoints="1"/>
          </p:cNvSpPr>
          <p:nvPr/>
        </p:nvSpPr>
        <p:spPr bwMode="auto">
          <a:xfrm>
            <a:off x="1979613" y="3267075"/>
            <a:ext cx="250825" cy="144463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1"/>
                </a:moveTo>
                <a:lnTo>
                  <a:pt x="92" y="31"/>
                </a:lnTo>
                <a:lnTo>
                  <a:pt x="92" y="61"/>
                </a:lnTo>
                <a:lnTo>
                  <a:pt x="0" y="61"/>
                </a:lnTo>
                <a:lnTo>
                  <a:pt x="0" y="31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4" name="Freeform 78"/>
          <p:cNvSpPr>
            <a:spLocks noEditPoints="1"/>
          </p:cNvSpPr>
          <p:nvPr/>
        </p:nvSpPr>
        <p:spPr bwMode="auto">
          <a:xfrm>
            <a:off x="1873250" y="4824413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5" name="AutoShape 79"/>
          <p:cNvSpPr>
            <a:spLocks/>
          </p:cNvSpPr>
          <p:nvPr/>
        </p:nvSpPr>
        <p:spPr bwMode="auto">
          <a:xfrm rot="5400000">
            <a:off x="7036594" y="4133057"/>
            <a:ext cx="542925" cy="3024187"/>
          </a:xfrm>
          <a:prstGeom prst="rightBrace">
            <a:avLst>
              <a:gd name="adj1" fmla="val 46418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42416" name="Text Box 80"/>
          <p:cNvSpPr txBox="1">
            <a:spLocks noChangeArrowheads="1"/>
          </p:cNvSpPr>
          <p:nvPr/>
        </p:nvSpPr>
        <p:spPr bwMode="auto">
          <a:xfrm>
            <a:off x="6516688" y="6092825"/>
            <a:ext cx="2160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latin typeface="Comic Sans MS" pitchFamily="66" charset="0"/>
              </a:rPr>
              <a:t>EKOLOGI</a:t>
            </a:r>
          </a:p>
        </p:txBody>
      </p:sp>
      <p:sp>
        <p:nvSpPr>
          <p:cNvPr id="142417" name="Text Box 81"/>
          <p:cNvSpPr txBox="1">
            <a:spLocks noChangeArrowheads="1"/>
          </p:cNvSpPr>
          <p:nvPr/>
        </p:nvSpPr>
        <p:spPr bwMode="auto">
          <a:xfrm>
            <a:off x="2411413" y="549275"/>
            <a:ext cx="4752975" cy="579438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solidFill>
                  <a:srgbClr val="009900"/>
                </a:solidFill>
                <a:latin typeface="Comic Sans MS" pitchFamily="66" charset="0"/>
              </a:rPr>
              <a:t>SPEKTRUM BIOLOGI</a:t>
            </a:r>
          </a:p>
        </p:txBody>
      </p:sp>
      <p:sp>
        <p:nvSpPr>
          <p:cNvPr id="142418" name="Rectangle 82"/>
          <p:cNvSpPr>
            <a:spLocks noChangeArrowheads="1"/>
          </p:cNvSpPr>
          <p:nvPr/>
        </p:nvSpPr>
        <p:spPr bwMode="auto">
          <a:xfrm>
            <a:off x="755650" y="3068638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tx2"/>
                </a:solidFill>
                <a:latin typeface="Times New Roman" pitchFamily="18" charset="0"/>
              </a:rPr>
              <a:t>Komponen abiotik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142419" name="Rectangle 83"/>
          <p:cNvSpPr>
            <a:spLocks noChangeArrowheads="1"/>
          </p:cNvSpPr>
          <p:nvPr/>
        </p:nvSpPr>
        <p:spPr bwMode="auto">
          <a:xfrm>
            <a:off x="684213" y="4724400"/>
            <a:ext cx="12239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Biosistem</a:t>
            </a:r>
            <a:endParaRPr lang="en-US"/>
          </a:p>
        </p:txBody>
      </p:sp>
      <p:sp>
        <p:nvSpPr>
          <p:cNvPr id="142420" name="Rectangle 84"/>
          <p:cNvSpPr>
            <a:spLocks noChangeArrowheads="1"/>
          </p:cNvSpPr>
          <p:nvPr/>
        </p:nvSpPr>
        <p:spPr bwMode="auto">
          <a:xfrm>
            <a:off x="3111500" y="4581525"/>
            <a:ext cx="647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sel</a:t>
            </a:r>
          </a:p>
        </p:txBody>
      </p:sp>
    </p:spTree>
    <p:extLst>
      <p:ext uri="{BB962C8B-B14F-4D97-AF65-F5344CB8AC3E}">
        <p14:creationId xmlns:p14="http://schemas.microsoft.com/office/powerpoint/2010/main" val="330905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4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4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4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4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4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42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4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4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4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4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4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4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4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4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4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4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4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4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4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4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4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4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42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4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4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4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8" dur="1000"/>
                                        <p:tgtEl>
                                          <p:spTgt spid="14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3" dur="1000"/>
                                        <p:tgtEl>
                                          <p:spTgt spid="14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14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3" dur="1000"/>
                                        <p:tgtEl>
                                          <p:spTgt spid="14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8" dur="1000"/>
                                        <p:tgtEl>
                                          <p:spTgt spid="14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3" dur="1000"/>
                                        <p:tgtEl>
                                          <p:spTgt spid="14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8" dur="1000"/>
                                        <p:tgtEl>
                                          <p:spTgt spid="14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3" dur="1000"/>
                                        <p:tgtEl>
                                          <p:spTgt spid="14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8" dur="1000"/>
                                        <p:tgtEl>
                                          <p:spTgt spid="14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3" dur="1000"/>
                                        <p:tgtEl>
                                          <p:spTgt spid="142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8" dur="1000"/>
                                        <p:tgtEl>
                                          <p:spTgt spid="14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3" dur="1000"/>
                                        <p:tgtEl>
                                          <p:spTgt spid="142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8" dur="1000"/>
                                        <p:tgtEl>
                                          <p:spTgt spid="142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3" dur="1000"/>
                                        <p:tgtEl>
                                          <p:spTgt spid="142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8" dur="1000"/>
                                        <p:tgtEl>
                                          <p:spTgt spid="14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3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3" dur="1000"/>
                                        <p:tgtEl>
                                          <p:spTgt spid="14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1000"/>
                                        <p:tgtEl>
                                          <p:spTgt spid="14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3" dur="500"/>
                                        <p:tgtEl>
                                          <p:spTgt spid="14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6" dur="500"/>
                                        <p:tgtEl>
                                          <p:spTgt spid="14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9" dur="500"/>
                                        <p:tgtEl>
                                          <p:spTgt spid="14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2" dur="500"/>
                                        <p:tgtEl>
                                          <p:spTgt spid="14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7" dur="1000"/>
                                        <p:tgtEl>
                                          <p:spTgt spid="14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 animBg="1"/>
      <p:bldP spid="142339" grpId="0"/>
      <p:bldP spid="142340" grpId="0"/>
      <p:bldP spid="142341" grpId="0"/>
      <p:bldP spid="142342" grpId="0"/>
      <p:bldP spid="142343" grpId="0"/>
      <p:bldP spid="142344" grpId="0"/>
      <p:bldP spid="142345" grpId="0"/>
      <p:bldP spid="142346" grpId="0"/>
      <p:bldP spid="142347" grpId="0"/>
      <p:bldP spid="142348" grpId="0"/>
      <p:bldP spid="142349" grpId="0"/>
      <p:bldP spid="142350" grpId="0"/>
      <p:bldP spid="142351" grpId="0"/>
      <p:bldP spid="142352" grpId="0"/>
      <p:bldP spid="142353" grpId="0"/>
      <p:bldP spid="142354" grpId="0"/>
      <p:bldP spid="142358" grpId="0"/>
      <p:bldP spid="142359" grpId="0"/>
      <p:bldP spid="142360" grpId="0"/>
      <p:bldP spid="142361" grpId="0"/>
      <p:bldP spid="142362" grpId="0"/>
      <p:bldP spid="142363" grpId="0"/>
      <p:bldP spid="142364" grpId="0"/>
      <p:bldP spid="142365" grpId="0"/>
      <p:bldP spid="142369" grpId="0"/>
      <p:bldP spid="142370" grpId="0"/>
      <p:bldP spid="142371" grpId="0"/>
      <p:bldP spid="142372" grpId="0"/>
      <p:bldP spid="142373" grpId="0"/>
      <p:bldP spid="142374" grpId="0"/>
      <p:bldP spid="142375" grpId="0"/>
      <p:bldP spid="142376" grpId="0"/>
      <p:bldP spid="142377" grpId="0"/>
      <p:bldP spid="142378" grpId="0"/>
      <p:bldP spid="142379" grpId="0"/>
      <p:bldP spid="142380" grpId="0"/>
      <p:bldP spid="142381" grpId="0"/>
      <p:bldP spid="142382" grpId="0"/>
      <p:bldP spid="142383" grpId="0"/>
      <p:bldP spid="142384" grpId="0"/>
      <p:bldP spid="142385" grpId="0"/>
      <p:bldP spid="142386" grpId="0"/>
      <p:bldP spid="142387" grpId="0"/>
      <p:bldP spid="142388" grpId="0"/>
      <p:bldP spid="142389" grpId="0"/>
      <p:bldP spid="142390" grpId="0"/>
      <p:bldP spid="142391" grpId="0"/>
      <p:bldP spid="142392" grpId="0"/>
      <p:bldP spid="142393" grpId="0"/>
      <p:bldP spid="142394" grpId="0"/>
      <p:bldP spid="142395" grpId="0"/>
      <p:bldP spid="142396" grpId="0"/>
      <p:bldP spid="142397" grpId="0"/>
      <p:bldP spid="142398" grpId="0"/>
      <p:bldP spid="142399" grpId="0"/>
      <p:bldP spid="142400" grpId="0" animBg="1"/>
      <p:bldP spid="142401" grpId="0" animBg="1"/>
      <p:bldP spid="142405" grpId="0"/>
      <p:bldP spid="142406" grpId="0"/>
      <p:bldP spid="142407" grpId="0"/>
      <p:bldP spid="142411" grpId="0" animBg="1"/>
      <p:bldP spid="142412" grpId="0" animBg="1"/>
      <p:bldP spid="142413" grpId="0" animBg="1"/>
      <p:bldP spid="142414" grpId="0" animBg="1"/>
      <p:bldP spid="142415" grpId="0" animBg="1"/>
      <p:bldP spid="142416" grpId="0"/>
      <p:bldP spid="142417" grpId="0" animBg="1"/>
      <p:bldP spid="142418" grpId="0"/>
      <p:bldP spid="142419" grpId="0"/>
      <p:bldP spid="1424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659" y="937720"/>
            <a:ext cx="4856198" cy="457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492500" y="305713"/>
            <a:ext cx="2879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</a:rPr>
              <a:t>BIOLOGI KUE LAPIS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66331" y="4465891"/>
            <a:ext cx="2303462" cy="869951"/>
            <a:chOff x="684213" y="5230812"/>
            <a:chExt cx="2303462" cy="869951"/>
          </a:xfrm>
        </p:grpSpPr>
        <p:grpSp>
          <p:nvGrpSpPr>
            <p:cNvPr id="7" name="Group 6"/>
            <p:cNvGrpSpPr/>
            <p:nvPr/>
          </p:nvGrpSpPr>
          <p:grpSpPr>
            <a:xfrm>
              <a:off x="2195513" y="5230812"/>
              <a:ext cx="792162" cy="719138"/>
              <a:chOff x="2195513" y="5230812"/>
              <a:chExt cx="792162" cy="719138"/>
            </a:xfrm>
          </p:grpSpPr>
          <p:sp>
            <p:nvSpPr>
              <p:cNvPr id="16393" name="Line 9"/>
              <p:cNvSpPr>
                <a:spLocks noChangeShapeType="1"/>
              </p:cNvSpPr>
              <p:nvPr/>
            </p:nvSpPr>
            <p:spPr bwMode="auto">
              <a:xfrm flipV="1">
                <a:off x="2987675" y="5230812"/>
                <a:ext cx="0" cy="719138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8" name="Line 14"/>
              <p:cNvSpPr>
                <a:spLocks noChangeShapeType="1"/>
              </p:cNvSpPr>
              <p:nvPr/>
            </p:nvSpPr>
            <p:spPr bwMode="auto">
              <a:xfrm>
                <a:off x="2195513" y="5949950"/>
                <a:ext cx="792162" cy="0"/>
              </a:xfrm>
              <a:prstGeom prst="line">
                <a:avLst/>
              </a:prstGeom>
              <a:noFill/>
              <a:ln w="381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6399" name="Text Box 15"/>
            <p:cNvSpPr txBox="1">
              <a:spLocks noChangeArrowheads="1"/>
            </p:cNvSpPr>
            <p:nvPr/>
          </p:nvSpPr>
          <p:spPr bwMode="auto">
            <a:xfrm>
              <a:off x="684213" y="5734050"/>
              <a:ext cx="1512887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Bakteriologi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761074" y="4696610"/>
            <a:ext cx="1512888" cy="1158875"/>
            <a:chOff x="3203575" y="5373688"/>
            <a:chExt cx="1512888" cy="1158875"/>
          </a:xfrm>
        </p:grpSpPr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 flipV="1">
              <a:off x="4067175" y="5373688"/>
              <a:ext cx="0" cy="719137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3203575" y="6165850"/>
              <a:ext cx="15128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Ornitologi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05650" y="4612480"/>
            <a:ext cx="936625" cy="1085850"/>
            <a:chOff x="4787900" y="5373688"/>
            <a:chExt cx="936625" cy="1085850"/>
          </a:xfrm>
        </p:grpSpPr>
        <p:sp>
          <p:nvSpPr>
            <p:cNvPr id="16395" name="Line 11"/>
            <p:cNvSpPr>
              <a:spLocks noChangeShapeType="1"/>
            </p:cNvSpPr>
            <p:nvPr/>
          </p:nvSpPr>
          <p:spPr bwMode="auto">
            <a:xfrm flipV="1">
              <a:off x="5292725" y="5373688"/>
              <a:ext cx="0" cy="719137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401" name="Text Box 17"/>
            <p:cNvSpPr txBox="1">
              <a:spLocks noChangeArrowheads="1"/>
            </p:cNvSpPr>
            <p:nvPr/>
          </p:nvSpPr>
          <p:spPr bwMode="auto">
            <a:xfrm>
              <a:off x="4787900" y="6092825"/>
              <a:ext cx="9366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>
                  <a:solidFill>
                    <a:schemeClr val="bg1"/>
                  </a:solidFill>
                </a:rPr>
                <a:t>Botani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310476" y="4373555"/>
            <a:ext cx="1538577" cy="1085850"/>
            <a:chOff x="5508625" y="5157788"/>
            <a:chExt cx="1512888" cy="1085850"/>
          </a:xfrm>
        </p:grpSpPr>
        <p:sp>
          <p:nvSpPr>
            <p:cNvPr id="16396" name="Line 12"/>
            <p:cNvSpPr>
              <a:spLocks noChangeShapeType="1"/>
            </p:cNvSpPr>
            <p:nvPr/>
          </p:nvSpPr>
          <p:spPr bwMode="auto">
            <a:xfrm flipV="1">
              <a:off x="6156325" y="5157788"/>
              <a:ext cx="0" cy="719137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402" name="Text Box 18"/>
            <p:cNvSpPr txBox="1">
              <a:spLocks noChangeArrowheads="1"/>
            </p:cNvSpPr>
            <p:nvPr/>
          </p:nvSpPr>
          <p:spPr bwMode="auto">
            <a:xfrm>
              <a:off x="5508625" y="5876925"/>
              <a:ext cx="151288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>
                  <a:solidFill>
                    <a:schemeClr val="bg1"/>
                  </a:solidFill>
                </a:rPr>
                <a:t>Entomologi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40152" y="4067967"/>
            <a:ext cx="1152525" cy="1087438"/>
            <a:chOff x="6372225" y="4724400"/>
            <a:chExt cx="1152525" cy="1087438"/>
          </a:xfrm>
        </p:grpSpPr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 flipV="1">
              <a:off x="6877050" y="4724400"/>
              <a:ext cx="0" cy="71913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6403" name="Text Box 19"/>
            <p:cNvSpPr txBox="1">
              <a:spLocks noChangeArrowheads="1"/>
            </p:cNvSpPr>
            <p:nvPr/>
          </p:nvSpPr>
          <p:spPr bwMode="auto">
            <a:xfrm>
              <a:off x="6372225" y="5445125"/>
              <a:ext cx="1152525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>
                  <a:solidFill>
                    <a:schemeClr val="bg1"/>
                  </a:solidFill>
                </a:rPr>
                <a:t>Manusia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07533" y="1732757"/>
            <a:ext cx="2195513" cy="366712"/>
            <a:chOff x="0" y="1341438"/>
            <a:chExt cx="2195513" cy="366712"/>
          </a:xfrm>
        </p:grpSpPr>
        <p:sp>
          <p:nvSpPr>
            <p:cNvPr id="16388" name="Line 4"/>
            <p:cNvSpPr>
              <a:spLocks noChangeShapeType="1"/>
            </p:cNvSpPr>
            <p:nvPr/>
          </p:nvSpPr>
          <p:spPr bwMode="auto">
            <a:xfrm>
              <a:off x="1763713" y="1557338"/>
              <a:ext cx="4318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04" name="Text Box 20"/>
            <p:cNvSpPr txBox="1">
              <a:spLocks noChangeArrowheads="1"/>
            </p:cNvSpPr>
            <p:nvPr/>
          </p:nvSpPr>
          <p:spPr bwMode="auto">
            <a:xfrm>
              <a:off x="0" y="1341438"/>
              <a:ext cx="190817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Biol.molekuler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34544" y="2133600"/>
            <a:ext cx="1962151" cy="366712"/>
            <a:chOff x="233362" y="1916113"/>
            <a:chExt cx="1962151" cy="366712"/>
          </a:xfrm>
        </p:grpSpPr>
        <p:sp>
          <p:nvSpPr>
            <p:cNvPr id="16389" name="Line 5"/>
            <p:cNvSpPr>
              <a:spLocks noChangeShapeType="1"/>
            </p:cNvSpPr>
            <p:nvPr/>
          </p:nvSpPr>
          <p:spPr bwMode="auto">
            <a:xfrm>
              <a:off x="1619250" y="2133600"/>
              <a:ext cx="576263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05" name="Text Box 21"/>
            <p:cNvSpPr txBox="1">
              <a:spLocks noChangeArrowheads="1"/>
            </p:cNvSpPr>
            <p:nvPr/>
          </p:nvSpPr>
          <p:spPr bwMode="auto">
            <a:xfrm>
              <a:off x="233362" y="1916113"/>
              <a:ext cx="140335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Morfologi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255449" y="2510101"/>
            <a:ext cx="1960826" cy="366713"/>
            <a:chOff x="163249" y="2466181"/>
            <a:chExt cx="1960826" cy="366713"/>
          </a:xfrm>
        </p:grpSpPr>
        <p:sp>
          <p:nvSpPr>
            <p:cNvPr id="30" name="Line 6"/>
            <p:cNvSpPr>
              <a:spLocks noChangeShapeType="1"/>
            </p:cNvSpPr>
            <p:nvPr/>
          </p:nvSpPr>
          <p:spPr bwMode="auto">
            <a:xfrm>
              <a:off x="1476375" y="2708275"/>
              <a:ext cx="6477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Text Box 22"/>
            <p:cNvSpPr txBox="1">
              <a:spLocks noChangeArrowheads="1"/>
            </p:cNvSpPr>
            <p:nvPr/>
          </p:nvSpPr>
          <p:spPr bwMode="auto">
            <a:xfrm>
              <a:off x="163249" y="2466181"/>
              <a:ext cx="1296987" cy="36671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Genetika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394099" y="2996952"/>
            <a:ext cx="1800225" cy="366712"/>
            <a:chOff x="323850" y="3068638"/>
            <a:chExt cx="1800225" cy="366712"/>
          </a:xfrm>
        </p:grpSpPr>
        <p:sp>
          <p:nvSpPr>
            <p:cNvPr id="35" name="Line 7"/>
            <p:cNvSpPr>
              <a:spLocks noChangeShapeType="1"/>
            </p:cNvSpPr>
            <p:nvPr/>
          </p:nvSpPr>
          <p:spPr bwMode="auto">
            <a:xfrm>
              <a:off x="1547813" y="3284538"/>
              <a:ext cx="576262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Text Box 23"/>
            <p:cNvSpPr txBox="1">
              <a:spLocks noChangeArrowheads="1"/>
            </p:cNvSpPr>
            <p:nvPr/>
          </p:nvSpPr>
          <p:spPr bwMode="auto">
            <a:xfrm>
              <a:off x="323850" y="3068638"/>
              <a:ext cx="11525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Ekologi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101947" y="3456459"/>
            <a:ext cx="2042635" cy="366712"/>
            <a:chOff x="8415" y="3750469"/>
            <a:chExt cx="2042635" cy="366712"/>
          </a:xfrm>
        </p:grpSpPr>
        <p:sp>
          <p:nvSpPr>
            <p:cNvPr id="39" name="Line 8"/>
            <p:cNvSpPr>
              <a:spLocks noChangeShapeType="1"/>
            </p:cNvSpPr>
            <p:nvPr/>
          </p:nvSpPr>
          <p:spPr bwMode="auto">
            <a:xfrm>
              <a:off x="1403350" y="3933825"/>
              <a:ext cx="6477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Text Box 24"/>
            <p:cNvSpPr txBox="1">
              <a:spLocks noChangeArrowheads="1"/>
            </p:cNvSpPr>
            <p:nvPr/>
          </p:nvSpPr>
          <p:spPr bwMode="auto">
            <a:xfrm>
              <a:off x="8415" y="3750469"/>
              <a:ext cx="11525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b="1" dirty="0" err="1">
                  <a:solidFill>
                    <a:schemeClr val="bg1"/>
                  </a:solidFill>
                </a:rPr>
                <a:t>Fisiologi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158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83100" indent="-273050"/>
            <a:r>
              <a:rPr lang="id-ID" dirty="0" smtClean="0">
                <a:solidFill>
                  <a:srgbClr val="FFFF00"/>
                </a:solidFill>
              </a:rPr>
              <a:t>Vertikal : cabang ilmu-ilmu dasar dari biologi</a:t>
            </a:r>
          </a:p>
          <a:p>
            <a:pPr marL="4483100" indent="-273050"/>
            <a:endParaRPr lang="id-ID" dirty="0" smtClean="0">
              <a:solidFill>
                <a:srgbClr val="FFFF00"/>
              </a:solidFill>
            </a:endParaRPr>
          </a:p>
          <a:p>
            <a:pPr marL="4483100" indent="-273050"/>
            <a:r>
              <a:rPr lang="id-ID" dirty="0" smtClean="0">
                <a:solidFill>
                  <a:srgbClr val="FFFF00"/>
                </a:solidFill>
              </a:rPr>
              <a:t>Horizontal : cabang biologi dilihat dari tk. taksonominya </a:t>
            </a:r>
            <a:endParaRPr lang="id-ID" dirty="0">
              <a:solidFill>
                <a:srgbClr val="FFFF00"/>
              </a:solidFill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767020" y="1910458"/>
            <a:ext cx="3732972" cy="4038821"/>
            <a:chOff x="0" y="0"/>
            <a:chExt cx="4061637" cy="4859018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712382"/>
              <a:ext cx="4061637" cy="4146636"/>
              <a:chOff x="0" y="0"/>
              <a:chExt cx="4061637" cy="4146636"/>
            </a:xfrm>
          </p:grpSpPr>
          <p:grpSp>
            <p:nvGrpSpPr>
              <p:cNvPr id="46" name="Group 45"/>
              <p:cNvGrpSpPr/>
              <p:nvPr/>
            </p:nvGrpSpPr>
            <p:grpSpPr>
              <a:xfrm>
                <a:off x="0" y="0"/>
                <a:ext cx="2934350" cy="4146636"/>
                <a:chOff x="0" y="0"/>
                <a:chExt cx="2934350" cy="4146636"/>
              </a:xfrm>
            </p:grpSpPr>
            <p:grpSp>
              <p:nvGrpSpPr>
                <p:cNvPr id="51" name="Group 50"/>
                <p:cNvGrpSpPr/>
                <p:nvPr/>
              </p:nvGrpSpPr>
              <p:grpSpPr>
                <a:xfrm>
                  <a:off x="0" y="0"/>
                  <a:ext cx="2923954" cy="4146636"/>
                  <a:chOff x="0" y="0"/>
                  <a:chExt cx="2923954" cy="4146636"/>
                </a:xfrm>
              </p:grpSpPr>
              <p:grpSp>
                <p:nvGrpSpPr>
                  <p:cNvPr id="53" name="Group 52"/>
                  <p:cNvGrpSpPr/>
                  <p:nvPr/>
                </p:nvGrpSpPr>
                <p:grpSpPr>
                  <a:xfrm>
                    <a:off x="0" y="0"/>
                    <a:ext cx="2923954" cy="4146636"/>
                    <a:chOff x="0" y="0"/>
                    <a:chExt cx="2923954" cy="4146636"/>
                  </a:xfrm>
                </p:grpSpPr>
                <p:grpSp>
                  <p:nvGrpSpPr>
                    <p:cNvPr id="55" name="Group 54"/>
                    <p:cNvGrpSpPr/>
                    <p:nvPr/>
                  </p:nvGrpSpPr>
                  <p:grpSpPr>
                    <a:xfrm>
                      <a:off x="0" y="0"/>
                      <a:ext cx="2923954" cy="4146636"/>
                      <a:chOff x="0" y="0"/>
                      <a:chExt cx="2923954" cy="4146636"/>
                    </a:xfrm>
                  </p:grpSpPr>
                  <p:grpSp>
                    <p:nvGrpSpPr>
                      <p:cNvPr id="57" name="Group 56"/>
                      <p:cNvGrpSpPr/>
                      <p:nvPr/>
                    </p:nvGrpSpPr>
                    <p:grpSpPr>
                      <a:xfrm>
                        <a:off x="0" y="0"/>
                        <a:ext cx="2339340" cy="4146636"/>
                        <a:chOff x="0" y="0"/>
                        <a:chExt cx="2339340" cy="4146636"/>
                      </a:xfrm>
                    </p:grpSpPr>
                    <p:sp>
                      <p:nvSpPr>
                        <p:cNvPr id="59" name="Flowchart: Magnetic Disk 58"/>
                        <p:cNvSpPr/>
                        <p:nvPr/>
                      </p:nvSpPr>
                      <p:spPr>
                        <a:xfrm>
                          <a:off x="0" y="2977116"/>
                          <a:ext cx="2339340" cy="1169520"/>
                        </a:xfrm>
                        <a:prstGeom prst="flowChartMagneticDisk">
                          <a:avLst/>
                        </a:prstGeom>
                        <a:solidFill>
                          <a:srgbClr val="FFFF00"/>
                        </a:solidFill>
                        <a:ln>
                          <a:solidFill>
                            <a:srgbClr val="FF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ot="0" spcFirstLastPara="0" vert="horz" wrap="square" lIns="91440" tIns="45720" rIns="91440" bIns="45720" numCol="1" spcCol="0" rtlCol="0" fromWordArt="0" anchor="ctr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endParaRPr lang="id-ID"/>
                        </a:p>
                      </p:txBody>
                    </p:sp>
                    <p:grpSp>
                      <p:nvGrpSpPr>
                        <p:cNvPr id="60" name="Group 59"/>
                        <p:cNvGrpSpPr/>
                        <p:nvPr/>
                      </p:nvGrpSpPr>
                      <p:grpSpPr>
                        <a:xfrm>
                          <a:off x="0" y="0"/>
                          <a:ext cx="2339340" cy="4146151"/>
                          <a:chOff x="0" y="0"/>
                          <a:chExt cx="2339439" cy="4146387"/>
                        </a:xfrm>
                      </p:grpSpPr>
                      <p:grpSp>
                        <p:nvGrpSpPr>
                          <p:cNvPr id="61" name="Group 60"/>
                          <p:cNvGrpSpPr/>
                          <p:nvPr/>
                        </p:nvGrpSpPr>
                        <p:grpSpPr>
                          <a:xfrm>
                            <a:off x="0" y="0"/>
                            <a:ext cx="2339439" cy="4146387"/>
                            <a:chOff x="0" y="0"/>
                            <a:chExt cx="2339439" cy="4146387"/>
                          </a:xfrm>
                        </p:grpSpPr>
                        <p:grpSp>
                          <p:nvGrpSpPr>
                            <p:cNvPr id="63" name="Group 62"/>
                            <p:cNvGrpSpPr/>
                            <p:nvPr/>
                          </p:nvGrpSpPr>
                          <p:grpSpPr>
                            <a:xfrm>
                              <a:off x="0" y="0"/>
                              <a:ext cx="2339439" cy="4146387"/>
                              <a:chOff x="0" y="0"/>
                              <a:chExt cx="2339439" cy="4146387"/>
                            </a:xfrm>
                          </p:grpSpPr>
                          <p:grpSp>
                            <p:nvGrpSpPr>
                              <p:cNvPr id="65" name="Group 64"/>
                              <p:cNvGrpSpPr/>
                              <p:nvPr/>
                            </p:nvGrpSpPr>
                            <p:grpSpPr>
                              <a:xfrm>
                                <a:off x="0" y="0"/>
                                <a:ext cx="2339439" cy="4146387"/>
                                <a:chOff x="0" y="0"/>
                                <a:chExt cx="2339439" cy="4146387"/>
                              </a:xfrm>
                            </p:grpSpPr>
                            <p:grpSp>
                              <p:nvGrpSpPr>
                                <p:cNvPr id="67" name="Group 66"/>
                                <p:cNvGrpSpPr/>
                                <p:nvPr/>
                              </p:nvGrpSpPr>
                              <p:grpSpPr>
                                <a:xfrm>
                                  <a:off x="0" y="0"/>
                                  <a:ext cx="2339439" cy="4146387"/>
                                  <a:chOff x="0" y="0"/>
                                  <a:chExt cx="2339439" cy="4146387"/>
                                </a:xfrm>
                              </p:grpSpPr>
                              <p:grpSp>
                                <p:nvGrpSpPr>
                                  <p:cNvPr id="69" name="Group 68"/>
                                  <p:cNvGrpSpPr/>
                                  <p:nvPr/>
                                </p:nvGrpSpPr>
                                <p:grpSpPr>
                                  <a:xfrm>
                                    <a:off x="0" y="0"/>
                                    <a:ext cx="2339439" cy="4146387"/>
                                    <a:chOff x="0" y="0"/>
                                    <a:chExt cx="2339439" cy="4146387"/>
                                  </a:xfrm>
                                </p:grpSpPr>
                                <p:grpSp>
                                  <p:nvGrpSpPr>
                                    <p:cNvPr id="71" name="Group 70"/>
                                    <p:cNvGrpSpPr/>
                                    <p:nvPr/>
                                  </p:nvGrpSpPr>
                                  <p:grpSpPr>
                                    <a:xfrm>
                                      <a:off x="0" y="0"/>
                                      <a:ext cx="2339439" cy="4146387"/>
                                      <a:chOff x="0" y="0"/>
                                      <a:chExt cx="2339439" cy="4146387"/>
                                    </a:xfrm>
                                  </p:grpSpPr>
                                  <p:grpSp>
                                    <p:nvGrpSpPr>
                                      <p:cNvPr id="73" name="Group 72"/>
                                      <p:cNvGrpSpPr/>
                                      <p:nvPr/>
                                    </p:nvGrpSpPr>
                                    <p:grpSpPr>
                                      <a:xfrm>
                                        <a:off x="0" y="0"/>
                                        <a:ext cx="2339439" cy="4146387"/>
                                        <a:chOff x="0" y="0"/>
                                        <a:chExt cx="2339439" cy="4146387"/>
                                      </a:xfrm>
                                    </p:grpSpPr>
                                    <p:grpSp>
                                      <p:nvGrpSpPr>
                                        <p:cNvPr id="75" name="Group 74"/>
                                        <p:cNvGrpSpPr/>
                                        <p:nvPr/>
                                      </p:nvGrpSpPr>
                                      <p:grpSpPr>
                                        <a:xfrm>
                                          <a:off x="0" y="0"/>
                                          <a:ext cx="2339439" cy="4146387"/>
                                          <a:chOff x="0" y="0"/>
                                          <a:chExt cx="2339439" cy="4146387"/>
                                        </a:xfrm>
                                      </p:grpSpPr>
                                      <p:grpSp>
                                        <p:nvGrpSpPr>
                                          <p:cNvPr id="77" name="Group 76"/>
                                          <p:cNvGrpSpPr/>
                                          <p:nvPr/>
                                        </p:nvGrpSpPr>
                                        <p:grpSpPr>
                                          <a:xfrm>
                                            <a:off x="0" y="0"/>
                                            <a:ext cx="2339439" cy="4146387"/>
                                            <a:chOff x="0" y="0"/>
                                            <a:chExt cx="2243470" cy="4146387"/>
                                          </a:xfrm>
                                        </p:grpSpPr>
                                        <p:grpSp>
                                          <p:nvGrpSpPr>
                                            <p:cNvPr id="79" name="Group 78"/>
                                            <p:cNvGrpSpPr/>
                                            <p:nvPr/>
                                          </p:nvGrpSpPr>
                                          <p:grpSpPr>
                                            <a:xfrm>
                                              <a:off x="0" y="0"/>
                                              <a:ext cx="2243470" cy="4146387"/>
                                              <a:chOff x="0" y="0"/>
                                              <a:chExt cx="2243470" cy="4146387"/>
                                            </a:xfrm>
                                          </p:grpSpPr>
                                          <p:grpSp>
                                            <p:nvGrpSpPr>
                                              <p:cNvPr id="81" name="Group 80"/>
                                              <p:cNvGrpSpPr/>
                                              <p:nvPr/>
                                            </p:nvGrpSpPr>
                                            <p:grpSpPr>
                                              <a:xfrm>
                                                <a:off x="0" y="0"/>
                                                <a:ext cx="2243470" cy="4146387"/>
                                                <a:chOff x="0" y="0"/>
                                                <a:chExt cx="2243470" cy="4146387"/>
                                              </a:xfrm>
                                            </p:grpSpPr>
                                            <p:grpSp>
                                              <p:nvGrpSpPr>
                                                <p:cNvPr id="83" name="Group 82"/>
                                                <p:cNvGrpSpPr/>
                                                <p:nvPr/>
                                              </p:nvGrpSpPr>
                                              <p:grpSpPr>
                                                <a:xfrm>
                                                  <a:off x="0" y="0"/>
                                                  <a:ext cx="2243470" cy="4146387"/>
                                                  <a:chOff x="0" y="0"/>
                                                  <a:chExt cx="2243470" cy="4146387"/>
                                                </a:xfrm>
                                              </p:grpSpPr>
                                              <p:grpSp>
                                                <p:nvGrpSpPr>
                                                  <p:cNvPr id="85" name="Group 84"/>
                                                  <p:cNvGrpSpPr/>
                                                  <p:nvPr/>
                                                </p:nvGrpSpPr>
                                                <p:grpSpPr>
                                                  <a:xfrm>
                                                    <a:off x="0" y="0"/>
                                                    <a:ext cx="2243470" cy="4083134"/>
                                                    <a:chOff x="0" y="0"/>
                                                    <a:chExt cx="2243470" cy="4083134"/>
                                                  </a:xfrm>
                                                </p:grpSpPr>
                                                <p:grpSp>
                                                  <p:nvGrpSpPr>
                                                    <p:cNvPr id="87" name="Group 86"/>
                                                    <p:cNvGrpSpPr/>
                                                    <p:nvPr/>
                                                  </p:nvGrpSpPr>
                                                  <p:grpSpPr>
                                                    <a:xfrm>
                                                      <a:off x="0" y="0"/>
                                                      <a:ext cx="2243470" cy="3370520"/>
                                                      <a:chOff x="0" y="0"/>
                                                      <a:chExt cx="2243470" cy="3370520"/>
                                                    </a:xfrm>
                                                  </p:grpSpPr>
                                                  <p:sp>
                                                    <p:nvSpPr>
                                                      <p:cNvPr id="89" name="Flowchart: Magnetic Disk 88"/>
                                                      <p:cNvSpPr/>
                                                      <p:nvPr/>
                                                    </p:nvSpPr>
                                                    <p:spPr>
                                                      <a:xfrm>
                                                        <a:off x="0" y="2200939"/>
                                                        <a:ext cx="2243470" cy="1169581"/>
                                                      </a:xfrm>
                                                      <a:prstGeom prst="flowChartMagneticDisk">
                                                        <a:avLst/>
                                                      </a:prstGeom>
                                                      <a:solidFill>
                                                        <a:srgbClr val="FFFF00"/>
                                                      </a:solidFill>
                                                      <a:ln>
                                                        <a:solidFill>
                                                          <a:srgbClr val="FF0000"/>
                                                        </a:solidFill>
                                                      </a:ln>
                                                    </p:spPr>
                                                    <p:style>
                                                      <a:lnRef idx="2">
                                                        <a:schemeClr val="accent1">
                                                          <a:shade val="50000"/>
                                                        </a:schemeClr>
                                                      </a:lnRef>
                                                      <a:fillRef idx="1">
                                                        <a:schemeClr val="accent1"/>
                                                      </a:fillRef>
                                                      <a:effectRef idx="0">
                                                        <a:schemeClr val="accent1"/>
                                                      </a:effectRef>
                                                      <a:fontRef idx="minor">
                                                        <a:schemeClr val="lt1"/>
                                                      </a:fontRef>
                                                    </p:style>
                                                    <p:txBody>
                                                      <a:bodyPr rot="0" spcFirstLastPara="0" vert="horz" wrap="square" lIns="91440" tIns="45720" rIns="91440" bIns="45720" numCol="1" spcCol="0" rtlCol="0" fromWordArt="0" anchor="ctr" anchorCtr="0" forceAA="0" compatLnSpc="1">
                                                        <a:prstTxWarp prst="textNoShape">
                                                          <a:avLst/>
                                                        </a:prstTxWarp>
                                                        <a:noAutofit/>
                                                      </a:bodyPr>
                                                      <a:lstStyle/>
                                                      <a:p>
                                                        <a:endParaRPr lang="id-ID"/>
                                                      </a:p>
                                                    </p:txBody>
                                                  </p:sp>
                                                  <p:sp>
                                                    <p:nvSpPr>
                                                      <p:cNvPr id="90" name="Flowchart: Magnetic Disk 89"/>
                                                      <p:cNvSpPr/>
                                                      <p:nvPr/>
                                                    </p:nvSpPr>
                                                    <p:spPr>
                                                      <a:xfrm>
                                                        <a:off x="0" y="1499190"/>
                                                        <a:ext cx="2243470" cy="1169581"/>
                                                      </a:xfrm>
                                                      <a:prstGeom prst="flowChartMagneticDisk">
                                                        <a:avLst/>
                                                      </a:prstGeom>
                                                      <a:solidFill>
                                                        <a:srgbClr val="FFFF00"/>
                                                      </a:solidFill>
                                                      <a:ln>
                                                        <a:solidFill>
                                                          <a:srgbClr val="FF0000"/>
                                                        </a:solidFill>
                                                      </a:ln>
                                                    </p:spPr>
                                                    <p:style>
                                                      <a:lnRef idx="2">
                                                        <a:schemeClr val="accent1">
                                                          <a:shade val="50000"/>
                                                        </a:schemeClr>
                                                      </a:lnRef>
                                                      <a:fillRef idx="1">
                                                        <a:schemeClr val="accent1"/>
                                                      </a:fillRef>
                                                      <a:effectRef idx="0">
                                                        <a:schemeClr val="accent1"/>
                                                      </a:effectRef>
                                                      <a:fontRef idx="minor">
                                                        <a:schemeClr val="lt1"/>
                                                      </a:fontRef>
                                                    </p:style>
                                                    <p:txBody>
                                                      <a:bodyPr rot="0" spcFirstLastPara="0" vert="horz" wrap="square" lIns="91440" tIns="45720" rIns="91440" bIns="45720" numCol="1" spcCol="0" rtlCol="0" fromWordArt="0" anchor="ctr" anchorCtr="0" forceAA="0" compatLnSpc="1">
                                                        <a:prstTxWarp prst="textNoShape">
                                                          <a:avLst/>
                                                        </a:prstTxWarp>
                                                        <a:noAutofit/>
                                                      </a:bodyPr>
                                                      <a:lstStyle/>
                                                      <a:p>
                                                        <a:endParaRPr lang="id-ID"/>
                                                      </a:p>
                                                    </p:txBody>
                                                  </p:sp>
                                                  <p:sp>
                                                    <p:nvSpPr>
                                                      <p:cNvPr id="91" name="Flowchart: Magnetic Disk 90"/>
                                                      <p:cNvSpPr/>
                                                      <p:nvPr/>
                                                    </p:nvSpPr>
                                                    <p:spPr>
                                                      <a:xfrm>
                                                        <a:off x="0" y="765544"/>
                                                        <a:ext cx="2243470" cy="1169581"/>
                                                      </a:xfrm>
                                                      <a:prstGeom prst="flowChartMagneticDisk">
                                                        <a:avLst/>
                                                      </a:prstGeom>
                                                      <a:solidFill>
                                                        <a:srgbClr val="FFFF00"/>
                                                      </a:solidFill>
                                                      <a:ln>
                                                        <a:solidFill>
                                                          <a:srgbClr val="FF0000"/>
                                                        </a:solidFill>
                                                      </a:ln>
                                                    </p:spPr>
                                                    <p:style>
                                                      <a:lnRef idx="2">
                                                        <a:schemeClr val="accent1">
                                                          <a:shade val="50000"/>
                                                        </a:schemeClr>
                                                      </a:lnRef>
                                                      <a:fillRef idx="1">
                                                        <a:schemeClr val="accent1"/>
                                                      </a:fillRef>
                                                      <a:effectRef idx="0">
                                                        <a:schemeClr val="accent1"/>
                                                      </a:effectRef>
                                                      <a:fontRef idx="minor">
                                                        <a:schemeClr val="lt1"/>
                                                      </a:fontRef>
                                                    </p:style>
                                                    <p:txBody>
                                                      <a:bodyPr rot="0" spcFirstLastPara="0" vert="horz" wrap="square" lIns="91440" tIns="45720" rIns="91440" bIns="45720" numCol="1" spcCol="0" rtlCol="0" fromWordArt="0" anchor="ctr" anchorCtr="0" forceAA="0" compatLnSpc="1">
                                                        <a:prstTxWarp prst="textNoShape">
                                                          <a:avLst/>
                                                        </a:prstTxWarp>
                                                        <a:noAutofit/>
                                                      </a:bodyPr>
                                                      <a:lstStyle/>
                                                      <a:p>
                                                        <a:endParaRPr lang="id-ID"/>
                                                      </a:p>
                                                    </p:txBody>
                                                  </p:sp>
                                                  <p:sp>
                                                    <p:nvSpPr>
                                                      <p:cNvPr id="92" name="Flowchart: Magnetic Disk 91"/>
                                                      <p:cNvSpPr/>
                                                      <p:nvPr/>
                                                    </p:nvSpPr>
                                                    <p:spPr>
                                                      <a:xfrm>
                                                        <a:off x="0" y="0"/>
                                                        <a:ext cx="2243470" cy="1169581"/>
                                                      </a:xfrm>
                                                      <a:prstGeom prst="flowChartMagneticDisk">
                                                        <a:avLst/>
                                                      </a:prstGeom>
                                                      <a:solidFill>
                                                        <a:srgbClr val="FFFF00"/>
                                                      </a:solidFill>
                                                      <a:ln>
                                                        <a:solidFill>
                                                          <a:srgbClr val="FF0000"/>
                                                        </a:solidFill>
                                                      </a:ln>
                                                    </p:spPr>
                                                    <p:style>
                                                      <a:lnRef idx="2">
                                                        <a:schemeClr val="accent1">
                                                          <a:shade val="50000"/>
                                                        </a:schemeClr>
                                                      </a:lnRef>
                                                      <a:fillRef idx="1">
                                                        <a:schemeClr val="accent1"/>
                                                      </a:fillRef>
                                                      <a:effectRef idx="0">
                                                        <a:schemeClr val="accent1"/>
                                                      </a:effectRef>
                                                      <a:fontRef idx="minor">
                                                        <a:schemeClr val="lt1"/>
                                                      </a:fontRef>
                                                    </p:style>
                                                    <p:txBody>
                                                      <a:bodyPr rot="0" spcFirstLastPara="0" vert="horz" wrap="square" lIns="91440" tIns="45720" rIns="91440" bIns="45720" numCol="1" spcCol="0" rtlCol="0" fromWordArt="0" anchor="ctr" anchorCtr="0" forceAA="0" compatLnSpc="1">
                                                        <a:prstTxWarp prst="textNoShape">
                                                          <a:avLst/>
                                                        </a:prstTxWarp>
                                                        <a:noAutofit/>
                                                      </a:bodyPr>
                                                      <a:lstStyle/>
                                                      <a:p>
                                                        <a:endParaRPr lang="id-ID"/>
                                                      </a:p>
                                                    </p:txBody>
                                                  </p:sp>
                                                </p:grpSp>
                                                <p:cxnSp>
                                                  <p:nvCxnSpPr>
                                                    <p:cNvPr id="88" name="Straight Connector 87"/>
                                                    <p:cNvCxnSpPr/>
                                                    <p:nvPr/>
                                                  </p:nvCxnSpPr>
                                                  <p:spPr>
                                                    <a:xfrm>
                                                      <a:off x="350875" y="318958"/>
                                                      <a:ext cx="10160" cy="3764176"/>
                                                    </a:xfrm>
                                                    <a:prstGeom prst="line">
                                                      <a:avLst/>
                                                    </a:prstGeom>
                                                    <a:ln w="22225">
                                                      <a:solidFill>
                                                        <a:srgbClr val="FF0000"/>
                                                      </a:solidFill>
                                                    </a:ln>
                                                  </p:spPr>
                                                  <p:style>
                                                    <a:lnRef idx="1">
                                                      <a:schemeClr val="accent1"/>
                                                    </a:lnRef>
                                                    <a:fillRef idx="0">
                                                      <a:schemeClr val="accent1"/>
                                                    </a:fillRef>
                                                    <a:effectRef idx="0">
                                                      <a:schemeClr val="accent1"/>
                                                    </a:effectRef>
                                                    <a:fontRef idx="minor">
                                                      <a:schemeClr val="tx1"/>
                                                    </a:fontRef>
                                                  </p:style>
                                                </p:cxnSp>
                                              </p:grpSp>
                                              <p:cxnSp>
                                                <p:nvCxnSpPr>
                                                  <p:cNvPr id="86" name="Straight Connector 85"/>
                                                  <p:cNvCxnSpPr/>
                                                  <p:nvPr/>
                                                </p:nvCxnSpPr>
                                                <p:spPr>
                                                  <a:xfrm>
                                                    <a:off x="754912" y="382772"/>
                                                    <a:ext cx="10160" cy="3763615"/>
                                                  </a:xfrm>
                                                  <a:prstGeom prst="line">
                                                    <a:avLst/>
                                                  </a:prstGeom>
                                                  <a:ln w="22225">
                                                    <a:solidFill>
                                                      <a:srgbClr val="FF0000"/>
                                                    </a:solidFill>
                                                  </a:ln>
                                                </p:spPr>
                                                <p:style>
                                                  <a:lnRef idx="1">
                                                    <a:schemeClr val="accent1"/>
                                                  </a:lnRef>
                                                  <a:fillRef idx="0">
                                                    <a:schemeClr val="accent1"/>
                                                  </a:fillRef>
                                                  <a:effectRef idx="0">
                                                    <a:schemeClr val="accent1"/>
                                                  </a:effectRef>
                                                  <a:fontRef idx="minor">
                                                    <a:schemeClr val="tx1"/>
                                                  </a:fontRef>
                                                </p:style>
                                              </p:cxnSp>
                                            </p:grpSp>
                                            <p:cxnSp>
                                              <p:nvCxnSpPr>
                                                <p:cNvPr id="84" name="Straight Connector 83"/>
                                                <p:cNvCxnSpPr/>
                                                <p:nvPr/>
                                              </p:nvCxnSpPr>
                                              <p:spPr>
                                                <a:xfrm>
                                                  <a:off x="1190796" y="404016"/>
                                                  <a:ext cx="10160" cy="3742135"/>
                                                </a:xfrm>
                                                <a:prstGeom prst="line">
                                                  <a:avLst/>
                                                </a:prstGeom>
                                                <a:ln w="22225">
                                                  <a:solidFill>
                                                    <a:srgbClr val="FF0000"/>
                                                  </a:solidFill>
                                                </a:ln>
                                              </p:spPr>
                                              <p:style>
                                                <a:lnRef idx="1">
                                                  <a:schemeClr val="accent1"/>
                                                </a:lnRef>
                                                <a:fillRef idx="0">
                                                  <a:schemeClr val="accent1"/>
                                                </a:fillRef>
                                                <a:effectRef idx="0">
                                                  <a:schemeClr val="accent1"/>
                                                </a:effectRef>
                                                <a:fontRef idx="minor">
                                                  <a:schemeClr val="tx1"/>
                                                </a:fontRef>
                                              </p:style>
                                            </p:cxnSp>
                                          </p:grpSp>
                                          <p:cxnSp>
                                            <p:nvCxnSpPr>
                                              <p:cNvPr id="82" name="Straight Connector 81"/>
                                              <p:cNvCxnSpPr/>
                                              <p:nvPr/>
                                            </p:nvCxnSpPr>
                                            <p:spPr>
                                              <a:xfrm>
                                                <a:off x="1605516" y="382750"/>
                                                <a:ext cx="10160" cy="3763165"/>
                                              </a:xfrm>
                                              <a:prstGeom prst="line">
                                                <a:avLst/>
                                              </a:prstGeom>
                                              <a:ln w="22225">
                                                <a:solidFill>
                                                  <a:srgbClr val="FF0000"/>
                                                </a:solidFill>
                                              </a:ln>
                                            </p:spPr>
                                            <p:style>
                                              <a:lnRef idx="1">
                                                <a:schemeClr val="accent1"/>
                                              </a:lnRef>
                                              <a:fillRef idx="0">
                                                <a:schemeClr val="accent1"/>
                                              </a:fillRef>
                                              <a:effectRef idx="0">
                                                <a:schemeClr val="accent1"/>
                                              </a:effectRef>
                                              <a:fontRef idx="minor">
                                                <a:schemeClr val="tx1"/>
                                              </a:fontRef>
                                            </p:style>
                                          </p:cxnSp>
                                        </p:grpSp>
                                        <p:cxnSp>
                                          <p:nvCxnSpPr>
                                            <p:cNvPr id="80" name="Straight Connector 79"/>
                                            <p:cNvCxnSpPr/>
                                            <p:nvPr/>
                                          </p:nvCxnSpPr>
                                          <p:spPr>
                                            <a:xfrm>
                                              <a:off x="1998921" y="318958"/>
                                              <a:ext cx="10160" cy="3763944"/>
                                            </a:xfrm>
                                            <a:prstGeom prst="line">
                                              <a:avLst/>
                                            </a:prstGeom>
                                            <a:ln w="22225">
                                              <a:solidFill>
                                                <a:srgbClr val="FF0000"/>
                                              </a:solidFill>
                                            </a:ln>
                                          </p:spPr>
                                          <p:style>
                                            <a:lnRef idx="1">
                                              <a:schemeClr val="accent1"/>
                                            </a:lnRef>
                                            <a:fillRef idx="0">
                                              <a:schemeClr val="accent1"/>
                                            </a:fillRef>
                                            <a:effectRef idx="0">
                                              <a:schemeClr val="accent1"/>
                                            </a:effectRef>
                                            <a:fontRef idx="minor">
                                              <a:schemeClr val="tx1"/>
                                            </a:fontRef>
                                          </p:style>
                                        </p:cxnSp>
                                      </p:grpSp>
                                      <p:cxnSp>
                                        <p:nvCxnSpPr>
                                          <p:cNvPr id="78" name="Straight Connector 77"/>
                                          <p:cNvCxnSpPr/>
                                          <p:nvPr/>
                                        </p:nvCxnSpPr>
                                        <p:spPr>
                                          <a:xfrm flipH="1">
                                            <a:off x="368135" y="184067"/>
                                            <a:ext cx="801583" cy="141671"/>
                                          </a:xfrm>
                                          <a:prstGeom prst="line">
                                            <a:avLst/>
                                          </a:prstGeom>
                                          <a:ln w="22225">
                                            <a:solidFill>
                                              <a:srgbClr val="FF0000"/>
                                            </a:solidFill>
                                          </a:ln>
                                        </p:spPr>
                                        <p:style>
                                          <a:lnRef idx="1">
                                            <a:schemeClr val="accent1"/>
                                          </a:lnRef>
                                          <a:fillRef idx="0">
                                            <a:schemeClr val="accent1"/>
                                          </a:fillRef>
                                          <a:effectRef idx="0">
                                            <a:schemeClr val="accent1"/>
                                          </a:effectRef>
                                          <a:fontRef idx="minor">
                                            <a:schemeClr val="tx1"/>
                                          </a:fontRef>
                                        </p:style>
                                      </p:cxnSp>
                                    </p:grpSp>
                                    <p:cxnSp>
                                      <p:nvCxnSpPr>
                                        <p:cNvPr id="76" name="Straight Connector 75"/>
                                        <p:cNvCxnSpPr/>
                                        <p:nvPr/>
                                      </p:nvCxnSpPr>
                                      <p:spPr>
                                        <a:xfrm flipH="1">
                                          <a:off x="789709" y="184067"/>
                                          <a:ext cx="380011" cy="194376"/>
                                        </a:xfrm>
                                        <a:prstGeom prst="line">
                                          <a:avLst/>
                                        </a:prstGeom>
                                        <a:ln w="22225">
                                          <a:solidFill>
                                            <a:srgbClr val="FF0000"/>
                                          </a:solidFill>
                                        </a:ln>
                                      </p:spPr>
                                      <p:style>
                                        <a:lnRef idx="1">
                                          <a:schemeClr val="accent1"/>
                                        </a:lnRef>
                                        <a:fillRef idx="0">
                                          <a:schemeClr val="accent1"/>
                                        </a:fillRef>
                                        <a:effectRef idx="0">
                                          <a:schemeClr val="accent1"/>
                                        </a:effectRef>
                                        <a:fontRef idx="minor">
                                          <a:schemeClr val="tx1"/>
                                        </a:fontRef>
                                      </p:style>
                                    </p:cxnSp>
                                  </p:grpSp>
                                  <p:cxnSp>
                                    <p:nvCxnSpPr>
                                      <p:cNvPr id="74" name="Straight Connector 73"/>
                                      <p:cNvCxnSpPr/>
                                      <p:nvPr/>
                                    </p:nvCxnSpPr>
                                    <p:spPr>
                                      <a:xfrm flipH="1" flipV="1">
                                        <a:off x="1169720" y="184067"/>
                                        <a:ext cx="509188" cy="180976"/>
                                      </a:xfrm>
                                      <a:prstGeom prst="line">
                                        <a:avLst/>
                                      </a:prstGeom>
                                      <a:ln w="22225">
                                        <a:solidFill>
                                          <a:srgbClr val="FF0000"/>
                                        </a:solidFill>
                                      </a:ln>
                                    </p:spPr>
                                    <p:style>
                                      <a:lnRef idx="1">
                                        <a:schemeClr val="accent1"/>
                                      </a:lnRef>
                                      <a:fillRef idx="0">
                                        <a:schemeClr val="accent1"/>
                                      </a:fillRef>
                                      <a:effectRef idx="0">
                                        <a:schemeClr val="accent1"/>
                                      </a:effectRef>
                                      <a:fontRef idx="minor">
                                        <a:schemeClr val="tx1"/>
                                      </a:fontRef>
                                    </p:style>
                                  </p:cxnSp>
                                </p:grpSp>
                                <p:cxnSp>
                                  <p:nvCxnSpPr>
                                    <p:cNvPr id="72" name="Straight Connector 71"/>
                                    <p:cNvCxnSpPr/>
                                    <p:nvPr/>
                                  </p:nvCxnSpPr>
                                  <p:spPr>
                                    <a:xfrm flipH="1" flipV="1">
                                      <a:off x="1169720" y="184067"/>
                                      <a:ext cx="917055" cy="135000"/>
                                    </a:xfrm>
                                    <a:prstGeom prst="line">
                                      <a:avLst/>
                                    </a:prstGeom>
                                    <a:ln w="22225">
                                      <a:solidFill>
                                        <a:srgbClr val="FF0000"/>
                                      </a:solidFill>
                                    </a:ln>
                                  </p:spPr>
                                  <p:style>
                                    <a:lnRef idx="1">
                                      <a:schemeClr val="accent1"/>
                                    </a:lnRef>
                                    <a:fillRef idx="0">
                                      <a:schemeClr val="accent1"/>
                                    </a:fillRef>
                                    <a:effectRef idx="0">
                                      <a:schemeClr val="accent1"/>
                                    </a:effectRef>
                                    <a:fontRef idx="minor">
                                      <a:schemeClr val="tx1"/>
                                    </a:fontRef>
                                  </p:style>
                                </p:cxnSp>
                              </p:grpSp>
                              <p:cxnSp>
                                <p:nvCxnSpPr>
                                  <p:cNvPr id="70" name="Straight Connector 69"/>
                                  <p:cNvCxnSpPr/>
                                  <p:nvPr/>
                                </p:nvCxnSpPr>
                                <p:spPr>
                                  <a:xfrm>
                                    <a:off x="1169720" y="184067"/>
                                    <a:ext cx="71251" cy="199135"/>
                                  </a:xfrm>
                                  <a:prstGeom prst="line">
                                    <a:avLst/>
                                  </a:prstGeom>
                                  <a:ln w="22225">
                                    <a:solidFill>
                                      <a:srgbClr val="FF0000"/>
                                    </a:solidFill>
                                  </a:ln>
                                </p:spPr>
                                <p:style>
                                  <a:lnRef idx="1">
                                    <a:schemeClr val="accent1"/>
                                  </a:lnRef>
                                  <a:fillRef idx="0">
                                    <a:schemeClr val="accent1"/>
                                  </a:fillRef>
                                  <a:effectRef idx="0">
                                    <a:schemeClr val="accent1"/>
                                  </a:effectRef>
                                  <a:fontRef idx="minor">
                                    <a:schemeClr val="tx1"/>
                                  </a:fontRef>
                                </p:style>
                              </p:cxnSp>
                            </p:grpSp>
                            <p:cxnSp>
                              <p:nvCxnSpPr>
                                <p:cNvPr id="68" name="Straight Connector 67"/>
                                <p:cNvCxnSpPr/>
                                <p:nvPr/>
                              </p:nvCxnSpPr>
                              <p:spPr>
                                <a:xfrm flipH="1">
                                  <a:off x="1169720" y="184067"/>
                                  <a:ext cx="1169719" cy="0"/>
                                </a:xfrm>
                                <a:prstGeom prst="line">
                                  <a:avLst/>
                                </a:prstGeom>
                                <a:ln w="22225">
                                  <a:solidFill>
                                    <a:srgbClr val="FF0000"/>
                                  </a:solidFill>
                                </a:ln>
                              </p:spPr>
                              <p:style>
                                <a:lnRef idx="1">
                                  <a:schemeClr val="accent1"/>
                                </a:lnRef>
                                <a:fillRef idx="0">
                                  <a:schemeClr val="accent1"/>
                                </a:fillRef>
                                <a:effectRef idx="0">
                                  <a:schemeClr val="accent1"/>
                                </a:effectRef>
                                <a:fontRef idx="minor">
                                  <a:schemeClr val="tx1"/>
                                </a:fontRef>
                              </p:style>
                            </p:cxnSp>
                          </p:grpSp>
                          <p:cxnSp>
                            <p:nvCxnSpPr>
                              <p:cNvPr id="66" name="Straight Connector 65"/>
                              <p:cNvCxnSpPr/>
                              <p:nvPr/>
                            </p:nvCxnSpPr>
                            <p:spPr>
                              <a:xfrm flipH="1">
                                <a:off x="11875" y="184067"/>
                                <a:ext cx="1169719" cy="0"/>
                              </a:xfrm>
                              <a:prstGeom prst="line">
                                <a:avLst/>
                              </a:prstGeom>
                              <a:ln w="22225">
                                <a:solidFill>
                                  <a:srgbClr val="FF0000"/>
                                </a:solidFill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</p:grpSp>
                        <p:cxnSp>
                          <p:nvCxnSpPr>
                            <p:cNvPr id="64" name="Straight Connector 63"/>
                            <p:cNvCxnSpPr/>
                            <p:nvPr/>
                          </p:nvCxnSpPr>
                          <p:spPr>
                            <a:xfrm flipH="1">
                              <a:off x="1169720" y="29688"/>
                              <a:ext cx="593765" cy="151955"/>
                            </a:xfrm>
                            <a:prstGeom prst="line">
                              <a:avLst/>
                            </a:prstGeom>
                            <a:ln w="22225">
                              <a:solidFill>
                                <a:srgbClr val="FF0000"/>
                              </a:solidFill>
                            </a:ln>
                          </p:spPr>
                          <p:style>
                            <a:lnRef idx="1">
                              <a:schemeClr val="accent1"/>
                            </a:lnRef>
                            <a:fillRef idx="0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tx1"/>
                            </a:fontRef>
                          </p:style>
                        </p:cxnSp>
                      </p:grpSp>
                      <p:cxnSp>
                        <p:nvCxnSpPr>
                          <p:cNvPr id="62" name="Straight Connector 61"/>
                          <p:cNvCxnSpPr/>
                          <p:nvPr/>
                        </p:nvCxnSpPr>
                        <p:spPr>
                          <a:xfrm flipH="1" flipV="1">
                            <a:off x="682831" y="29688"/>
                            <a:ext cx="495300" cy="151914"/>
                          </a:xfrm>
                          <a:prstGeom prst="line">
                            <a:avLst/>
                          </a:prstGeom>
                          <a:ln w="22225">
                            <a:solidFill>
                              <a:srgbClr val="FF0000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cxnSp>
                    <p:nvCxnSpPr>
                      <p:cNvPr id="58" name="Straight Connector 57"/>
                      <p:cNvCxnSpPr/>
                      <p:nvPr/>
                    </p:nvCxnSpPr>
                    <p:spPr>
                      <a:xfrm>
                        <a:off x="2232837" y="691116"/>
                        <a:ext cx="691117" cy="0"/>
                      </a:xfrm>
                      <a:prstGeom prst="line">
                        <a:avLst/>
                      </a:prstGeom>
                      <a:ln w="28575">
                        <a:solidFill>
                          <a:srgbClr val="00B0F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56" name="Straight Connector 55"/>
                    <p:cNvCxnSpPr/>
                    <p:nvPr/>
                  </p:nvCxnSpPr>
                  <p:spPr>
                    <a:xfrm>
                      <a:off x="2232837" y="1360967"/>
                      <a:ext cx="690880" cy="0"/>
                    </a:xfrm>
                    <a:prstGeom prst="line">
                      <a:avLst/>
                    </a:prstGeom>
                    <a:ln w="28575">
                      <a:solidFill>
                        <a:srgbClr val="00B0F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4" name="Straight Connector 53"/>
                  <p:cNvCxnSpPr/>
                  <p:nvPr/>
                </p:nvCxnSpPr>
                <p:spPr>
                  <a:xfrm>
                    <a:off x="2232837" y="2190307"/>
                    <a:ext cx="690880" cy="0"/>
                  </a:xfrm>
                  <a:prstGeom prst="line">
                    <a:avLst/>
                  </a:prstGeom>
                  <a:ln w="28575">
                    <a:solidFill>
                      <a:srgbClr val="00B0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52" name="Straight Connector 51"/>
                <p:cNvCxnSpPr/>
                <p:nvPr/>
              </p:nvCxnSpPr>
              <p:spPr>
                <a:xfrm>
                  <a:off x="2243470" y="3646967"/>
                  <a:ext cx="690880" cy="0"/>
                </a:xfrm>
                <a:prstGeom prst="line">
                  <a:avLst/>
                </a:prstGeom>
                <a:ln w="28575">
                  <a:solidFill>
                    <a:srgbClr val="00B0F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7" name="Rectangle 46"/>
              <p:cNvSpPr/>
              <p:nvPr/>
            </p:nvSpPr>
            <p:spPr>
              <a:xfrm>
                <a:off x="2934586" y="510363"/>
                <a:ext cx="1127051" cy="38277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id-ID" sz="1200" b="1">
                    <a:solidFill>
                      <a:srgbClr val="FFFF00"/>
                    </a:solidFill>
                    <a:effectLst/>
                    <a:ea typeface="Calibri"/>
                    <a:cs typeface="Times New Roman"/>
                  </a:rPr>
                  <a:t>Morfologi</a:t>
                </a:r>
                <a:endParaRPr lang="id-ID" sz="1100"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2923954" y="1169581"/>
                <a:ext cx="1126490" cy="3822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id-ID" sz="1200" b="1">
                    <a:solidFill>
                      <a:srgbClr val="FFFF00"/>
                    </a:solidFill>
                    <a:effectLst/>
                    <a:ea typeface="Calibri"/>
                    <a:cs typeface="Times New Roman"/>
                  </a:rPr>
                  <a:t>Fisiologi</a:t>
                </a:r>
                <a:endParaRPr lang="id-ID" sz="1100"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2923954" y="2030818"/>
                <a:ext cx="1126490" cy="38227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id-ID" sz="1200" b="1">
                    <a:solidFill>
                      <a:srgbClr val="FFFF00"/>
                    </a:solidFill>
                    <a:effectLst/>
                    <a:ea typeface="Calibri"/>
                    <a:cs typeface="Times New Roman"/>
                  </a:rPr>
                  <a:t>Anatomi</a:t>
                </a:r>
                <a:endParaRPr lang="id-ID" sz="1100"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2934586" y="3476846"/>
                <a:ext cx="1127051" cy="38277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id-ID" sz="1200" b="1">
                    <a:solidFill>
                      <a:srgbClr val="FFFF00"/>
                    </a:solidFill>
                    <a:effectLst/>
                    <a:ea typeface="Calibri"/>
                    <a:cs typeface="Times New Roman"/>
                  </a:rPr>
                  <a:t>Ekologi</a:t>
                </a:r>
                <a:endParaRPr lang="id-ID" sz="1100">
                  <a:effectLst/>
                  <a:ea typeface="Calibri"/>
                  <a:cs typeface="Times New Roman"/>
                </a:endParaRPr>
              </a:p>
            </p:txBody>
          </p:sp>
        </p:grpSp>
        <p:cxnSp>
          <p:nvCxnSpPr>
            <p:cNvPr id="40" name="Straight Connector 39"/>
            <p:cNvCxnSpPr/>
            <p:nvPr/>
          </p:nvCxnSpPr>
          <p:spPr>
            <a:xfrm flipV="1">
              <a:off x="1684718" y="818707"/>
              <a:ext cx="1143543" cy="21261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1828800" y="382773"/>
              <a:ext cx="510438" cy="4248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ectangle 41"/>
            <p:cNvSpPr/>
            <p:nvPr/>
          </p:nvSpPr>
          <p:spPr>
            <a:xfrm>
              <a:off x="2775098" y="467833"/>
              <a:ext cx="1127002" cy="38276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0"/>
                </a:spcAft>
              </a:pPr>
              <a:r>
                <a:rPr lang="id-ID" sz="1200" b="1">
                  <a:solidFill>
                    <a:srgbClr val="FF0000"/>
                  </a:solidFill>
                  <a:effectLst/>
                  <a:ea typeface="Calibri"/>
                  <a:cs typeface="Times New Roman"/>
                </a:rPr>
                <a:t>Insecta</a:t>
              </a:r>
              <a:endParaRPr lang="id-ID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988288" y="0"/>
              <a:ext cx="1127002" cy="38276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0"/>
                </a:spcAft>
              </a:pPr>
              <a:r>
                <a:rPr lang="id-ID" sz="1200" b="1">
                  <a:solidFill>
                    <a:srgbClr val="FF0000"/>
                  </a:solidFill>
                  <a:effectLst/>
                  <a:ea typeface="Calibri"/>
                  <a:cs typeface="Times New Roman"/>
                </a:rPr>
                <a:t>Mamalia</a:t>
              </a:r>
              <a:endParaRPr lang="id-ID" sz="1100">
                <a:effectLst/>
                <a:ea typeface="Calibri"/>
                <a:cs typeface="Times New Roman"/>
              </a:endParaRPr>
            </a:p>
          </p:txBody>
        </p:sp>
        <p:cxnSp>
          <p:nvCxnSpPr>
            <p:cNvPr id="44" name="Straight Connector 43"/>
            <p:cNvCxnSpPr/>
            <p:nvPr/>
          </p:nvCxnSpPr>
          <p:spPr>
            <a:xfrm flipV="1">
              <a:off x="255181" y="467834"/>
              <a:ext cx="265815" cy="519087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/>
            <p:cNvSpPr/>
            <p:nvPr/>
          </p:nvSpPr>
          <p:spPr>
            <a:xfrm>
              <a:off x="255181" y="85061"/>
              <a:ext cx="1127002" cy="38276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0"/>
                </a:spcAft>
              </a:pPr>
              <a:r>
                <a:rPr lang="id-ID" sz="1200" b="1">
                  <a:solidFill>
                    <a:srgbClr val="FF0000"/>
                  </a:solidFill>
                  <a:effectLst/>
                  <a:ea typeface="Calibri"/>
                  <a:cs typeface="Times New Roman"/>
                </a:rPr>
                <a:t>Kucing</a:t>
              </a:r>
              <a:endParaRPr lang="id-ID" sz="110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9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anchor="ctr" anchorCtr="0"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KUE LAPIS BIOLOGI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0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  <a:lumOff val="50000"/>
            </a:schemeClr>
          </a:solidFill>
          <a:ln w="28575">
            <a:solidFill>
              <a:srgbClr val="00B0F0"/>
            </a:solidFill>
          </a:ln>
        </p:spPr>
        <p:txBody>
          <a:bodyPr anchor="ctr" anchorCtr="0"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INTRODUCTION</a:t>
            </a:r>
            <a:endParaRPr lang="id-ID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id-ID" dirty="0" smtClean="0"/>
              <a:t>Kajian Ekologi sangat luas </a:t>
            </a:r>
            <a:r>
              <a:rPr lang="id-ID" dirty="0" smtClean="0">
                <a:sym typeface="Wingdings" pitchFamily="2" charset="2"/>
              </a:rPr>
              <a:t> ada organisme pasti ada ekologi</a:t>
            </a:r>
          </a:p>
          <a:p>
            <a:pPr marL="273050" indent="-273050">
              <a:tabLst>
                <a:tab pos="531813" algn="l"/>
                <a:tab pos="1528763" algn="l"/>
              </a:tabLst>
            </a:pPr>
            <a:r>
              <a:rPr lang="id-ID" dirty="0" smtClean="0">
                <a:sym typeface="Wingdings" pitchFamily="2" charset="2"/>
              </a:rPr>
              <a:t>Biosfer  bagian bumi meliputi atmosfer, lithosfer dan hidrosfer yang dihuni oleh m.h., atau Ekosistem secara global. </a:t>
            </a:r>
          </a:p>
          <a:p>
            <a:r>
              <a:rPr lang="id-ID" dirty="0" smtClean="0">
                <a:sym typeface="Wingdings" pitchFamily="2" charset="2"/>
              </a:rPr>
              <a:t>Pengamatan Biosfer sec. keseluruhan tidak mungkin.</a:t>
            </a:r>
          </a:p>
          <a:p>
            <a:r>
              <a:rPr lang="id-ID" dirty="0" smtClean="0">
                <a:sym typeface="Wingdings" pitchFamily="2" charset="2"/>
              </a:rPr>
              <a:t>Pendekatan studi konsep </a:t>
            </a:r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Aut Ekologi </a:t>
            </a:r>
            <a:r>
              <a:rPr lang="id-ID" dirty="0" smtClean="0">
                <a:sym typeface="Wingdings" pitchFamily="2" charset="2"/>
              </a:rPr>
              <a:t>dan </a:t>
            </a:r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Syn Ekologi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Aut Ekologi </a:t>
            </a:r>
            <a:r>
              <a:rPr lang="id-ID" dirty="0" smtClean="0">
                <a:solidFill>
                  <a:schemeClr val="tx1"/>
                </a:solidFill>
                <a:sym typeface="Wingdings" pitchFamily="2" charset="2"/>
              </a:rPr>
              <a:t> (autobiografi), mengkaji tentang diri sendiri/ populasi tertentu tanpa mengkaitkannya dgn populasi organisme lainnya. Misal : cara hidup, reproduksi, bgmn habitatnya, </a:t>
            </a:r>
            <a:r>
              <a:rPr lang="id-ID" dirty="0">
                <a:solidFill>
                  <a:schemeClr val="tx1"/>
                </a:solidFill>
                <a:sym typeface="Wingdings" pitchFamily="2" charset="2"/>
              </a:rPr>
              <a:t>dll (studi pada tingkat </a:t>
            </a:r>
            <a:r>
              <a:rPr lang="id-ID" dirty="0" smtClean="0">
                <a:solidFill>
                  <a:schemeClr val="tx1"/>
                </a:solidFill>
                <a:sym typeface="Wingdings" pitchFamily="2" charset="2"/>
              </a:rPr>
              <a:t>species)</a:t>
            </a:r>
          </a:p>
          <a:p>
            <a:pPr algn="just"/>
            <a:r>
              <a:rPr lang="id-ID" dirty="0" smtClean="0">
                <a:solidFill>
                  <a:srgbClr val="FFFF00"/>
                </a:solidFill>
                <a:sym typeface="Wingdings" pitchFamily="2" charset="2"/>
              </a:rPr>
              <a:t>Syn Ekologi</a:t>
            </a:r>
            <a:r>
              <a:rPr lang="id-ID" dirty="0" smtClean="0">
                <a:solidFill>
                  <a:schemeClr val="tx1"/>
                </a:solidFill>
                <a:sym typeface="Wingdings" pitchFamily="2" charset="2"/>
              </a:rPr>
              <a:t> Kajian tentang suatu populasi tertentu yang sudah dikaitkan dengan interaksi terhadap populasi lainnya. (studi pada tingkat komunitas)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22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1952625" y="369888"/>
            <a:ext cx="5256213" cy="4667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chemeClr val="accent2"/>
                </a:solidFill>
                <a:latin typeface="Tahoma" pitchFamily="34" charset="0"/>
              </a:rPr>
              <a:t>PEMBAGIAN EKOLOGI</a:t>
            </a:r>
          </a:p>
        </p:txBody>
      </p:sp>
      <p:sp>
        <p:nvSpPr>
          <p:cNvPr id="143363" name="AutoShape 3"/>
          <p:cNvSpPr>
            <a:spLocks noChangeArrowheads="1"/>
          </p:cNvSpPr>
          <p:nvPr/>
        </p:nvSpPr>
        <p:spPr bwMode="auto">
          <a:xfrm>
            <a:off x="3205163" y="1268413"/>
            <a:ext cx="1727200" cy="2055812"/>
          </a:xfrm>
          <a:prstGeom prst="leftRightArrowCallout">
            <a:avLst>
              <a:gd name="adj1" fmla="val 29756"/>
              <a:gd name="adj2" fmla="val 29756"/>
              <a:gd name="adj3" fmla="val 12500"/>
              <a:gd name="adj4" fmla="val 50000"/>
            </a:avLst>
          </a:prstGeom>
          <a:solidFill>
            <a:srgbClr val="FFCC99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solidFill>
                  <a:schemeClr val="tx2"/>
                </a:solidFill>
                <a:latin typeface="Comic Sans MS" pitchFamily="66" charset="0"/>
              </a:rPr>
              <a:t>KEILMUAN</a:t>
            </a:r>
          </a:p>
        </p:txBody>
      </p:sp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179388" y="1196975"/>
            <a:ext cx="2879725" cy="2376488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AUTEKOLOGI: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mempelajari individu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dalam hubungannya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dengan lingkungan;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 pendekatan fisiologi</a:t>
            </a:r>
          </a:p>
        </p:txBody>
      </p:sp>
      <p:sp>
        <p:nvSpPr>
          <p:cNvPr id="143365" name="AutoShape 5"/>
          <p:cNvSpPr>
            <a:spLocks noChangeArrowheads="1"/>
          </p:cNvSpPr>
          <p:nvPr/>
        </p:nvSpPr>
        <p:spPr bwMode="auto">
          <a:xfrm>
            <a:off x="971550" y="3716338"/>
            <a:ext cx="6335713" cy="936625"/>
          </a:xfrm>
          <a:prstGeom prst="downArrowCallout">
            <a:avLst>
              <a:gd name="adj1" fmla="val 169110"/>
              <a:gd name="adj2" fmla="val 169110"/>
              <a:gd name="adj3" fmla="val 16667"/>
              <a:gd name="adj4" fmla="val 6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0000CC"/>
                </a:solidFill>
              </a:rPr>
              <a:t>TAKSONOMI</a:t>
            </a:r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468313" y="4868863"/>
            <a:ext cx="7775575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rgbClr val="000066"/>
                </a:solidFill>
              </a:rPr>
              <a:t>MANUSIA, HEWAN, TUMBUHAN DAN JASAD RENIK</a:t>
            </a:r>
          </a:p>
        </p:txBody>
      </p:sp>
      <p:sp>
        <p:nvSpPr>
          <p:cNvPr id="143367" name="Rectangle 7"/>
          <p:cNvSpPr>
            <a:spLocks noChangeArrowheads="1"/>
          </p:cNvSpPr>
          <p:nvPr/>
        </p:nvSpPr>
        <p:spPr bwMode="auto">
          <a:xfrm>
            <a:off x="5003800" y="1268413"/>
            <a:ext cx="3960813" cy="2305050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SINEKOLOGI: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mempelajari kelompok individu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sbg suatu komunitas: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Pengaruh lingkungan terhadap </a:t>
            </a:r>
          </a:p>
          <a:p>
            <a:pPr algn="ctr"/>
            <a:r>
              <a:rPr lang="en-US" sz="2000" b="1">
                <a:solidFill>
                  <a:schemeClr val="accent2"/>
                </a:solidFill>
                <a:latin typeface="Comic Sans MS" pitchFamily="66" charset="0"/>
              </a:rPr>
              <a:t>komposisi dan struktur vegetasi</a:t>
            </a:r>
          </a:p>
        </p:txBody>
      </p:sp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1116013" y="5805488"/>
            <a:ext cx="6553200" cy="701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>
                <a:solidFill>
                  <a:srgbClr val="000066"/>
                </a:solidFill>
                <a:latin typeface="Comic Sans MS" pitchFamily="66" charset="0"/>
              </a:rPr>
              <a:t>MORFOLOGI, ANATOMI, HISTOLOGI, FISIOLOGI, GENETIKA</a:t>
            </a:r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>
            <a:off x="2843213" y="5373688"/>
            <a:ext cx="1223962" cy="360362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4067175" y="5373688"/>
            <a:ext cx="1512888" cy="360362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2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 animBg="1"/>
      <p:bldP spid="143363" grpId="0" animBg="1"/>
      <p:bldP spid="143364" grpId="0" animBg="1"/>
      <p:bldP spid="143365" grpId="0" animBg="1"/>
      <p:bldP spid="143366" grpId="0" animBg="1"/>
      <p:bldP spid="143367" grpId="0" animBg="1"/>
      <p:bldP spid="1433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1412776"/>
            <a:ext cx="698370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5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029" y="1340768"/>
            <a:ext cx="6984776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51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980728"/>
            <a:ext cx="682308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028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161893" y="1124744"/>
            <a:ext cx="6860232" cy="462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99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WordArt 2" descr="Trellis"/>
          <p:cNvSpPr>
            <a:spLocks noChangeArrowheads="1" noChangeShapeType="1" noTextEdit="1"/>
          </p:cNvSpPr>
          <p:nvPr/>
        </p:nvSpPr>
        <p:spPr bwMode="auto">
          <a:xfrm>
            <a:off x="1116013" y="3429000"/>
            <a:ext cx="61912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28575">
                  <a:solidFill>
                    <a:srgbClr val="000099"/>
                  </a:solidFill>
                  <a:round/>
                  <a:headEnd/>
                  <a:tailEnd/>
                </a:ln>
                <a:pattFill prst="trellis">
                  <a:fgClr>
                    <a:schemeClr val="bg1"/>
                  </a:fgClr>
                  <a:bgClr>
                    <a:schemeClr val="accent2"/>
                  </a:bgClr>
                </a:pattFill>
                <a:latin typeface="Arial Black"/>
              </a:rPr>
              <a:t> EKOSISTEM</a:t>
            </a:r>
          </a:p>
        </p:txBody>
      </p:sp>
      <p:sp>
        <p:nvSpPr>
          <p:cNvPr id="183299" name="Text Box 3"/>
          <p:cNvSpPr txBox="1">
            <a:spLocks noChangeArrowheads="1"/>
          </p:cNvSpPr>
          <p:nvPr/>
        </p:nvSpPr>
        <p:spPr bwMode="auto">
          <a:xfrm>
            <a:off x="71438" y="188913"/>
            <a:ext cx="8964612" cy="1319212"/>
          </a:xfrm>
          <a:prstGeom prst="rect">
            <a:avLst/>
          </a:prstGeom>
          <a:gradFill rotWithShape="1">
            <a:gsLst>
              <a:gs pos="0">
                <a:srgbClr val="6666FF"/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</a:rPr>
              <a:t>EKOLOGI (</a:t>
            </a:r>
            <a:r>
              <a:rPr lang="en-US" sz="2800" b="1" i="1">
                <a:solidFill>
                  <a:schemeClr val="bg1"/>
                </a:solidFill>
              </a:rPr>
              <a:t>ECOLOGY</a:t>
            </a:r>
            <a:r>
              <a:rPr lang="en-US" sz="2800" b="1">
                <a:solidFill>
                  <a:schemeClr val="bg1"/>
                </a:solidFill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ILMU MURNI: MEMBAHAS TEORI, KONSEP DAN KAIDAH HUBUNGAN TIMBAL BALIK ANTARA ORGANISME DAN LINGKUNGAN</a:t>
            </a:r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61913" y="1700213"/>
            <a:ext cx="8974137" cy="131921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2"/>
              </a:gs>
            </a:gsLst>
            <a:path path="rect">
              <a:fillToRect l="100000" t="100000"/>
            </a:path>
          </a:gradFill>
          <a:ln w="38100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</a:rPr>
              <a:t>ILMU LINGKUNGAN (</a:t>
            </a:r>
            <a:r>
              <a:rPr lang="en-US" sz="2800" b="1" i="1">
                <a:solidFill>
                  <a:schemeClr val="bg1"/>
                </a:solidFill>
              </a:rPr>
              <a:t>ENVIRONMENT SCIENCE</a:t>
            </a:r>
            <a:r>
              <a:rPr lang="en-US" sz="2800" b="1">
                <a:solidFill>
                  <a:schemeClr val="bg1"/>
                </a:solidFill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</a:rPr>
              <a:t>ILMU TERAPAN: PENERAPAN TEORI, KONSEP DAN KAIDAH EKOLOGI DALAM PENGELOLAAN LINGKUNGAN</a:t>
            </a: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250825" y="4365625"/>
            <a:ext cx="8569325" cy="267765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dirty="0">
                <a:solidFill>
                  <a:schemeClr val="accent2"/>
                </a:solidFill>
              </a:rPr>
              <a:t>SISTEM EKOLOGI: </a:t>
            </a:r>
            <a:r>
              <a:rPr lang="en-US" sz="2400" b="1" dirty="0" err="1">
                <a:solidFill>
                  <a:schemeClr val="accent2"/>
                </a:solidFill>
              </a:rPr>
              <a:t>Satuan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struktur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dan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fungsi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dalam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ekologi</a:t>
            </a:r>
            <a:r>
              <a:rPr lang="en-US" sz="2400" b="1" dirty="0">
                <a:solidFill>
                  <a:schemeClr val="accent2"/>
                </a:solidFill>
              </a:rPr>
              <a:t>, </a:t>
            </a:r>
            <a:r>
              <a:rPr lang="en-US" sz="2400" b="1" dirty="0" err="1">
                <a:solidFill>
                  <a:schemeClr val="accent2"/>
                </a:solidFill>
              </a:rPr>
              <a:t>terbentuk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oleh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hubungan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timbal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balik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antara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makhluk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hidup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dan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Lingkungannya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>
                <a:solidFill>
                  <a:schemeClr val="accent2"/>
                </a:solidFill>
              </a:rPr>
              <a:t>(</a:t>
            </a:r>
            <a:r>
              <a:rPr lang="en-US" sz="2400" b="1" dirty="0" err="1">
                <a:solidFill>
                  <a:schemeClr val="accent2"/>
                </a:solidFill>
              </a:rPr>
              <a:t>Istilah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Ekosistem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oleh</a:t>
            </a:r>
            <a:r>
              <a:rPr lang="en-US" sz="2400" b="1" dirty="0">
                <a:solidFill>
                  <a:schemeClr val="accent2"/>
                </a:solidFill>
              </a:rPr>
              <a:t> A.G. </a:t>
            </a:r>
            <a:r>
              <a:rPr lang="en-US" sz="2400" b="1" dirty="0" err="1">
                <a:solidFill>
                  <a:schemeClr val="accent2"/>
                </a:solidFill>
              </a:rPr>
              <a:t>Tansley</a:t>
            </a:r>
            <a:r>
              <a:rPr lang="en-US" sz="2400" b="1" dirty="0">
                <a:solidFill>
                  <a:schemeClr val="accent2"/>
                </a:solidFill>
              </a:rPr>
              <a:t>, 1935: </a:t>
            </a:r>
            <a:r>
              <a:rPr lang="en-US" sz="2400" b="1" dirty="0" err="1" smtClean="0">
                <a:solidFill>
                  <a:schemeClr val="accent2"/>
                </a:solidFill>
              </a:rPr>
              <a:t>Struktuktur</a:t>
            </a:r>
            <a:r>
              <a:rPr lang="en-US" sz="2400" b="1" dirty="0" smtClean="0">
                <a:solidFill>
                  <a:schemeClr val="accent2"/>
                </a:solidFill>
              </a:rPr>
              <a:t> yang </a:t>
            </a:r>
            <a:r>
              <a:rPr lang="en-US" sz="2400" b="1" dirty="0" err="1" smtClean="0">
                <a:solidFill>
                  <a:schemeClr val="accent2"/>
                </a:solidFill>
              </a:rPr>
              <a:t>berhubungan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dengan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keanekaragaman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spesies</a:t>
            </a:r>
            <a:r>
              <a:rPr lang="en-US" sz="2400" b="1" dirty="0">
                <a:solidFill>
                  <a:schemeClr val="accent2"/>
                </a:solidFill>
              </a:rPr>
              <a:t>, </a:t>
            </a:r>
            <a:r>
              <a:rPr lang="en-US" sz="2400" b="1" dirty="0" err="1" smtClean="0">
                <a:solidFill>
                  <a:schemeClr val="accent2"/>
                </a:solidFill>
              </a:rPr>
              <a:t>berhubungan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>
                <a:solidFill>
                  <a:schemeClr val="accent2"/>
                </a:solidFill>
              </a:rPr>
              <a:t>dg </a:t>
            </a:r>
            <a:r>
              <a:rPr lang="en-US" sz="2400" b="1" dirty="0" err="1">
                <a:solidFill>
                  <a:schemeClr val="accent2"/>
                </a:solidFill>
              </a:rPr>
              <a:t>siklus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materi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dan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arus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energi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melalui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komponen-komponen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</a:rPr>
              <a:t>ekosistem</a:t>
            </a:r>
            <a:r>
              <a:rPr lang="en-US" sz="2400" b="1" dirty="0">
                <a:solidFill>
                  <a:schemeClr val="accent2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15477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83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8" grpId="0" animBg="1"/>
      <p:bldP spid="183299" grpId="0" animBg="1"/>
      <p:bldP spid="183300" grpId="0" animBg="1"/>
      <p:bldP spid="18330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Menurut m.h.	:	Ekologi Tumbuhan dan Ekologi Hewan.</a:t>
            </a:r>
          </a:p>
          <a:p>
            <a:pPr marL="266700" indent="0" algn="just">
              <a:buNone/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Dapat pula dibedakan sbg : ekologi serangga, ekologi ikan, ekologi manusia</a:t>
            </a:r>
          </a:p>
          <a:p>
            <a:pPr algn="just"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Menurut habitat	:	E. P’kotaan, E. Pedesaan, E. Pantai, E. Laut, dan sebagainya.</a:t>
            </a:r>
          </a:p>
          <a:p>
            <a:pPr algn="just"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Ekologi Populasi : struktur, regulasi, dan strategi pertumb. Populasi</a:t>
            </a:r>
          </a:p>
          <a:p>
            <a:pPr algn="just"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Ekologi Komunitas : persebaran m.h. di b’bagai habitat, komposisi komunitas &amp; suksesi, aliran energi, daur biogeokimia, dan produktivitas</a:t>
            </a:r>
          </a:p>
          <a:p>
            <a:pPr algn="just"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Ekologi Evolusioner : pemisahan relung dan terjadinya spesies.</a:t>
            </a:r>
          </a:p>
          <a:p>
            <a:pPr algn="just">
              <a:tabLst>
                <a:tab pos="2336800" algn="l"/>
                <a:tab pos="2603500" algn="l"/>
                <a:tab pos="2870200" algn="l"/>
              </a:tabLst>
            </a:pPr>
            <a:r>
              <a:rPr lang="id-ID" dirty="0" smtClean="0">
                <a:solidFill>
                  <a:srgbClr val="002060"/>
                </a:solidFill>
              </a:rPr>
              <a:t>Ekologi Geografi : persebaran m.h., palaeo-ekologi, bioma.</a:t>
            </a:r>
            <a:endParaRPr lang="id-ID" dirty="0">
              <a:solidFill>
                <a:srgbClr val="00206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7030A0"/>
          </a:solidFill>
          <a:ln w="28575">
            <a:solidFill>
              <a:srgbClr val="00B0F0"/>
            </a:solidFill>
          </a:ln>
        </p:spPr>
        <p:txBody>
          <a:bodyPr anchor="ctr" anchorCtr="0"/>
          <a:lstStyle/>
          <a:p>
            <a:pPr algn="ctr"/>
            <a:r>
              <a:rPr lang="id-ID" dirty="0" smtClean="0">
                <a:solidFill>
                  <a:srgbClr val="FFFF00"/>
                </a:solidFill>
              </a:rPr>
              <a:t>PEMBAGIAN EKOLOGI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24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0325" y="247650"/>
            <a:ext cx="7864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400" b="1" u="sng">
                <a:latin typeface="Verdana" pitchFamily="34" charset="0"/>
              </a:rPr>
              <a:t>PEMBAGIAN EKOLOGI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52400" y="762000"/>
            <a:ext cx="8686800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08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10000"/>
              </a:lnSpc>
              <a:buSzPct val="90000"/>
              <a:buFontTx/>
              <a:buAutoNum type="arabicParenR"/>
            </a:pPr>
            <a:r>
              <a:rPr lang="en-US" b="1">
                <a:solidFill>
                  <a:srgbClr val="FF0000"/>
                </a:solidFill>
                <a:latin typeface="Verdana" pitchFamily="34" charset="0"/>
              </a:rPr>
              <a:t>Berdasarkan keilmuan</a:t>
            </a:r>
            <a:r>
              <a:rPr lang="en-US" b="1">
                <a:solidFill>
                  <a:srgbClr val="FFFF00"/>
                </a:solidFill>
                <a:latin typeface="Verdana" pitchFamily="34" charset="0"/>
              </a:rPr>
              <a:t>: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Sinekologi	: </a:t>
            </a:r>
            <a:r>
              <a:rPr lang="en-US" b="1">
                <a:latin typeface="Verdana" pitchFamily="34" charset="0"/>
                <a:sym typeface="Wingdings" pitchFamily="2" charset="2"/>
              </a:rPr>
              <a:t> kelompok organisme terhadap lingkungan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  <a:sym typeface="Wingdings" pitchFamily="2" charset="2"/>
              </a:rPr>
              <a:t>Outekologi	:  individu terhadap lingkungan</a:t>
            </a:r>
            <a:endParaRPr lang="en-US" b="1">
              <a:latin typeface="Verdana" pitchFamily="34" charset="0"/>
            </a:endParaRPr>
          </a:p>
          <a:p>
            <a:pPr lvl="1">
              <a:lnSpc>
                <a:spcPct val="110000"/>
              </a:lnSpc>
              <a:buSzPct val="90000"/>
            </a:pPr>
            <a:endParaRPr lang="en-US" b="1">
              <a:latin typeface="Verdana" pitchFamily="34" charset="0"/>
            </a:endParaRPr>
          </a:p>
          <a:p>
            <a:pPr>
              <a:lnSpc>
                <a:spcPct val="110000"/>
              </a:lnSpc>
              <a:buSzPct val="90000"/>
              <a:buFontTx/>
              <a:buAutoNum type="arabicParenR"/>
            </a:pPr>
            <a:r>
              <a:rPr lang="en-US" b="1">
                <a:solidFill>
                  <a:srgbClr val="FF0000"/>
                </a:solidFill>
                <a:latin typeface="Verdana" pitchFamily="34" charset="0"/>
              </a:rPr>
              <a:t>Berdasarkan taksonomi</a:t>
            </a:r>
            <a:r>
              <a:rPr lang="en-US" b="1">
                <a:solidFill>
                  <a:srgbClr val="FFFF00"/>
                </a:solidFill>
                <a:latin typeface="Verdana" pitchFamily="34" charset="0"/>
              </a:rPr>
              <a:t>: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manusia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tumbuhan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hewan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mikroba</a:t>
            </a:r>
          </a:p>
          <a:p>
            <a:pPr lvl="1">
              <a:lnSpc>
                <a:spcPct val="110000"/>
              </a:lnSpc>
              <a:buSzPct val="90000"/>
            </a:pPr>
            <a:endParaRPr lang="en-US" b="1">
              <a:latin typeface="Verdana" pitchFamily="34" charset="0"/>
            </a:endParaRPr>
          </a:p>
          <a:p>
            <a:pPr>
              <a:lnSpc>
                <a:spcPct val="110000"/>
              </a:lnSpc>
              <a:buSzPct val="90000"/>
              <a:buFontTx/>
              <a:buAutoNum type="arabicParenR" startAt="3"/>
            </a:pPr>
            <a:r>
              <a:rPr lang="en-US" b="1">
                <a:latin typeface="Verdana" pitchFamily="34" charset="0"/>
              </a:rPr>
              <a:t>Berdasarkan keperluan praktis: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air tawar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laut</a:t>
            </a:r>
          </a:p>
          <a:p>
            <a:pPr lvl="1">
              <a:lnSpc>
                <a:spcPct val="110000"/>
              </a:lnSpc>
              <a:buSzPct val="90000"/>
              <a:buFontTx/>
              <a:buChar char="•"/>
            </a:pPr>
            <a:r>
              <a:rPr lang="en-US" b="1">
                <a:latin typeface="Verdana" pitchFamily="34" charset="0"/>
              </a:rPr>
              <a:t>Ekologi daratan</a:t>
            </a:r>
          </a:p>
          <a:p>
            <a:pPr lvl="1">
              <a:lnSpc>
                <a:spcPct val="110000"/>
              </a:lnSpc>
              <a:buSzPct val="90000"/>
            </a:pPr>
            <a:endParaRPr lang="en-US" b="1">
              <a:latin typeface="Verdana" pitchFamily="34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28600" y="5237163"/>
            <a:ext cx="8686800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25675" algn="l"/>
                <a:tab pos="25749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lnSpc>
                <a:spcPct val="105000"/>
              </a:lnSpc>
            </a:pPr>
            <a:r>
              <a:rPr lang="en-US" b="1">
                <a:latin typeface="Verdana" pitchFamily="34" charset="0"/>
              </a:rPr>
              <a:t>Ada pula yang membedakan antara ilmu lingkungan dan ekologi. </a:t>
            </a:r>
          </a:p>
          <a:p>
            <a:pPr algn="just">
              <a:lnSpc>
                <a:spcPct val="105000"/>
              </a:lnSpc>
            </a:pPr>
            <a:endParaRPr lang="en-US" sz="800" b="1">
              <a:latin typeface="Verdana" pitchFamily="34" charset="0"/>
            </a:endParaRPr>
          </a:p>
          <a:p>
            <a:pPr algn="just">
              <a:lnSpc>
                <a:spcPct val="105000"/>
              </a:lnSpc>
            </a:pPr>
            <a:r>
              <a:rPr lang="en-US" b="1">
                <a:latin typeface="Verdana" pitchFamily="34" charset="0"/>
              </a:rPr>
              <a:t>Ekologi 	</a:t>
            </a:r>
            <a:r>
              <a:rPr lang="en-US" b="1">
                <a:latin typeface="Verdana" pitchFamily="34" charset="0"/>
                <a:sym typeface="Wingdings" pitchFamily="2" charset="2"/>
              </a:rPr>
              <a:t> lingkungan yang masih murni</a:t>
            </a:r>
          </a:p>
          <a:p>
            <a:pPr algn="just">
              <a:lnSpc>
                <a:spcPct val="105000"/>
              </a:lnSpc>
            </a:pPr>
            <a:r>
              <a:rPr lang="en-US" b="1">
                <a:latin typeface="Verdana" pitchFamily="34" charset="0"/>
                <a:sym typeface="Wingdings" pitchFamily="2" charset="2"/>
              </a:rPr>
              <a:t>Ilmu lingkungan	 lingkungan yang dikelola oleh manusia</a:t>
            </a:r>
            <a:endParaRPr lang="en-US" b="1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21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3203</TotalTime>
  <Words>757</Words>
  <Application>Microsoft Office PowerPoint</Application>
  <PresentationFormat>On-screen Show (4:3)</PresentationFormat>
  <Paragraphs>241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Thatch</vt:lpstr>
      <vt:lpstr>RUANG LINGKUP EKOLOGI </vt:lpstr>
      <vt:lpstr>SEJARAH EKOLOGI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KUE LAPIS BIOLOGI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PEMBAGIAN EKOLOGI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Windows User</cp:lastModifiedBy>
  <cp:revision>55</cp:revision>
  <dcterms:created xsi:type="dcterms:W3CDTF">2011-09-12T16:46:04Z</dcterms:created>
  <dcterms:modified xsi:type="dcterms:W3CDTF">2019-02-28T04:31:53Z</dcterms:modified>
</cp:coreProperties>
</file>