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3"/>
  </p:notesMasterIdLst>
  <p:sldIdLst>
    <p:sldId id="256" r:id="rId3"/>
    <p:sldId id="258" r:id="rId4"/>
    <p:sldId id="257" r:id="rId5"/>
    <p:sldId id="259" r:id="rId6"/>
    <p:sldId id="304" r:id="rId7"/>
    <p:sldId id="260" r:id="rId8"/>
    <p:sldId id="261" r:id="rId9"/>
    <p:sldId id="262" r:id="rId10"/>
    <p:sldId id="263" r:id="rId11"/>
    <p:sldId id="264" r:id="rId12"/>
    <p:sldId id="265" r:id="rId13"/>
    <p:sldId id="268" r:id="rId14"/>
    <p:sldId id="269" r:id="rId15"/>
    <p:sldId id="270" r:id="rId16"/>
    <p:sldId id="271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5" r:id="rId40"/>
    <p:sldId id="303" r:id="rId41"/>
    <p:sldId id="302" r:id="rId42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F94E82-2D2C-4AE6-8FFB-2F41F147AA0D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FAC0E7-E2D0-4EC4-BECF-4D79C007A1D3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80561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Pahami lg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7879-3A2D-4436-A4C1-6FC128A4CC84}" type="slidenum">
              <a:rPr lang="id-ID">
                <a:solidFill>
                  <a:prstClr val="black"/>
                </a:solidFill>
              </a:rPr>
              <a:pPr/>
              <a:t>10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610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ilang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7879-3A2D-4436-A4C1-6FC128A4CC84}" type="slidenum">
              <a:rPr lang="id-ID">
                <a:solidFill>
                  <a:prstClr val="black"/>
                </a:solidFill>
              </a:rPr>
              <a:pPr/>
              <a:t>13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22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4B7879-3A2D-4436-A4C1-6FC128A4CC84}" type="slidenum">
              <a:rPr lang="id-ID">
                <a:solidFill>
                  <a:prstClr val="black"/>
                </a:solidFill>
              </a:rPr>
              <a:pPr/>
              <a:t>14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838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14339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smtClean="0">
                <a:solidFill>
                  <a:srgbClr val="FFFFFF"/>
                </a:solidFill>
              </a:endParaRPr>
            </a:p>
          </p:txBody>
        </p:sp>
        <p:sp>
          <p:nvSpPr>
            <p:cNvPr id="14340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434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4344" name="Rectangle 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4516850-F098-476A-BB21-572F3ECE168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461617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302816-B693-40EC-99AD-85E8991AF66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0958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3AC81-7251-460F-9CB1-DBF383406B59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237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73F3F-8D53-48BA-BA6B-75514D0AA821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042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D4BBF8-AD6B-4DEF-AF6F-FC01504BF8CB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324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0C1D7-FD73-4439-9CF0-149C77FB816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9115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B6CC95-2DA6-47EE-A213-0346B8FF856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2956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C2ED68-7D20-4018-BC48-0B0F9E08F9EB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709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7368C-7B92-4647-954D-3BCB2B11D542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6701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899B5E-9959-4B6D-9389-342DAEF070E7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252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91170-1D12-42D9-A7E9-D676093A9A9C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7795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213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A29C64A-D52D-4948-B7E8-ABDC8874E536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758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D0D61CA-8CAF-4743-9550-31BE1F2DDFBE}" type="slidenum">
              <a:rPr lang="en-US">
                <a:solidFill>
                  <a:srgbClr val="FFFFFF"/>
                </a:solidFill>
              </a:rPr>
              <a:pPr/>
              <a:t>‹#›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30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9D07906E-DD19-4196-B1E7-91D74F1FB758}" type="slidenum">
              <a:rPr lang="id-ID" smtClean="0"/>
              <a:t>‹#›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1EC61B8C-D67E-454A-92D2-B1446FF367EE}" type="datetimeFigureOut">
              <a:rPr lang="id-ID" smtClean="0"/>
              <a:t>14/03/2017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13315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smtClean="0">
                <a:solidFill>
                  <a:srgbClr val="FFFFFF"/>
                </a:solidFill>
              </a:endParaRPr>
            </a:p>
          </p:txBody>
        </p:sp>
        <p:sp>
          <p:nvSpPr>
            <p:cNvPr id="13316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id-ID" smtClean="0">
                <a:solidFill>
                  <a:srgbClr val="FFFFFF"/>
                </a:solidFill>
              </a:endParaRPr>
            </a:p>
          </p:txBody>
        </p:sp>
      </p:grpSp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332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ED7CEF-A6FC-4ACC-90D9-666D2E1EA1B4}" type="slidenum">
              <a:rPr lang="en-US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72407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7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8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3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4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5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6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7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8.wm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9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0.w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2060848"/>
            <a:ext cx="7543800" cy="1513855"/>
          </a:xfrm>
        </p:spPr>
        <p:txBody>
          <a:bodyPr/>
          <a:lstStyle/>
          <a:p>
            <a:pPr algn="ctr"/>
            <a:r>
              <a:rPr lang="id-ID" b="1" dirty="0" smtClean="0"/>
              <a:t>KIMIA PANGAN</a:t>
            </a:r>
            <a:r>
              <a:rPr lang="id-ID" dirty="0" smtClean="0"/>
              <a:t/>
            </a:r>
            <a:br>
              <a:rPr lang="id-ID" dirty="0" smtClean="0"/>
            </a:br>
            <a:r>
              <a:rPr lang="id-ID" sz="3200" dirty="0" smtClean="0"/>
              <a:t>(minggu ke-3)</a:t>
            </a:r>
            <a:endParaRPr lang="id-ID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43608" y="4077072"/>
            <a:ext cx="6461760" cy="1066800"/>
          </a:xfrm>
        </p:spPr>
        <p:txBody>
          <a:bodyPr/>
          <a:lstStyle/>
          <a:p>
            <a:pPr algn="ctr"/>
            <a:r>
              <a:rPr lang="id-ID" dirty="0" smtClean="0"/>
              <a:t>M. Khoiron Ferdiansyah, STP., M.Sc.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9391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7620000" cy="1143000"/>
          </a:xfrm>
        </p:spPr>
        <p:txBody>
          <a:bodyPr/>
          <a:lstStyle/>
          <a:p>
            <a:pPr algn="ctr"/>
            <a:r>
              <a:rPr lang="id-ID" sz="6600" b="1" dirty="0" smtClean="0"/>
              <a:t>KARBOHIDRAT</a:t>
            </a:r>
            <a:endParaRPr lang="id-ID" sz="6600" b="1" dirty="0"/>
          </a:p>
        </p:txBody>
      </p:sp>
    </p:spTree>
    <p:extLst>
      <p:ext uri="{BB962C8B-B14F-4D97-AF65-F5344CB8AC3E}">
        <p14:creationId xmlns:p14="http://schemas.microsoft.com/office/powerpoint/2010/main" val="223399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2050" name="Picture 2" descr="C:\Users\Khoiron PC\Desktop\pengertian karbohidra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9"/>
            <a:ext cx="7992888" cy="6245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768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1050925"/>
          </a:xfrm>
        </p:spPr>
        <p:txBody>
          <a:bodyPr/>
          <a:lstStyle/>
          <a:p>
            <a:r>
              <a:rPr lang="en-US">
                <a:solidFill>
                  <a:srgbClr val="FFFF66"/>
                </a:solidFill>
              </a:rPr>
              <a:t>KARBOHIDRAT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2286000"/>
            <a:ext cx="7315200" cy="3352800"/>
          </a:xfrm>
        </p:spPr>
        <p:txBody>
          <a:bodyPr/>
          <a:lstStyle/>
          <a:p>
            <a:pPr algn="l">
              <a:lnSpc>
                <a:spcPct val="90000"/>
              </a:lnSpc>
            </a:pPr>
            <a:r>
              <a:rPr lang="de-DE">
                <a:solidFill>
                  <a:srgbClr val="66FF33"/>
                </a:solidFill>
              </a:rPr>
              <a:t>Karbohidrat adalah senyawa polihidroksi aldehid atau polihidroksiketon. Oleh karena itu karbohidrat mempunyai dua gugus fungsional yang penting :</a:t>
            </a:r>
          </a:p>
          <a:p>
            <a:pPr algn="l">
              <a:lnSpc>
                <a:spcPct val="90000"/>
              </a:lnSpc>
            </a:pPr>
            <a:r>
              <a:rPr lang="de-DE"/>
              <a:t>	</a:t>
            </a:r>
            <a:r>
              <a:rPr lang="de-DE">
                <a:solidFill>
                  <a:srgbClr val="FF66CC"/>
                </a:solidFill>
              </a:rPr>
              <a:t>* Gugus hidroksil</a:t>
            </a:r>
          </a:p>
          <a:p>
            <a:pPr algn="l">
              <a:lnSpc>
                <a:spcPct val="90000"/>
              </a:lnSpc>
            </a:pPr>
            <a:r>
              <a:rPr lang="de-DE">
                <a:solidFill>
                  <a:srgbClr val="FF66CC"/>
                </a:solidFill>
              </a:rPr>
              <a:t>	* Gugus keton/aldehid</a:t>
            </a:r>
            <a:endParaRPr lang="en-US">
              <a:solidFill>
                <a:srgbClr val="FF66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86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1026" name="Picture 2" descr="C:\Users\Khoiron PC\Desktop\aldvke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5"/>
            <a:ext cx="8489613" cy="3509320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208371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Penggolongan Karbohidrat</a:t>
            </a: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de-DE" sz="2800">
                <a:solidFill>
                  <a:srgbClr val="FFFF66"/>
                </a:solidFill>
              </a:rPr>
              <a:t>Monosakarida 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de-DE" sz="2800"/>
              <a:t>	</a:t>
            </a:r>
            <a:r>
              <a:rPr lang="de-DE" sz="2800">
                <a:solidFill>
                  <a:srgbClr val="00FF99"/>
                </a:solidFill>
              </a:rPr>
              <a:t>Karbohidrat yang paling sederhana dan tidak dapat dihidrolisis lebih lanjut</a:t>
            </a:r>
          </a:p>
          <a:p>
            <a:pPr>
              <a:lnSpc>
                <a:spcPct val="80000"/>
              </a:lnSpc>
            </a:pPr>
            <a:r>
              <a:rPr lang="de-DE" sz="2800">
                <a:solidFill>
                  <a:srgbClr val="FFFF66"/>
                </a:solidFill>
              </a:rPr>
              <a:t>Disakarida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de-DE" sz="2800"/>
              <a:t>	</a:t>
            </a:r>
            <a:r>
              <a:rPr lang="de-DE" sz="2800">
                <a:solidFill>
                  <a:srgbClr val="00FF99"/>
                </a:solidFill>
              </a:rPr>
              <a:t>Karbohidrat yang mengandung 2 satuan monosakarida</a:t>
            </a:r>
          </a:p>
          <a:p>
            <a:pPr>
              <a:lnSpc>
                <a:spcPct val="80000"/>
              </a:lnSpc>
            </a:pPr>
            <a:r>
              <a:rPr lang="de-DE" sz="2800">
                <a:solidFill>
                  <a:srgbClr val="FFFF66"/>
                </a:solidFill>
              </a:rPr>
              <a:t>Oligosakarida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de-DE" sz="2800"/>
              <a:t>	</a:t>
            </a:r>
            <a:r>
              <a:rPr lang="de-DE" sz="2800">
                <a:solidFill>
                  <a:srgbClr val="00FF99"/>
                </a:solidFill>
              </a:rPr>
              <a:t>Karbohidrat yang jika dihidrolisis menghasilkan 3 – 8 satuan monosakarida</a:t>
            </a:r>
          </a:p>
          <a:p>
            <a:pPr>
              <a:lnSpc>
                <a:spcPct val="80000"/>
              </a:lnSpc>
            </a:pPr>
            <a:r>
              <a:rPr lang="de-DE" sz="2800">
                <a:solidFill>
                  <a:srgbClr val="FFFF66"/>
                </a:solidFill>
              </a:rPr>
              <a:t>Polisakarida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de-DE" sz="2800"/>
              <a:t>	</a:t>
            </a:r>
            <a:r>
              <a:rPr lang="de-DE" sz="2800">
                <a:solidFill>
                  <a:srgbClr val="00FF99"/>
                </a:solidFill>
              </a:rPr>
              <a:t>Karbohidrat yang jika dihidrolisis menghasilkan banyak satuan monosakarida</a:t>
            </a:r>
            <a:endParaRPr lang="en-US" sz="2800">
              <a:solidFill>
                <a:srgbClr val="00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02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/>
            <a:r>
              <a:rPr lang="de-DE">
                <a:solidFill>
                  <a:srgbClr val="FFFF66"/>
                </a:solidFill>
              </a:rPr>
              <a:t>Monosakarida</a:t>
            </a:r>
            <a:endParaRPr lang="en-US">
              <a:solidFill>
                <a:srgbClr val="FFFF66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686800" cy="4495800"/>
          </a:xfrm>
        </p:spPr>
        <p:txBody>
          <a:bodyPr/>
          <a:lstStyle/>
          <a:p>
            <a:r>
              <a:rPr lang="de-DE"/>
              <a:t>Satuan karbohidrat yang paling sederhana dengan rumus C</a:t>
            </a:r>
            <a:r>
              <a:rPr lang="de-DE" baseline="-25000"/>
              <a:t>n</a:t>
            </a:r>
            <a:r>
              <a:rPr lang="de-DE"/>
              <a:t>H</a:t>
            </a:r>
            <a:r>
              <a:rPr lang="de-DE" baseline="-25000"/>
              <a:t>2n</a:t>
            </a:r>
            <a:r>
              <a:rPr lang="de-DE"/>
              <a:t>O</a:t>
            </a:r>
            <a:r>
              <a:rPr lang="de-DE" baseline="-25000"/>
              <a:t>n</a:t>
            </a:r>
            <a:r>
              <a:rPr lang="de-DE"/>
              <a:t> dimana n = 3 – 8 C</a:t>
            </a:r>
            <a:r>
              <a:rPr lang="de-DE" baseline="-25000"/>
              <a:t>3</a:t>
            </a:r>
            <a:r>
              <a:rPr lang="de-DE"/>
              <a:t>H</a:t>
            </a:r>
            <a:r>
              <a:rPr lang="de-DE" baseline="-25000"/>
              <a:t>6</a:t>
            </a:r>
            <a:r>
              <a:rPr lang="de-DE"/>
              <a:t>O</a:t>
            </a:r>
            <a:r>
              <a:rPr lang="de-DE" baseline="-25000"/>
              <a:t>3</a:t>
            </a:r>
            <a:r>
              <a:rPr lang="de-DE"/>
              <a:t> : triosa C</a:t>
            </a:r>
            <a:r>
              <a:rPr lang="de-DE" baseline="-25000"/>
              <a:t>4</a:t>
            </a:r>
            <a:r>
              <a:rPr lang="de-DE"/>
              <a:t>H</a:t>
            </a:r>
            <a:r>
              <a:rPr lang="de-DE" baseline="-25000"/>
              <a:t>8</a:t>
            </a:r>
            <a:r>
              <a:rPr lang="de-DE"/>
              <a:t>O</a:t>
            </a:r>
            <a:r>
              <a:rPr lang="de-DE" baseline="-25000"/>
              <a:t>4</a:t>
            </a:r>
            <a:r>
              <a:rPr lang="de-DE"/>
              <a:t> : tetrosa dan seterusnya.</a:t>
            </a:r>
          </a:p>
          <a:p>
            <a:r>
              <a:rPr lang="de-DE" b="1"/>
              <a:t>Macam-macam monosakarida</a:t>
            </a:r>
            <a:endParaRPr lang="de-DE"/>
          </a:p>
          <a:p>
            <a:pPr>
              <a:buFont typeface="Wingdings" pitchFamily="2" charset="2"/>
              <a:buNone/>
            </a:pPr>
            <a:r>
              <a:rPr lang="de-DE"/>
              <a:t>	a. Aldosa : monosakarida yang mengandung</a:t>
            </a:r>
          </a:p>
          <a:p>
            <a:pPr>
              <a:buFont typeface="Wingdings" pitchFamily="2" charset="2"/>
              <a:buNone/>
            </a:pPr>
            <a:r>
              <a:rPr lang="de-DE"/>
              <a:t>                 gugus aldehid</a:t>
            </a:r>
          </a:p>
          <a:p>
            <a:pPr>
              <a:buFont typeface="Wingdings" pitchFamily="2" charset="2"/>
              <a:buNone/>
            </a:pPr>
            <a:r>
              <a:rPr lang="de-DE"/>
              <a:t>	   Contoh : Gliseraldehid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65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Contoh : Gliseraldehida</a:t>
            </a:r>
            <a:endParaRPr lang="en-US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26812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1600200" y="1828800"/>
          <a:ext cx="5943600" cy="308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CS ChemDraw Drawing" r:id="rId3" imgW="2874960" imgH="1495800" progId="ChemDraw.Document.5.0">
                  <p:embed/>
                </p:oleObj>
              </mc:Choice>
              <mc:Fallback>
                <p:oleObj name="CS ChemDraw Drawing" r:id="rId3" imgW="2874960" imgH="149580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828800"/>
                        <a:ext cx="5943600" cy="308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400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686800" cy="1371600"/>
          </a:xfrm>
        </p:spPr>
        <p:txBody>
          <a:bodyPr/>
          <a:lstStyle/>
          <a:p>
            <a:pPr algn="l"/>
            <a:r>
              <a:rPr lang="de-DE" sz="3200"/>
              <a:t>b. Ketosa : monosakarida yang mengandung </a:t>
            </a:r>
            <a:br>
              <a:rPr lang="de-DE" sz="3200"/>
            </a:br>
            <a:r>
              <a:rPr lang="de-DE" sz="3200"/>
              <a:t>                gugus keton</a:t>
            </a:r>
            <a:endParaRPr lang="en-US" sz="320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sz="2400"/>
              <a:t>Contoh : Dihidroksiaseton</a:t>
            </a:r>
            <a:endParaRPr lang="en-US" sz="2400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2647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1905000" y="2514600"/>
          <a:ext cx="5105400" cy="334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CS ChemDraw Drawing" r:id="rId3" imgW="2377440" imgH="1564560" progId="ChemDraw.Document.5.0">
                  <p:embed/>
                </p:oleObj>
              </mc:Choice>
              <mc:Fallback>
                <p:oleObj name="CS ChemDraw Drawing" r:id="rId3" imgW="2377440" imgH="156456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2514600"/>
                        <a:ext cx="5105400" cy="334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78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66FF33"/>
                </a:solidFill>
              </a:rPr>
              <a:t>Penamaan Monosakarida D, L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Monosakarida disebut D jika gugus -OH dari atom C* yang letaknya paling jauh dari gugus </a:t>
            </a:r>
          </a:p>
          <a:p>
            <a:endParaRPr lang="de-DE"/>
          </a:p>
          <a:p>
            <a:pPr>
              <a:buFont typeface="Wingdings" pitchFamily="2" charset="2"/>
              <a:buNone/>
            </a:pPr>
            <a:r>
              <a:rPr lang="de-DE"/>
              <a:t>	terletak disebelah kanan. Dan diberi nama L jika gugus  OH dari atom C* tersebut berada disebelah kiri.</a:t>
            </a:r>
            <a:endParaRPr lang="en-U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3200400" y="2667000"/>
          <a:ext cx="1143000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CS ChemDraw Drawing" r:id="rId4" imgW="716040" imgH="530640" progId="ChemDraw.Document.5.0">
                  <p:embed/>
                </p:oleObj>
              </mc:Choice>
              <mc:Fallback>
                <p:oleObj name="CS ChemDraw Drawing" r:id="rId4" imgW="716040" imgH="53064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2667000"/>
                        <a:ext cx="1143000" cy="846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18438" name="Object 6"/>
          <p:cNvGraphicFramePr>
            <a:graphicFrameLocks noChangeAspect="1"/>
          </p:cNvGraphicFramePr>
          <p:nvPr/>
        </p:nvGraphicFramePr>
        <p:xfrm>
          <a:off x="6096000" y="2743200"/>
          <a:ext cx="114300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CS ChemDraw Drawing" r:id="rId6" imgW="629640" imgH="406080" progId="ChemDraw.Document.5.0">
                  <p:embed/>
                </p:oleObj>
              </mc:Choice>
              <mc:Fallback>
                <p:oleObj name="CS ChemDraw Drawing" r:id="rId6" imgW="629640" imgH="40608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0" y="2743200"/>
                        <a:ext cx="1143000" cy="742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4724400" y="2895600"/>
            <a:ext cx="114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smtClean="0">
                <a:solidFill>
                  <a:srgbClr val="FFFFFF"/>
                </a:solidFill>
              </a:rPr>
              <a:t>atau</a:t>
            </a:r>
          </a:p>
        </p:txBody>
      </p:sp>
    </p:spTree>
    <p:extLst>
      <p:ext uri="{BB962C8B-B14F-4D97-AF65-F5344CB8AC3E}">
        <p14:creationId xmlns:p14="http://schemas.microsoft.com/office/powerpoint/2010/main" val="4123906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Contoh</a:t>
            </a: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2419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2259013" y="1730375"/>
          <a:ext cx="4549775" cy="374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CS ChemDraw Drawing" r:id="rId3" imgW="2486520" imgH="2041920" progId="ChemDraw.Document.5.0">
                  <p:embed/>
                </p:oleObj>
              </mc:Choice>
              <mc:Fallback>
                <p:oleObj name="CS ChemDraw Drawing" r:id="rId3" imgW="2486520" imgH="204192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9013" y="1730375"/>
                        <a:ext cx="4549775" cy="3743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04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/>
              <a:t>Heksosa yang paling banyak di alam :</a:t>
            </a: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24580" name="Object 4"/>
          <p:cNvGraphicFramePr>
            <a:graphicFrameLocks noChangeAspect="1"/>
          </p:cNvGraphicFramePr>
          <p:nvPr/>
        </p:nvGraphicFramePr>
        <p:xfrm>
          <a:off x="1752600" y="1371600"/>
          <a:ext cx="5410200" cy="482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5" name="CS ChemDraw Drawing" r:id="rId3" imgW="3588840" imgH="3202920" progId="ChemDraw.Document.5.0">
                  <p:embed/>
                </p:oleObj>
              </mc:Choice>
              <mc:Fallback>
                <p:oleObj name="CS ChemDraw Drawing" r:id="rId3" imgW="3588840" imgH="320292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1371600"/>
                        <a:ext cx="5410200" cy="4821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12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99FFCC"/>
                </a:solidFill>
              </a:rPr>
              <a:t>Struktur siklis Monosakarida</a:t>
            </a:r>
            <a:r>
              <a:rPr lang="en-US"/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676400"/>
          </a:xfrm>
        </p:spPr>
        <p:txBody>
          <a:bodyPr/>
          <a:lstStyle/>
          <a:p>
            <a:r>
              <a:rPr lang="en-US"/>
              <a:t>Aldehid dan keton dapat bereaksi dengan alcohol membentuk hemiasetal atau hemiketal.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25604" name="Object 4"/>
          <p:cNvGraphicFramePr>
            <a:graphicFrameLocks noChangeAspect="1"/>
          </p:cNvGraphicFramePr>
          <p:nvPr/>
        </p:nvGraphicFramePr>
        <p:xfrm>
          <a:off x="2743200" y="2743200"/>
          <a:ext cx="5638800" cy="3467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CS ChemDraw Drawing" r:id="rId4" imgW="3695400" imgH="2275560" progId="ChemDraw.Document.5.0">
                  <p:embed/>
                </p:oleObj>
              </mc:Choice>
              <mc:Fallback>
                <p:oleObj name="CS ChemDraw Drawing" r:id="rId4" imgW="3695400" imgH="227556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743200"/>
                        <a:ext cx="5638800" cy="3467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253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99FFCC"/>
                </a:solidFill>
              </a:rPr>
              <a:t>Struktur siklis Monosakarida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Hemiasetal atau hemiaketal siklis terbentuk jika gugus keton/aldehid dan alkohol terdapat dalam 1 molekul.</a:t>
            </a:r>
          </a:p>
          <a:p>
            <a:r>
              <a:rPr lang="de-DE"/>
              <a:t>Contoh : 4 – hidroksipentanal</a:t>
            </a:r>
            <a:endParaRPr lang="en-US"/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26628" name="Object 4"/>
          <p:cNvGraphicFramePr>
            <a:graphicFrameLocks noChangeAspect="1"/>
          </p:cNvGraphicFramePr>
          <p:nvPr/>
        </p:nvGraphicFramePr>
        <p:xfrm>
          <a:off x="381000" y="3962400"/>
          <a:ext cx="8001000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CS ChemDraw Drawing" r:id="rId4" imgW="4572000" imgH="962640" progId="ChemDraw.Document.5.0">
                  <p:embed/>
                </p:oleObj>
              </mc:Choice>
              <mc:Fallback>
                <p:oleObj name="CS ChemDraw Drawing" r:id="rId4" imgW="4572000" imgH="96264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962400"/>
                        <a:ext cx="8001000" cy="167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4755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99FFCC"/>
                </a:solidFill>
              </a:rPr>
              <a:t>Struktur siklis Monosakarida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Monosakarida mempunyai gugus carbonil (aldehid/keton) dan gugus hidroksil dalam tiap molekulnya. Oleh karena itu monosakarida dapat membentuk hemiasetal atau hemiketal siklis. </a:t>
            </a:r>
          </a:p>
          <a:p>
            <a:r>
              <a:rPr lang="en-US"/>
              <a:t>Misal : glukosa</a:t>
            </a:r>
          </a:p>
        </p:txBody>
      </p:sp>
    </p:spTree>
    <p:extLst>
      <p:ext uri="{BB962C8B-B14F-4D97-AF65-F5344CB8AC3E}">
        <p14:creationId xmlns:p14="http://schemas.microsoft.com/office/powerpoint/2010/main" val="82114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Sifat-sifat Fisik Monosakarida 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228600" y="1600200"/>
            <a:ext cx="9372600" cy="4495800"/>
          </a:xfrm>
        </p:spPr>
        <p:txBody>
          <a:bodyPr/>
          <a:lstStyle/>
          <a:p>
            <a:pPr lvl="2">
              <a:buFont typeface="Wingdings" pitchFamily="2" charset="2"/>
              <a:buBlip>
                <a:blip r:embed="rId2"/>
              </a:buBlip>
            </a:pPr>
            <a:r>
              <a:rPr lang="en-US" sz="2800"/>
              <a:t> </a:t>
            </a:r>
            <a:r>
              <a:rPr lang="en-US" sz="3200"/>
              <a:t>Padatan kristal tidak berwarna</a:t>
            </a:r>
          </a:p>
          <a:p>
            <a:pPr lvl="2">
              <a:buFont typeface="Wingdings" pitchFamily="2" charset="2"/>
              <a:buBlip>
                <a:blip r:embed="rId2"/>
              </a:buBlip>
            </a:pPr>
            <a:r>
              <a:rPr lang="en-US" sz="3200"/>
              <a:t> Larut dalam air </a:t>
            </a:r>
            <a:r>
              <a:rPr lang="en-US" sz="3200">
                <a:sym typeface="Symbol" pitchFamily="18" charset="2"/>
              </a:rPr>
              <a:t></a:t>
            </a:r>
            <a:r>
              <a:rPr lang="en-US" sz="3200"/>
              <a:t> ikatan hidrogen</a:t>
            </a:r>
          </a:p>
          <a:p>
            <a:pPr lvl="2">
              <a:buFont typeface="Wingdings" pitchFamily="2" charset="2"/>
              <a:buBlip>
                <a:blip r:embed="rId2"/>
              </a:buBlip>
            </a:pPr>
            <a:r>
              <a:rPr lang="en-US" sz="3200"/>
              <a:t> Sedikit larut dalam alkohol</a:t>
            </a:r>
          </a:p>
          <a:p>
            <a:pPr lvl="2">
              <a:buFont typeface="Wingdings" pitchFamily="2" charset="2"/>
              <a:buBlip>
                <a:blip r:embed="rId2"/>
              </a:buBlip>
            </a:pPr>
            <a:r>
              <a:rPr lang="en-US" sz="3200"/>
              <a:t> Tidak larut dalam eter, kloroform, benzena</a:t>
            </a:r>
          </a:p>
          <a:p>
            <a:pPr lvl="2">
              <a:buFont typeface="Wingdings" pitchFamily="2" charset="2"/>
              <a:buBlip>
                <a:blip r:embed="rId2"/>
              </a:buBlip>
            </a:pPr>
            <a:r>
              <a:rPr lang="en-US" sz="3200"/>
              <a:t> Rasanya manis. Diantara monosakarida </a:t>
            </a:r>
            <a:r>
              <a:rPr lang="en-US" sz="3200">
                <a:sym typeface="Symbol" pitchFamily="18" charset="2"/>
              </a:rPr>
              <a:t></a:t>
            </a:r>
            <a:r>
              <a:rPr lang="en-US" sz="3200"/>
              <a:t>  fruktosa yang paling manis</a:t>
            </a:r>
          </a:p>
        </p:txBody>
      </p:sp>
    </p:spTree>
    <p:extLst>
      <p:ext uri="{BB962C8B-B14F-4D97-AF65-F5344CB8AC3E}">
        <p14:creationId xmlns:p14="http://schemas.microsoft.com/office/powerpoint/2010/main" val="325842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rgbClr val="00FF99"/>
                </a:solidFill>
              </a:rPr>
              <a:t>Tingkat kemanisan monosakarida dan disakarida</a:t>
            </a:r>
            <a:r>
              <a:rPr lang="en-US" sz="4000"/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n-US">
                <a:solidFill>
                  <a:srgbClr val="66FF33"/>
                </a:solidFill>
              </a:rPr>
              <a:t>Monosakarida	</a:t>
            </a:r>
            <a:r>
              <a:rPr lang="en-US"/>
              <a:t>		</a:t>
            </a:r>
            <a:r>
              <a:rPr lang="en-US">
                <a:solidFill>
                  <a:srgbClr val="66FF33"/>
                </a:solidFill>
              </a:rPr>
              <a:t>Disakarida</a:t>
            </a:r>
            <a:endParaRPr lang="fi-FI">
              <a:solidFill>
                <a:srgbClr val="66FF33"/>
              </a:solidFill>
            </a:endParaRPr>
          </a:p>
          <a:p>
            <a:r>
              <a:rPr lang="fi-FI"/>
              <a:t>D – fruktosa	174	       Sukrosa	100</a:t>
            </a:r>
          </a:p>
          <a:p>
            <a:r>
              <a:rPr lang="fi-FI"/>
              <a:t>D – glukosa	74	       Laktosa	0.16</a:t>
            </a:r>
            <a:endParaRPr lang="en-US"/>
          </a:p>
          <a:p>
            <a:r>
              <a:rPr lang="en-US"/>
              <a:t>D – xylosa	0.40</a:t>
            </a:r>
          </a:p>
          <a:p>
            <a:r>
              <a:rPr lang="en-US"/>
              <a:t>D – galaktosa 0.22</a:t>
            </a:r>
          </a:p>
        </p:txBody>
      </p:sp>
    </p:spTree>
    <p:extLst>
      <p:ext uri="{BB962C8B-B14F-4D97-AF65-F5344CB8AC3E}">
        <p14:creationId xmlns:p14="http://schemas.microsoft.com/office/powerpoint/2010/main" val="589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Beberapa Reaksi Monosakarida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763000" cy="525780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n-US" sz="2800">
                <a:solidFill>
                  <a:srgbClr val="66FF33"/>
                </a:solidFill>
              </a:rPr>
              <a:t>1. Reaksi Oksidasi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Berdasarkan kemampuannya untuk mereduksi senyawa/pereaksi (Tohlens, Benedict, Fehling), monosakarida dapat digolongkan :</a:t>
            </a:r>
          </a:p>
          <a:p>
            <a:pPr marL="990600" lvl="1" indent="-533400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sz="2400"/>
              <a:t>Gula pereduksi</a:t>
            </a:r>
          </a:p>
          <a:p>
            <a:pPr marL="990600" lvl="1" indent="-533400">
              <a:lnSpc>
                <a:spcPct val="90000"/>
              </a:lnSpc>
              <a:buFontTx/>
              <a:buBlip>
                <a:blip r:embed="rId2"/>
              </a:buBlip>
            </a:pPr>
            <a:r>
              <a:rPr lang="en-US" sz="2400"/>
              <a:t>Gula non pereduksi</a:t>
            </a:r>
          </a:p>
          <a:p>
            <a:pPr marL="609600" indent="-609600">
              <a:lnSpc>
                <a:spcPct val="90000"/>
              </a:lnSpc>
            </a:pPr>
            <a:r>
              <a:rPr lang="en-US" sz="2800"/>
              <a:t>Kemampuan monosakarida untuk mereduksi pereaksi-pereaksi tersebut di atas didasarkan pada adanya gugus aldehid atau gugus </a:t>
            </a:r>
            <a:r>
              <a:rPr lang="en-US" sz="2800">
                <a:sym typeface="Symbol" pitchFamily="18" charset="2"/>
              </a:rPr>
              <a:t></a:t>
            </a:r>
            <a:r>
              <a:rPr lang="en-US" sz="2800"/>
              <a:t>-hidroksi keton, dimana dengan adanya pereaksi-pereaksi tersebut gugus aldehid atau </a:t>
            </a:r>
            <a:r>
              <a:rPr lang="en-US" sz="2800">
                <a:sym typeface="Symbol" pitchFamily="18" charset="2"/>
              </a:rPr>
              <a:t></a:t>
            </a:r>
            <a:r>
              <a:rPr lang="en-US" sz="2800"/>
              <a:t>-hidroksi keton akan teroksidasi menjadi karboksilat/keton.</a:t>
            </a:r>
          </a:p>
        </p:txBody>
      </p:sp>
    </p:spTree>
    <p:extLst>
      <p:ext uri="{BB962C8B-B14F-4D97-AF65-F5344CB8AC3E}">
        <p14:creationId xmlns:p14="http://schemas.microsoft.com/office/powerpoint/2010/main" val="192005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2305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38916" name="Object 4"/>
          <p:cNvGraphicFramePr>
            <a:graphicFrameLocks noChangeAspect="1"/>
          </p:cNvGraphicFramePr>
          <p:nvPr/>
        </p:nvGraphicFramePr>
        <p:xfrm>
          <a:off x="1068388" y="1371600"/>
          <a:ext cx="6854825" cy="4087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9" name="CS ChemDraw Drawing" r:id="rId3" imgW="3774240" imgH="2247840" progId="ChemDraw.Document.5.0">
                  <p:embed/>
                </p:oleObj>
              </mc:Choice>
              <mc:Fallback>
                <p:oleObj name="CS ChemDraw Drawing" r:id="rId3" imgW="3774240" imgH="224784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8388" y="1371600"/>
                        <a:ext cx="6854825" cy="4087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898525" y="361950"/>
            <a:ext cx="7237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smtClean="0">
                <a:solidFill>
                  <a:srgbClr val="FFFFFF"/>
                </a:solidFill>
              </a:rPr>
              <a:t>Semua monosakarida adalah Gula Pereduksi</a:t>
            </a:r>
            <a:r>
              <a:rPr lang="en-US" sz="2400" smtClean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98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09600"/>
            <a:ext cx="8229600" cy="5486400"/>
          </a:xfrm>
        </p:spPr>
        <p:txBody>
          <a:bodyPr/>
          <a:lstStyle/>
          <a:p>
            <a:r>
              <a:rPr lang="en-US"/>
              <a:t>Oksidasi aldosa oleh pereaksi Fehling’s, Benedict’s atau Tohlen’s membentuk asam monokarboksilat </a:t>
            </a:r>
            <a:r>
              <a:rPr lang="en-US">
                <a:sym typeface="Symbol" pitchFamily="18" charset="2"/>
              </a:rPr>
              <a:t></a:t>
            </a:r>
            <a:r>
              <a:rPr lang="en-US"/>
              <a:t> Asam Aldonat.</a:t>
            </a:r>
          </a:p>
          <a:p>
            <a:r>
              <a:rPr lang="en-US"/>
              <a:t>Oksidasi aldosa dengan oksidator kuat (HNO</a:t>
            </a:r>
            <a:r>
              <a:rPr lang="en-US" baseline="-25000"/>
              <a:t>3</a:t>
            </a:r>
            <a:r>
              <a:rPr lang="en-US"/>
              <a:t> panas) menghasilkan asam dikarboksilat karena HNO</a:t>
            </a:r>
            <a:r>
              <a:rPr lang="en-US" baseline="-25000"/>
              <a:t>3</a:t>
            </a:r>
            <a:r>
              <a:rPr lang="en-US"/>
              <a:t> selain mengoksidasi gugus aldehid juga mampu mengoksidasi gugus CH</a:t>
            </a:r>
            <a:r>
              <a:rPr lang="en-US" baseline="-25000"/>
              <a:t>2</a:t>
            </a:r>
            <a:r>
              <a:rPr lang="en-US"/>
              <a:t>OH terminal</a:t>
            </a:r>
          </a:p>
        </p:txBody>
      </p:sp>
    </p:spTree>
    <p:extLst>
      <p:ext uri="{BB962C8B-B14F-4D97-AF65-F5344CB8AC3E}">
        <p14:creationId xmlns:p14="http://schemas.microsoft.com/office/powerpoint/2010/main" val="253208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0" y="11620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2133600" y="228600"/>
          <a:ext cx="5997575" cy="609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3" name="CS ChemDraw Drawing" r:id="rId3" imgW="4099320" imgH="4168080" progId="ChemDraw.Document.5.0">
                  <p:embed/>
                </p:oleObj>
              </mc:Choice>
              <mc:Fallback>
                <p:oleObj name="CS ChemDraw Drawing" r:id="rId3" imgW="4099320" imgH="416808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28600"/>
                        <a:ext cx="5997575" cy="6091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28600" y="609600"/>
            <a:ext cx="2362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400" smtClean="0">
                <a:solidFill>
                  <a:srgbClr val="FFFFFF"/>
                </a:solidFill>
              </a:rPr>
              <a:t>Reaksi dg HNO</a:t>
            </a:r>
            <a:r>
              <a:rPr lang="en-US" sz="2400" baseline="-25000" smtClean="0">
                <a:solidFill>
                  <a:srgbClr val="FFFFFF"/>
                </a:solidFill>
              </a:rPr>
              <a:t>3</a:t>
            </a:r>
            <a:r>
              <a:rPr lang="en-US" sz="2400" smtClean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52400" y="32766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400" smtClean="0">
                <a:solidFill>
                  <a:srgbClr val="FFFFFF"/>
                </a:solidFill>
              </a:rPr>
              <a:t>Reaksi dg Tohlens</a:t>
            </a:r>
          </a:p>
        </p:txBody>
      </p:sp>
    </p:spTree>
    <p:extLst>
      <p:ext uri="{BB962C8B-B14F-4D97-AF65-F5344CB8AC3E}">
        <p14:creationId xmlns:p14="http://schemas.microsoft.com/office/powerpoint/2010/main" val="300355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57200"/>
            <a:ext cx="8229600" cy="1981200"/>
          </a:xfrm>
        </p:spPr>
        <p:txBody>
          <a:bodyPr/>
          <a:lstStyle/>
          <a:p>
            <a:pPr marL="609600" indent="-609600">
              <a:buFont typeface="Wingdings" pitchFamily="2" charset="2"/>
              <a:buNone/>
            </a:pPr>
            <a:r>
              <a:rPr lang="en-US"/>
              <a:t>2. Gugus karbonil dari monosakarida dapat direduksi menjadi alcohol dengan beberapa pereaksi menghasilkan alditol</a:t>
            </a:r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0" y="23764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id-ID" smtClean="0">
              <a:solidFill>
                <a:srgbClr val="FFFFFF"/>
              </a:solidFill>
            </a:endParaRPr>
          </a:p>
        </p:txBody>
      </p:sp>
      <p:graphicFrame>
        <p:nvGraphicFramePr>
          <p:cNvPr id="41988" name="Object 4"/>
          <p:cNvGraphicFramePr>
            <a:graphicFrameLocks noChangeAspect="1"/>
          </p:cNvGraphicFramePr>
          <p:nvPr/>
        </p:nvGraphicFramePr>
        <p:xfrm>
          <a:off x="1676400" y="2373313"/>
          <a:ext cx="5943600" cy="3616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7" name="CS ChemDraw Drawing" r:id="rId3" imgW="3436560" imgH="2095200" progId="ChemDraw.Document.5.0">
                  <p:embed/>
                </p:oleObj>
              </mc:Choice>
              <mc:Fallback>
                <p:oleObj name="CS ChemDraw Drawing" r:id="rId3" imgW="3436560" imgH="209520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2373313"/>
                        <a:ext cx="5943600" cy="3616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818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algn="l"/>
            <a:r>
              <a:rPr lang="en-US" sz="3200"/>
              <a:t>3. Pembentukan Glikosida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295400"/>
            <a:ext cx="8001000" cy="2438400"/>
          </a:xfrm>
        </p:spPr>
        <p:txBody>
          <a:bodyPr/>
          <a:lstStyle/>
          <a:p>
            <a:r>
              <a:rPr lang="en-US" sz="2800"/>
              <a:t>Reaksi monosakarida hemiasetal atau hemiketal siklis dengan 1 molekul alcohol lagi membentuk asetal atau ketal. Pada reaksi ini gugus – OH pada C – anomerik digantikan oleh gugus – OR dari alcohol.</a:t>
            </a:r>
          </a:p>
        </p:txBody>
      </p:sp>
      <p:graphicFrame>
        <p:nvGraphicFramePr>
          <p:cNvPr id="43012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515938" y="3733800"/>
          <a:ext cx="8188325" cy="210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1" name="CS ChemDraw Drawing" r:id="rId3" imgW="5676840" imgH="1457640" progId="ChemDraw.Document.5.0">
                  <p:embed/>
                </p:oleObj>
              </mc:Choice>
              <mc:Fallback>
                <p:oleObj name="CS ChemDraw Drawing" r:id="rId3" imgW="5676840" imgH="145764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938" y="3733800"/>
                        <a:ext cx="8188325" cy="210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4495800" y="5867400"/>
            <a:ext cx="2819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400" smtClean="0">
                <a:solidFill>
                  <a:srgbClr val="FFFFFF"/>
                </a:solidFill>
              </a:rPr>
              <a:t>Gula Non Pereduksi</a:t>
            </a:r>
          </a:p>
        </p:txBody>
      </p:sp>
    </p:spTree>
    <p:extLst>
      <p:ext uri="{BB962C8B-B14F-4D97-AF65-F5344CB8AC3E}">
        <p14:creationId xmlns:p14="http://schemas.microsoft.com/office/powerpoint/2010/main" val="383722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FF99"/>
                </a:solidFill>
              </a:rPr>
              <a:t>DISAKARIDA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295400"/>
            <a:ext cx="8458200" cy="5105400"/>
          </a:xfrm>
        </p:spPr>
        <p:txBody>
          <a:bodyPr/>
          <a:lstStyle/>
          <a:p>
            <a:r>
              <a:rPr lang="en-US"/>
              <a:t>Disakarida adalah karbohidrat yang terdiri dari 2 satuan monosakarida. </a:t>
            </a:r>
          </a:p>
          <a:p>
            <a:r>
              <a:rPr lang="en-US"/>
              <a:t>Dua monosakarida dihubungkan dengan ikatan glikosidik antara C-anomerik dari satu unit monosakarida dengan gugus –OH dari unit monosakarida yang lainnya.</a:t>
            </a:r>
          </a:p>
          <a:p>
            <a:r>
              <a:rPr lang="en-US"/>
              <a:t>Beberapa disakarida yang sering dijumpai : </a:t>
            </a:r>
          </a:p>
          <a:p>
            <a:r>
              <a:rPr lang="en-US"/>
              <a:t>Maltosa, Selobiosa, Laktosa, Sukrosa</a:t>
            </a:r>
          </a:p>
        </p:txBody>
      </p:sp>
    </p:spTree>
    <p:extLst>
      <p:ext uri="{BB962C8B-B14F-4D97-AF65-F5344CB8AC3E}">
        <p14:creationId xmlns:p14="http://schemas.microsoft.com/office/powerpoint/2010/main" val="215545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JENIS DISAKARIDA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Selubiosa </a:t>
            </a:r>
            <a:r>
              <a:rPr lang="en-US">
                <a:sym typeface="Symbol" pitchFamily="18" charset="2"/>
              </a:rPr>
              <a:t> -D-Glukosa  + -D-Glukosa </a:t>
            </a:r>
          </a:p>
          <a:p>
            <a:r>
              <a:rPr lang="en-US">
                <a:sym typeface="Symbol" pitchFamily="18" charset="2"/>
              </a:rPr>
              <a:t>Maltosa    -D-Glukosa  + -D-Glukosa </a:t>
            </a:r>
          </a:p>
          <a:p>
            <a:r>
              <a:rPr lang="en-US">
                <a:sym typeface="Symbol" pitchFamily="18" charset="2"/>
              </a:rPr>
              <a:t>S</a:t>
            </a:r>
            <a:r>
              <a:rPr lang="en-US">
                <a:solidFill>
                  <a:srgbClr val="00FF99"/>
                </a:solidFill>
                <a:sym typeface="Symbol" pitchFamily="18" charset="2"/>
              </a:rPr>
              <a:t>uk</a:t>
            </a:r>
            <a:r>
              <a:rPr lang="en-US">
                <a:sym typeface="Symbol" pitchFamily="18" charset="2"/>
              </a:rPr>
              <a:t>rosa   -D-Glukosa  + -D-Fr</a:t>
            </a:r>
            <a:r>
              <a:rPr lang="en-US">
                <a:solidFill>
                  <a:srgbClr val="00FF99"/>
                </a:solidFill>
                <a:sym typeface="Symbol" pitchFamily="18" charset="2"/>
              </a:rPr>
              <a:t>uk</a:t>
            </a:r>
            <a:r>
              <a:rPr lang="en-US">
                <a:sym typeface="Symbol" pitchFamily="18" charset="2"/>
              </a:rPr>
              <a:t>tosa</a:t>
            </a:r>
          </a:p>
          <a:p>
            <a:r>
              <a:rPr lang="en-US">
                <a:solidFill>
                  <a:srgbClr val="00FF99"/>
                </a:solidFill>
                <a:sym typeface="Symbol" pitchFamily="18" charset="2"/>
              </a:rPr>
              <a:t>Lak</a:t>
            </a:r>
            <a:r>
              <a:rPr lang="en-US">
                <a:sym typeface="Symbol" pitchFamily="18" charset="2"/>
              </a:rPr>
              <a:t>tosa   -D-Glukosa  + -D-Ga</a:t>
            </a:r>
            <a:r>
              <a:rPr lang="en-US">
                <a:solidFill>
                  <a:srgbClr val="00FF99"/>
                </a:solidFill>
                <a:sym typeface="Symbol" pitchFamily="18" charset="2"/>
              </a:rPr>
              <a:t>lak</a:t>
            </a:r>
            <a:r>
              <a:rPr lang="en-US">
                <a:sym typeface="Symbol" pitchFamily="18" charset="2"/>
              </a:rPr>
              <a:t>tosa </a:t>
            </a:r>
          </a:p>
        </p:txBody>
      </p:sp>
    </p:spTree>
    <p:extLst>
      <p:ext uri="{BB962C8B-B14F-4D97-AF65-F5344CB8AC3E}">
        <p14:creationId xmlns:p14="http://schemas.microsoft.com/office/powerpoint/2010/main" val="4342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MALTOSA</a:t>
            </a:r>
          </a:p>
        </p:txBody>
      </p:sp>
      <p:graphicFrame>
        <p:nvGraphicFramePr>
          <p:cNvPr id="50180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828800" y="1338263"/>
          <a:ext cx="6477000" cy="5121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5" name="CS ChemDraw Drawing" r:id="rId3" imgW="4884120" imgH="3863160" progId="ChemDraw.Document.5.0">
                  <p:embed/>
                </p:oleObj>
              </mc:Choice>
              <mc:Fallback>
                <p:oleObj name="CS ChemDraw Drawing" r:id="rId3" imgW="4884120" imgH="386316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338263"/>
                        <a:ext cx="6477000" cy="5121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423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IKATAN PADA MALTOSA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Pada maltosa, ikatan glikosidik terjadi pada atom C-1’ dari satu glukosa dengan atom C-4 dari glukosa yang lain, sehingga ikatannya disebut ikatan </a:t>
            </a:r>
            <a:r>
              <a:rPr lang="en-US" sz="2800">
                <a:solidFill>
                  <a:srgbClr val="00FF99"/>
                </a:solidFill>
              </a:rPr>
              <a:t>1’,4-glikosidik</a:t>
            </a:r>
          </a:p>
          <a:p>
            <a:r>
              <a:rPr lang="en-US" sz="2800">
                <a:solidFill>
                  <a:srgbClr val="00FF99"/>
                </a:solidFill>
              </a:rPr>
              <a:t>Karbon anomerik di unit glukosa sebelah kanan pada maltosa dalam bentuk hemiasetal, sehingga akan dapat berkesetimbangan dengan struktur terbuka. Oleh karena itu maltosa dpt bereaksi + dg Tohlens</a:t>
            </a:r>
          </a:p>
        </p:txBody>
      </p:sp>
    </p:spTree>
    <p:extLst>
      <p:ext uri="{BB962C8B-B14F-4D97-AF65-F5344CB8AC3E}">
        <p14:creationId xmlns:p14="http://schemas.microsoft.com/office/powerpoint/2010/main" val="132545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SELOBIOSA</a:t>
            </a:r>
          </a:p>
        </p:txBody>
      </p:sp>
      <p:graphicFrame>
        <p:nvGraphicFramePr>
          <p:cNvPr id="53252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447800" y="1466850"/>
          <a:ext cx="6705600" cy="461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9" name="CS ChemDraw Drawing" r:id="rId3" imgW="5331240" imgH="3670200" progId="ChemDraw.Document.5.0">
                  <p:embed/>
                </p:oleObj>
              </mc:Choice>
              <mc:Fallback>
                <p:oleObj name="CS ChemDraw Drawing" r:id="rId3" imgW="5331240" imgH="367020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1466850"/>
                        <a:ext cx="6705600" cy="461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310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LAKTOSA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Merupakan gula utama pada ASI dan susu sapi (4-8 % laktosa).</a:t>
            </a:r>
          </a:p>
          <a:p>
            <a:pPr>
              <a:lnSpc>
                <a:spcPct val="90000"/>
              </a:lnSpc>
            </a:pPr>
            <a:r>
              <a:rPr lang="en-US" sz="2800"/>
              <a:t>Karbon anomerik pada unit galaktosa mempunyai konfigurasi </a:t>
            </a:r>
            <a:r>
              <a:rPr lang="en-US" sz="2800">
                <a:sym typeface="Symbol" pitchFamily="18" charset="2"/>
              </a:rPr>
              <a:t> pada C-1 dan berikatan dengan gugus -OH pada C-4 unit glukosa</a:t>
            </a:r>
          </a:p>
          <a:p>
            <a:pPr>
              <a:lnSpc>
                <a:spcPct val="90000"/>
              </a:lnSpc>
            </a:pPr>
            <a:r>
              <a:rPr lang="en-US" sz="2800" i="1">
                <a:solidFill>
                  <a:srgbClr val="00FF99"/>
                </a:solidFill>
                <a:sym typeface="Symbol" pitchFamily="18" charset="2"/>
              </a:rPr>
              <a:t>Galaktosemia</a:t>
            </a:r>
            <a:r>
              <a:rPr lang="en-US" sz="2800">
                <a:sym typeface="Symbol" pitchFamily="18" charset="2"/>
              </a:rPr>
              <a:t> adalah penyakit yang disebabkan karena tidak memiliki enzim yang dpt mengisomerisasi galaktosa menjadi glukosa, sehingga tidak dapat mencerna susu.</a:t>
            </a:r>
          </a:p>
        </p:txBody>
      </p:sp>
    </p:spTree>
    <p:extLst>
      <p:ext uri="{BB962C8B-B14F-4D97-AF65-F5344CB8AC3E}">
        <p14:creationId xmlns:p14="http://schemas.microsoft.com/office/powerpoint/2010/main" val="795756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24" name="Object 4"/>
          <p:cNvGraphicFramePr>
            <a:graphicFrameLocks noGrp="1" noChangeAspect="1"/>
          </p:cNvGraphicFramePr>
          <p:nvPr>
            <p:ph/>
          </p:nvPr>
        </p:nvGraphicFramePr>
        <p:xfrm>
          <a:off x="1752600" y="838200"/>
          <a:ext cx="6477000" cy="529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3" name="CS ChemDraw Drawing" r:id="rId3" imgW="4627800" imgH="3786840" progId="ChemDraw.Document.5.0">
                  <p:embed/>
                </p:oleObj>
              </mc:Choice>
              <mc:Fallback>
                <p:oleObj name="CS ChemDraw Drawing" r:id="rId3" imgW="4627800" imgH="378684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838200"/>
                        <a:ext cx="6477000" cy="5299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457200" y="533400"/>
            <a:ext cx="327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800" smtClean="0">
                <a:solidFill>
                  <a:srgbClr val="FFFFFF"/>
                </a:solidFill>
              </a:rPr>
              <a:t>Struktur Laktosa</a:t>
            </a:r>
          </a:p>
        </p:txBody>
      </p:sp>
    </p:spTree>
    <p:extLst>
      <p:ext uri="{BB962C8B-B14F-4D97-AF65-F5344CB8AC3E}">
        <p14:creationId xmlns:p14="http://schemas.microsoft.com/office/powerpoint/2010/main" val="405084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SUKROSA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Sukrosa dikenal dengan gula pasir, terdapat pada tumbuhan fotosintetik yang berfungsi sebagai sumber energi. Misal : pada tebu, bit gula</a:t>
            </a:r>
          </a:p>
          <a:p>
            <a:r>
              <a:rPr lang="en-US" sz="2800"/>
              <a:t>Pada sukrosa kedua kabon anomerik pada kedua unit monosakarida terlibat dalam ikatan glikosidik. Ikatan glikosidik terjadi antara C-1 pada unit glukosa dan C-2 pada unit fruktosa, sehingga tidak mempunyai gugus hemiasetal.</a:t>
            </a:r>
          </a:p>
        </p:txBody>
      </p:sp>
    </p:spTree>
    <p:extLst>
      <p:ext uri="{BB962C8B-B14F-4D97-AF65-F5344CB8AC3E}">
        <p14:creationId xmlns:p14="http://schemas.microsoft.com/office/powerpoint/2010/main" val="2800849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6" name="Object 4"/>
          <p:cNvGraphicFramePr>
            <a:graphicFrameLocks noGrp="1" noChangeAspect="1"/>
          </p:cNvGraphicFramePr>
          <p:nvPr>
            <p:ph/>
          </p:nvPr>
        </p:nvGraphicFramePr>
        <p:xfrm>
          <a:off x="457200" y="1676400"/>
          <a:ext cx="8382000" cy="3813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name="CS ChemDraw Drawing" r:id="rId3" imgW="6149160" imgH="2796480" progId="ChemDraw.Document.5.0">
                  <p:embed/>
                </p:oleObj>
              </mc:Choice>
              <mc:Fallback>
                <p:oleObj name="CS ChemDraw Drawing" r:id="rId3" imgW="6149160" imgH="2796480" progId="ChemDraw.Document.5.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676400"/>
                        <a:ext cx="8382000" cy="3813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381000" y="533400"/>
            <a:ext cx="4038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3200" smtClean="0">
                <a:solidFill>
                  <a:srgbClr val="FFFFFF"/>
                </a:solidFill>
              </a:rPr>
              <a:t>Struktur Sukrosa</a:t>
            </a:r>
          </a:p>
        </p:txBody>
      </p:sp>
    </p:spTree>
    <p:extLst>
      <p:ext uri="{BB962C8B-B14F-4D97-AF65-F5344CB8AC3E}">
        <p14:creationId xmlns:p14="http://schemas.microsoft.com/office/powerpoint/2010/main" val="49487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FF99"/>
                </a:solidFill>
              </a:rPr>
              <a:t>POLISAKARIDA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Karbohidrat yang mengandung banyak monosakarida dan mempunyai berat molekul yang besar</a:t>
            </a:r>
          </a:p>
          <a:p>
            <a:pPr>
              <a:lnSpc>
                <a:spcPct val="90000"/>
              </a:lnSpc>
            </a:pPr>
            <a:r>
              <a:rPr lang="en-US"/>
              <a:t>Hidrolisis polisakarida secara sempurna akan menghasilkan satu jenis monosakarida</a:t>
            </a:r>
          </a:p>
          <a:p>
            <a:pPr>
              <a:lnSpc>
                <a:spcPct val="90000"/>
              </a:lnSpc>
            </a:pPr>
            <a:r>
              <a:rPr lang="en-US"/>
              <a:t>Unit monosakarida dapat dihubungkan secara linier atau dapat bercabang</a:t>
            </a:r>
          </a:p>
          <a:p>
            <a:pPr>
              <a:lnSpc>
                <a:spcPct val="90000"/>
              </a:lnSpc>
            </a:pPr>
            <a:r>
              <a:rPr lang="en-US"/>
              <a:t>Jenis Polisakarida : Pati dan Glikogen </a:t>
            </a:r>
          </a:p>
        </p:txBody>
      </p:sp>
    </p:spTree>
    <p:extLst>
      <p:ext uri="{BB962C8B-B14F-4D97-AF65-F5344CB8AC3E}">
        <p14:creationId xmlns:p14="http://schemas.microsoft.com/office/powerpoint/2010/main" val="856300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FF99"/>
                </a:solidFill>
              </a:rPr>
              <a:t>PATI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Polisakarida yang tersimpan dalam tumbuhan.</a:t>
            </a:r>
          </a:p>
          <a:p>
            <a:r>
              <a:rPr lang="en-US"/>
              <a:t>Merupakan komponen utama pada biji-bijian, kentang, jagung dan beras</a:t>
            </a:r>
          </a:p>
          <a:p>
            <a:r>
              <a:rPr lang="en-US"/>
              <a:t>Tersusun atas unit D-glukosa yang dihubungkan oleh ikatan 1,4-</a:t>
            </a:r>
            <a:r>
              <a:rPr lang="en-US">
                <a:sym typeface="Symbol" pitchFamily="18" charset="2"/>
              </a:rPr>
              <a:t>-glikosidik</a:t>
            </a:r>
          </a:p>
          <a:p>
            <a:r>
              <a:rPr lang="en-US">
                <a:sym typeface="Symbol" pitchFamily="18" charset="2"/>
              </a:rPr>
              <a:t>Rantai cabang dihubungkan oleh ikatan </a:t>
            </a:r>
            <a:r>
              <a:rPr lang="en-US"/>
              <a:t>1,6-</a:t>
            </a:r>
            <a:r>
              <a:rPr lang="en-US">
                <a:sym typeface="Symbol" pitchFamily="18" charset="2"/>
              </a:rPr>
              <a:t>-glikosidik</a:t>
            </a:r>
          </a:p>
        </p:txBody>
      </p:sp>
    </p:spTree>
    <p:extLst>
      <p:ext uri="{BB962C8B-B14F-4D97-AF65-F5344CB8AC3E}">
        <p14:creationId xmlns:p14="http://schemas.microsoft.com/office/powerpoint/2010/main" val="33449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/>
              <a:t>JENIS PATI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5105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sz="2800" b="1" i="1">
                <a:solidFill>
                  <a:srgbClr val="00FF99"/>
                </a:solidFill>
              </a:rPr>
              <a:t>AMILOSA</a:t>
            </a:r>
            <a:r>
              <a:rPr lang="en-US" sz="2800">
                <a:solidFill>
                  <a:srgbClr val="00FF99"/>
                </a:solidFill>
              </a:rPr>
              <a:t> </a:t>
            </a:r>
            <a:r>
              <a:rPr lang="en-US" sz="2800"/>
              <a:t>: 20 % bagian pati, tersusun atas 50 – 300 unit glukosa melalui ikatan 1,4 glikosidik</a:t>
            </a:r>
          </a:p>
          <a:p>
            <a:pPr>
              <a:lnSpc>
                <a:spcPct val="80000"/>
              </a:lnSpc>
            </a:pPr>
            <a:r>
              <a:rPr lang="en-US" sz="2800"/>
              <a:t>Amilosa larut di dalam air</a:t>
            </a:r>
          </a:p>
          <a:p>
            <a:pPr>
              <a:lnSpc>
                <a:spcPct val="80000"/>
              </a:lnSpc>
            </a:pPr>
            <a:r>
              <a:rPr lang="en-US" sz="2800" b="1" i="1">
                <a:solidFill>
                  <a:srgbClr val="00FF99"/>
                </a:solidFill>
              </a:rPr>
              <a:t>AMILOPEKTIN </a:t>
            </a:r>
            <a:r>
              <a:rPr lang="en-US" sz="2800"/>
              <a:t>: 80 % bagian pati, tersusun atas 300 – 5.000 unit glukosa melalui ikatan 1,4 glikosidik dan 1,6. </a:t>
            </a:r>
          </a:p>
          <a:p>
            <a:pPr>
              <a:lnSpc>
                <a:spcPct val="80000"/>
              </a:lnSpc>
            </a:pPr>
            <a:r>
              <a:rPr lang="en-US" sz="2800"/>
              <a:t>Setiap 25-50 unit glukosa dihubungkan oleh ikatan 1,4 . Rantai-rantai tesebut dihubungkan dengan ikatan 1,6 sehingga menghasilkan struktur yang bercabang</a:t>
            </a:r>
          </a:p>
          <a:p>
            <a:pPr>
              <a:lnSpc>
                <a:spcPct val="80000"/>
              </a:lnSpc>
            </a:pPr>
            <a:r>
              <a:rPr lang="en-US" sz="2800"/>
              <a:t>Karena strukturnya bercabang sehingga sangat besar, maka dari itu amilopektin tidak larut dalam air</a:t>
            </a:r>
          </a:p>
          <a:p>
            <a:pPr>
              <a:lnSpc>
                <a:spcPct val="80000"/>
              </a:lnSpc>
            </a:pPr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38627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FF99"/>
                </a:solidFill>
              </a:rPr>
              <a:t>GLIKOGEN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/>
              <a:t>Karbohidrat penyimpan energi yang tersimpan dalam hewan</a:t>
            </a:r>
          </a:p>
          <a:p>
            <a:r>
              <a:rPr lang="en-US" sz="2800"/>
              <a:t>Mr Glikogen &gt; pati</a:t>
            </a:r>
          </a:p>
          <a:p>
            <a:r>
              <a:rPr lang="en-US" sz="2800"/>
              <a:t>Tersusun lebih dari 100.000 unit glukosa</a:t>
            </a:r>
          </a:p>
          <a:p>
            <a:r>
              <a:rPr lang="en-US" sz="2800"/>
              <a:t>Strukturnya bercabang melalui ikatan 1,4 dan 1,6 glikosidik</a:t>
            </a:r>
          </a:p>
          <a:p>
            <a:r>
              <a:rPr lang="en-US" sz="2800"/>
              <a:t>Tidak larut dalam air</a:t>
            </a:r>
          </a:p>
          <a:p>
            <a:r>
              <a:rPr lang="en-US" sz="2800"/>
              <a:t>Larut dalam pelarut organik non polar : eter, kloroform, heksana.</a:t>
            </a:r>
          </a:p>
          <a:p>
            <a:endParaRPr lang="en-US" sz="2800"/>
          </a:p>
        </p:txBody>
      </p:sp>
    </p:spTree>
    <p:extLst>
      <p:ext uri="{BB962C8B-B14F-4D97-AF65-F5344CB8AC3E}">
        <p14:creationId xmlns:p14="http://schemas.microsoft.com/office/powerpoint/2010/main" val="15047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POLISAKARIDA LAIN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Selulosa</a:t>
            </a:r>
            <a:r>
              <a:rPr lang="en-US" dirty="0"/>
              <a:t> : </a:t>
            </a:r>
            <a:r>
              <a:rPr lang="en-US" dirty="0" err="1"/>
              <a:t>polimer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bercabang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glukosa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ikatan</a:t>
            </a:r>
            <a:r>
              <a:rPr lang="en-US" dirty="0"/>
              <a:t> 1,4-</a:t>
            </a:r>
            <a:r>
              <a:rPr lang="en-US" dirty="0">
                <a:sym typeface="Symbol" pitchFamily="18" charset="2"/>
              </a:rPr>
              <a:t>-</a:t>
            </a:r>
            <a:r>
              <a:rPr lang="en-US" dirty="0" err="1"/>
              <a:t>glikosidik</a:t>
            </a:r>
            <a:endParaRPr lang="en-US" dirty="0"/>
          </a:p>
          <a:p>
            <a:r>
              <a:rPr lang="en-US" dirty="0" err="1"/>
              <a:t>Kitin</a:t>
            </a:r>
            <a:r>
              <a:rPr lang="en-US" dirty="0"/>
              <a:t> : </a:t>
            </a:r>
            <a:r>
              <a:rPr lang="en-US" dirty="0" err="1"/>
              <a:t>polisakarida</a:t>
            </a:r>
            <a:r>
              <a:rPr lang="en-US" dirty="0"/>
              <a:t> yang </a:t>
            </a:r>
            <a:r>
              <a:rPr lang="en-US" dirty="0" err="1"/>
              <a:t>mengandung</a:t>
            </a:r>
            <a:r>
              <a:rPr lang="en-US" dirty="0"/>
              <a:t> nitrogen,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cangkang</a:t>
            </a:r>
            <a:r>
              <a:rPr lang="en-US" dirty="0"/>
              <a:t> </a:t>
            </a:r>
            <a:r>
              <a:rPr lang="en-US" dirty="0" err="1"/>
              <a:t>krustasea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kerangka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serangga</a:t>
            </a:r>
            <a:endParaRPr lang="en-US" dirty="0"/>
          </a:p>
          <a:p>
            <a:r>
              <a:rPr lang="en-US" dirty="0" err="1"/>
              <a:t>Pektin</a:t>
            </a:r>
            <a:r>
              <a:rPr lang="en-US" dirty="0"/>
              <a:t> : </a:t>
            </a:r>
            <a:r>
              <a:rPr lang="en-US" dirty="0" err="1"/>
              <a:t>polimer</a:t>
            </a:r>
            <a:r>
              <a:rPr lang="en-US" dirty="0"/>
              <a:t> linier </a:t>
            </a:r>
            <a:r>
              <a:rPr lang="en-US" dirty="0" err="1"/>
              <a:t>dari</a:t>
            </a:r>
            <a:r>
              <a:rPr lang="en-US" dirty="0"/>
              <a:t> D-</a:t>
            </a:r>
            <a:r>
              <a:rPr lang="en-US" dirty="0" err="1"/>
              <a:t>galakturonat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ikatan</a:t>
            </a:r>
            <a:r>
              <a:rPr lang="en-US" dirty="0"/>
              <a:t> 1,4-</a:t>
            </a:r>
            <a:r>
              <a:rPr lang="en-US" dirty="0">
                <a:sym typeface="Symbol" pitchFamily="18" charset="2"/>
              </a:rPr>
              <a:t>-</a:t>
            </a:r>
            <a:r>
              <a:rPr lang="en-US" dirty="0" err="1">
                <a:sym typeface="Symbol" pitchFamily="18" charset="2"/>
              </a:rPr>
              <a:t>glikosidik</a:t>
            </a:r>
            <a:r>
              <a:rPr lang="en-US" dirty="0">
                <a:sym typeface="Symbol" pitchFamily="18" charset="2"/>
              </a:rPr>
              <a:t>. </a:t>
            </a:r>
            <a:r>
              <a:rPr lang="en-US" dirty="0" err="1">
                <a:sym typeface="Symbol" pitchFamily="18" charset="2"/>
              </a:rPr>
              <a:t>Terdapat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pada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buah-buahan</a:t>
            </a:r>
            <a:r>
              <a:rPr lang="en-US">
                <a:sym typeface="Symbol" pitchFamily="18" charset="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082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22530" name="Picture 2" descr="C:\Users\Khoiron PC\Desktop\starchcellu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836712"/>
            <a:ext cx="5034682" cy="4799648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50604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id-ID" dirty="0" smtClean="0"/>
          </a:p>
          <a:p>
            <a:pPr marL="0" indent="0" algn="ctr">
              <a:buNone/>
            </a:pPr>
            <a:endParaRPr lang="id-ID" dirty="0"/>
          </a:p>
          <a:p>
            <a:pPr marL="0" indent="0" algn="ctr">
              <a:buNone/>
            </a:pPr>
            <a:r>
              <a:rPr lang="id-ID" sz="4400" dirty="0" smtClean="0"/>
              <a:t>Terimakasih..</a:t>
            </a:r>
            <a:endParaRPr lang="id-ID" sz="4400" dirty="0"/>
          </a:p>
        </p:txBody>
      </p:sp>
    </p:spTree>
    <p:extLst>
      <p:ext uri="{BB962C8B-B14F-4D97-AF65-F5344CB8AC3E}">
        <p14:creationId xmlns:p14="http://schemas.microsoft.com/office/powerpoint/2010/main" val="209850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2530" name="Picture 2" descr="C:\Users\Khoiron PC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72816"/>
            <a:ext cx="594255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30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it">
  <a:themeElements>
    <a:clrScheme name="Slit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Sli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lit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t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t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260</TotalTime>
  <Words>910</Words>
  <Application>Microsoft Office PowerPoint</Application>
  <PresentationFormat>On-screen Show (4:3)</PresentationFormat>
  <Paragraphs>126</Paragraphs>
  <Slides>40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Adjacency</vt:lpstr>
      <vt:lpstr>Slit</vt:lpstr>
      <vt:lpstr>CS ChemDraw Drawing</vt:lpstr>
      <vt:lpstr>KIMIA PANGAN (minggu ke-3)</vt:lpstr>
      <vt:lpstr>KARBOHIDRAT</vt:lpstr>
      <vt:lpstr>PowerPoint Presentation</vt:lpstr>
      <vt:lpstr>KARBOHIDRAT</vt:lpstr>
      <vt:lpstr>PowerPoint Presentation</vt:lpstr>
      <vt:lpstr>Penggolongan Karbohidrat</vt:lpstr>
      <vt:lpstr>Monosakarida</vt:lpstr>
      <vt:lpstr>Contoh : Gliseraldehida</vt:lpstr>
      <vt:lpstr>b. Ketosa : monosakarida yang mengandung                  gugus keton</vt:lpstr>
      <vt:lpstr>Penamaan Monosakarida D, L</vt:lpstr>
      <vt:lpstr>Contoh</vt:lpstr>
      <vt:lpstr>Heksosa yang paling banyak di alam :</vt:lpstr>
      <vt:lpstr>Struktur siklis Monosakarida </vt:lpstr>
      <vt:lpstr>Struktur siklis Monosakarida</vt:lpstr>
      <vt:lpstr>Struktur siklis Monosakarida</vt:lpstr>
      <vt:lpstr>Sifat-sifat Fisik Monosakarida </vt:lpstr>
      <vt:lpstr>Tingkat kemanisan monosakarida dan disakarida </vt:lpstr>
      <vt:lpstr>Beberapa Reaksi Monosakarida</vt:lpstr>
      <vt:lpstr>PowerPoint Presentation</vt:lpstr>
      <vt:lpstr>PowerPoint Presentation</vt:lpstr>
      <vt:lpstr>PowerPoint Presentation</vt:lpstr>
      <vt:lpstr>PowerPoint Presentation</vt:lpstr>
      <vt:lpstr>3. Pembentukan Glikosida</vt:lpstr>
      <vt:lpstr>DISAKARIDA</vt:lpstr>
      <vt:lpstr>JENIS DISAKARIDA</vt:lpstr>
      <vt:lpstr>MALTOSA</vt:lpstr>
      <vt:lpstr>IKATAN PADA MALTOSA</vt:lpstr>
      <vt:lpstr>SELOBIOSA</vt:lpstr>
      <vt:lpstr>LAKTOSA</vt:lpstr>
      <vt:lpstr>PowerPoint Presentation</vt:lpstr>
      <vt:lpstr>SUKROSA</vt:lpstr>
      <vt:lpstr>PowerPoint Presentation</vt:lpstr>
      <vt:lpstr>POLISAKARIDA</vt:lpstr>
      <vt:lpstr>PATI</vt:lpstr>
      <vt:lpstr>JENIS PATI</vt:lpstr>
      <vt:lpstr>GLIKOGEN</vt:lpstr>
      <vt:lpstr>POLISAKARIDA LAIN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BIOKIMIA PANGAN (minggu ke-2)</dc:title>
  <dc:creator>Khoiron PC</dc:creator>
  <cp:lastModifiedBy>ASUS</cp:lastModifiedBy>
  <cp:revision>12</cp:revision>
  <dcterms:created xsi:type="dcterms:W3CDTF">2014-09-29T06:16:09Z</dcterms:created>
  <dcterms:modified xsi:type="dcterms:W3CDTF">2017-03-14T03:37:10Z</dcterms:modified>
</cp:coreProperties>
</file>