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75" r:id="rId3"/>
    <p:sldId id="339" r:id="rId4"/>
    <p:sldId id="336" r:id="rId5"/>
    <p:sldId id="316" r:id="rId6"/>
    <p:sldId id="371" r:id="rId7"/>
    <p:sldId id="338" r:id="rId8"/>
    <p:sldId id="377" r:id="rId9"/>
    <p:sldId id="378" r:id="rId10"/>
    <p:sldId id="372" r:id="rId11"/>
    <p:sldId id="373" r:id="rId12"/>
    <p:sldId id="379" r:id="rId13"/>
    <p:sldId id="380" r:id="rId14"/>
    <p:sldId id="381" r:id="rId15"/>
    <p:sldId id="382" r:id="rId16"/>
    <p:sldId id="383" r:id="rId17"/>
    <p:sldId id="384" r:id="rId18"/>
    <p:sldId id="390" r:id="rId19"/>
    <p:sldId id="385" r:id="rId20"/>
    <p:sldId id="387" r:id="rId21"/>
    <p:sldId id="386" r:id="rId22"/>
    <p:sldId id="389" r:id="rId23"/>
    <p:sldId id="388" r:id="rId24"/>
    <p:sldId id="391" r:id="rId25"/>
    <p:sldId id="341" r:id="rId26"/>
    <p:sldId id="374" r:id="rId27"/>
    <p:sldId id="392" r:id="rId28"/>
    <p:sldId id="393" r:id="rId29"/>
    <p:sldId id="401" r:id="rId30"/>
    <p:sldId id="402" r:id="rId31"/>
    <p:sldId id="394" r:id="rId32"/>
    <p:sldId id="395" r:id="rId33"/>
    <p:sldId id="396" r:id="rId34"/>
    <p:sldId id="397" r:id="rId35"/>
    <p:sldId id="398" r:id="rId36"/>
    <p:sldId id="399" r:id="rId37"/>
    <p:sldId id="400" r:id="rId38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77" autoAdjust="0"/>
  </p:normalViewPr>
  <p:slideViewPr>
    <p:cSldViewPr snapToGrid="0">
      <p:cViewPr varScale="1">
        <p:scale>
          <a:sx n="59" d="100"/>
          <a:sy n="59" d="100"/>
        </p:scale>
        <p:origin x="-102" y="-330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12/12/2019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12099207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</a:t>
            </a: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Rendah-11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00" dirty="0" smtClean="0">
                <a:solidFill>
                  <a:srgbClr val="FFFF00"/>
                </a:solidFill>
                <a:latin typeface="EngraversGothic BT" pitchFamily="34" charset="0"/>
              </a:rPr>
              <a:t>Plafon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Plafon/langit-langit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931040" cy="8339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buFontTx/>
              <a:buNone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Adalah elemen pembentuk ruang yang membatasi rangka atap dengan ruang fungsi aktivitas di bawahnya.</a:t>
            </a:r>
          </a:p>
          <a:p>
            <a:pPr eaLnBrk="1" hangingPunct="1">
              <a:buFontTx/>
              <a:buNone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Fungsi Plafon:</a:t>
            </a:r>
            <a:endParaRPr lang="en-US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742950" indent="-742950" eaLnBrk="1" hangingPunct="1">
              <a:buFontTx/>
              <a:buAutoNum type="arabicPeriod"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Sebagai batas ketinggian ruangan</a:t>
            </a:r>
            <a:endParaRPr lang="en-US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742950" indent="-742950" eaLnBrk="1" hangingPunct="1">
              <a:buFontTx/>
              <a:buAutoNum type="arabicPeriod"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Sebagai isolator panas dari atap</a:t>
            </a:r>
            <a:endParaRPr lang="en-US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742950" indent="-742950" eaLnBrk="1" hangingPunct="1">
              <a:buFontTx/>
              <a:buAutoNum type="arabicPeriod" startAt="3"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Peredam suara air hujan (jika penutup atap dari metal)</a:t>
            </a:r>
            <a:endParaRPr lang="en-US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742950" indent="-742950" eaLnBrk="1" hangingPunct="1">
              <a:buFontTx/>
              <a:buAutoNum type="arabicPeriod" startAt="3"/>
            </a:pPr>
            <a:r>
              <a:rPr lang="id-ID" sz="4000" dirty="0" smtClean="0">
                <a:solidFill>
                  <a:srgbClr val="002060"/>
                </a:solidFill>
                <a:latin typeface="Humnst777 BT" pitchFamily="34" charset="0"/>
              </a:rPr>
              <a:t>Tempat sistem jaringan (penggantung lampu, AC dll) sementara bagian atas plafon untuk jaringan kabel &amp; pipa)</a:t>
            </a:r>
          </a:p>
          <a:p>
            <a:pPr marL="271463" indent="-271463">
              <a:buFont typeface="Arial" pitchFamily="34" charset="0"/>
              <a:buChar char="•"/>
            </a:pPr>
            <a:endParaRPr lang="id-ID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0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0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4" name="Picture 6" descr="KONST_PLAFON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1F1F3"/>
              </a:clrFrom>
              <a:clrTo>
                <a:srgbClr val="F1F1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64356" y="2646948"/>
            <a:ext cx="2298760" cy="2163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KONST_PLAFON5C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CECEC"/>
              </a:clrFrom>
              <a:clrTo>
                <a:srgbClr val="ECECE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34444" y="7237963"/>
            <a:ext cx="4416924" cy="251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Plafon 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Ada 2 jenis plafon:</a:t>
            </a:r>
          </a:p>
          <a:p>
            <a:pPr marL="449263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Plafon yang menggunakan struktur rangka atap utama (usuk/plat lantai)</a:t>
            </a:r>
          </a:p>
          <a:p>
            <a:pPr marL="449263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Plafon dengan konstruksi rangka sendiri (tidak terpengaruh bentuk rangka atap)</a:t>
            </a:r>
          </a:p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Pemilihan jenis plafon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tersebut memperhatikan: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Fungsi ruang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Bentuk &amp; ukuran ruang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Konstruksi ruang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Sistem ruang</a:t>
            </a: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04674" y="6456293"/>
            <a:ext cx="7098238" cy="3297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700087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1.Fungsi 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331495"/>
            <a:ext cx="11529988" cy="59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Ruang dengan fungsi tertentu menghendaki tinggi plafon tertentu juga.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Misalnya kamar mandi hanya perlu plafon yang sederhana &amp; rata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 plafon tanpa variasi atau plat lantai diekspos.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Ruang-ruang publik bisa menggunakan plafon rata dengan penekanan pada fungsi khusus, misalnya area resepsionis plafon diturunkan.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Pada ruang dengan fungsi khusus seperti auditorium, plafon berfungsi sebagai elemen estetis &amp; peredam suara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17895" y="5874074"/>
            <a:ext cx="6186905" cy="3879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2.Bentuk &amp; Ukuran 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Plafon bisa menentukan bentuk &amp; ukuran ruang, seperti plafon rendah/tinggi, rata/bersudut dsb.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Ketinggian plafon ditujukan untuk kepentingan arsitektural &amp; sistemnya.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Plafon tinggi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 kesan monumental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Plafon rendah  kesan hangat, akrab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Plafon juga bisa diberi bentuk &amp; pola tertentu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Untuk kepentingan penghawaan alami, perlu volume ruang yang besar  plafon tinggi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Pemakaian AC  volume ruang kecil  plafon rendah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2154" y="5915025"/>
            <a:ext cx="835342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433137"/>
            <a:ext cx="11217275" cy="786063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3.Konstruksi 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58265" y="1235242"/>
            <a:ext cx="11529988" cy="7270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Konstruksi balok &amp; plat lantai bisa langsung digunakan sebagai plafon.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Untuk itu harus diperhatikan aspek arsitektural seperti konfigurasi balok, bahan bekisting &amp; sistem jaringan dibawah plat lantai.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Pada lantai dibawah atap, rangka atap bisa digunakan sebagai plafon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 sudut kemiringan atap sebagai langit-langit.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Kuda-kuda atau rangka atap lain bisa diekspos untuk memberi tampilan arsitektur yang menarik.</a:t>
            </a: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4.Sistem Ruang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Penggunaan plafon akan membagi ruang menjadi 2 yaitu: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Plenum atau ruang dibawah atap (loteng)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Ruang fungsi yaitu ruang yang digunakan untuk aktivitas utama</a:t>
            </a:r>
          </a:p>
          <a:p>
            <a:pPr marL="271463" indent="-271463"/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Plenum berfungsi untuk: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Penyekat panas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Tempat bagi sistem jaringan (kabel &amp; pipa)</a:t>
            </a: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48589" y="7636043"/>
            <a:ext cx="3368842" cy="17165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solidFill>
                  <a:srgbClr val="7030A0"/>
                </a:solidFill>
                <a:latin typeface="Futura Md BT" pitchFamily="34" charset="0"/>
              </a:rPr>
              <a:t>RUANG FUNGSI</a:t>
            </a:r>
            <a:endParaRPr lang="id-ID" sz="3600" dirty="0">
              <a:solidFill>
                <a:srgbClr val="7030A0"/>
              </a:solidFill>
              <a:latin typeface="Futura Md BT" pitchFamily="34" charset="0"/>
            </a:endParaRPr>
          </a:p>
        </p:txBody>
      </p:sp>
      <p:sp>
        <p:nvSpPr>
          <p:cNvPr id="5" name="Isosceles Triangle 4"/>
          <p:cNvSpPr/>
          <p:nvPr/>
        </p:nvSpPr>
        <p:spPr>
          <a:xfrm>
            <a:off x="1219199" y="6031832"/>
            <a:ext cx="4475748" cy="162025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dirty="0" smtClean="0">
                <a:solidFill>
                  <a:srgbClr val="002060"/>
                </a:solidFill>
                <a:latin typeface="Futura Md BT" pitchFamily="34" charset="0"/>
              </a:rPr>
              <a:t>PLENUM</a:t>
            </a:r>
            <a:endParaRPr lang="id-ID" sz="4000" dirty="0">
              <a:solidFill>
                <a:srgbClr val="002060"/>
              </a:solidFill>
              <a:latin typeface="Futura Md BT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70020" y="7170821"/>
            <a:ext cx="11710738" cy="1909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82589" y="7595939"/>
            <a:ext cx="3368842" cy="17165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solidFill>
                  <a:srgbClr val="7030A0"/>
                </a:solidFill>
                <a:latin typeface="Futura Md BT" pitchFamily="34" charset="0"/>
              </a:rPr>
              <a:t>RUANG FUNGSI</a:t>
            </a:r>
            <a:endParaRPr lang="id-ID" sz="3600" dirty="0">
              <a:solidFill>
                <a:srgbClr val="7030A0"/>
              </a:solidFill>
              <a:latin typeface="Futura Md BT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58525" y="7058527"/>
            <a:ext cx="3368842" cy="52939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solidFill>
                  <a:srgbClr val="7030A0"/>
                </a:solidFill>
                <a:latin typeface="Futura Md BT" pitchFamily="34" charset="0"/>
              </a:rPr>
              <a:t>PLENUM</a:t>
            </a:r>
            <a:endParaRPr lang="id-ID" sz="3600" dirty="0">
              <a:solidFill>
                <a:srgbClr val="7030A0"/>
              </a:solidFill>
              <a:latin typeface="Futura Md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4" grpId="0" animBg="1"/>
      <p:bldP spid="5" grpId="0" animBg="1"/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Tinggi plafon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Untuk daerah tropis &amp; penghawaan alami, plafon jangan terlalu rendah, sebaiknya dibuat 3m atau lebih.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Menurut peraturan plafon datar minimal tingginya 2,4 m kecuali:</a:t>
            </a:r>
          </a:p>
          <a:p>
            <a:pPr marL="801688" indent="-44926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Plafon miring dengan syarat minimal ½ dari luas ruang tingginya 2,4 m &amp; tinggi terendah 1,75 m.</a:t>
            </a:r>
          </a:p>
          <a:p>
            <a:pPr marL="801688" indent="-44926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Plafon pada KM/WC atau ruang cuci bisa dibuat rendah hingga 2,1 m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Konstruksi Rangka plafon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Mengikuti rangka atap (diekspos)</a:t>
            </a:r>
          </a:p>
          <a:p>
            <a:pPr marL="976313" indent="-43021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Umumnya plafon dipasang diatas usuk, sehingga kuda-kuda terlihat (pada bangunan 1 lt.).</a:t>
            </a:r>
          </a:p>
          <a:p>
            <a:pPr marL="976313" indent="-43021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Pada cara ini, tidak ruang plafon yang tersembunyi</a:t>
            </a:r>
          </a:p>
          <a:p>
            <a:pPr marL="976313" indent="-43021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Bangunan 2 lt, sistem ekspos bisa menghilangkan plafon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  <a:sym typeface="Wingdings" pitchFamily="2" charset="2"/>
              </a:rPr>
              <a:t> balok &amp; plat lantai berfungsi sebagai plafon.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3591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Contoh rangka atap diekspos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098" name="Picture 2" descr="Hasil gambar untuk rangka atap ekspo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461" y="1363579"/>
            <a:ext cx="12634385" cy="83900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1987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Contoh rangka atap diekspos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4274" name="Picture 2" descr="Hasil gambar untuk rangka atap ekspo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503" y="1311331"/>
            <a:ext cx="12657221" cy="84422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 descr="PLAFON_ekspos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2979" y="5332014"/>
            <a:ext cx="4415236" cy="4415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PLAFON_ekspose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FDFDF"/>
              </a:clrFrom>
              <a:clrTo>
                <a:srgbClr val="DFDFD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0895" y="1491916"/>
            <a:ext cx="4529348" cy="303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684045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Contoh Plafon diekspos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489157" y="4670974"/>
            <a:ext cx="1369337" cy="52666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ctr" defTabSz="914400" rtl="0" eaLnBrk="1" fontAlgn="base" latinLnBrk="0" hangingPunct="1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umnst777 BT" pitchFamily="34" charset="0"/>
              </a:rPr>
              <a:t>  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umnst777 BT" pitchFamily="34" charset="0"/>
              </a:rPr>
              <a:t>usuk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umnst777 BT" pitchFamily="34" charset="0"/>
            </a:endParaRP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 flipH="1" flipV="1">
            <a:off x="4247147" y="3570800"/>
            <a:ext cx="210667" cy="10533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918410" y="4719101"/>
            <a:ext cx="1369337" cy="52666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800" b="1" dirty="0" err="1">
                <a:latin typeface="Humnst777 BT" pitchFamily="34" charset="0"/>
              </a:rPr>
              <a:t>plafon</a:t>
            </a:r>
            <a:endParaRPr lang="en-US" sz="2800" b="1" dirty="0">
              <a:latin typeface="Humnst777 BT" pitchFamily="34" charset="0"/>
            </a:endParaRPr>
          </a:p>
        </p:txBody>
      </p:sp>
      <p:pic>
        <p:nvPicPr>
          <p:cNvPr id="9" name="Picture 14" descr="PLAFON_ekspose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55243" y="5437150"/>
            <a:ext cx="3743993" cy="43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Line 15"/>
          <p:cNvSpPr>
            <a:spLocks noChangeShapeType="1"/>
          </p:cNvSpPr>
          <p:nvPr/>
        </p:nvSpPr>
        <p:spPr bwMode="auto">
          <a:xfrm flipH="1">
            <a:off x="966537" y="5150947"/>
            <a:ext cx="632002" cy="10533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1" name="Line 16"/>
          <p:cNvSpPr>
            <a:spLocks noChangeShapeType="1"/>
          </p:cNvSpPr>
          <p:nvPr/>
        </p:nvSpPr>
        <p:spPr bwMode="auto">
          <a:xfrm flipH="1" flipV="1">
            <a:off x="1407694" y="3625888"/>
            <a:ext cx="210667" cy="115867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2" name="Line 17"/>
          <p:cNvSpPr>
            <a:spLocks noChangeShapeType="1"/>
          </p:cNvSpPr>
          <p:nvPr/>
        </p:nvSpPr>
        <p:spPr bwMode="auto">
          <a:xfrm flipH="1">
            <a:off x="3685673" y="5175841"/>
            <a:ext cx="842670" cy="1369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3" name="Rectangle 18"/>
          <p:cNvSpPr>
            <a:spLocks noChangeArrowheads="1"/>
          </p:cNvSpPr>
          <p:nvPr/>
        </p:nvSpPr>
        <p:spPr bwMode="auto">
          <a:xfrm>
            <a:off x="6144126" y="6304547"/>
            <a:ext cx="1608221" cy="605589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800" b="1" dirty="0" err="1"/>
              <a:t>gording</a:t>
            </a:r>
            <a:endParaRPr lang="en-US" sz="2800" b="1" dirty="0"/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6176210" y="7110663"/>
            <a:ext cx="1812758" cy="49329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800" b="1" dirty="0"/>
              <a:t> </a:t>
            </a:r>
            <a:r>
              <a:rPr lang="en-US" sz="2800" b="1" dirty="0" err="1"/>
              <a:t>plafon</a:t>
            </a:r>
            <a:endParaRPr lang="en-US" sz="2800" b="1" dirty="0"/>
          </a:p>
        </p:txBody>
      </p:sp>
      <p:sp>
        <p:nvSpPr>
          <p:cNvPr id="15" name="Line 20"/>
          <p:cNvSpPr>
            <a:spLocks noChangeShapeType="1"/>
          </p:cNvSpPr>
          <p:nvPr/>
        </p:nvSpPr>
        <p:spPr bwMode="auto">
          <a:xfrm flipV="1">
            <a:off x="7792452" y="5775158"/>
            <a:ext cx="2249905" cy="794084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6" name="Line 21"/>
          <p:cNvSpPr>
            <a:spLocks noChangeShapeType="1"/>
          </p:cNvSpPr>
          <p:nvPr/>
        </p:nvSpPr>
        <p:spPr bwMode="auto">
          <a:xfrm flipV="1">
            <a:off x="7916778" y="5983705"/>
            <a:ext cx="2815390" cy="1267326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5390148" y="2755231"/>
            <a:ext cx="3176337" cy="18809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800" dirty="0" err="1">
                <a:latin typeface="Humnst777 BT" pitchFamily="34" charset="0"/>
              </a:rPr>
              <a:t>Plafon</a:t>
            </a:r>
            <a:r>
              <a:rPr lang="en-US" sz="2800" dirty="0">
                <a:latin typeface="Humnst777 BT" pitchFamily="34" charset="0"/>
              </a:rPr>
              <a:t> </a:t>
            </a:r>
            <a:r>
              <a:rPr lang="en-US" sz="2800" dirty="0" err="1">
                <a:latin typeface="Humnst777 BT" pitchFamily="34" charset="0"/>
              </a:rPr>
              <a:t>kayu</a:t>
            </a:r>
            <a:r>
              <a:rPr lang="en-US" sz="2800" dirty="0">
                <a:latin typeface="Humnst777 BT" pitchFamily="34" charset="0"/>
              </a:rPr>
              <a:t> </a:t>
            </a:r>
            <a:r>
              <a:rPr lang="en-US" sz="2800" dirty="0" err="1">
                <a:latin typeface="Humnst777 BT" pitchFamily="34" charset="0"/>
              </a:rPr>
              <a:t>juga</a:t>
            </a:r>
            <a:endParaRPr lang="en-US" sz="2800" dirty="0">
              <a:latin typeface="Humnst777 BT" pitchFamily="34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800" dirty="0" err="1">
                <a:latin typeface="Humnst777 BT" pitchFamily="34" charset="0"/>
              </a:rPr>
              <a:t>sebagai</a:t>
            </a:r>
            <a:r>
              <a:rPr lang="en-US" sz="2800" dirty="0">
                <a:latin typeface="Humnst777 BT" pitchFamily="34" charset="0"/>
              </a:rPr>
              <a:t> </a:t>
            </a:r>
            <a:r>
              <a:rPr lang="en-US" sz="2800" dirty="0" err="1">
                <a:latin typeface="Humnst777 BT" pitchFamily="34" charset="0"/>
              </a:rPr>
              <a:t>lantai</a:t>
            </a:r>
            <a:r>
              <a:rPr lang="en-US" sz="2800" dirty="0">
                <a:latin typeface="Humnst777 BT" pitchFamily="34" charset="0"/>
              </a:rPr>
              <a:t> </a:t>
            </a:r>
            <a:r>
              <a:rPr lang="en-US" sz="2800" dirty="0" err="1">
                <a:latin typeface="Humnst777 BT" pitchFamily="34" charset="0"/>
              </a:rPr>
              <a:t>di</a:t>
            </a:r>
            <a:endParaRPr lang="en-US" sz="2800" dirty="0">
              <a:latin typeface="Humnst777 BT" pitchFamily="34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800" dirty="0" err="1">
                <a:latin typeface="Humnst777 BT" pitchFamily="34" charset="0"/>
              </a:rPr>
              <a:t>atasnya,kelihatan</a:t>
            </a:r>
            <a:endParaRPr lang="en-US" sz="2800" dirty="0">
              <a:latin typeface="Humnst777 BT" pitchFamily="34" charset="0"/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800" dirty="0" err="1">
                <a:latin typeface="Humnst777 BT" pitchFamily="34" charset="0"/>
              </a:rPr>
              <a:t>balok</a:t>
            </a:r>
            <a:r>
              <a:rPr lang="en-US" sz="2800" dirty="0">
                <a:latin typeface="Humnst777 BT" pitchFamily="34" charset="0"/>
              </a:rPr>
              <a:t> </a:t>
            </a:r>
            <a:r>
              <a:rPr lang="en-US" sz="2800" dirty="0" err="1">
                <a:latin typeface="Humnst777 BT" pitchFamily="34" charset="0"/>
              </a:rPr>
              <a:t>lantai</a:t>
            </a:r>
            <a:r>
              <a:rPr lang="en-US" sz="2800" dirty="0">
                <a:latin typeface="Humnst777 BT" pitchFamily="34" charset="0"/>
              </a:rPr>
              <a:t> </a:t>
            </a:r>
          </a:p>
        </p:txBody>
      </p:sp>
      <p:pic>
        <p:nvPicPr>
          <p:cNvPr id="19" name="Picture 26" descr="konstruksi 2_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94821" y="1487905"/>
            <a:ext cx="3880937" cy="3723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Line 27"/>
          <p:cNvSpPr>
            <a:spLocks noChangeShapeType="1"/>
          </p:cNvSpPr>
          <p:nvPr/>
        </p:nvSpPr>
        <p:spPr bwMode="auto">
          <a:xfrm flipV="1">
            <a:off x="8590547" y="1768642"/>
            <a:ext cx="2286000" cy="1600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Konstruksi Rangka plafon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Plafon non ekspos</a:t>
            </a:r>
          </a:p>
          <a:p>
            <a:pPr marL="976313" indent="-43021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Rangka plafon digantung ke rangka atap / konstruksi lantai diatasnya.</a:t>
            </a:r>
          </a:p>
          <a:p>
            <a:pPr marL="976313" indent="-43021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Ruang diatas plafon digunakan untuk jaringan kabel &amp; pipa</a:t>
            </a:r>
          </a:p>
          <a:p>
            <a:pPr marL="976313" indent="-430213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Macam-macam material rangka plafon: </a:t>
            </a:r>
          </a:p>
          <a:p>
            <a:pPr marL="1425575" indent="-43021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Kayu</a:t>
            </a:r>
          </a:p>
          <a:p>
            <a:pPr marL="1425575" indent="-43021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Baja (hollow biasa/galvanis)</a:t>
            </a:r>
          </a:p>
          <a:p>
            <a:pPr marL="1425575" indent="-43021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Metal furing</a:t>
            </a: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7296400"/>
          </a:xfrm>
          <a:prstGeom prst="rect">
            <a:avLst/>
          </a:prstGeom>
          <a:solidFill>
            <a:srgbClr val="FFFFFF">
              <a:alpha val="5607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indent="-742950"/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Ukuran rangka kayu: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Balok induk</a:t>
            </a:r>
          </a:p>
          <a:p>
            <a:pPr marL="977900" indent="-54451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Bentang 3-5 m : 8/12</a:t>
            </a:r>
          </a:p>
          <a:p>
            <a:pPr marL="977900" indent="-54451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Bentang 2-3 m : 6/12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Balok pembagi pertama</a:t>
            </a:r>
          </a:p>
          <a:p>
            <a:pPr marL="977900" indent="-54451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Bentang 2-2.5m : 6/8</a:t>
            </a:r>
          </a:p>
          <a:p>
            <a:pPr marL="977900" indent="-54451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Bentang 1-2m : 5/7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Balok pembagi kedua</a:t>
            </a:r>
          </a:p>
          <a:p>
            <a:pPr marL="977900" indent="-544513">
              <a:buFont typeface="Wingdings" pitchFamily="2" charset="2"/>
              <a:buChar char="ü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Bentang 1m atau kurang : 4/6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Jarak rangka disesuaikan dengan material penutup plafon. 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Jika menggunakan tripleks/gypsum dengan ukuran 120x240 maka jarak rangka plafon : 60x120 cm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/>
          <a:srcRect l="6024" b="5355"/>
          <a:stretch>
            <a:fillRect/>
          </a:stretch>
        </p:blipFill>
        <p:spPr bwMode="auto">
          <a:xfrm>
            <a:off x="0" y="4082894"/>
            <a:ext cx="7507468" cy="567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6" descr="RANGKA PLAFONA1-1"/>
          <p:cNvPicPr>
            <a:picLocks noChangeAspect="1" noChangeArrowheads="1"/>
          </p:cNvPicPr>
          <p:nvPr/>
        </p:nvPicPr>
        <p:blipFill>
          <a:blip r:embed="rId3"/>
          <a:srcRect b="21951"/>
          <a:stretch>
            <a:fillRect/>
          </a:stretch>
        </p:blipFill>
        <p:spPr bwMode="auto">
          <a:xfrm>
            <a:off x="7138737" y="1470859"/>
            <a:ext cx="5866063" cy="3282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20"/>
          <p:cNvSpPr>
            <a:spLocks noChangeShapeType="1"/>
          </p:cNvSpPr>
          <p:nvPr/>
        </p:nvSpPr>
        <p:spPr bwMode="auto">
          <a:xfrm>
            <a:off x="9320464" y="3877749"/>
            <a:ext cx="592879" cy="1363006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arrow" w="med" len="med"/>
            <a:tailEnd type="non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9332495" y="5207668"/>
            <a:ext cx="1318525" cy="7950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sz="4800" dirty="0"/>
              <a:t>	</a:t>
            </a:r>
            <a:r>
              <a:rPr lang="en-US" sz="3200" b="1" dirty="0"/>
              <a:t>5/7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7" name="Picture 2" descr="E:\KONSBANG\konsbang gempa\kalsiboard\KALSI_15.jpg"/>
          <p:cNvPicPr>
            <a:picLocks noChangeAspect="1" noChangeArrowheads="1"/>
          </p:cNvPicPr>
          <p:nvPr/>
        </p:nvPicPr>
        <p:blipFill>
          <a:blip r:embed="rId2"/>
          <a:srcRect l="2464" t="23409" r="49258" b="55196"/>
          <a:stretch>
            <a:fillRect/>
          </a:stretch>
        </p:blipFill>
        <p:spPr bwMode="auto">
          <a:xfrm>
            <a:off x="0" y="1791477"/>
            <a:ext cx="13004800" cy="796212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" name="Picture 2" descr="E:\KONSBANG\konsbang gempa\kalsiboard\KALSI_15.jpg"/>
          <p:cNvPicPr>
            <a:picLocks noChangeAspect="1" noChangeArrowheads="1"/>
          </p:cNvPicPr>
          <p:nvPr/>
        </p:nvPicPr>
        <p:blipFill>
          <a:blip r:embed="rId2"/>
          <a:srcRect l="2358" t="69156" r="8289" b="4443"/>
          <a:stretch>
            <a:fillRect/>
          </a:stretch>
        </p:blipFill>
        <p:spPr bwMode="auto">
          <a:xfrm>
            <a:off x="0" y="1892968"/>
            <a:ext cx="12979157" cy="58874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7318"/>
            <a:ext cx="7901709" cy="5926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1415" y="0"/>
            <a:ext cx="765338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88758" y="1732547"/>
            <a:ext cx="4235116" cy="150795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400" b="1" dirty="0" smtClean="0"/>
              <a:t>KERANGKA </a:t>
            </a:r>
            <a:r>
              <a:rPr lang="en-US" sz="2400" b="1" dirty="0"/>
              <a:t>PLAFON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400" b="1" dirty="0"/>
              <a:t>ALUMINIUM/BAJA RINGAN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400" b="1" dirty="0"/>
              <a:t>DIGANTUNG PADA KUDA2 KAYU</a:t>
            </a:r>
            <a:endParaRPr lang="en-US" sz="2400" dirty="0"/>
          </a:p>
        </p:txBody>
      </p:sp>
      <p:sp>
        <p:nvSpPr>
          <p:cNvPr id="10" name="Down Arrow 9"/>
          <p:cNvSpPr/>
          <p:nvPr/>
        </p:nvSpPr>
        <p:spPr>
          <a:xfrm flipH="1" flipV="1">
            <a:off x="10531642" y="4485470"/>
            <a:ext cx="458636" cy="535709"/>
          </a:xfrm>
          <a:prstGeom prst="downArrow">
            <a:avLst/>
          </a:prstGeom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Down Arrow 10"/>
          <p:cNvSpPr/>
          <p:nvPr/>
        </p:nvSpPr>
        <p:spPr>
          <a:xfrm flipH="1">
            <a:off x="2237874" y="3204532"/>
            <a:ext cx="458636" cy="669636"/>
          </a:xfrm>
          <a:prstGeom prst="downArrow">
            <a:avLst/>
          </a:prstGeom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8534400" y="5121443"/>
            <a:ext cx="4251158" cy="150394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400" b="1" dirty="0" smtClean="0"/>
              <a:t>KERANGKA PLAFON</a:t>
            </a:r>
            <a:r>
              <a:rPr lang="id-ID" sz="2400" b="1" dirty="0" smtClean="0"/>
              <a:t> </a:t>
            </a:r>
            <a:r>
              <a:rPr lang="en-US" sz="2400" b="1" dirty="0" smtClean="0"/>
              <a:t>          ALUMINIUM</a:t>
            </a:r>
            <a:r>
              <a:rPr lang="id-ID" sz="2400" b="1" dirty="0" smtClean="0"/>
              <a:t> </a:t>
            </a:r>
            <a:r>
              <a:rPr lang="en-US" sz="2400" b="1" dirty="0" smtClean="0"/>
              <a:t>/</a:t>
            </a:r>
            <a:r>
              <a:rPr lang="id-ID" sz="2400" b="1" dirty="0" smtClean="0"/>
              <a:t> </a:t>
            </a:r>
            <a:r>
              <a:rPr lang="en-US" sz="2400" b="1" dirty="0" smtClean="0"/>
              <a:t>BAJA </a:t>
            </a:r>
            <a:r>
              <a:rPr lang="en-US" sz="2400" b="1" dirty="0"/>
              <a:t>RINGAN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400" b="1" dirty="0" smtClean="0"/>
              <a:t>DIGANTUNG </a:t>
            </a:r>
            <a:r>
              <a:rPr lang="en-US" sz="2400" b="1" dirty="0"/>
              <a:t>PADA PLAT      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n-US" sz="2400" b="1" dirty="0" smtClean="0"/>
              <a:t>LANTAI </a:t>
            </a:r>
            <a:r>
              <a:rPr lang="en-US" sz="2400" b="1" dirty="0"/>
              <a:t>BETON</a:t>
            </a:r>
            <a:endParaRPr lang="en-US" sz="2400" dirty="0"/>
          </a:p>
        </p:txBody>
      </p: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40836" y="8379746"/>
            <a:ext cx="11217275" cy="938212"/>
          </a:xfrm>
        </p:spPr>
        <p:txBody>
          <a:bodyPr/>
          <a:lstStyle/>
          <a:p>
            <a:r>
              <a:rPr lang="id-ID" sz="5400" b="1" dirty="0" smtClean="0">
                <a:solidFill>
                  <a:srgbClr val="FFC000"/>
                </a:solidFill>
                <a:latin typeface="EngraversGothic BT" pitchFamily="34" charset="0"/>
              </a:rPr>
              <a:t>Pemasangan rangka plafon</a:t>
            </a:r>
            <a:endParaRPr lang="en-GB" sz="5400" b="1" dirty="0" smtClean="0">
              <a:solidFill>
                <a:srgbClr val="FFC00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 Baja (hollow)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dari pipa baja kotak, tersedia dalam bentuk polos (non galvanis) maupun galvanis/galvalum.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Banyak digunakan karena murah, mudah didapat dan dikerjakan.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Ukuran 4/4 untuk rangka utama &amp; 2/4 untuk rangka pembagi.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Digantungkan ke rangka atap dengan menggunakan penggantung kawat.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Jarak antar hollow sesuai material penutup plafon. Untuk gypsum, jaraknya 60x120 cm.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271463" indent="-271463"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 Baja (hollow)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6322" name="Picture 2" descr="https://galvalumart.com/assets/uploads/produk/2017/06/HOLLOW-BKT.jpg"/>
          <p:cNvPicPr>
            <a:picLocks noChangeAspect="1" noChangeArrowheads="1"/>
          </p:cNvPicPr>
          <p:nvPr/>
        </p:nvPicPr>
        <p:blipFill>
          <a:blip r:embed="rId2"/>
          <a:srcRect l="10190" t="28421" r="10652" b="30596"/>
          <a:stretch>
            <a:fillRect/>
          </a:stretch>
        </p:blipFill>
        <p:spPr bwMode="auto">
          <a:xfrm>
            <a:off x="9565415" y="2807368"/>
            <a:ext cx="3439385" cy="1780675"/>
          </a:xfrm>
          <a:prstGeom prst="rect">
            <a:avLst/>
          </a:prstGeom>
          <a:noFill/>
        </p:spPr>
      </p:pic>
      <p:pic>
        <p:nvPicPr>
          <p:cNvPr id="56324" name="Picture 4" descr="https://galvalumart.com/assets/uploads/produk/2017/11/HOLLOW-BKT-4X4.jpg"/>
          <p:cNvPicPr>
            <a:picLocks noChangeAspect="1" noChangeArrowheads="1"/>
          </p:cNvPicPr>
          <p:nvPr/>
        </p:nvPicPr>
        <p:blipFill>
          <a:blip r:embed="rId3"/>
          <a:srcRect l="12155" t="20281" r="11775" b="13754"/>
          <a:stretch>
            <a:fillRect/>
          </a:stretch>
        </p:blipFill>
        <p:spPr bwMode="auto">
          <a:xfrm>
            <a:off x="9545053" y="4684019"/>
            <a:ext cx="3459747" cy="3000149"/>
          </a:xfrm>
          <a:prstGeom prst="rect">
            <a:avLst/>
          </a:prstGeom>
          <a:noFill/>
        </p:spPr>
      </p:pic>
      <p:pic>
        <p:nvPicPr>
          <p:cNvPr id="56326" name="Picture 6" descr="Hasil gambar untuk rangka plafon hollow"/>
          <p:cNvPicPr>
            <a:picLocks noChangeAspect="1" noChangeArrowheads="1"/>
          </p:cNvPicPr>
          <p:nvPr/>
        </p:nvPicPr>
        <p:blipFill>
          <a:blip r:embed="rId4"/>
          <a:srcRect l="5008" t="2310" r="1685" b="4537"/>
          <a:stretch>
            <a:fillRect/>
          </a:stretch>
        </p:blipFill>
        <p:spPr bwMode="auto">
          <a:xfrm>
            <a:off x="0" y="2261937"/>
            <a:ext cx="9584215" cy="59837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 Metal Furing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Dibuat khusus untuk plafon dari baja profil C dgn sistem </a:t>
            </a:r>
            <a:r>
              <a:rPr lang="id-ID" sz="3600" i="1" dirty="0" smtClean="0">
                <a:solidFill>
                  <a:srgbClr val="002060"/>
                </a:solidFill>
                <a:latin typeface="Humnst777 BT" pitchFamily="34" charset="0"/>
              </a:rPr>
              <a:t>knock down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sehingga bisa dibongkar pasang dengan mudah.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Pemasangan lebih cepat dari rangka hollow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  <p:pic>
        <p:nvPicPr>
          <p:cNvPr id="55298" name="Picture 2" descr=" Rangka  Baja Ringan Plafon  Rangka  Atap Baja Ringan Galval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4084" y="3657600"/>
            <a:ext cx="109284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 Metal Furing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71684" name="Picture 4" descr="Hasil gambar untuk rangka plafon metal furing"/>
          <p:cNvPicPr>
            <a:picLocks noChangeAspect="1" noChangeArrowheads="1"/>
          </p:cNvPicPr>
          <p:nvPr/>
        </p:nvPicPr>
        <p:blipFill>
          <a:blip r:embed="rId2"/>
          <a:srcRect l="4510" t="16405" r="4956" b="14538"/>
          <a:stretch>
            <a:fillRect/>
          </a:stretch>
        </p:blipFill>
        <p:spPr bwMode="auto">
          <a:xfrm>
            <a:off x="217783" y="0"/>
            <a:ext cx="12787017" cy="975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648200" y="1523999"/>
            <a:ext cx="9647368" cy="869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DETAIL RANGKA METAL</a:t>
            </a:r>
          </a:p>
        </p:txBody>
      </p:sp>
      <p:pic>
        <p:nvPicPr>
          <p:cNvPr id="8" name="Picture 4" descr="RANGKA PLAFONA2-1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 l="3425" t="7239"/>
          <a:stretch>
            <a:fillRect/>
          </a:stretch>
        </p:blipFill>
        <p:spPr bwMode="auto">
          <a:xfrm>
            <a:off x="2229853" y="1"/>
            <a:ext cx="8133347" cy="5972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RANGKA PLAFONA4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0316" y="5937284"/>
            <a:ext cx="3494505" cy="3816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RANGKA PLAFONA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79859" y="5963563"/>
            <a:ext cx="3624941" cy="379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 descr="RANGKA PLAFONA3-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7832" y="5944400"/>
            <a:ext cx="3858126" cy="38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Straight Arrow Connector 19"/>
          <p:cNvCxnSpPr/>
          <p:nvPr/>
        </p:nvCxnSpPr>
        <p:spPr>
          <a:xfrm rot="5400000" flipH="1" flipV="1">
            <a:off x="2334126" y="4804612"/>
            <a:ext cx="1957137" cy="818147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0800000">
            <a:off x="5791200" y="5293896"/>
            <a:ext cx="1066800" cy="826171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0800000">
            <a:off x="7122695" y="4796590"/>
            <a:ext cx="3561348" cy="1171079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65222" y="454945"/>
            <a:ext cx="4748463" cy="1774908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Detail Plafon Metal Furing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263655" y="1853283"/>
            <a:ext cx="4377524" cy="648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5300" name="Picture 4" descr="Hasil gambar untuk rangka plafon metal furing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 l="4159" t="1138" r="4882" b="7333"/>
          <a:stretch>
            <a:fillRect/>
          </a:stretch>
        </p:blipFill>
        <p:spPr bwMode="auto">
          <a:xfrm>
            <a:off x="3834063" y="0"/>
            <a:ext cx="8714140" cy="9753600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284163" y="318210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Detail Plafon Metal Furing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Penutup Plafon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/>
            <a:r>
              <a:rPr lang="id-ID" sz="3600" b="1" dirty="0" smtClean="0">
                <a:solidFill>
                  <a:srgbClr val="002060"/>
                </a:solidFill>
                <a:latin typeface="Humnst777 BT" pitchFamily="34" charset="0"/>
              </a:rPr>
              <a:t>Macam-macam bahan penutup plafon </a:t>
            </a: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: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Tripleks, multipleks (60x120cm)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Kayu 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Asbes/Eternit (1x1m)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Gypsum (120x240cm)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Papan fibersemen (120x240cm)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Panel akustik (30x60cm)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Plastik (uPVC, WPC)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Metal </a:t>
            </a:r>
          </a:p>
          <a:p>
            <a:pPr marL="801688" indent="-449263">
              <a:buFont typeface="+mj-lt"/>
              <a:buAutoNum type="arabicPeriod"/>
            </a:pPr>
            <a:r>
              <a:rPr lang="id-ID" sz="3600" dirty="0" smtClean="0">
                <a:solidFill>
                  <a:srgbClr val="002060"/>
                </a:solidFill>
                <a:latin typeface="Humnst777 BT" pitchFamily="34" charset="0"/>
              </a:rPr>
              <a:t>Lain-lain (kaca, reng)</a:t>
            </a: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dirty="0" smtClean="0">
              <a:solidFill>
                <a:srgbClr val="002060"/>
              </a:solidFill>
              <a:latin typeface="Humnst777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1787525" y="503070"/>
            <a:ext cx="11217275" cy="938212"/>
          </a:xfrm>
        </p:spPr>
        <p:txBody>
          <a:bodyPr/>
          <a:lstStyle/>
          <a:p>
            <a:pPr algn="ctr"/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Plafon gypsum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" name="Picture 2" descr="E:\KONSBANG\konsbang gempa\kalsiboard\KALSI_14.jpg"/>
          <p:cNvPicPr>
            <a:picLocks noChangeAspect="1" noChangeArrowheads="1"/>
          </p:cNvPicPr>
          <p:nvPr/>
        </p:nvPicPr>
        <p:blipFill>
          <a:blip r:embed="rId2"/>
          <a:srcRect l="63298" t="63335" r="3899" b="5116"/>
          <a:stretch>
            <a:fillRect/>
          </a:stretch>
        </p:blipFill>
        <p:spPr bwMode="auto">
          <a:xfrm>
            <a:off x="6933740" y="1475874"/>
            <a:ext cx="6071060" cy="8277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6" name="AutoShape 2" descr="Hasil gambar untuk plafon gyps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7588" name="AutoShape 4" descr="Hasil gambar untuk plafon gyps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67590" name="Picture 6" descr="Hasil gambar untuk plafon gyps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93757"/>
            <a:ext cx="6613359" cy="66133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717300" y="888081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Plafon panel akustik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" name="Picture 2" descr="E:\KONSBANG\konsbang gempa\kalsiboard\KALSI_16.jpg"/>
          <p:cNvPicPr>
            <a:picLocks noChangeAspect="1" noChangeArrowheads="1"/>
          </p:cNvPicPr>
          <p:nvPr/>
        </p:nvPicPr>
        <p:blipFill>
          <a:blip r:embed="rId2"/>
          <a:srcRect l="40816" t="11111" r="4082" b="58888"/>
          <a:stretch>
            <a:fillRect/>
          </a:stretch>
        </p:blipFill>
        <p:spPr bwMode="auto">
          <a:xfrm>
            <a:off x="1203159" y="2069432"/>
            <a:ext cx="10245557" cy="7684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Plafon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" name="Picture 5" descr="PLAFON_nonekspos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3368"/>
            <a:ext cx="6886045" cy="6273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/>
          <a:srcRect l="4767" t="6859" r="5012" b="8664"/>
          <a:stretch>
            <a:fillRect/>
          </a:stretch>
        </p:blipFill>
        <p:spPr bwMode="auto">
          <a:xfrm>
            <a:off x="5593347" y="5999748"/>
            <a:ext cx="7411453" cy="3753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8031439" y="5009149"/>
            <a:ext cx="4626498" cy="7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800" b="1" kern="0" dirty="0">
                <a:latin typeface="Humnst777 BT" pitchFamily="34" charset="0"/>
              </a:rPr>
              <a:t>RANGKA PLAFON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Plafon PVC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72706" name="Picture 2" descr="Hasil gambar untuk plafon pv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7305" y="1676399"/>
            <a:ext cx="12192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938212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Plafon Metal (aluminum spandrel)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84996" name="Picture 4" descr="Hasil gambar untuk plafon spandrel alumin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2964" y="1764632"/>
            <a:ext cx="6251836" cy="3978441"/>
          </a:xfrm>
          <a:prstGeom prst="rect">
            <a:avLst/>
          </a:prstGeom>
          <a:noFill/>
        </p:spPr>
      </p:pic>
      <p:pic>
        <p:nvPicPr>
          <p:cNvPr id="84998" name="Picture 6" descr="Hasil gambar untuk plafon spandrel aluminium"/>
          <p:cNvPicPr>
            <a:picLocks noChangeAspect="1" noChangeArrowheads="1"/>
          </p:cNvPicPr>
          <p:nvPr/>
        </p:nvPicPr>
        <p:blipFill>
          <a:blip r:embed="rId3"/>
          <a:srcRect b="14686"/>
          <a:stretch>
            <a:fillRect/>
          </a:stretch>
        </p:blipFill>
        <p:spPr bwMode="auto">
          <a:xfrm>
            <a:off x="348078" y="1748964"/>
            <a:ext cx="6116889" cy="3913899"/>
          </a:xfrm>
          <a:prstGeom prst="rect">
            <a:avLst/>
          </a:prstGeom>
          <a:noFill/>
        </p:spPr>
      </p:pic>
      <p:pic>
        <p:nvPicPr>
          <p:cNvPr id="85000" name="Picture 8" descr="Hasil gambar untuk plafon met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6884" y="5751823"/>
            <a:ext cx="6288506" cy="4001777"/>
          </a:xfrm>
          <a:prstGeom prst="rect">
            <a:avLst/>
          </a:prstGeom>
          <a:noFill/>
        </p:spPr>
      </p:pic>
      <p:pic>
        <p:nvPicPr>
          <p:cNvPr id="85002" name="Picture 10" descr="Hasil gambar untuk plafon met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52963" y="5775158"/>
            <a:ext cx="6251837" cy="39784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154778" y="4828673"/>
            <a:ext cx="5529179" cy="47163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Rangka Plafon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721895" y="7010402"/>
            <a:ext cx="5937393" cy="163629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0000" indent="-342900" algn="ctr">
              <a:lnSpc>
                <a:spcPct val="50000"/>
              </a:lnSpc>
              <a:spcBef>
                <a:spcPts val="1200"/>
              </a:spcBef>
            </a:pPr>
            <a:endParaRPr lang="id-ID" sz="2800" b="1" dirty="0" smtClean="0">
              <a:latin typeface="Humnst777 BT" pitchFamily="34" charset="0"/>
            </a:endParaRPr>
          </a:p>
          <a:p>
            <a:pPr marL="360000" indent="-342900" algn="ctr">
              <a:lnSpc>
                <a:spcPct val="50000"/>
              </a:lnSpc>
              <a:spcBef>
                <a:spcPts val="1200"/>
              </a:spcBef>
            </a:pPr>
            <a:r>
              <a:rPr lang="en-US" sz="2800" b="1" dirty="0" smtClean="0">
                <a:latin typeface="Humnst777 BT" pitchFamily="34" charset="0"/>
              </a:rPr>
              <a:t>PEMBAGIAN  </a:t>
            </a:r>
            <a:r>
              <a:rPr lang="en-US" sz="2800" b="1" dirty="0">
                <a:latin typeface="Humnst777 BT" pitchFamily="34" charset="0"/>
              </a:rPr>
              <a:t>KERANGKA PLAFON </a:t>
            </a:r>
            <a:endParaRPr lang="id-ID" sz="2800" b="1" dirty="0">
              <a:latin typeface="Humnst777 BT" pitchFamily="34" charset="0"/>
            </a:endParaRPr>
          </a:p>
          <a:p>
            <a:pPr marL="360000" indent="-342900" algn="ctr">
              <a:lnSpc>
                <a:spcPct val="50000"/>
              </a:lnSpc>
              <a:spcBef>
                <a:spcPts val="1200"/>
              </a:spcBef>
            </a:pPr>
            <a:r>
              <a:rPr lang="en-US" sz="2800" b="1" dirty="0">
                <a:latin typeface="Humnst777 BT" pitchFamily="34" charset="0"/>
              </a:rPr>
              <a:t>SESUAI</a:t>
            </a:r>
            <a:r>
              <a:rPr lang="id-ID" sz="2800" b="1" dirty="0">
                <a:latin typeface="Humnst777 BT" pitchFamily="34" charset="0"/>
              </a:rPr>
              <a:t> </a:t>
            </a:r>
            <a:r>
              <a:rPr lang="en-US" sz="2800" b="1" dirty="0">
                <a:latin typeface="Humnst777 BT" pitchFamily="34" charset="0"/>
              </a:rPr>
              <a:t>DENGAN UKURAN </a:t>
            </a:r>
            <a:endParaRPr lang="id-ID" sz="2800" b="1" dirty="0">
              <a:latin typeface="Humnst777 BT" pitchFamily="34" charset="0"/>
            </a:endParaRPr>
          </a:p>
          <a:p>
            <a:pPr marL="360000" indent="-342900" algn="ctr">
              <a:lnSpc>
                <a:spcPct val="50000"/>
              </a:lnSpc>
              <a:spcBef>
                <a:spcPts val="1200"/>
              </a:spcBef>
            </a:pPr>
            <a:r>
              <a:rPr lang="en-US" sz="2800" b="1" dirty="0">
                <a:latin typeface="Humnst777 BT" pitchFamily="34" charset="0"/>
              </a:rPr>
              <a:t>BAHAN PLAFON</a:t>
            </a:r>
            <a:r>
              <a:rPr lang="en-US" sz="2800" dirty="0">
                <a:latin typeface="Humnst777 BT" pitchFamily="34" charset="0"/>
              </a:rPr>
              <a:t>:</a:t>
            </a:r>
          </a:p>
        </p:txBody>
      </p:sp>
      <p:pic>
        <p:nvPicPr>
          <p:cNvPr id="9" name="Picture 9" descr="PLAFON_nonekspose5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5642" y="1513168"/>
            <a:ext cx="6031832" cy="49854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10" descr="PLAFON_nonekspose5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CF0F3"/>
              </a:clrFrom>
              <a:clrTo>
                <a:srgbClr val="ECF0F3">
                  <a:alpha val="0"/>
                </a:srgbClr>
              </a:clrTo>
            </a:clrChange>
          </a:blip>
          <a:srcRect r="2000"/>
          <a:stretch>
            <a:fillRect/>
          </a:stretch>
        </p:blipFill>
        <p:spPr bwMode="auto">
          <a:xfrm>
            <a:off x="7186863" y="511377"/>
            <a:ext cx="5043427" cy="42050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11" descr="PLAFON_nonekspose5C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F0F5"/>
              </a:clrFrom>
              <a:clrTo>
                <a:srgbClr val="F1F0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88079" y="4844715"/>
            <a:ext cx="5495878" cy="4700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1780673"/>
            <a:ext cx="6224337" cy="680185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Plafon Aluminium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14" name="Picture 4" descr="PLAFON_nonekspose5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818946"/>
            <a:ext cx="6224337" cy="6763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DETAIL RANGKA _PLAFON BAJ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9EDEC"/>
              </a:clrFrom>
              <a:clrTo>
                <a:srgbClr val="E9EDE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94400" y="1812758"/>
            <a:ext cx="6836739" cy="5743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Plafon Panel Akustik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09600" y="1792706"/>
            <a:ext cx="11758863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73050" indent="-27305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id-ID" sz="3200" dirty="0" smtClean="0">
                <a:latin typeface="Humnst777 BT" pitchFamily="34" charset="0"/>
              </a:rPr>
              <a:t>Umumnya digunakan pada bangunan komersial dan publik seperti kantor, masjid, auditorium, ruang kuliah dll.</a:t>
            </a:r>
          </a:p>
          <a:p>
            <a:pPr marL="273050" indent="-27305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id-ID" sz="3200" dirty="0" smtClean="0">
                <a:latin typeface="Humnst777 BT" pitchFamily="34" charset="0"/>
              </a:rPr>
              <a:t>Sifat-sifat plafon panel akustik:</a:t>
            </a:r>
          </a:p>
          <a:p>
            <a:pPr marL="898525" indent="-5461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id-ID" sz="3200" dirty="0" smtClean="0">
                <a:latin typeface="Humnst777 BT" pitchFamily="34" charset="0"/>
              </a:rPr>
              <a:t>Menyerap suara</a:t>
            </a:r>
          </a:p>
          <a:p>
            <a:pPr marL="898525" indent="-5461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id-ID" sz="3200" dirty="0" smtClean="0">
                <a:latin typeface="Humnst777 BT" pitchFamily="34" charset="0"/>
              </a:rPr>
              <a:t>Tidak menjalarkan api (mencegah meluasnya kebakaran)</a:t>
            </a:r>
          </a:p>
          <a:p>
            <a:pPr marL="898525" indent="-5461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id-ID" sz="3200" dirty="0" smtClean="0">
                <a:latin typeface="Humnst777 BT" pitchFamily="34" charset="0"/>
              </a:rPr>
              <a:t>Insulasi panas (menghemat AC)</a:t>
            </a:r>
          </a:p>
          <a:p>
            <a:pPr marL="898525" indent="-54610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id-ID" sz="3200" dirty="0" smtClean="0">
                <a:latin typeface="Humnst777 BT" pitchFamily="34" charset="0"/>
              </a:rPr>
              <a:t>Mudah dipasang</a:t>
            </a:r>
            <a:endParaRPr lang="en-US" sz="3200" dirty="0">
              <a:latin typeface="Humnst777 BT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3200" dirty="0">
              <a:latin typeface="Humnst777 BT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3200" dirty="0" smtClean="0">
                <a:latin typeface="Humnst777 BT" pitchFamily="34" charset="0"/>
              </a:rPr>
              <a:t>        </a:t>
            </a:r>
            <a:endParaRPr lang="en-US" sz="3200" dirty="0"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4796589" y="7844589"/>
            <a:ext cx="7892716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65196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Pemasangan Panel Akustik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33138" y="1126959"/>
            <a:ext cx="9176084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utura Md BT" pitchFamily="34" charset="0"/>
              </a:rPr>
              <a:t>A.  SISTEM PEMASANGAN EKSPOSE T-BAR</a:t>
            </a:r>
          </a:p>
        </p:txBody>
      </p:sp>
      <p:pic>
        <p:nvPicPr>
          <p:cNvPr id="5" name="Picture 4" descr="PLAFON_akustik1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999999"/>
              </a:clrFrom>
              <a:clrTo>
                <a:srgbClr val="99999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0337" y="1627299"/>
            <a:ext cx="3842084" cy="3775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9910010" y="1768643"/>
            <a:ext cx="914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WALL 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MOLDING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pic>
        <p:nvPicPr>
          <p:cNvPr id="8" name="Picture 5" descr="PLAFON_akustik1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0610" y="2149643"/>
            <a:ext cx="3438525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PLAFON_akustik1c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CECEC"/>
              </a:clrFrom>
              <a:clrTo>
                <a:srgbClr val="ECECE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90874" y="5715000"/>
            <a:ext cx="3163888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PLAFON_akustik1d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2800" y="7636042"/>
            <a:ext cx="3324225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5947610" y="1616243"/>
            <a:ext cx="1905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PERTUMPUAN UJUNG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CROS</a:t>
            </a:r>
            <a:r>
              <a:rPr lang="en-US" sz="1400"/>
              <a:t> </a:t>
            </a:r>
            <a:r>
              <a:rPr lang="en-US" sz="1200"/>
              <a:t>T</a:t>
            </a:r>
            <a:r>
              <a:rPr lang="en-US" sz="1400"/>
              <a:t> </a:t>
            </a:r>
            <a:r>
              <a:rPr lang="en-US" sz="1200"/>
              <a:t>DGN MAIN T</a:t>
            </a:r>
            <a:endParaRPr lang="en-US" sz="2000"/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7700210" y="1997243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HANGER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WIRE</a:t>
            </a:r>
            <a:endParaRPr lang="en-US" sz="2000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8843210" y="1921043"/>
            <a:ext cx="1066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HOLD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DOWN CLIP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 flipH="1" flipV="1">
            <a:off x="7471610" y="2073443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8061158" y="4652211"/>
            <a:ext cx="1143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MAIN T BAR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6918158" y="4652211"/>
            <a:ext cx="914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PANEL 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AKUSTIK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090610" y="4207043"/>
            <a:ext cx="914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CROSS 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T-BAR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 flipV="1">
            <a:off x="7319210" y="3597443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8562474" y="5562600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PANEL 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AKUSTIK</a:t>
            </a: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7419474" y="64008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 CROSS T</a:t>
            </a: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8257674" y="6553200"/>
            <a:ext cx="762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  CELAH</a:t>
            </a: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9172074" y="66294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PERTUMPUAN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UJUNGCROSS T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DENGAN MAIN T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H="1">
            <a:off x="9476874" y="6400800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9857874" y="6400800"/>
            <a:ext cx="762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  MAIN T</a:t>
            </a: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8077200" y="7407442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PANEL </a:t>
            </a:r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AKUSTIK</a:t>
            </a: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>
            <a:off x="8458200" y="7636042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7315200" y="8626642"/>
            <a:ext cx="762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  MAIN T</a:t>
            </a: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9677400" y="8626642"/>
            <a:ext cx="762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000"/>
              <a:t>  MAIN T</a:t>
            </a:r>
            <a:endParaRPr lang="en-US" sz="1200"/>
          </a:p>
          <a:p>
            <a:pPr marL="342900" indent="-342900">
              <a:lnSpc>
                <a:spcPct val="50000"/>
              </a:lnSpc>
              <a:spcBef>
                <a:spcPct val="20000"/>
              </a:spcBef>
            </a:pPr>
            <a:r>
              <a:rPr lang="en-US" sz="1200"/>
              <a:t> </a:t>
            </a:r>
            <a:endParaRPr lang="en-US" sz="2000"/>
          </a:p>
        </p:txBody>
      </p:sp>
      <p:sp>
        <p:nvSpPr>
          <p:cNvPr id="29" name="Line 27"/>
          <p:cNvSpPr>
            <a:spLocks noChangeShapeType="1"/>
          </p:cNvSpPr>
          <p:nvPr/>
        </p:nvSpPr>
        <p:spPr bwMode="auto">
          <a:xfrm flipV="1">
            <a:off x="7696200" y="8474242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30" name="Line 28"/>
          <p:cNvSpPr>
            <a:spLocks noChangeShapeType="1"/>
          </p:cNvSpPr>
          <p:nvPr/>
        </p:nvSpPr>
        <p:spPr bwMode="auto">
          <a:xfrm flipV="1">
            <a:off x="9982200" y="8474242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d-ID"/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288757" y="5422232"/>
            <a:ext cx="5085348" cy="39623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3200" dirty="0"/>
              <a:t> </a:t>
            </a:r>
            <a:r>
              <a:rPr lang="en-US" sz="2000" dirty="0"/>
              <a:t>1.  DARI SEGI KERAPIHAN SISTEM INI KURANG RAPIH, PERTUMPUAN UJUNG CROSS T DENGAN MAIN T, MENGAKIBATKAN PANEL TERANGAKAT 1,5 MM.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000" dirty="0"/>
              <a:t> 2.  SEMUA PANEL AKUSTIK PADA SISTEM INI MUDAH DIBUKA DENGAN CARA MENGANGKAT PANEL, SEHINGGA JIKA TERJADI KERUSAKAN SALAH SATU PANEL MUDAH PENGGANTIANNYA.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000" dirty="0"/>
              <a:t> 3.  PANEL AKUSTIK UNTUK PENGGANTIAN SISTEM INI MUDAH DIPEROLEH APABILA MEMILIH UKURAN 60   X 120 CM, 60 X 60 CM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1" grpId="0"/>
      <p:bldP spid="12" grpId="0"/>
      <p:bldP spid="13" grpId="0"/>
      <p:bldP spid="14" grpId="0" animBg="1"/>
      <p:bldP spid="15" grpId="0"/>
      <p:bldP spid="16" grpId="0"/>
      <p:bldP spid="17" grpId="0"/>
      <p:bldP spid="18" grpId="0" animBg="1"/>
      <p:bldP spid="19" grpId="0"/>
      <p:bldP spid="20" grpId="0"/>
      <p:bldP spid="21" grpId="0"/>
      <p:bldP spid="22" grpId="0"/>
      <p:bldP spid="23" grpId="0" animBg="1"/>
      <p:bldP spid="24" grpId="0"/>
      <p:bldP spid="25" grpId="0"/>
      <p:bldP spid="26" grpId="0" animBg="1"/>
      <p:bldP spid="27" grpId="0"/>
      <p:bldP spid="28" grpId="0"/>
      <p:bldP spid="29" grpId="0" animBg="1"/>
      <p:bldP spid="30" grpId="0" animBg="1"/>
      <p:bldP spid="3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4796589" y="7844589"/>
            <a:ext cx="7892716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65196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Pemasangan Panel Akustik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33138" y="1126959"/>
            <a:ext cx="9176084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utura Md BT" pitchFamily="34" charset="0"/>
              </a:rPr>
              <a:t>B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utura Md BT" pitchFamily="34" charset="0"/>
              </a:rPr>
              <a:t>.  SISTEM PEMASANGAN 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utura Md BT" pitchFamily="34" charset="0"/>
              </a:rPr>
              <a:t>REVEAL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utura Md BT" pitchFamily="34" charset="0"/>
              </a:rPr>
              <a:t>T-BAR</a:t>
            </a:r>
          </a:p>
        </p:txBody>
      </p:sp>
      <p:pic>
        <p:nvPicPr>
          <p:cNvPr id="34" name="Picture 7" descr="PLAFON_akustik1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DDE1E2"/>
              </a:clrFrom>
              <a:clrTo>
                <a:srgbClr val="DDE1E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2421" y="1969167"/>
            <a:ext cx="3473116" cy="3412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8" descr="PLAFON_akustik1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8E9E4"/>
              </a:clrFrom>
              <a:clrTo>
                <a:srgbClr val="E8E9E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47347" y="1957137"/>
            <a:ext cx="6007803" cy="4026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9" descr="PLAFON_akustik1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CECEC"/>
              </a:clrFrom>
              <a:clrTo>
                <a:srgbClr val="ECECE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9272" y="6104020"/>
            <a:ext cx="5519465" cy="2895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Rectangle 35"/>
          <p:cNvSpPr>
            <a:spLocks noChangeArrowheads="1"/>
          </p:cNvSpPr>
          <p:nvPr/>
        </p:nvSpPr>
        <p:spPr bwMode="auto">
          <a:xfrm>
            <a:off x="5153526" y="1909011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HANGER WIRE</a:t>
            </a:r>
          </a:p>
          <a:p>
            <a:r>
              <a:rPr lang="en-US" sz="1200" dirty="0"/>
              <a:t>  </a:t>
            </a:r>
          </a:p>
        </p:txBody>
      </p:sp>
      <p:sp>
        <p:nvSpPr>
          <p:cNvPr id="38" name="Rectangle 36"/>
          <p:cNvSpPr>
            <a:spLocks noChangeArrowheads="1"/>
          </p:cNvSpPr>
          <p:nvPr/>
        </p:nvSpPr>
        <p:spPr bwMode="auto">
          <a:xfrm>
            <a:off x="7335252" y="1451810"/>
            <a:ext cx="137160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dirty="0"/>
              <a:t> HOLD DOWN</a:t>
            </a:r>
          </a:p>
          <a:p>
            <a:r>
              <a:rPr lang="en-US" sz="1200" dirty="0"/>
              <a:t>   CLIP</a:t>
            </a:r>
          </a:p>
          <a:p>
            <a:r>
              <a:rPr lang="en-US" sz="1200" dirty="0"/>
              <a:t>  </a:t>
            </a:r>
          </a:p>
        </p:txBody>
      </p:sp>
      <p:sp>
        <p:nvSpPr>
          <p:cNvPr id="39" name="Rectangle 37"/>
          <p:cNvSpPr>
            <a:spLocks noChangeArrowheads="1"/>
          </p:cNvSpPr>
          <p:nvPr/>
        </p:nvSpPr>
        <p:spPr bwMode="auto">
          <a:xfrm>
            <a:off x="8285747" y="2522621"/>
            <a:ext cx="137160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/>
              <a:t>  </a:t>
            </a:r>
          </a:p>
          <a:p>
            <a:r>
              <a:rPr lang="en-US" sz="1200"/>
              <a:t>WALL MOLDING</a:t>
            </a:r>
          </a:p>
          <a:p>
            <a:r>
              <a:rPr lang="en-US" sz="1200"/>
              <a:t>  </a:t>
            </a:r>
          </a:p>
        </p:txBody>
      </p:sp>
      <p:sp>
        <p:nvSpPr>
          <p:cNvPr id="40" name="Line 38"/>
          <p:cNvSpPr>
            <a:spLocks noChangeShapeType="1"/>
          </p:cNvSpPr>
          <p:nvPr/>
        </p:nvSpPr>
        <p:spPr bwMode="auto">
          <a:xfrm>
            <a:off x="7218947" y="2979821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41" name="Rectangle 39"/>
          <p:cNvSpPr>
            <a:spLocks noChangeArrowheads="1"/>
          </p:cNvSpPr>
          <p:nvPr/>
        </p:nvSpPr>
        <p:spPr bwMode="auto">
          <a:xfrm>
            <a:off x="224590" y="5462337"/>
            <a:ext cx="5213684" cy="39087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2000" dirty="0" smtClean="0">
                <a:latin typeface="Humnst777 BT" pitchFamily="34" charset="0"/>
              </a:rPr>
              <a:t>SISTEM </a:t>
            </a:r>
            <a:r>
              <a:rPr lang="en-US" sz="2000" dirty="0">
                <a:latin typeface="Humnst777 BT" pitchFamily="34" charset="0"/>
              </a:rPr>
              <a:t>INI  LEBIH </a:t>
            </a:r>
            <a:r>
              <a:rPr lang="en-US" sz="2000" dirty="0" smtClean="0">
                <a:latin typeface="Humnst777 BT" pitchFamily="34" charset="0"/>
              </a:rPr>
              <a:t>RAPIH</a:t>
            </a:r>
            <a:r>
              <a:rPr lang="en-US" sz="2000" dirty="0">
                <a:latin typeface="Humnst777 BT" pitchFamily="34" charset="0"/>
              </a:rPr>
              <a:t>,  CELAH2 YANG TERJADI TIDAK KELIHATAN</a:t>
            </a:r>
          </a:p>
          <a:p>
            <a:pPr marL="342900" indent="-342900"/>
            <a:r>
              <a:rPr lang="en-US" sz="2000" dirty="0" smtClean="0">
                <a:latin typeface="Humnst777 BT" pitchFamily="34" charset="0"/>
              </a:rPr>
              <a:t>2</a:t>
            </a:r>
            <a:r>
              <a:rPr lang="en-US" sz="2000" dirty="0">
                <a:latin typeface="Humnst777 BT" pitchFamily="34" charset="0"/>
              </a:rPr>
              <a:t>.  </a:t>
            </a:r>
            <a:r>
              <a:rPr lang="id-ID" sz="2000" dirty="0" smtClean="0">
                <a:latin typeface="Humnst777 BT" pitchFamily="34" charset="0"/>
              </a:rPr>
              <a:t>S</a:t>
            </a:r>
            <a:r>
              <a:rPr lang="en-US" sz="2000" dirty="0" smtClean="0">
                <a:latin typeface="Humnst777 BT" pitchFamily="34" charset="0"/>
              </a:rPr>
              <a:t>EMUA </a:t>
            </a:r>
            <a:r>
              <a:rPr lang="en-US" sz="2000" dirty="0">
                <a:latin typeface="Humnst777 BT" pitchFamily="34" charset="0"/>
              </a:rPr>
              <a:t>PANEL AKUSTIK PADA SISTEM INI MUDAH DIBUKA DENGAN CARA MENGANGKAT PANEL, SEHINGGA JIKA TERJADI KERUSAKAN SALAH SATU PANEL MUDAH PENGGANTIANNYA.</a:t>
            </a:r>
          </a:p>
          <a:p>
            <a:pPr marL="342900" indent="-342900"/>
            <a:r>
              <a:rPr lang="en-US" sz="2000" dirty="0">
                <a:latin typeface="Humnst777 BT" pitchFamily="34" charset="0"/>
              </a:rPr>
              <a:t> 3.  PANEL AKUSTIK UNTUK PENGGANTIAN SISTEM INI MUDAH DIPEROLEH APABILA MEMILIH UKURAN 60   X 120 CM, 60 X 60 CM</a:t>
            </a:r>
          </a:p>
          <a:p>
            <a:pPr marL="342900" indent="-342900">
              <a:lnSpc>
                <a:spcPct val="90000"/>
              </a:lnSpc>
              <a:spcBef>
                <a:spcPct val="50000"/>
              </a:spcBef>
            </a:pPr>
            <a:endParaRPr lang="en-US" sz="2000" dirty="0"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4796589" y="7844589"/>
            <a:ext cx="7892716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65196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Pemasangan Panel Akustik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33138" y="1126959"/>
            <a:ext cx="9176084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utura Md BT" pitchFamily="34" charset="0"/>
              </a:rPr>
              <a:t>B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utura Md BT" pitchFamily="34" charset="0"/>
              </a:rPr>
              <a:t>.  SISTEM PEMASANGAN </a:t>
            </a:r>
            <a:r>
              <a:rPr kumimoji="0" lang="id-ID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utura Md BT" pitchFamily="34" charset="0"/>
              </a:rPr>
              <a:t>SEMI CONCEALED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utura Md BT" pitchFamily="34" charset="0"/>
            </a:endParaRPr>
          </a:p>
        </p:txBody>
      </p:sp>
      <p:pic>
        <p:nvPicPr>
          <p:cNvPr id="14" name="Picture 5" descr="PLAFON_akustik2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4E4E4"/>
              </a:clrFrom>
              <a:clrTo>
                <a:srgbClr val="E4E4E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83" y="1311996"/>
            <a:ext cx="3312695" cy="4399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PLAFON_akustik2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CECEC"/>
              </a:clrFrom>
              <a:clrTo>
                <a:srgbClr val="ECECE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43863" y="1652336"/>
            <a:ext cx="6363178" cy="4555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7" descr="PLAFON_akustik2c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21576" y="6112043"/>
            <a:ext cx="5790555" cy="3160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421104" y="5771148"/>
            <a:ext cx="5674896" cy="378565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/>
            <a:r>
              <a:rPr lang="en-US" sz="2000" dirty="0">
                <a:latin typeface="Humnst777 BT" pitchFamily="34" charset="0"/>
              </a:rPr>
              <a:t>1.    DARI SEGI KERAPIHAN SISTEM INI  LEBIH </a:t>
            </a:r>
          </a:p>
          <a:p>
            <a:pPr marL="342900" indent="-342900"/>
            <a:r>
              <a:rPr lang="en-US" sz="2000" dirty="0">
                <a:latin typeface="Humnst777 BT" pitchFamily="34" charset="0"/>
              </a:rPr>
              <a:t>       RAPIH,  TIDAK ADA CELAH2  </a:t>
            </a:r>
          </a:p>
          <a:p>
            <a:pPr marL="342900" indent="-342900"/>
            <a:r>
              <a:rPr lang="en-US" sz="2000" dirty="0">
                <a:latin typeface="Humnst777 BT" pitchFamily="34" charset="0"/>
              </a:rPr>
              <a:t> 2.  SEMUA PANEL AKUSTIK PADA SISTEM INI  </a:t>
            </a:r>
          </a:p>
          <a:p>
            <a:pPr marL="342900" indent="-342900"/>
            <a:r>
              <a:rPr lang="en-US" sz="2000" dirty="0">
                <a:latin typeface="Humnst777 BT" pitchFamily="34" charset="0"/>
              </a:rPr>
              <a:t>       MUDAH DIBUKA DENGAN CARA </a:t>
            </a:r>
            <a:r>
              <a:rPr lang="id-ID" sz="2000" dirty="0" smtClean="0">
                <a:latin typeface="Humnst777 BT" pitchFamily="34" charset="0"/>
              </a:rPr>
              <a:t>M</a:t>
            </a:r>
            <a:r>
              <a:rPr lang="en-US" sz="2000" dirty="0" smtClean="0">
                <a:latin typeface="Humnst777 BT" pitchFamily="34" charset="0"/>
              </a:rPr>
              <a:t>ENGANGKAT</a:t>
            </a:r>
            <a:r>
              <a:rPr lang="id-ID" sz="2000" dirty="0" smtClean="0">
                <a:latin typeface="Humnst777 BT" pitchFamily="34" charset="0"/>
              </a:rPr>
              <a:t> </a:t>
            </a:r>
            <a:r>
              <a:rPr lang="en-US" sz="2000" dirty="0" smtClean="0">
                <a:latin typeface="Humnst777 BT" pitchFamily="34" charset="0"/>
              </a:rPr>
              <a:t>PANEL</a:t>
            </a:r>
            <a:r>
              <a:rPr lang="en-US" sz="2000" dirty="0">
                <a:latin typeface="Humnst777 BT" pitchFamily="34" charset="0"/>
              </a:rPr>
              <a:t>, SEHINGGA JIKA TERJADI KERUSAKAN </a:t>
            </a:r>
            <a:r>
              <a:rPr lang="en-US" sz="2000" dirty="0" smtClean="0">
                <a:latin typeface="Humnst777 BT" pitchFamily="34" charset="0"/>
              </a:rPr>
              <a:t>SALAH </a:t>
            </a:r>
            <a:r>
              <a:rPr lang="en-US" sz="2000" dirty="0">
                <a:latin typeface="Humnst777 BT" pitchFamily="34" charset="0"/>
              </a:rPr>
              <a:t>SATU PANEL MUDAHPENGGANTIANNYA.</a:t>
            </a:r>
          </a:p>
          <a:p>
            <a:pPr marL="342900" indent="-342900"/>
            <a:r>
              <a:rPr lang="en-US" sz="2000" dirty="0">
                <a:latin typeface="Humnst777 BT" pitchFamily="34" charset="0"/>
              </a:rPr>
              <a:t> 3.   PANEL AKUSTIK UNTUK PENGGANTIAN SISTEM </a:t>
            </a:r>
            <a:r>
              <a:rPr lang="en-US" sz="2000" dirty="0" smtClean="0">
                <a:latin typeface="Humnst777 BT" pitchFamily="34" charset="0"/>
              </a:rPr>
              <a:t>INI </a:t>
            </a:r>
            <a:r>
              <a:rPr lang="en-US" sz="2000" dirty="0">
                <a:latin typeface="Humnst777 BT" pitchFamily="34" charset="0"/>
              </a:rPr>
              <a:t>MUDAH DIPEROLEH APABILA MEMILIH </a:t>
            </a:r>
            <a:r>
              <a:rPr lang="en-US" sz="2000" dirty="0" smtClean="0">
                <a:latin typeface="Humnst777 BT" pitchFamily="34" charset="0"/>
              </a:rPr>
              <a:t>UKURAN </a:t>
            </a:r>
            <a:r>
              <a:rPr lang="en-US" sz="2000" dirty="0">
                <a:latin typeface="Humnst777 BT" pitchFamily="34" charset="0"/>
              </a:rPr>
              <a:t>60   X 120 CM,  30 X 30 CM, 30 X 120 CM</a:t>
            </a:r>
            <a:r>
              <a:rPr lang="en-US" sz="2000" dirty="0" smtClean="0">
                <a:latin typeface="Humnst777 BT" pitchFamily="34" charset="0"/>
              </a:rPr>
              <a:t>,</a:t>
            </a:r>
            <a:r>
              <a:rPr lang="id-ID" sz="2000" dirty="0" smtClean="0">
                <a:latin typeface="Humnst777 BT" pitchFamily="34" charset="0"/>
              </a:rPr>
              <a:t> </a:t>
            </a:r>
            <a:r>
              <a:rPr lang="en-US" sz="2000" dirty="0" smtClean="0">
                <a:latin typeface="Humnst777 BT" pitchFamily="34" charset="0"/>
              </a:rPr>
              <a:t>30 </a:t>
            </a:r>
            <a:r>
              <a:rPr lang="en-US" sz="2000" dirty="0">
                <a:latin typeface="Humnst777 BT" pitchFamily="34" charset="0"/>
              </a:rPr>
              <a:t>X 150 CM, 30 X 160 CM, 30 X 180 CM.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 t="10215" b="13080"/>
          <a:stretch>
            <a:fillRect/>
          </a:stretch>
        </p:blipFill>
        <p:spPr bwMode="auto">
          <a:xfrm>
            <a:off x="0" y="2149643"/>
            <a:ext cx="130048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637089" y="438902"/>
            <a:ext cx="11217275" cy="651961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Menggambar Rencana Plafon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2759</TotalTime>
  <Words>1184</Words>
  <Application>Microsoft Office PowerPoint</Application>
  <PresentationFormat>Custom</PresentationFormat>
  <Paragraphs>216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Struktur Bangunan Rendah-11 Plafon oleh: M. Agung Wahyudi, ST.MT.</vt:lpstr>
      <vt:lpstr>Plafon/langit-langit </vt:lpstr>
      <vt:lpstr>Plafon </vt:lpstr>
      <vt:lpstr>1.Fungsi Ruang</vt:lpstr>
      <vt:lpstr>2.Bentuk &amp; Ukuran Ruang</vt:lpstr>
      <vt:lpstr>3.Konstruksi Ruang</vt:lpstr>
      <vt:lpstr>4.Sistem Ruang</vt:lpstr>
      <vt:lpstr>Tinggi plafon</vt:lpstr>
      <vt:lpstr>Konstruksi Rangka plafon</vt:lpstr>
      <vt:lpstr>Contoh rangka atap diekspos</vt:lpstr>
      <vt:lpstr>Contoh rangka atap diekspos</vt:lpstr>
      <vt:lpstr>Contoh Plafon diekspos</vt:lpstr>
      <vt:lpstr>Konstruksi Rangka plafon</vt:lpstr>
      <vt:lpstr>Rangka Plafon Kayu</vt:lpstr>
      <vt:lpstr>Rangka Plafon Kayu</vt:lpstr>
      <vt:lpstr>Rangka Plafon Kayu</vt:lpstr>
      <vt:lpstr>Rangka Plafon Kayu</vt:lpstr>
      <vt:lpstr>Pemasangan rangka plafon</vt:lpstr>
      <vt:lpstr>Rangka Plafon Baja (hollow)</vt:lpstr>
      <vt:lpstr>Rangka Plafon Baja (hollow)</vt:lpstr>
      <vt:lpstr>Rangka Plafon Metal Furing</vt:lpstr>
      <vt:lpstr>Rangka Plafon Metal Furing</vt:lpstr>
      <vt:lpstr>Detail Plafon Metal Furing</vt:lpstr>
      <vt:lpstr>Detail Plafon Metal Furing</vt:lpstr>
      <vt:lpstr>Penutup Plafon</vt:lpstr>
      <vt:lpstr>Plafon gypsum</vt:lpstr>
      <vt:lpstr>Plafon panel akustik</vt:lpstr>
      <vt:lpstr>Plafon Kayu</vt:lpstr>
      <vt:lpstr>Plafon PVC</vt:lpstr>
      <vt:lpstr>Plafon Metal (aluminum spandrel)</vt:lpstr>
      <vt:lpstr>Rangka Plafon</vt:lpstr>
      <vt:lpstr>Plafon Aluminium</vt:lpstr>
      <vt:lpstr>Plafon Panel Akustik</vt:lpstr>
      <vt:lpstr>Pemasangan Panel Akustik</vt:lpstr>
      <vt:lpstr>Pemasangan Panel Akustik</vt:lpstr>
      <vt:lpstr>Pemasangan Panel Akustik</vt:lpstr>
      <vt:lpstr>Menggambar Rencana Plafon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agung</cp:lastModifiedBy>
  <cp:revision>49</cp:revision>
  <dcterms:created xsi:type="dcterms:W3CDTF">2017-05-08T08:30:26Z</dcterms:created>
  <dcterms:modified xsi:type="dcterms:W3CDTF">2019-12-12T01:15:15Z</dcterms:modified>
</cp:coreProperties>
</file>