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18870" y="913841"/>
            <a:ext cx="10154259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8870" y="913841"/>
            <a:ext cx="10154259" cy="2153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08405" y="1685237"/>
            <a:ext cx="9975189" cy="2108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7" y="6400799"/>
            <a:ext cx="12189460" cy="457200"/>
          </a:xfrm>
          <a:custGeom>
            <a:avLst/>
            <a:gdLst/>
            <a:ahLst/>
            <a:cxnLst/>
            <a:rect l="l" t="t" r="r" b="b"/>
            <a:pathLst>
              <a:path w="12189460" h="457200">
                <a:moveTo>
                  <a:pt x="0" y="457199"/>
                </a:moveTo>
                <a:lnTo>
                  <a:pt x="12188952" y="457199"/>
                </a:lnTo>
                <a:lnTo>
                  <a:pt x="12188952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BC5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33744"/>
            <a:ext cx="12189460" cy="64135"/>
          </a:xfrm>
          <a:custGeom>
            <a:avLst/>
            <a:gdLst/>
            <a:ahLst/>
            <a:cxnLst/>
            <a:rect l="l" t="t" r="r" b="b"/>
            <a:pathLst>
              <a:path w="12189460" h="64135">
                <a:moveTo>
                  <a:pt x="0" y="64007"/>
                </a:moveTo>
                <a:lnTo>
                  <a:pt x="12188952" y="64007"/>
                </a:lnTo>
                <a:lnTo>
                  <a:pt x="12188952" y="0"/>
                </a:lnTo>
                <a:lnTo>
                  <a:pt x="0" y="0"/>
                </a:lnTo>
                <a:lnTo>
                  <a:pt x="0" y="64007"/>
                </a:lnTo>
                <a:close/>
              </a:path>
            </a:pathLst>
          </a:custGeom>
          <a:solidFill>
            <a:srgbClr val="E383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6324" y="2991688"/>
            <a:ext cx="9919335" cy="1833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906000" algn="l"/>
              </a:tabLst>
            </a:pPr>
            <a:r>
              <a:rPr sz="8000" b="0" u="sng" spc="-70" dirty="0" err="1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Pertemuan</a:t>
            </a:r>
            <a:r>
              <a:rPr sz="8000" b="0" u="sng" spc="-7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b="0" u="sng" spc="-25" smtClean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13 </a:t>
            </a:r>
            <a:r>
              <a:rPr sz="8000" b="0" u="sng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-</a:t>
            </a:r>
            <a:r>
              <a:rPr sz="8000" b="0" u="sng" spc="-355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 </a:t>
            </a:r>
            <a:r>
              <a:rPr sz="8000" b="0" u="sng" spc="-40" dirty="0">
                <a:solidFill>
                  <a:srgbClr val="252525"/>
                </a:solidFill>
                <a:uFill>
                  <a:solidFill>
                    <a:srgbClr val="7E7E7E"/>
                  </a:solidFill>
                </a:uFill>
                <a:latin typeface="Calibri Light"/>
                <a:cs typeface="Calibri Light"/>
              </a:rPr>
              <a:t>DW	</a:t>
            </a:r>
            <a:endParaRPr sz="8000">
              <a:latin typeface="Calibri Light"/>
              <a:cs typeface="Calibri Light"/>
            </a:endParaRPr>
          </a:p>
          <a:p>
            <a:pPr marL="15240">
              <a:lnSpc>
                <a:spcPct val="100000"/>
              </a:lnSpc>
              <a:spcBef>
                <a:spcPts val="1745"/>
              </a:spcBef>
            </a:pPr>
            <a:r>
              <a:rPr sz="2400" b="0" spc="150" dirty="0">
                <a:solidFill>
                  <a:srgbClr val="626F52"/>
                </a:solidFill>
                <a:latin typeface="Calibri Light"/>
                <a:cs typeface="Calibri Light"/>
              </a:rPr>
              <a:t>OLAP </a:t>
            </a:r>
            <a:r>
              <a:rPr sz="2400" b="0" spc="170" dirty="0">
                <a:solidFill>
                  <a:srgbClr val="626F52"/>
                </a:solidFill>
                <a:latin typeface="Calibri Light"/>
                <a:cs typeface="Calibri Light"/>
              </a:rPr>
              <a:t>(ONLINE </a:t>
            </a:r>
            <a:r>
              <a:rPr sz="2400" b="0" spc="160" dirty="0">
                <a:solidFill>
                  <a:srgbClr val="626F52"/>
                </a:solidFill>
                <a:latin typeface="Calibri Light"/>
                <a:cs typeface="Calibri Light"/>
              </a:rPr>
              <a:t>ANALYTICAL</a:t>
            </a:r>
            <a:r>
              <a:rPr sz="2400" b="0" spc="785" dirty="0">
                <a:solidFill>
                  <a:srgbClr val="626F52"/>
                </a:solidFill>
                <a:latin typeface="Calibri Light"/>
                <a:cs typeface="Calibri Light"/>
              </a:rPr>
              <a:t> </a:t>
            </a:r>
            <a:r>
              <a:rPr sz="2400" b="0" spc="180" dirty="0">
                <a:solidFill>
                  <a:srgbClr val="626F52"/>
                </a:solidFill>
                <a:latin typeface="Calibri Light"/>
                <a:cs typeface="Calibri Light"/>
              </a:rPr>
              <a:t>PROCESSING)</a:t>
            </a:r>
            <a:endParaRPr sz="24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5" dirty="0"/>
              <a:t>Outline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2287270" cy="319151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Information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Cube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48400"/>
              </a:lnSpc>
              <a:spcBef>
                <a:spcPts val="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Karakteristik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Fitur 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Fungsi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OLAP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 OLAP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Implementasi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Information</a:t>
            </a:r>
            <a:r>
              <a:rPr spc="-145" dirty="0"/>
              <a:t> </a:t>
            </a:r>
            <a:r>
              <a:rPr spc="-50" dirty="0"/>
              <a:t>Delivery	</a:t>
            </a:r>
          </a:p>
        </p:txBody>
      </p:sp>
      <p:sp>
        <p:nvSpPr>
          <p:cNvPr id="3" name="object 3"/>
          <p:cNvSpPr/>
          <p:nvPr/>
        </p:nvSpPr>
        <p:spPr>
          <a:xfrm>
            <a:off x="838200" y="1825751"/>
            <a:ext cx="10081260" cy="2615565"/>
          </a:xfrm>
          <a:custGeom>
            <a:avLst/>
            <a:gdLst/>
            <a:ahLst/>
            <a:cxnLst/>
            <a:rect l="l" t="t" r="r" b="b"/>
            <a:pathLst>
              <a:path w="10081260" h="2615565">
                <a:moveTo>
                  <a:pt x="0" y="2615184"/>
                </a:moveTo>
                <a:lnTo>
                  <a:pt x="10081260" y="2615184"/>
                </a:lnTo>
                <a:lnTo>
                  <a:pt x="10081260" y="0"/>
                </a:lnTo>
                <a:lnTo>
                  <a:pt x="0" y="0"/>
                </a:lnTo>
                <a:lnTo>
                  <a:pt x="0" y="2615184"/>
                </a:lnTo>
                <a:close/>
              </a:path>
            </a:pathLst>
          </a:custGeom>
          <a:solidFill>
            <a:srgbClr val="DDED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6939" y="1755891"/>
            <a:ext cx="9458325" cy="2458085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9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Siapa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penggunanya?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5" dirty="0">
                <a:latin typeface="Calibri"/>
                <a:cs typeface="Calibri"/>
              </a:rPr>
              <a:t>Pengguna biasa dan pemula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Calibri"/>
                <a:cs typeface="Calibri"/>
              </a:rPr>
              <a:t>laporan </a:t>
            </a:r>
            <a:r>
              <a:rPr sz="2400" dirty="0">
                <a:latin typeface="Calibri"/>
                <a:cs typeface="Calibri"/>
              </a:rPr>
              <a:t>ad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hoc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"/>
              <a:buChar char="•"/>
              <a:tabLst>
                <a:tab pos="699135" algn="l"/>
              </a:tabLst>
            </a:pPr>
            <a:r>
              <a:rPr sz="2400" dirty="0">
                <a:latin typeface="Calibri"/>
                <a:cs typeface="Calibri"/>
              </a:rPr>
              <a:t>Analis </a:t>
            </a:r>
            <a:r>
              <a:rPr sz="2400" spc="-5" dirty="0">
                <a:latin typeface="Calibri"/>
                <a:cs typeface="Calibri"/>
              </a:rPr>
              <a:t>bisnis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Calibri"/>
                <a:cs typeface="Calibri"/>
              </a:rPr>
              <a:t>kueri </a:t>
            </a:r>
            <a:r>
              <a:rPr sz="2400" spc="-15" dirty="0">
                <a:latin typeface="Calibri"/>
                <a:cs typeface="Calibri"/>
              </a:rPr>
              <a:t>kompleks, </a:t>
            </a:r>
            <a:r>
              <a:rPr sz="2400" dirty="0">
                <a:latin typeface="Calibri"/>
                <a:cs typeface="Calibri"/>
              </a:rPr>
              <a:t>analisis </a:t>
            </a:r>
            <a:r>
              <a:rPr sz="2400" spc="-5" dirty="0">
                <a:latin typeface="Calibri"/>
                <a:cs typeface="Calibri"/>
              </a:rPr>
              <a:t>multidimensi, </a:t>
            </a:r>
            <a:r>
              <a:rPr sz="2400" dirty="0">
                <a:latin typeface="Calibri"/>
                <a:cs typeface="Calibri"/>
              </a:rPr>
              <a:t>analisis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statistika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sz="2400" dirty="0">
                <a:latin typeface="Calibri"/>
                <a:cs typeface="Calibri"/>
              </a:rPr>
              <a:t>Manajer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spc="-10" dirty="0">
                <a:latin typeface="Calibri"/>
                <a:cs typeface="Calibri"/>
              </a:rPr>
              <a:t>direktur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Calibri"/>
                <a:cs typeface="Calibri"/>
              </a:rPr>
              <a:t>Sistem </a:t>
            </a:r>
            <a:r>
              <a:rPr sz="2400" spc="-10" dirty="0">
                <a:latin typeface="Calibri"/>
                <a:cs typeface="Calibri"/>
              </a:rPr>
              <a:t>informasi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eksekutif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5" dirty="0">
                <a:latin typeface="Calibri"/>
                <a:cs typeface="Calibri"/>
              </a:rPr>
              <a:t>Data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mining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5" dirty="0">
                <a:latin typeface="Calibri"/>
                <a:cs typeface="Calibri"/>
              </a:rPr>
              <a:t>Online </a:t>
            </a:r>
            <a:r>
              <a:rPr sz="2400" dirty="0">
                <a:latin typeface="Calibri"/>
                <a:cs typeface="Calibri"/>
              </a:rPr>
              <a:t>query and </a:t>
            </a:r>
            <a:r>
              <a:rPr sz="2400" spc="-5" dirty="0">
                <a:latin typeface="Calibri"/>
                <a:cs typeface="Calibri"/>
              </a:rPr>
              <a:t>reports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Contoh </a:t>
            </a:r>
            <a:r>
              <a:rPr spc="-55" dirty="0"/>
              <a:t>Akses </a:t>
            </a:r>
            <a:r>
              <a:rPr spc="-35" dirty="0"/>
              <a:t>per</a:t>
            </a:r>
            <a:r>
              <a:rPr spc="-220" dirty="0"/>
              <a:t> </a:t>
            </a:r>
            <a:r>
              <a:rPr spc="-50" dirty="0"/>
              <a:t>Pengguna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5518150" cy="1834514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Laporan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terpraproses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Cetakan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sudah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terdefinisi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sebelumnya</a:t>
            </a:r>
            <a:endParaRPr sz="2000">
              <a:latin typeface="Calibri"/>
              <a:cs typeface="Calibri"/>
            </a:endParaRPr>
          </a:p>
          <a:p>
            <a:pPr marL="12700" marR="3040380">
              <a:lnSpc>
                <a:spcPts val="3560"/>
              </a:lnSpc>
              <a:spcBef>
                <a:spcPts val="309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Ad-Hoc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Terbatas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Ad-Hoc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Kompleks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Berdasarkan </a:t>
            </a:r>
            <a:r>
              <a:rPr spc="-40" dirty="0"/>
              <a:t>Fungsi</a:t>
            </a:r>
            <a:r>
              <a:rPr spc="-140" dirty="0"/>
              <a:t> </a:t>
            </a:r>
            <a:r>
              <a:rPr spc="-80" dirty="0"/>
              <a:t>Pekerjaan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6697345" cy="240284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Manajer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Eksekutif Tingkat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Laporan standar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pada metrik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kunci akan</a:t>
            </a:r>
            <a:r>
              <a:rPr sz="18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berguna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Informasi yang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sudah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di-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«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custom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»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dipersonalisasi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lebih</a:t>
            </a:r>
            <a:r>
              <a:rPr sz="1800" spc="1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disukai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Teknis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Analisis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kompleks,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statistika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Kemampuan Drill-down dan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Slice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800" spc="1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Dice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Akses </a:t>
            </a:r>
            <a:r>
              <a:rPr sz="1800" spc="-35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Warehouse secara</a:t>
            </a:r>
            <a:r>
              <a:rPr sz="18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penuh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Berdasarkan </a:t>
            </a:r>
            <a:r>
              <a:rPr spc="-40" dirty="0"/>
              <a:t>Fungsi</a:t>
            </a:r>
            <a:r>
              <a:rPr spc="-140" dirty="0"/>
              <a:t> </a:t>
            </a:r>
            <a:r>
              <a:rPr spc="-80" dirty="0"/>
              <a:t>Pekerjaan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6157595" cy="240284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cocok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untuk pembuatan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kueri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report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18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awal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Navigasi yang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sudah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terprogram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akan</a:t>
            </a:r>
            <a:r>
              <a:rPr sz="18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membantu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Mungkin bisa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memodifikasi report terdefinsi</a:t>
            </a:r>
            <a:r>
              <a:rPr sz="18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sebelumnya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Pengguna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Berorientasi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9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Pekerja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pengetahuan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suka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GUI</a:t>
            </a:r>
            <a:r>
              <a:rPr sz="18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point-and-click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Memiliki report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standar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kemampuan kueri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ad-hoc</a:t>
            </a:r>
            <a:r>
              <a:rPr sz="1800" spc="1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terbatas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32916" y="365758"/>
            <a:ext cx="9378696" cy="64907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10" dirty="0"/>
              <a:t>Turis	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80010">
              <a:lnSpc>
                <a:spcPct val="100000"/>
              </a:lnSpc>
              <a:spcBef>
                <a:spcPts val="1260"/>
              </a:spcBef>
            </a:pPr>
            <a:r>
              <a:rPr spc="-5" dirty="0"/>
              <a:t>Kemampuan untuk identifikasi hal menarik tanpa</a:t>
            </a:r>
            <a:r>
              <a:rPr spc="40" dirty="0"/>
              <a:t> </a:t>
            </a:r>
            <a:r>
              <a:rPr spc="-10" dirty="0"/>
              <a:t>kesulitan</a:t>
            </a:r>
          </a:p>
          <a:p>
            <a:pPr marL="80010">
              <a:lnSpc>
                <a:spcPct val="100000"/>
              </a:lnSpc>
              <a:spcBef>
                <a:spcPts val="1160"/>
              </a:spcBef>
            </a:pPr>
            <a:r>
              <a:rPr spc="-5" dirty="0"/>
              <a:t>Pemilihan </a:t>
            </a:r>
            <a:r>
              <a:rPr dirty="0"/>
              <a:t>apa </a:t>
            </a:r>
            <a:r>
              <a:rPr spc="-10" dirty="0"/>
              <a:t>yang </a:t>
            </a:r>
            <a:r>
              <a:rPr spc="-5" dirty="0"/>
              <a:t>dibutuhkan </a:t>
            </a:r>
            <a:r>
              <a:rPr spc="-10" dirty="0"/>
              <a:t>dengan </a:t>
            </a:r>
            <a:r>
              <a:rPr spc="-5" dirty="0"/>
              <a:t>mudah tanpa membuang </a:t>
            </a:r>
            <a:r>
              <a:rPr spc="-10" dirty="0"/>
              <a:t>waktu </a:t>
            </a:r>
            <a:r>
              <a:rPr spc="-5" dirty="0"/>
              <a:t>di </a:t>
            </a:r>
            <a:r>
              <a:rPr spc="-10" dirty="0"/>
              <a:t>navigasi</a:t>
            </a:r>
            <a:r>
              <a:rPr spc="15" dirty="0"/>
              <a:t> </a:t>
            </a:r>
            <a:r>
              <a:rPr spc="-5" dirty="0"/>
              <a:t>panjang</a:t>
            </a:r>
          </a:p>
          <a:p>
            <a:pPr marL="80010">
              <a:lnSpc>
                <a:spcPct val="100000"/>
              </a:lnSpc>
              <a:spcBef>
                <a:spcPts val="1155"/>
              </a:spcBef>
            </a:pPr>
            <a:r>
              <a:rPr spc="-5" dirty="0"/>
              <a:t>Kemampuan untuk </a:t>
            </a:r>
            <a:r>
              <a:rPr spc="-15" dirty="0"/>
              <a:t>bergerak </a:t>
            </a:r>
            <a:r>
              <a:rPr spc="-5" dirty="0"/>
              <a:t>dari </a:t>
            </a:r>
            <a:r>
              <a:rPr spc="-10" dirty="0"/>
              <a:t>satu tempat </a:t>
            </a:r>
            <a:r>
              <a:rPr spc="-5" dirty="0"/>
              <a:t>menarik </a:t>
            </a:r>
            <a:r>
              <a:rPr spc="-30" dirty="0"/>
              <a:t>ke </a:t>
            </a:r>
            <a:r>
              <a:rPr spc="-10" dirty="0"/>
              <a:t>yang</a:t>
            </a:r>
            <a:r>
              <a:rPr spc="100" dirty="0"/>
              <a:t> </a:t>
            </a:r>
            <a:r>
              <a:rPr spc="-5" dirty="0"/>
              <a:t>lain</a:t>
            </a:r>
          </a:p>
          <a:p>
            <a:pPr marL="80010" marR="5080">
              <a:lnSpc>
                <a:spcPts val="2160"/>
              </a:lnSpc>
              <a:spcBef>
                <a:spcPts val="1435"/>
              </a:spcBef>
            </a:pPr>
            <a:r>
              <a:rPr spc="-10" dirty="0"/>
              <a:t>Informasi </a:t>
            </a:r>
            <a:r>
              <a:rPr spc="-5" dirty="0"/>
              <a:t>tambahan </a:t>
            </a:r>
            <a:r>
              <a:rPr spc="-10" dirty="0"/>
              <a:t>akan </a:t>
            </a:r>
            <a:r>
              <a:rPr spc="-5" dirty="0"/>
              <a:t>selalu </a:t>
            </a:r>
            <a:r>
              <a:rPr spc="-15" dirty="0"/>
              <a:t>tersedia </a:t>
            </a:r>
            <a:r>
              <a:rPr spc="-5" dirty="0"/>
              <a:t>mengenai </a:t>
            </a:r>
            <a:r>
              <a:rPr spc="-10" dirty="0"/>
              <a:t>indikator </a:t>
            </a:r>
            <a:r>
              <a:rPr spc="-5" dirty="0"/>
              <a:t>kunci </a:t>
            </a:r>
            <a:r>
              <a:rPr spc="-10" dirty="0"/>
              <a:t>yang </a:t>
            </a:r>
            <a:r>
              <a:rPr spc="-5" dirty="0"/>
              <a:t>dipilah untuk </a:t>
            </a:r>
            <a:r>
              <a:rPr spc="-10" dirty="0"/>
              <a:t>eksplorasi  </a:t>
            </a:r>
            <a:r>
              <a:rPr spc="-5" dirty="0"/>
              <a:t>lebih</a:t>
            </a:r>
            <a:r>
              <a:rPr dirty="0"/>
              <a:t> lanjut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Operator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7757795" cy="273875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Jawaban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cepat dari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terkini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dipercaya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Bagaimana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keadaan performa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metrik bisnis</a:t>
            </a:r>
            <a:r>
              <a:rPr sz="20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tersebut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560"/>
              </a:lnSpc>
              <a:spcBef>
                <a:spcPts val="309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paling terkini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pembaruan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sering 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system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cepat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informasi yang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sangat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detail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Analisis cepat terhadap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terkini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Antarmuka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sederhana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 langsung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pengambilan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Farmer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7522845" cy="273875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Kualitas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terintegrasi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source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system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Menjalankan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diprediksi dengan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cepat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560"/>
              </a:lnSpc>
              <a:spcBef>
                <a:spcPts val="309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Kemampuan untuk menjalankan report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rutin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membuat jenis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standar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Mendapatkan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informasi 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sama 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rentang waktu tertentu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Himpunan hasil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presisi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kecil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Perbandingan sederhana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sekarang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historis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Explorers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8684260" cy="1834514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yang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diprediksi dan ad-hoc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Mampu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mengambil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terperinci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volume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besar untuk</a:t>
            </a:r>
            <a:r>
              <a:rPr sz="20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kompleks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Mampu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menyediakan kueri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analisis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sepenuhnya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baru 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tidak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terstruktur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Miners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8547735" cy="290893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kumpulan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dianalisis dan</a:t>
            </a:r>
            <a:r>
              <a:rPr sz="2000" spc="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digali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Mampu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mengakses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historis dengan volume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besar dari bertahun-tahun</a:t>
            </a:r>
            <a:r>
              <a:rPr sz="2000" spc="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lalu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mendapatkan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korelasi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penting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antar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volume</a:t>
            </a:r>
            <a:r>
              <a:rPr sz="20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besar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Mampu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mengekstraksi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DW dalam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format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teknik penggalian</a:t>
            </a:r>
            <a:r>
              <a:rPr sz="2000" spc="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Menganalisis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2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mode: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9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Membuktikan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suatu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hipotesis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sesuai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atau</a:t>
            </a:r>
            <a:r>
              <a:rPr sz="1800" spc="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tidak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Membuat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hipotesis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baru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31036" y="0"/>
            <a:ext cx="9329927" cy="6777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365759"/>
            <a:ext cx="10515600" cy="62529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2921000" cy="187515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Online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Analytical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Processing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Diperlukan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9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Information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Delivery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Analisis Multidimensi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Kalkulasi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Cepat dan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Kuat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3480" y="0"/>
            <a:ext cx="9390888" cy="67254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Contoh </a:t>
            </a:r>
            <a:r>
              <a:rPr spc="-55" dirty="0"/>
              <a:t>kueri </a:t>
            </a:r>
            <a:r>
              <a:rPr spc="-45" dirty="0"/>
              <a:t>dalam</a:t>
            </a:r>
            <a:r>
              <a:rPr spc="-229" dirty="0"/>
              <a:t> </a:t>
            </a:r>
            <a:r>
              <a:rPr spc="-35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7298055" cy="3191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10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Roll-up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memberikan ringkasan 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agregasi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hierarki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  Drill-down 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tingkat atas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tingkat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dasar per hierarki dimensi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Penghitungan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sederhana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Penghitungan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persentase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Persamaan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aljabar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terkait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KPI</a:t>
            </a:r>
            <a:endParaRPr sz="2000">
              <a:latin typeface="Calibri"/>
              <a:cs typeface="Calibri"/>
            </a:endParaRPr>
          </a:p>
          <a:p>
            <a:pPr marL="12700" marR="2414905">
              <a:lnSpc>
                <a:spcPts val="3560"/>
              </a:lnSpc>
              <a:spcBef>
                <a:spcPts val="31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Moving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averages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persentase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pertumbuhan  Analisis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tren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menggunakan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metode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statistik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0"/>
            <a:ext cx="9997440" cy="66888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0"/>
            <a:ext cx="10268712" cy="67604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Definisi</a:t>
            </a:r>
            <a:r>
              <a:rPr spc="-180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8321040" cy="228727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Kelompok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teknologi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perangkat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lunak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Ditujukan untuk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analis,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manajer,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eksekutif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560"/>
              </a:lnSpc>
              <a:spcBef>
                <a:spcPts val="309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cepat,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konsisten,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interaktif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informasi dengan berbagai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tampilan  Hasil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transformasikan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mentah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Pandangan sebenarnya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perusahaan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Karakteristik</a:t>
            </a:r>
            <a:r>
              <a:rPr spc="-155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573895" cy="256159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Memudahkan user memiliki pandangan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multidimensi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logis dari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</a:t>
            </a:r>
            <a:r>
              <a:rPr sz="2000" spc="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Memudahkan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interaktif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analisis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kompleks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</a:t>
            </a:r>
            <a:r>
              <a:rPr sz="20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user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2160"/>
              </a:lnSpc>
              <a:spcBef>
                <a:spcPts val="143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Memudahkan user untuk mendapatkan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detail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melalui drill down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atau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ringkasan 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agregasi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melalui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roll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Memberikan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kemampuan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melakukan kalkulasi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perbandingan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Menyajikan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hasil dalam sebuah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angka dengan berbagai cara,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termasuk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graf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charts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Cube/Kubus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3961129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Cube adalah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objek utama dalam</a:t>
            </a:r>
            <a:r>
              <a:rPr sz="20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Terdiri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dimensi dan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measure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Contoh</a:t>
            </a:r>
            <a:r>
              <a:rPr spc="-185" dirty="0"/>
              <a:t> </a:t>
            </a:r>
            <a:r>
              <a:rPr spc="-40" dirty="0"/>
              <a:t>Cube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9425305" cy="1732914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Cube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analisis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penjualan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mencakup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Metrik: Item_Sale_Price,</a:t>
            </a:r>
            <a:r>
              <a:rPr sz="18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Item_Cost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Dimensi: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Store_Location, Product_Line,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18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Fiscal_Year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marR="5080">
              <a:lnSpc>
                <a:spcPts val="2160"/>
              </a:lnSpc>
            </a:pP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Tujuan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cube: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Membuat user mampu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memisahkan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Item_Sale_Price dan Item_Cost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kategori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berbeda dengan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Store_Location,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Product_Line, dan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Fiscal_Year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5463" y="124966"/>
            <a:ext cx="8339328" cy="66446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69263" y="725423"/>
            <a:ext cx="10253472" cy="58719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0" dirty="0"/>
              <a:t>Fungsi </a:t>
            </a:r>
            <a:r>
              <a:rPr spc="-35" dirty="0"/>
              <a:t>dan </a:t>
            </a:r>
            <a:r>
              <a:rPr spc="-45" dirty="0"/>
              <a:t>Fitur</a:t>
            </a:r>
            <a:r>
              <a:rPr spc="-275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/>
          <p:nvPr/>
        </p:nvSpPr>
        <p:spPr>
          <a:xfrm>
            <a:off x="1787651" y="1737360"/>
            <a:ext cx="8183880" cy="51206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92708" y="0"/>
            <a:ext cx="9488424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5" dirty="0"/>
              <a:t>Fitur</a:t>
            </a:r>
            <a:r>
              <a:rPr spc="-170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169862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94332" y="365759"/>
            <a:ext cx="8357616" cy="5811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9600" y="408431"/>
            <a:ext cx="10543032" cy="57683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Hypercube?	</a:t>
            </a:r>
          </a:p>
          <a:p>
            <a:pPr marL="169545" marR="6620509">
              <a:lnSpc>
                <a:spcPct val="148300"/>
              </a:lnSpc>
              <a:spcBef>
                <a:spcPts val="315"/>
              </a:spcBef>
            </a:pPr>
            <a:r>
              <a:rPr sz="2000" b="0" u="none" dirty="0">
                <a:latin typeface="Calibri"/>
                <a:cs typeface="Calibri"/>
              </a:rPr>
              <a:t>Cube: 2 </a:t>
            </a:r>
            <a:r>
              <a:rPr sz="2000" b="0" u="none" spc="-5" dirty="0">
                <a:latin typeface="Calibri"/>
                <a:cs typeface="Calibri"/>
              </a:rPr>
              <a:t>dimensi+metrik  Hypercube: </a:t>
            </a:r>
            <a:r>
              <a:rPr sz="2000" b="0" u="none" dirty="0">
                <a:latin typeface="Calibri"/>
                <a:cs typeface="Calibri"/>
              </a:rPr>
              <a:t>&gt;= 3</a:t>
            </a:r>
            <a:r>
              <a:rPr sz="2000" b="0" u="none" spc="-70" dirty="0">
                <a:latin typeface="Calibri"/>
                <a:cs typeface="Calibri"/>
              </a:rPr>
              <a:t> </a:t>
            </a:r>
            <a:r>
              <a:rPr sz="2000" b="0" u="none" spc="-5" dirty="0">
                <a:latin typeface="Calibri"/>
                <a:cs typeface="Calibri"/>
              </a:rPr>
              <a:t>dimensi+metrik  Bagaimana</a:t>
            </a:r>
            <a:r>
              <a:rPr sz="2000" b="0" u="none" spc="-10" dirty="0">
                <a:latin typeface="Calibri"/>
                <a:cs typeface="Calibri"/>
              </a:rPr>
              <a:t> </a:t>
            </a:r>
            <a:r>
              <a:rPr sz="2000" b="0" u="none" spc="-15" dirty="0">
                <a:latin typeface="Calibri"/>
                <a:cs typeface="Calibri"/>
              </a:rPr>
              <a:t>representasinya?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533400"/>
            <a:ext cx="9111996" cy="56433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2436" y="0"/>
            <a:ext cx="9787127" cy="64648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365759"/>
            <a:ext cx="9828276" cy="5811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47700" y="365759"/>
            <a:ext cx="10128504" cy="6176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64336" y="224026"/>
            <a:ext cx="9133331" cy="66339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5" dirty="0"/>
              <a:t>Slice </a:t>
            </a:r>
            <a:r>
              <a:rPr spc="-35" dirty="0"/>
              <a:t>and</a:t>
            </a:r>
            <a:r>
              <a:rPr spc="-210" dirty="0"/>
              <a:t> </a:t>
            </a:r>
            <a:r>
              <a:rPr spc="-40" dirty="0"/>
              <a:t>Dice	</a:t>
            </a:r>
          </a:p>
        </p:txBody>
      </p:sp>
      <p:sp>
        <p:nvSpPr>
          <p:cNvPr id="3" name="object 3"/>
          <p:cNvSpPr/>
          <p:nvPr/>
        </p:nvSpPr>
        <p:spPr>
          <a:xfrm>
            <a:off x="838200" y="1737358"/>
            <a:ext cx="10096500" cy="51206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5" dirty="0"/>
              <a:t>Kegunaan </a:t>
            </a:r>
            <a:r>
              <a:rPr spc="-35" dirty="0"/>
              <a:t>dan</a:t>
            </a:r>
            <a:r>
              <a:rPr spc="-215" dirty="0"/>
              <a:t> </a:t>
            </a:r>
            <a:r>
              <a:rPr spc="-70" dirty="0"/>
              <a:t>Manfaat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8961120" cy="256159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Meningkatkan produktivitas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manajer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bisnis,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eksekutif,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User mampu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melakukan analisisnya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sendiri tanpa bantuan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staf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2160"/>
              </a:lnSpc>
              <a:spcBef>
                <a:spcPts val="143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Pengembang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dapat men-deliver aplikasi lebih cepat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karena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sistemnya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spesifik sesuai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rancangan</a:t>
            </a:r>
            <a:endParaRPr sz="2000">
              <a:latin typeface="Calibri"/>
              <a:cs typeface="Calibri"/>
            </a:endParaRPr>
          </a:p>
          <a:p>
            <a:pPr marL="12700" marR="116839">
              <a:lnSpc>
                <a:spcPts val="3570"/>
              </a:lnSpc>
              <a:spcBef>
                <a:spcPts val="27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Mengefisiensikan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operasi dengan reduksi waktu </a:t>
            </a:r>
            <a:r>
              <a:rPr sz="2000" spc="-10" dirty="0">
                <a:latin typeface="Calibri"/>
                <a:cs typeface="Calibri"/>
              </a:rPr>
              <a:t>eksekusi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lalu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lintas jaringan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Kemampuan pemodelan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tantangan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dunia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nyata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metrik bisnis dan</a:t>
            </a:r>
            <a:r>
              <a:rPr sz="20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0" dirty="0"/>
              <a:t>Model</a:t>
            </a:r>
            <a:r>
              <a:rPr spc="-195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3437890" cy="138176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(Multidimensional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OLAP)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ROLAP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(Relational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OLAP)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(Desktop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40" dirty="0"/>
              <a:t>MOLAP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6854190" cy="1381760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analisis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disimpan dalam database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multidimensi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Cube sudah disimpan 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suatu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server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MDBMS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Klien cukup mengambil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proses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05355" y="169163"/>
            <a:ext cx="8854440" cy="6510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324" y="913841"/>
            <a:ext cx="9996805" cy="2153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83470" algn="l"/>
              </a:tabLst>
            </a:pPr>
            <a:r>
              <a:rPr spc="-50" dirty="0"/>
              <a:t>ROLAP	</a:t>
            </a:r>
          </a:p>
          <a:p>
            <a:pPr marL="12700" marR="3193415" algn="just">
              <a:lnSpc>
                <a:spcPct val="148300"/>
              </a:lnSpc>
              <a:spcBef>
                <a:spcPts val="315"/>
              </a:spcBef>
            </a:pPr>
            <a:r>
              <a:rPr sz="2000" b="0" u="none" spc="-10" dirty="0">
                <a:latin typeface="Calibri"/>
                <a:cs typeface="Calibri"/>
              </a:rPr>
              <a:t>Pembuatan </a:t>
            </a:r>
            <a:r>
              <a:rPr sz="2000" b="0" u="none" dirty="0">
                <a:latin typeface="Calibri"/>
                <a:cs typeface="Calibri"/>
              </a:rPr>
              <a:t>cube </a:t>
            </a:r>
            <a:r>
              <a:rPr sz="2000" b="0" u="none" spc="-5" dirty="0">
                <a:latin typeface="Calibri"/>
                <a:cs typeface="Calibri"/>
              </a:rPr>
              <a:t>dalam </a:t>
            </a:r>
            <a:r>
              <a:rPr sz="2000" b="0" u="none" dirty="0">
                <a:latin typeface="Calibri"/>
                <a:cs typeface="Calibri"/>
              </a:rPr>
              <a:t>OLAP model ini </a:t>
            </a:r>
            <a:r>
              <a:rPr sz="2000" b="0" u="none" spc="-10" dirty="0">
                <a:latin typeface="Calibri"/>
                <a:cs typeface="Calibri"/>
              </a:rPr>
              <a:t>disembunyikan metadata  Metadata </a:t>
            </a:r>
            <a:r>
              <a:rPr sz="2000" b="0" u="none" spc="5" dirty="0">
                <a:latin typeface="Wingdings"/>
                <a:cs typeface="Wingdings"/>
              </a:rPr>
              <a:t></a:t>
            </a:r>
            <a:r>
              <a:rPr sz="2000" b="0" u="none" spc="5" dirty="0">
                <a:latin typeface="Times New Roman"/>
                <a:cs typeface="Times New Roman"/>
              </a:rPr>
              <a:t> </a:t>
            </a:r>
            <a:r>
              <a:rPr sz="2000" b="0" u="none" spc="-5" dirty="0">
                <a:latin typeface="Calibri"/>
                <a:cs typeface="Calibri"/>
              </a:rPr>
              <a:t>mendukung </a:t>
            </a:r>
            <a:r>
              <a:rPr sz="2000" b="0" u="none" dirty="0">
                <a:latin typeface="Calibri"/>
                <a:cs typeface="Calibri"/>
              </a:rPr>
              <a:t>mapping </a:t>
            </a:r>
            <a:r>
              <a:rPr sz="2000" b="0" u="none" spc="-5" dirty="0">
                <a:latin typeface="Calibri"/>
                <a:cs typeface="Calibri"/>
              </a:rPr>
              <a:t>dari dimensi </a:t>
            </a:r>
            <a:r>
              <a:rPr sz="2000" b="0" u="none" spc="-30" dirty="0">
                <a:latin typeface="Calibri"/>
                <a:cs typeface="Calibri"/>
              </a:rPr>
              <a:t>ke </a:t>
            </a:r>
            <a:r>
              <a:rPr sz="2000" b="0" u="none" spc="-5" dirty="0">
                <a:latin typeface="Calibri"/>
                <a:cs typeface="Calibri"/>
              </a:rPr>
              <a:t>tabel relasonal  </a:t>
            </a:r>
            <a:r>
              <a:rPr sz="2000" b="0" u="none" spc="-10" dirty="0">
                <a:latin typeface="Calibri"/>
                <a:cs typeface="Calibri"/>
              </a:rPr>
              <a:t>Metadata </a:t>
            </a:r>
            <a:r>
              <a:rPr sz="2000" b="0" u="none" spc="-5" dirty="0">
                <a:latin typeface="Calibri"/>
                <a:cs typeface="Calibri"/>
              </a:rPr>
              <a:t>tambahan mendukung peringkasan dan</a:t>
            </a:r>
            <a:r>
              <a:rPr sz="2000" b="0" u="none" spc="15" dirty="0">
                <a:latin typeface="Calibri"/>
                <a:cs typeface="Calibri"/>
              </a:rPr>
              <a:t> </a:t>
            </a:r>
            <a:r>
              <a:rPr sz="2000" b="0" u="none" spc="-10" dirty="0">
                <a:latin typeface="Calibri"/>
                <a:cs typeface="Calibri"/>
              </a:rPr>
              <a:t>agregasi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74392" y="176784"/>
            <a:ext cx="8314944" cy="64510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ROLAP </a:t>
            </a:r>
            <a:r>
              <a:rPr spc="-40" dirty="0"/>
              <a:t>vs</a:t>
            </a:r>
            <a:r>
              <a:rPr spc="-250" dirty="0"/>
              <a:t> </a:t>
            </a:r>
            <a:r>
              <a:rPr spc="-40" dirty="0"/>
              <a:t>MOLAP	</a:t>
            </a:r>
          </a:p>
        </p:txBody>
      </p:sp>
      <p:sp>
        <p:nvSpPr>
          <p:cNvPr id="3" name="object 3"/>
          <p:cNvSpPr/>
          <p:nvPr/>
        </p:nvSpPr>
        <p:spPr>
          <a:xfrm>
            <a:off x="2723388" y="1825751"/>
            <a:ext cx="5855208" cy="46436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239268"/>
            <a:ext cx="9416796" cy="6303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Pertimbangan </a:t>
            </a:r>
            <a:r>
              <a:rPr spc="-60" dirty="0"/>
              <a:t>Implementasi</a:t>
            </a:r>
            <a:r>
              <a:rPr spc="-125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5850"/>
            <a:ext cx="9239250" cy="2072639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Perancangan 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persiapan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ts val="2280"/>
              </a:lnSpc>
              <a:spcBef>
                <a:spcPts val="1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OLAP menyimpan 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menggunakan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yang jauh lebih sedikit daripada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304800">
              <a:lnSpc>
                <a:spcPts val="2280"/>
              </a:lnSpc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sudah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teringkas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fleksibel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pengolahan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 analisis</a:t>
            </a:r>
            <a:r>
              <a:rPr sz="20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sebagian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Setiap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telah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di-custom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server instance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tersebut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57272" y="365759"/>
            <a:ext cx="6434328" cy="58369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Administrasi </a:t>
            </a:r>
            <a:r>
              <a:rPr spc="-35" dirty="0"/>
              <a:t>dan</a:t>
            </a:r>
            <a:r>
              <a:rPr spc="-110" dirty="0"/>
              <a:t> </a:t>
            </a:r>
            <a:r>
              <a:rPr spc="-75" dirty="0"/>
              <a:t>Performa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5850"/>
            <a:ext cx="6634480" cy="3551554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Administrasi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Manajemen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Bagaimana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akan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diakses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Pemilihan dimensi bisnis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baik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Pemilihan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filter yang tepat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pemuatan</a:t>
            </a:r>
            <a:r>
              <a:rPr sz="2000" spc="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Metode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Teknik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untuk memindahkan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database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multidimensi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Sparse-matrix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Drill-down/drill-across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Akses dan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Keamanan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Fasilitas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Backup dan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Restore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5" dirty="0"/>
              <a:t>Administrasi </a:t>
            </a:r>
            <a:r>
              <a:rPr spc="-35" dirty="0"/>
              <a:t>dan</a:t>
            </a:r>
            <a:r>
              <a:rPr spc="-110" dirty="0"/>
              <a:t> </a:t>
            </a:r>
            <a:r>
              <a:rPr spc="-75" dirty="0"/>
              <a:t>Performa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5850"/>
            <a:ext cx="6054725" cy="109728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Performa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OLAP bisa jadi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kompleks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penuh</a:t>
            </a:r>
            <a:r>
              <a:rPr sz="20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penghitungan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Tentukan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waktu refresh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0" dirty="0"/>
              <a:t>Platform</a:t>
            </a:r>
            <a:r>
              <a:rPr spc="-165" dirty="0"/>
              <a:t> </a:t>
            </a:r>
            <a:r>
              <a:rPr spc="-40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5850"/>
            <a:ext cx="9288145" cy="27743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Bagaimana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membagi-bagi</a:t>
            </a:r>
            <a:r>
              <a:rPr sz="24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platform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ts val="2280"/>
              </a:lnSpc>
              <a:spcBef>
                <a:spcPts val="1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Tentukan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warehouse utama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akan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meningkat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sampai</a:t>
            </a:r>
            <a:endParaRPr sz="2000">
              <a:latin typeface="Calibri"/>
              <a:cs typeface="Calibri"/>
            </a:endParaRPr>
          </a:p>
          <a:p>
            <a:pPr marL="304800">
              <a:lnSpc>
                <a:spcPts val="2280"/>
              </a:lnSpc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diperlukan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pembagian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oleh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departemen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harus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stabil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bekerja dengan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baik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geografis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perusahaan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antar</a:t>
            </a:r>
            <a:r>
              <a:rPr sz="2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user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Perbedaan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konfigurasi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120" dirty="0"/>
              <a:t>Tahap </a:t>
            </a:r>
            <a:r>
              <a:rPr spc="-60" dirty="0"/>
              <a:t>Implementasi</a:t>
            </a:r>
            <a:r>
              <a:rPr spc="-85" dirty="0"/>
              <a:t> </a:t>
            </a:r>
            <a:r>
              <a:rPr spc="-35" dirty="0"/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1545"/>
            <a:ext cx="6272530" cy="4083050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0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Pemodelan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Perancangan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 Pembangunan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MDDB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38500"/>
              </a:lnSpc>
              <a:spcBef>
                <a:spcPts val="10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Pemilihan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akan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dipindah </a:t>
            </a: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OLAP 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Ekstraksi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akuisisi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oleh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OLAP 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Pemuatan 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server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400">
              <a:latin typeface="Calibri"/>
              <a:cs typeface="Calibri"/>
            </a:endParaRPr>
          </a:p>
          <a:p>
            <a:pPr marL="12700" marR="83185">
              <a:lnSpc>
                <a:spcPct val="138300"/>
              </a:lnSpc>
              <a:spcBef>
                <a:spcPts val="1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Penghitungan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agregasi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turunan 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Implementasi aplikasi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desktop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Penyediaan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pelatihan user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Ringkasan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2047"/>
            <a:ext cx="8700135" cy="441452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Information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Delivery dibagi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atas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berbagai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macam</a:t>
            </a:r>
            <a:r>
              <a:rPr sz="2800" spc="1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pengguna: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Tourist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Operator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Farmer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Explorer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Miner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3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Digunakan untuk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analisis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cepat dan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multidimensional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</a:t>
            </a:r>
            <a:r>
              <a:rPr sz="2400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45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Cube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3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Representasi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 dan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metrik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untuk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Ringkasan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2047"/>
            <a:ext cx="8834120" cy="294068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Fungsi dan Fitur</a:t>
            </a:r>
            <a:r>
              <a:rPr sz="28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Analisis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Drill-down/Roll-up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Slice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Dice/Rotation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3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MOLAP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vs</a:t>
            </a:r>
            <a:r>
              <a:rPr sz="28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ROLAP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4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MOLAP: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penyimpanan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bentuk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multidimensi dalam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server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0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ROLAP: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penyimpanan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bentuk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relasional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60" dirty="0"/>
              <a:t>Ringkasan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4543"/>
            <a:ext cx="6598920" cy="23329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solidFill>
                  <a:srgbClr val="404040"/>
                </a:solidFill>
                <a:latin typeface="Calibri"/>
                <a:cs typeface="Calibri"/>
              </a:rPr>
              <a:t>Implementasi</a:t>
            </a:r>
            <a:r>
              <a:rPr sz="32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3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8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800" spc="-25" dirty="0">
                <a:solidFill>
                  <a:srgbClr val="404040"/>
                </a:solidFill>
                <a:latin typeface="Calibri"/>
                <a:cs typeface="Calibri"/>
              </a:rPr>
              <a:t>Perancangan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8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Dimensional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6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Pertimbangan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manajemen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8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administrasi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6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Pemilihan tool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800" spc="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products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65"/>
              </a:spcBef>
              <a:buClr>
                <a:srgbClr val="E38312"/>
              </a:buClr>
              <a:buChar char="◦"/>
              <a:tabLst>
                <a:tab pos="305435" algn="l"/>
              </a:tabLst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Pembagian</a:t>
            </a:r>
            <a:r>
              <a:rPr sz="2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platform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955</Words>
  <Application>Microsoft Office PowerPoint</Application>
  <PresentationFormat>Widescreen</PresentationFormat>
  <Paragraphs>178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Outline </vt:lpstr>
      <vt:lpstr>Information Delivery </vt:lpstr>
      <vt:lpstr>Contoh Akses per Pengguna </vt:lpstr>
      <vt:lpstr>Berdasarkan Fungsi Pekerjaan </vt:lpstr>
      <vt:lpstr>Berdasarkan Fungsi Pekerjaan </vt:lpstr>
      <vt:lpstr>PowerPoint Presentation</vt:lpstr>
      <vt:lpstr>Turis </vt:lpstr>
      <vt:lpstr>Operator </vt:lpstr>
      <vt:lpstr>Farmer </vt:lpstr>
      <vt:lpstr>Explorers </vt:lpstr>
      <vt:lpstr>Miners </vt:lpstr>
      <vt:lpstr>PowerPoint Presentation</vt:lpstr>
      <vt:lpstr>PowerPoint Presentation</vt:lpstr>
      <vt:lpstr>OLAP </vt:lpstr>
      <vt:lpstr>PowerPoint Presentation</vt:lpstr>
      <vt:lpstr>Contoh kueri dalam OLAP </vt:lpstr>
      <vt:lpstr>PowerPoint Presentation</vt:lpstr>
      <vt:lpstr>PowerPoint Presentation</vt:lpstr>
      <vt:lpstr>Definisi OLAP </vt:lpstr>
      <vt:lpstr>Karakteristik OLAP </vt:lpstr>
      <vt:lpstr>Cube/Kubus </vt:lpstr>
      <vt:lpstr>Contoh Cube </vt:lpstr>
      <vt:lpstr>PowerPoint Presentation</vt:lpstr>
      <vt:lpstr>PowerPoint Presentation</vt:lpstr>
      <vt:lpstr>Fungsi dan Fitur OLAP </vt:lpstr>
      <vt:lpstr>PowerPoint Presentation</vt:lpstr>
      <vt:lpstr>Fitur OLAP </vt:lpstr>
      <vt:lpstr>PowerPoint Presentation</vt:lpstr>
      <vt:lpstr>PowerPoint Presentation</vt:lpstr>
      <vt:lpstr>Hypercube?  Cube: 2 dimensi+metrik  Hypercube: &gt;= 3 dimensi+metrik  Bagaimana representasinya?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Slice and Dice </vt:lpstr>
      <vt:lpstr>Kegunaan dan Manfaat </vt:lpstr>
      <vt:lpstr>Model OLAP </vt:lpstr>
      <vt:lpstr>MOLAP </vt:lpstr>
      <vt:lpstr>PowerPoint Presentation</vt:lpstr>
      <vt:lpstr>ROLAP  Pembuatan cube dalam OLAP model ini disembunyikan metadata  Metadata  mendukung mapping dari dimensi ke tabel relasonal  Metadata tambahan mendukung peringkasan dan agregasi</vt:lpstr>
      <vt:lpstr>PowerPoint Presentation</vt:lpstr>
      <vt:lpstr>ROLAP vs MOLAP </vt:lpstr>
      <vt:lpstr>PowerPoint Presentation</vt:lpstr>
      <vt:lpstr>Pertimbangan Implementasi OLAP </vt:lpstr>
      <vt:lpstr>PowerPoint Presentation</vt:lpstr>
      <vt:lpstr>Administrasi dan Performa </vt:lpstr>
      <vt:lpstr>Administrasi dan Performa </vt:lpstr>
      <vt:lpstr>Platform OLAP </vt:lpstr>
      <vt:lpstr>Tahap Implementasi OLAP </vt:lpstr>
      <vt:lpstr>Ringkasan </vt:lpstr>
      <vt:lpstr>Ringkasan </vt:lpstr>
      <vt:lpstr>Ringkasan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12 - DW</dc:title>
  <dc:creator>hani</dc:creator>
  <cp:lastModifiedBy>INFORMATIKA</cp:lastModifiedBy>
  <cp:revision>1</cp:revision>
  <dcterms:created xsi:type="dcterms:W3CDTF">2019-08-27T03:52:12Z</dcterms:created>
  <dcterms:modified xsi:type="dcterms:W3CDTF">2019-08-27T04:43:12Z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