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40" r:id="rId1"/>
  </p:sldMasterIdLst>
  <p:sldIdLst>
    <p:sldId id="256" r:id="rId2"/>
    <p:sldId id="297" r:id="rId3"/>
    <p:sldId id="298" r:id="rId4"/>
    <p:sldId id="299" r:id="rId5"/>
    <p:sldId id="300" r:id="rId6"/>
    <p:sldId id="301" r:id="rId7"/>
    <p:sldId id="290" r:id="rId8"/>
    <p:sldId id="291" r:id="rId9"/>
    <p:sldId id="292" r:id="rId10"/>
    <p:sldId id="293" r:id="rId11"/>
    <p:sldId id="294" r:id="rId12"/>
    <p:sldId id="295" r:id="rId13"/>
    <p:sldId id="296" r:id="rId14"/>
    <p:sldId id="259" r:id="rId15"/>
    <p:sldId id="260" r:id="rId16"/>
    <p:sldId id="261" r:id="rId17"/>
    <p:sldId id="262" r:id="rId18"/>
    <p:sldId id="263" r:id="rId19"/>
    <p:sldId id="266" r:id="rId20"/>
    <p:sldId id="278" r:id="rId21"/>
    <p:sldId id="279" r:id="rId22"/>
    <p:sldId id="264" r:id="rId23"/>
    <p:sldId id="265" r:id="rId24"/>
    <p:sldId id="268" r:id="rId25"/>
    <p:sldId id="269" r:id="rId26"/>
    <p:sldId id="272" r:id="rId27"/>
    <p:sldId id="273" r:id="rId28"/>
    <p:sldId id="270" r:id="rId29"/>
    <p:sldId id="271" r:id="rId30"/>
    <p:sldId id="274" r:id="rId31"/>
    <p:sldId id="275" r:id="rId32"/>
    <p:sldId id="276" r:id="rId33"/>
    <p:sldId id="277" r:id="rId34"/>
    <p:sldId id="280" r:id="rId35"/>
    <p:sldId id="281" r:id="rId36"/>
    <p:sldId id="282" r:id="rId37"/>
    <p:sldId id="283" r:id="rId38"/>
    <p:sldId id="284" r:id="rId39"/>
    <p:sldId id="286" r:id="rId40"/>
    <p:sldId id="285" r:id="rId41"/>
    <p:sldId id="287" r:id="rId42"/>
    <p:sldId id="288" r:id="rId43"/>
    <p:sldId id="289" r:id="rId44"/>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796963B4-4A60-4D5E-A76D-F5A8A31C824B}" type="datetimeFigureOut">
              <a:rPr lang="id-ID" smtClean="0"/>
              <a:pPr/>
              <a:t>20/02/2020</a:t>
            </a:fld>
            <a:endParaRPr lang="id-ID"/>
          </a:p>
        </p:txBody>
      </p:sp>
      <p:sp>
        <p:nvSpPr>
          <p:cNvPr id="17" name="Footer Placeholder 16"/>
          <p:cNvSpPr>
            <a:spLocks noGrp="1"/>
          </p:cNvSpPr>
          <p:nvPr>
            <p:ph type="ftr" sz="quarter" idx="11"/>
          </p:nvPr>
        </p:nvSpPr>
        <p:spPr>
          <a:xfrm>
            <a:off x="2898648" y="6355080"/>
            <a:ext cx="3474720" cy="365760"/>
          </a:xfrm>
        </p:spPr>
        <p:txBody>
          <a:bodyPr/>
          <a:lstStyle/>
          <a:p>
            <a:endParaRPr lang="id-ID"/>
          </a:p>
        </p:txBody>
      </p:sp>
      <p:sp>
        <p:nvSpPr>
          <p:cNvPr id="29" name="Slide Number Placeholder 28"/>
          <p:cNvSpPr>
            <a:spLocks noGrp="1"/>
          </p:cNvSpPr>
          <p:nvPr>
            <p:ph type="sldNum" sz="quarter" idx="12"/>
          </p:nvPr>
        </p:nvSpPr>
        <p:spPr>
          <a:xfrm>
            <a:off x="1216152" y="6355080"/>
            <a:ext cx="1219200" cy="365760"/>
          </a:xfrm>
        </p:spPr>
        <p:txBody>
          <a:bodyPr/>
          <a:lstStyle/>
          <a:p>
            <a:fld id="{EEC24838-2A39-4A0A-AF16-C879467E6CC7}" type="slidenum">
              <a:rPr lang="id-ID" smtClean="0"/>
              <a:pPr/>
              <a:t>‹#›</a:t>
            </a:fld>
            <a:endParaRPr lang="id-ID"/>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96963B4-4A60-4D5E-A76D-F5A8A31C824B}" type="datetimeFigureOut">
              <a:rPr lang="id-ID" smtClean="0"/>
              <a:pPr/>
              <a:t>20/02/2020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EC24838-2A39-4A0A-AF16-C879467E6CC7}" type="slidenum">
              <a:rPr lang="id-ID" smtClean="0"/>
              <a:pPr/>
              <a:t>‹#›</a:t>
            </a:fld>
            <a:endParaRPr lang="id-ID"/>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796963B4-4A60-4D5E-A76D-F5A8A31C824B}" type="datetimeFigureOut">
              <a:rPr lang="id-ID" smtClean="0"/>
              <a:pPr/>
              <a:t>20/02/2020</a:t>
            </a:fld>
            <a:endParaRPr lang="id-ID"/>
          </a:p>
        </p:txBody>
      </p:sp>
      <p:sp>
        <p:nvSpPr>
          <p:cNvPr id="5" name="Footer Placeholder 4"/>
          <p:cNvSpPr>
            <a:spLocks noGrp="1"/>
          </p:cNvSpPr>
          <p:nvPr>
            <p:ph type="ftr" sz="quarter" idx="11"/>
          </p:nvPr>
        </p:nvSpPr>
        <p:spPr>
          <a:xfrm>
            <a:off x="2898648" y="6355080"/>
            <a:ext cx="3474720" cy="365760"/>
          </a:xfrm>
        </p:spPr>
        <p:txBody>
          <a:bodyPr/>
          <a:lstStyle/>
          <a:p>
            <a:endParaRPr lang="id-ID"/>
          </a:p>
        </p:txBody>
      </p:sp>
      <p:sp>
        <p:nvSpPr>
          <p:cNvPr id="6" name="Slide Number Placeholder 5"/>
          <p:cNvSpPr>
            <a:spLocks noGrp="1"/>
          </p:cNvSpPr>
          <p:nvPr>
            <p:ph type="sldNum" sz="quarter" idx="12"/>
          </p:nvPr>
        </p:nvSpPr>
        <p:spPr>
          <a:xfrm>
            <a:off x="1069848" y="6355080"/>
            <a:ext cx="1520952" cy="365760"/>
          </a:xfrm>
        </p:spPr>
        <p:txBody>
          <a:bodyPr/>
          <a:lstStyle/>
          <a:p>
            <a:fld id="{EEC24838-2A39-4A0A-AF16-C879467E6CC7}" type="slidenum">
              <a:rPr lang="id-ID" smtClean="0"/>
              <a:pPr/>
              <a:t>‹#›</a:t>
            </a:fld>
            <a:endParaRPr lang="id-ID"/>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796963B4-4A60-4D5E-A76D-F5A8A31C824B}" type="datetimeFigureOut">
              <a:rPr lang="id-ID" smtClean="0"/>
              <a:pPr/>
              <a:t>20/02/2020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EC24838-2A39-4A0A-AF16-C879467E6CC7}" type="slidenum">
              <a:rPr lang="id-ID" smtClean="0"/>
              <a:pPr/>
              <a:t>‹#›</a:t>
            </a:fld>
            <a:endParaRPr lang="id-ID"/>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96963B4-4A60-4D5E-A76D-F5A8A31C824B}" type="datetimeFigureOut">
              <a:rPr lang="id-ID" smtClean="0"/>
              <a:pPr/>
              <a:t>20/02/2020</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EC24838-2A39-4A0A-AF16-C879467E6CC7}" type="slidenum">
              <a:rPr lang="id-ID" smtClean="0"/>
              <a:pPr/>
              <a:t>‹#›</a:t>
            </a:fld>
            <a:endParaRPr lang="id-ID"/>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96963B4-4A60-4D5E-A76D-F5A8A31C824B}" type="datetimeFigureOut">
              <a:rPr lang="id-ID" smtClean="0"/>
              <a:pPr/>
              <a:t>20/02/2020</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EC24838-2A39-4A0A-AF16-C879467E6CC7}" type="slidenum">
              <a:rPr lang="id-ID" smtClean="0"/>
              <a:pPr/>
              <a:t>‹#›</a:t>
            </a:fld>
            <a:endParaRPr lang="id-ID"/>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6963B4-4A60-4D5E-A76D-F5A8A31C824B}" type="datetimeFigureOut">
              <a:rPr lang="id-ID" smtClean="0"/>
              <a:pPr/>
              <a:t>20/02/2020</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EEC24838-2A39-4A0A-AF16-C879467E6CC7}" type="slidenum">
              <a:rPr lang="id-ID" smtClean="0"/>
              <a:pPr/>
              <a:t>‹#›</a:t>
            </a:fld>
            <a:endParaRPr lang="id-ID"/>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96963B4-4A60-4D5E-A76D-F5A8A31C824B}" type="datetimeFigureOut">
              <a:rPr lang="id-ID" smtClean="0"/>
              <a:pPr/>
              <a:t>20/02/2020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EC24838-2A39-4A0A-AF16-C879467E6CC7}" type="slidenum">
              <a:rPr lang="id-ID" smtClean="0"/>
              <a:pPr/>
              <a:t>‹#›</a:t>
            </a:fld>
            <a:endParaRPr lang="id-ID"/>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96963B4-4A60-4D5E-A76D-F5A8A31C824B}" type="datetimeFigureOut">
              <a:rPr lang="id-ID" smtClean="0"/>
              <a:pPr/>
              <a:t>20/02/2020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EC24838-2A39-4A0A-AF16-C879467E6CC7}" type="slidenum">
              <a:rPr lang="id-ID" smtClean="0"/>
              <a:pPr/>
              <a:t>‹#›</a:t>
            </a:fld>
            <a:endParaRPr lang="id-ID"/>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6963B4-4A60-4D5E-A76D-F5A8A31C824B}" type="datetimeFigureOut">
              <a:rPr lang="id-ID" smtClean="0"/>
              <a:pPr/>
              <a:t>20/02/2020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EC24838-2A39-4A0A-AF16-C879467E6CC7}"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96963B4-4A60-4D5E-A76D-F5A8A31C824B}" type="datetimeFigureOut">
              <a:rPr lang="id-ID" smtClean="0"/>
              <a:pPr/>
              <a:t>20/02/2020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EC24838-2A39-4A0A-AF16-C879467E6CC7}" type="slidenum">
              <a:rPr lang="id-ID" smtClean="0"/>
              <a:pPr/>
              <a:t>‹#›</a:t>
            </a:fld>
            <a:endParaRPr lang="id-ID"/>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796963B4-4A60-4D5E-A76D-F5A8A31C824B}" type="datetimeFigureOut">
              <a:rPr lang="id-ID" smtClean="0"/>
              <a:pPr/>
              <a:t>20/02/2020</a:t>
            </a:fld>
            <a:endParaRPr lang="id-ID"/>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id-ID"/>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EEC24838-2A39-4A0A-AF16-C879467E6CC7}" type="slidenum">
              <a:rPr lang="id-ID" smtClean="0"/>
              <a:pPr/>
              <a:t>‹#›</a:t>
            </a:fld>
            <a:endParaRPr lang="id-ID"/>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141" r:id="rId1"/>
    <p:sldLayoutId id="2147484142" r:id="rId2"/>
    <p:sldLayoutId id="2147484143" r:id="rId3"/>
    <p:sldLayoutId id="2147484144" r:id="rId4"/>
    <p:sldLayoutId id="2147484145" r:id="rId5"/>
    <p:sldLayoutId id="2147484146" r:id="rId6"/>
    <p:sldLayoutId id="2147484147" r:id="rId7"/>
    <p:sldLayoutId id="2147484148" r:id="rId8"/>
    <p:sldLayoutId id="2147484149" r:id="rId9"/>
    <p:sldLayoutId id="2147484150" r:id="rId10"/>
    <p:sldLayoutId id="214748415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hyperlink" Target="http://toppuisi.blogspot.com/2008/11/tragedi-winka-sihka.html"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hyperlink" Target="http://penyair.wordpress.com/2009/08/10/puisi-terakhir-ws-rendra-tuhan-aku-cinta-padamu/"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id-ID" b="1" dirty="0" smtClean="0">
                <a:latin typeface="Agency FB" pitchFamily="34" charset="0"/>
              </a:rPr>
              <a:t>Puisi</a:t>
            </a:r>
            <a:r>
              <a:rPr b="1" smtClean="0">
                <a:latin typeface="Agency FB" pitchFamily="34" charset="0"/>
              </a:rPr>
              <a:t/>
            </a:r>
            <a:br>
              <a:rPr b="1" smtClean="0">
                <a:latin typeface="Agency FB" pitchFamily="34" charset="0"/>
              </a:rPr>
            </a:br>
            <a:r>
              <a:rPr lang="en-US" dirty="0" err="1" smtClean="0">
                <a:latin typeface="Agency FB" pitchFamily="34" charset="0"/>
              </a:rPr>
              <a:t>oleh</a:t>
            </a:r>
            <a:r>
              <a:rPr lang="en-US" dirty="0" smtClean="0">
                <a:latin typeface="Agency FB" pitchFamily="34" charset="0"/>
              </a:rPr>
              <a:t> </a:t>
            </a:r>
            <a:r>
              <a:rPr lang="en-US" dirty="0" smtClean="0">
                <a:latin typeface="Agency FB" pitchFamily="34" charset="0"/>
              </a:rPr>
              <a:t>Ahmad </a:t>
            </a:r>
            <a:r>
              <a:rPr lang="en-US" dirty="0" err="1" smtClean="0">
                <a:latin typeface="Agency FB" pitchFamily="34" charset="0"/>
              </a:rPr>
              <a:t>Ripai</a:t>
            </a:r>
            <a:r>
              <a:rPr smtClean="0">
                <a:latin typeface="Agency FB" pitchFamily="34" charset="0"/>
              </a:rPr>
              <a:t/>
            </a:r>
            <a:br>
              <a:rPr smtClean="0">
                <a:latin typeface="Agency FB" pitchFamily="34" charset="0"/>
              </a:rPr>
            </a:br>
            <a:endParaRPr lang="id-ID" dirty="0">
              <a:latin typeface="Agency FB" pitchFamily="34" charset="0"/>
            </a:endParaRPr>
          </a:p>
        </p:txBody>
      </p:sp>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Apakah</a:t>
            </a:r>
            <a:r>
              <a:rPr lang="en-US" b="1" dirty="0" smtClean="0"/>
              <a:t> </a:t>
            </a:r>
            <a:r>
              <a:rPr lang="en-US" b="1" dirty="0" err="1" smtClean="0"/>
              <a:t>puisi</a:t>
            </a:r>
            <a:r>
              <a:rPr lang="en-US" b="1" dirty="0" smtClean="0"/>
              <a:t> </a:t>
            </a:r>
            <a:r>
              <a:rPr lang="en-US" b="1" dirty="0" err="1" smtClean="0"/>
              <a:t>itu</a:t>
            </a:r>
            <a:r>
              <a:rPr lang="en-US" b="1" dirty="0" smtClean="0"/>
              <a:t> </a:t>
            </a:r>
            <a:r>
              <a:rPr lang="en-US" b="1" dirty="0" err="1" smtClean="0"/>
              <a:t>sebenarnya</a:t>
            </a:r>
            <a:r>
              <a:rPr lang="en-US" b="1" dirty="0" smtClean="0"/>
              <a:t>?</a:t>
            </a:r>
            <a:endParaRPr lang="en-US" b="1" dirty="0"/>
          </a:p>
        </p:txBody>
      </p:sp>
      <p:sp>
        <p:nvSpPr>
          <p:cNvPr id="3" name="Content Placeholder 2"/>
          <p:cNvSpPr>
            <a:spLocks noGrp="1"/>
          </p:cNvSpPr>
          <p:nvPr>
            <p:ph sz="quarter" idx="1"/>
          </p:nvPr>
        </p:nvSpPr>
        <p:spPr>
          <a:xfrm>
            <a:off x="457200" y="1714488"/>
            <a:ext cx="8229600" cy="4442472"/>
          </a:xfrm>
        </p:spPr>
        <p:txBody>
          <a:bodyPr/>
          <a:lstStyle/>
          <a:p>
            <a:r>
              <a:rPr lang="en-US" dirty="0" err="1" smtClean="0"/>
              <a:t>Jangan</a:t>
            </a:r>
            <a:r>
              <a:rPr lang="en-US" dirty="0" smtClean="0"/>
              <a:t> </a:t>
            </a:r>
            <a:r>
              <a:rPr lang="en-US" dirty="0" err="1" smtClean="0"/>
              <a:t>langsung</a:t>
            </a:r>
            <a:r>
              <a:rPr lang="en-US" dirty="0" smtClean="0"/>
              <a:t> </a:t>
            </a:r>
            <a:r>
              <a:rPr lang="en-US" dirty="0" err="1" smtClean="0"/>
              <a:t>dijawab</a:t>
            </a:r>
            <a:endParaRPr lang="en-US" dirty="0" smtClean="0"/>
          </a:p>
          <a:p>
            <a:r>
              <a:rPr lang="en-US" dirty="0" err="1" smtClean="0"/>
              <a:t>Coba</a:t>
            </a:r>
            <a:r>
              <a:rPr lang="en-US" dirty="0" smtClean="0"/>
              <a:t> </a:t>
            </a:r>
            <a:r>
              <a:rPr lang="en-US" dirty="0" err="1" smtClean="0"/>
              <a:t>pikir</a:t>
            </a:r>
            <a:r>
              <a:rPr lang="en-US" dirty="0" smtClean="0"/>
              <a:t> </a:t>
            </a:r>
            <a:r>
              <a:rPr lang="en-US" dirty="0" err="1" smtClean="0"/>
              <a:t>sejenak</a:t>
            </a:r>
            <a:endParaRPr lang="en-US"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quarter" idx="1"/>
          </p:nvPr>
        </p:nvSpPr>
        <p:spPr/>
        <p:txBody>
          <a:bodyPr/>
          <a:lstStyle/>
          <a:p>
            <a:r>
              <a:rPr lang="en-US" b="1" dirty="0" err="1" smtClean="0"/>
              <a:t>Puisi</a:t>
            </a:r>
            <a:r>
              <a:rPr lang="en-US" dirty="0" smtClean="0"/>
              <a:t> </a:t>
            </a:r>
            <a:r>
              <a:rPr lang="en-US" dirty="0" err="1" smtClean="0"/>
              <a:t>adalah</a:t>
            </a:r>
            <a:r>
              <a:rPr lang="en-US" dirty="0" smtClean="0"/>
              <a:t> </a:t>
            </a:r>
            <a:r>
              <a:rPr lang="en-US" dirty="0" err="1" smtClean="0"/>
              <a:t>karya</a:t>
            </a:r>
            <a:r>
              <a:rPr lang="en-US" dirty="0" smtClean="0"/>
              <a:t> </a:t>
            </a:r>
            <a:r>
              <a:rPr lang="en-US" dirty="0" err="1" smtClean="0"/>
              <a:t>sastra</a:t>
            </a:r>
            <a:r>
              <a:rPr lang="en-US" dirty="0" smtClean="0"/>
              <a:t> yang </a:t>
            </a:r>
            <a:r>
              <a:rPr lang="en-US" dirty="0" err="1" smtClean="0"/>
              <a:t>pada</a:t>
            </a:r>
            <a:r>
              <a:rPr lang="en-US" dirty="0" smtClean="0"/>
              <a:t> </a:t>
            </a:r>
            <a:r>
              <a:rPr lang="en-US" dirty="0" err="1" smtClean="0"/>
              <a:t>saat</a:t>
            </a:r>
            <a:r>
              <a:rPr lang="en-US" dirty="0" smtClean="0"/>
              <a:t> </a:t>
            </a:r>
            <a:r>
              <a:rPr lang="en-US" dirty="0" err="1" smtClean="0"/>
              <a:t>ini</a:t>
            </a:r>
            <a:r>
              <a:rPr lang="en-US" dirty="0" smtClean="0"/>
              <a:t>, </a:t>
            </a:r>
            <a:r>
              <a:rPr lang="en-US" dirty="0" err="1" smtClean="0"/>
              <a:t>di</a:t>
            </a:r>
            <a:r>
              <a:rPr lang="en-US" dirty="0" smtClean="0"/>
              <a:t> Indonesia, </a:t>
            </a:r>
            <a:r>
              <a:rPr lang="en-US" dirty="0" err="1" smtClean="0"/>
              <a:t>banyak</a:t>
            </a:r>
            <a:r>
              <a:rPr lang="en-US" dirty="0" smtClean="0"/>
              <a:t> </a:t>
            </a:r>
            <a:r>
              <a:rPr lang="en-US" dirty="0" err="1" smtClean="0"/>
              <a:t>dipahami</a:t>
            </a:r>
            <a:r>
              <a:rPr lang="en-US" dirty="0" smtClean="0"/>
              <a:t> </a:t>
            </a:r>
            <a:r>
              <a:rPr lang="en-US" dirty="0" err="1" smtClean="0"/>
              <a:t>sebagai</a:t>
            </a:r>
            <a:r>
              <a:rPr lang="en-US" dirty="0" smtClean="0"/>
              <a:t> </a:t>
            </a:r>
            <a:r>
              <a:rPr lang="en-US" dirty="0" err="1" smtClean="0"/>
              <a:t>tulisan</a:t>
            </a:r>
            <a:r>
              <a:rPr lang="en-US" dirty="0" smtClean="0"/>
              <a:t> yang </a:t>
            </a:r>
            <a:r>
              <a:rPr lang="en-US" dirty="0" err="1" smtClean="0"/>
              <a:t>mengungkapkan</a:t>
            </a:r>
            <a:r>
              <a:rPr lang="en-US" dirty="0" smtClean="0"/>
              <a:t> </a:t>
            </a:r>
            <a:r>
              <a:rPr lang="en-US" dirty="0" err="1" smtClean="0"/>
              <a:t>isi</a:t>
            </a:r>
            <a:r>
              <a:rPr lang="en-US" dirty="0" smtClean="0"/>
              <a:t> </a:t>
            </a:r>
            <a:r>
              <a:rPr lang="en-US" dirty="0" err="1" smtClean="0"/>
              <a:t>hati</a:t>
            </a:r>
            <a:r>
              <a:rPr lang="en-US" dirty="0" smtClean="0"/>
              <a:t>.</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Puisi</a:t>
            </a:r>
            <a:r>
              <a:rPr lang="en-US" dirty="0" smtClean="0"/>
              <a:t> yang </a:t>
            </a:r>
            <a:r>
              <a:rPr lang="en-US" dirty="0" err="1" smtClean="0"/>
              <a:t>baik</a:t>
            </a:r>
            <a:r>
              <a:rPr lang="en-US" dirty="0" smtClean="0"/>
              <a:t> </a:t>
            </a:r>
            <a:r>
              <a:rPr lang="en-US" dirty="0" err="1" smtClean="0"/>
              <a:t>itu</a:t>
            </a:r>
            <a:r>
              <a:rPr lang="en-US" dirty="0" smtClean="0"/>
              <a:t> yang </a:t>
            </a:r>
            <a:r>
              <a:rPr lang="en-US" dirty="0" err="1" smtClean="0"/>
              <a:t>bagaimana</a:t>
            </a:r>
            <a:r>
              <a:rPr lang="en-US" dirty="0" smtClean="0"/>
              <a:t>?</a:t>
            </a:r>
            <a:endParaRPr lang="en-US" dirty="0"/>
          </a:p>
        </p:txBody>
      </p:sp>
      <p:sp>
        <p:nvSpPr>
          <p:cNvPr id="3" name="Content Placeholder 2"/>
          <p:cNvSpPr>
            <a:spLocks noGrp="1"/>
          </p:cNvSpPr>
          <p:nvPr>
            <p:ph sz="quarter" idx="1"/>
          </p:nvPr>
        </p:nvSpPr>
        <p:spPr/>
        <p:txBody>
          <a:bodyPr/>
          <a:lstStyle/>
          <a:p>
            <a:r>
              <a:rPr lang="en-US" dirty="0" err="1" smtClean="0"/>
              <a:t>Apakah</a:t>
            </a:r>
            <a:r>
              <a:rPr lang="en-US" dirty="0" smtClean="0"/>
              <a:t> </a:t>
            </a:r>
            <a:r>
              <a:rPr lang="en-US" dirty="0" err="1" smtClean="0"/>
              <a:t>Anda</a:t>
            </a:r>
            <a:r>
              <a:rPr lang="en-US" dirty="0" smtClean="0"/>
              <a:t> </a:t>
            </a:r>
            <a:r>
              <a:rPr lang="en-US" dirty="0" err="1" smtClean="0"/>
              <a:t>membaca</a:t>
            </a:r>
            <a:r>
              <a:rPr lang="en-US" dirty="0" smtClean="0"/>
              <a:t> </a:t>
            </a:r>
            <a:r>
              <a:rPr lang="en-US" dirty="0" err="1" smtClean="0"/>
              <a:t>dan</a:t>
            </a:r>
            <a:r>
              <a:rPr lang="en-US" dirty="0" smtClean="0"/>
              <a:t> </a:t>
            </a:r>
            <a:r>
              <a:rPr lang="en-US" dirty="0" err="1" smtClean="0"/>
              <a:t>menikmati</a:t>
            </a:r>
            <a:r>
              <a:rPr lang="en-US" dirty="0" smtClean="0"/>
              <a:t> </a:t>
            </a:r>
            <a:r>
              <a:rPr lang="en-US" dirty="0" err="1" smtClean="0"/>
              <a:t>puisi</a:t>
            </a:r>
            <a:r>
              <a:rPr lang="en-US" dirty="0" smtClean="0"/>
              <a: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Puisi</a:t>
            </a:r>
            <a:r>
              <a:rPr lang="en-US" dirty="0" smtClean="0"/>
              <a:t> </a:t>
            </a:r>
            <a:r>
              <a:rPr lang="en-US" dirty="0" err="1" smtClean="0"/>
              <a:t>adalah</a:t>
            </a:r>
            <a:r>
              <a:rPr lang="en-US" dirty="0" smtClean="0"/>
              <a:t> </a:t>
            </a:r>
            <a:r>
              <a:rPr lang="en-US" dirty="0" err="1" smtClean="0"/>
              <a:t>kebiasaan</a:t>
            </a:r>
            <a:endParaRPr lang="en-US" dirty="0"/>
          </a:p>
        </p:txBody>
      </p:sp>
      <p:sp>
        <p:nvSpPr>
          <p:cNvPr id="3" name="Content Placeholder 2"/>
          <p:cNvSpPr>
            <a:spLocks noGrp="1"/>
          </p:cNvSpPr>
          <p:nvPr>
            <p:ph sz="quarter" idx="1"/>
          </p:nvPr>
        </p:nvSpPr>
        <p:spPr/>
        <p:txBody>
          <a:bodyPr/>
          <a:lstStyle/>
          <a:p>
            <a:r>
              <a:rPr lang="en-US" dirty="0" err="1" smtClean="0"/>
              <a:t>Apabila</a:t>
            </a:r>
            <a:r>
              <a:rPr lang="en-US" dirty="0" smtClean="0"/>
              <a:t> </a:t>
            </a:r>
            <a:r>
              <a:rPr lang="en-US" dirty="0" err="1" smtClean="0"/>
              <a:t>ingin</a:t>
            </a:r>
            <a:r>
              <a:rPr lang="en-US" dirty="0" smtClean="0"/>
              <a:t> </a:t>
            </a:r>
            <a:r>
              <a:rPr lang="en-US" dirty="0" err="1" smtClean="0"/>
              <a:t>lebih</a:t>
            </a:r>
            <a:r>
              <a:rPr lang="en-US" dirty="0" smtClean="0"/>
              <a:t> </a:t>
            </a:r>
            <a:r>
              <a:rPr lang="en-US" dirty="0" err="1" smtClean="0"/>
              <a:t>mengenal</a:t>
            </a:r>
            <a:r>
              <a:rPr lang="en-US" dirty="0" smtClean="0"/>
              <a:t> </a:t>
            </a:r>
            <a:r>
              <a:rPr lang="en-US" dirty="0" err="1" smtClean="0"/>
              <a:t>dan</a:t>
            </a:r>
            <a:r>
              <a:rPr lang="en-US" dirty="0" smtClean="0"/>
              <a:t> </a:t>
            </a:r>
            <a:r>
              <a:rPr lang="en-US" dirty="0" err="1" smtClean="0"/>
              <a:t>menguasai</a:t>
            </a:r>
            <a:r>
              <a:rPr lang="en-US" dirty="0" smtClean="0"/>
              <a:t> </a:t>
            </a:r>
            <a:r>
              <a:rPr lang="en-US" dirty="0" err="1" smtClean="0"/>
              <a:t>puisi</a:t>
            </a:r>
            <a:r>
              <a:rPr lang="en-US" dirty="0" smtClean="0"/>
              <a:t>, </a:t>
            </a:r>
            <a:r>
              <a:rPr lang="en-US" dirty="0" err="1" smtClean="0"/>
              <a:t>diperlukan</a:t>
            </a:r>
            <a:r>
              <a:rPr lang="en-US" dirty="0" smtClean="0"/>
              <a:t> </a:t>
            </a:r>
            <a:r>
              <a:rPr lang="en-US" dirty="0" err="1" smtClean="0"/>
              <a:t>pembiasaan</a:t>
            </a:r>
            <a:r>
              <a:rPr lang="en-US" dirty="0" smtClean="0"/>
              <a:t>.</a:t>
            </a:r>
          </a:p>
          <a:p>
            <a:r>
              <a:rPr lang="en-US" dirty="0" err="1" smtClean="0"/>
              <a:t>Maka</a:t>
            </a:r>
            <a:r>
              <a:rPr lang="en-US" dirty="0" smtClean="0"/>
              <a:t>, </a:t>
            </a:r>
            <a:r>
              <a:rPr lang="en-US" dirty="0" err="1" smtClean="0"/>
              <a:t>perbanyak</a:t>
            </a:r>
            <a:r>
              <a:rPr lang="en-US" dirty="0" smtClean="0"/>
              <a:t> </a:t>
            </a:r>
            <a:r>
              <a:rPr lang="en-US" dirty="0" err="1" smtClean="0"/>
              <a:t>membaca</a:t>
            </a:r>
            <a:r>
              <a:rPr lang="en-US" dirty="0" smtClean="0"/>
              <a:t> </a:t>
            </a:r>
            <a:r>
              <a:rPr lang="en-US" dirty="0" err="1" smtClean="0"/>
              <a:t>puisi</a:t>
            </a:r>
            <a:endParaRPr lang="en-US" dirty="0" smtClean="0"/>
          </a:p>
          <a:p>
            <a:r>
              <a:rPr lang="en-US" dirty="0" err="1" smtClean="0"/>
              <a:t>Membaca</a:t>
            </a:r>
            <a:r>
              <a:rPr lang="en-US" dirty="0" smtClean="0"/>
              <a:t> </a:t>
            </a:r>
            <a:r>
              <a:rPr lang="en-US" dirty="0" err="1" smtClean="0"/>
              <a:t>kritik</a:t>
            </a:r>
            <a:r>
              <a:rPr lang="en-US" dirty="0" smtClean="0"/>
              <a:t> </a:t>
            </a:r>
            <a:r>
              <a:rPr lang="en-US" dirty="0" err="1" smtClean="0"/>
              <a:t>puisi</a:t>
            </a:r>
            <a:endParaRPr lang="en-US" dirty="0" smtClean="0"/>
          </a:p>
          <a:p>
            <a:r>
              <a:rPr lang="en-US" dirty="0" err="1" smtClean="0"/>
              <a:t>Berlatih</a:t>
            </a:r>
            <a:r>
              <a:rPr lang="en-US" dirty="0" smtClean="0"/>
              <a:t> </a:t>
            </a:r>
            <a:r>
              <a:rPr lang="en-US" dirty="0" err="1" smtClean="0"/>
              <a:t>menulis</a:t>
            </a:r>
            <a:r>
              <a:rPr lang="en-US" dirty="0" smtClean="0"/>
              <a:t> </a:t>
            </a:r>
            <a:r>
              <a:rPr lang="en-US" dirty="0" err="1" smtClean="0"/>
              <a:t>puisi</a:t>
            </a:r>
            <a:endParaRPr lang="en-US" dirty="0" smtClean="0"/>
          </a:p>
          <a:p>
            <a:r>
              <a:rPr lang="en-US" dirty="0" err="1" smtClean="0"/>
              <a:t>Berlatih</a:t>
            </a:r>
            <a:r>
              <a:rPr lang="en-US" dirty="0" smtClean="0"/>
              <a:t> </a:t>
            </a:r>
            <a:r>
              <a:rPr lang="en-US" dirty="0" err="1" smtClean="0"/>
              <a:t>membaca</a:t>
            </a:r>
            <a:r>
              <a:rPr lang="en-US" dirty="0" smtClean="0"/>
              <a:t> </a:t>
            </a:r>
            <a:r>
              <a:rPr lang="en-US" dirty="0" err="1" smtClean="0"/>
              <a:t>puisi</a:t>
            </a:r>
            <a:endParaRPr lang="en-US" dirty="0" smtClean="0"/>
          </a:p>
          <a:p>
            <a:r>
              <a:rPr lang="en-US" dirty="0" err="1" smtClean="0"/>
              <a:t>Dengan</a:t>
            </a:r>
            <a:r>
              <a:rPr lang="en-US" dirty="0" smtClean="0"/>
              <a:t> </a:t>
            </a:r>
            <a:r>
              <a:rPr lang="en-US" dirty="0" err="1" smtClean="0"/>
              <a:t>cara</a:t>
            </a:r>
            <a:r>
              <a:rPr lang="en-US" dirty="0" smtClean="0"/>
              <a:t> </a:t>
            </a:r>
            <a:r>
              <a:rPr lang="en-US" dirty="0" err="1" smtClean="0"/>
              <a:t>seperti</a:t>
            </a:r>
            <a:r>
              <a:rPr lang="en-US" dirty="0" smtClean="0"/>
              <a:t> </a:t>
            </a:r>
            <a:r>
              <a:rPr lang="en-US" dirty="0" err="1" smtClean="0"/>
              <a:t>itu</a:t>
            </a:r>
            <a:r>
              <a:rPr lang="en-US" dirty="0" smtClean="0"/>
              <a:t>, </a:t>
            </a:r>
            <a:r>
              <a:rPr lang="en-US" dirty="0" err="1" smtClean="0"/>
              <a:t>maka</a:t>
            </a:r>
            <a:r>
              <a:rPr lang="en-US" dirty="0" smtClean="0"/>
              <a:t>; </a:t>
            </a:r>
            <a:r>
              <a:rPr lang="en-US" dirty="0" err="1" smtClean="0"/>
              <a:t>puisi</a:t>
            </a:r>
            <a:r>
              <a:rPr lang="en-US" dirty="0" smtClean="0"/>
              <a:t> </a:t>
            </a:r>
            <a:r>
              <a:rPr lang="en-US" dirty="0" err="1" smtClean="0"/>
              <a:t>akan</a:t>
            </a:r>
            <a:r>
              <a:rPr lang="en-US" dirty="0" smtClean="0"/>
              <a:t> </a:t>
            </a:r>
            <a:r>
              <a:rPr lang="en-US" dirty="0" err="1" smtClean="0"/>
              <a:t>dikuasai</a:t>
            </a:r>
            <a:r>
              <a:rPr lang="en-US" dirty="0" smtClean="0"/>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Ilmu</a:t>
            </a:r>
            <a:r>
              <a:rPr lang="en-US" dirty="0" smtClean="0"/>
              <a:t> </a:t>
            </a:r>
            <a:r>
              <a:rPr lang="en-US" dirty="0" err="1" smtClean="0"/>
              <a:t>Ki</a:t>
            </a:r>
            <a:r>
              <a:rPr lang="en-US" dirty="0" smtClean="0"/>
              <a:t> </a:t>
            </a:r>
            <a:r>
              <a:rPr lang="en-US" dirty="0" err="1" smtClean="0"/>
              <a:t>Hadjar</a:t>
            </a:r>
            <a:r>
              <a:rPr lang="en-US" dirty="0" smtClean="0"/>
              <a:t> </a:t>
            </a:r>
            <a:r>
              <a:rPr lang="en-US" dirty="0" err="1" smtClean="0"/>
              <a:t>Dewantara</a:t>
            </a:r>
            <a:endParaRPr lang="en-US" dirty="0"/>
          </a:p>
        </p:txBody>
      </p:sp>
      <p:sp>
        <p:nvSpPr>
          <p:cNvPr id="3" name="Content Placeholder 2"/>
          <p:cNvSpPr>
            <a:spLocks noGrp="1"/>
          </p:cNvSpPr>
          <p:nvPr>
            <p:ph sz="quarter" idx="1"/>
          </p:nvPr>
        </p:nvSpPr>
        <p:spPr/>
        <p:txBody>
          <a:bodyPr/>
          <a:lstStyle/>
          <a:p>
            <a:r>
              <a:rPr lang="en-US" dirty="0" err="1" smtClean="0"/>
              <a:t>Menganalisis</a:t>
            </a:r>
            <a:r>
              <a:rPr lang="en-US" dirty="0" smtClean="0"/>
              <a:t> (</a:t>
            </a:r>
            <a:r>
              <a:rPr lang="en-US" dirty="0" err="1" smtClean="0"/>
              <a:t>niteni</a:t>
            </a:r>
            <a:r>
              <a:rPr lang="en-US" dirty="0" smtClean="0"/>
              <a:t>)</a:t>
            </a:r>
          </a:p>
          <a:p>
            <a:r>
              <a:rPr lang="en-US" dirty="0" err="1" smtClean="0"/>
              <a:t>Menirukan</a:t>
            </a:r>
            <a:r>
              <a:rPr lang="en-US" dirty="0" smtClean="0"/>
              <a:t> (</a:t>
            </a:r>
            <a:r>
              <a:rPr lang="en-US" dirty="0" err="1" smtClean="0"/>
              <a:t>nirokke</a:t>
            </a:r>
            <a:r>
              <a:rPr lang="en-US" dirty="0" smtClean="0"/>
              <a:t>)</a:t>
            </a:r>
          </a:p>
          <a:p>
            <a:r>
              <a:rPr lang="en-US" dirty="0" err="1" smtClean="0"/>
              <a:t>Mengkreasikan</a:t>
            </a:r>
            <a:r>
              <a:rPr lang="en-US" smtClean="0"/>
              <a:t> (nemokke</a:t>
            </a:r>
            <a:r>
              <a:rPr lang="en-US" dirty="0" smtClean="0"/>
              <a:t>)</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Seluk</a:t>
            </a:r>
            <a:r>
              <a:rPr lang="en-US" b="1" dirty="0" smtClean="0"/>
              <a:t> </a:t>
            </a:r>
            <a:r>
              <a:rPr lang="en-US" b="1" dirty="0" err="1" smtClean="0"/>
              <a:t>beluk</a:t>
            </a:r>
            <a:r>
              <a:rPr lang="en-US" b="1" dirty="0" smtClean="0"/>
              <a:t> </a:t>
            </a:r>
            <a:r>
              <a:rPr lang="en-US" b="1" dirty="0" err="1" smtClean="0"/>
              <a:t>puisi</a:t>
            </a:r>
            <a:endParaRPr lang="en-US" b="1" dirty="0"/>
          </a:p>
        </p:txBody>
      </p:sp>
      <p:sp>
        <p:nvSpPr>
          <p:cNvPr id="3" name="Content Placeholder 2"/>
          <p:cNvSpPr>
            <a:spLocks noGrp="1"/>
          </p:cNvSpPr>
          <p:nvPr>
            <p:ph sz="quarter" idx="1"/>
          </p:nvPr>
        </p:nvSpPr>
        <p:spPr>
          <a:xfrm>
            <a:off x="612648" y="1600200"/>
            <a:ext cx="8245632" cy="5043510"/>
          </a:xfrm>
        </p:spPr>
        <p:txBody>
          <a:bodyPr numCol="1">
            <a:normAutofit fontScale="92500" lnSpcReduction="20000"/>
          </a:bodyPr>
          <a:lstStyle/>
          <a:p>
            <a:r>
              <a:rPr lang="en-US" dirty="0" err="1" smtClean="0"/>
              <a:t>Ciri-ciri</a:t>
            </a:r>
            <a:r>
              <a:rPr lang="en-US" dirty="0" smtClean="0"/>
              <a:t> </a:t>
            </a:r>
            <a:r>
              <a:rPr lang="en-US" dirty="0" err="1" smtClean="0"/>
              <a:t>puisi</a:t>
            </a:r>
            <a:endParaRPr lang="en-US" dirty="0" smtClean="0"/>
          </a:p>
          <a:p>
            <a:r>
              <a:rPr lang="en-US" dirty="0" err="1" smtClean="0"/>
              <a:t>Teknik</a:t>
            </a:r>
            <a:endParaRPr lang="en-US" dirty="0" smtClean="0"/>
          </a:p>
          <a:p>
            <a:r>
              <a:rPr lang="en-US" dirty="0" err="1" smtClean="0"/>
              <a:t>Bahasa</a:t>
            </a:r>
            <a:r>
              <a:rPr lang="en-US" dirty="0" smtClean="0"/>
              <a:t> </a:t>
            </a:r>
            <a:r>
              <a:rPr lang="en-US" dirty="0" err="1" smtClean="0"/>
              <a:t>puisi</a:t>
            </a:r>
            <a:endParaRPr lang="en-US" dirty="0" smtClean="0"/>
          </a:p>
          <a:p>
            <a:r>
              <a:rPr lang="en-US" dirty="0" err="1" smtClean="0"/>
              <a:t>Perihal</a:t>
            </a:r>
            <a:r>
              <a:rPr lang="en-US" dirty="0" smtClean="0"/>
              <a:t> </a:t>
            </a:r>
            <a:r>
              <a:rPr lang="en-US" dirty="0" err="1" smtClean="0"/>
              <a:t>bunyi</a:t>
            </a:r>
            <a:r>
              <a:rPr lang="en-US" dirty="0" smtClean="0"/>
              <a:t> </a:t>
            </a:r>
            <a:r>
              <a:rPr lang="en-US" dirty="0" err="1" smtClean="0"/>
              <a:t>dan</a:t>
            </a:r>
            <a:r>
              <a:rPr lang="en-US" dirty="0" smtClean="0"/>
              <a:t> </a:t>
            </a:r>
            <a:r>
              <a:rPr lang="en-US" dirty="0" err="1" smtClean="0"/>
              <a:t>aspek</a:t>
            </a:r>
            <a:r>
              <a:rPr lang="en-US" dirty="0" smtClean="0"/>
              <a:t> </a:t>
            </a:r>
            <a:r>
              <a:rPr lang="en-US" dirty="0" err="1" smtClean="0"/>
              <a:t>puitiknya</a:t>
            </a:r>
            <a:r>
              <a:rPr lang="en-US" dirty="0" smtClean="0"/>
              <a:t> (</a:t>
            </a:r>
            <a:r>
              <a:rPr lang="en-US" dirty="0" err="1" smtClean="0"/>
              <a:t>Persajakan</a:t>
            </a:r>
            <a:r>
              <a:rPr lang="en-US" dirty="0" smtClean="0"/>
              <a:t>/</a:t>
            </a:r>
            <a:r>
              <a:rPr lang="en-US" dirty="0" err="1" smtClean="0"/>
              <a:t>rima</a:t>
            </a:r>
            <a:r>
              <a:rPr lang="en-US" dirty="0" smtClean="0"/>
              <a:t>, </a:t>
            </a:r>
            <a:r>
              <a:rPr lang="en-US" dirty="0" err="1" smtClean="0"/>
              <a:t>Asonansi</a:t>
            </a:r>
            <a:r>
              <a:rPr lang="en-US" dirty="0" smtClean="0"/>
              <a:t> </a:t>
            </a:r>
            <a:r>
              <a:rPr lang="en-US" dirty="0" err="1" smtClean="0"/>
              <a:t>Aliterasi</a:t>
            </a:r>
            <a:r>
              <a:rPr lang="en-US" dirty="0" smtClean="0"/>
              <a:t>, </a:t>
            </a:r>
            <a:r>
              <a:rPr lang="en-US" dirty="0" err="1" smtClean="0"/>
              <a:t>Efoni</a:t>
            </a:r>
            <a:r>
              <a:rPr lang="en-US" dirty="0" smtClean="0"/>
              <a:t> </a:t>
            </a:r>
            <a:r>
              <a:rPr lang="en-US" dirty="0" err="1" smtClean="0"/>
              <a:t>Kakofoni</a:t>
            </a:r>
            <a:r>
              <a:rPr lang="en-US" dirty="0" smtClean="0"/>
              <a:t>)</a:t>
            </a:r>
          </a:p>
          <a:p>
            <a:r>
              <a:rPr lang="en-US" dirty="0" err="1" smtClean="0"/>
              <a:t>Diksi</a:t>
            </a:r>
            <a:endParaRPr lang="en-US" dirty="0" smtClean="0"/>
          </a:p>
          <a:p>
            <a:r>
              <a:rPr lang="en-US" dirty="0" err="1" smtClean="0"/>
              <a:t>Bahasa</a:t>
            </a:r>
            <a:r>
              <a:rPr lang="en-US" dirty="0" smtClean="0"/>
              <a:t> </a:t>
            </a:r>
            <a:r>
              <a:rPr lang="en-US" dirty="0" err="1" smtClean="0"/>
              <a:t>Kias</a:t>
            </a:r>
            <a:r>
              <a:rPr lang="en-US" dirty="0" smtClean="0"/>
              <a:t> (</a:t>
            </a:r>
            <a:r>
              <a:rPr lang="en-US" dirty="0" err="1" smtClean="0"/>
              <a:t>Metafora</a:t>
            </a:r>
            <a:r>
              <a:rPr lang="en-US" dirty="0" smtClean="0"/>
              <a:t>-Simile, </a:t>
            </a:r>
            <a:r>
              <a:rPr lang="en-US" dirty="0" err="1" smtClean="0"/>
              <a:t>Metonomi-Sinekdok,Personifikasi</a:t>
            </a:r>
            <a:r>
              <a:rPr lang="en-US" dirty="0" smtClean="0"/>
              <a:t>)</a:t>
            </a:r>
          </a:p>
          <a:p>
            <a:r>
              <a:rPr lang="en-US" dirty="0" smtClean="0"/>
              <a:t>Citra </a:t>
            </a:r>
            <a:r>
              <a:rPr lang="en-US" dirty="0" err="1" smtClean="0"/>
              <a:t>dan</a:t>
            </a:r>
            <a:r>
              <a:rPr lang="en-US" dirty="0" smtClean="0"/>
              <a:t> </a:t>
            </a:r>
            <a:r>
              <a:rPr lang="en-US" dirty="0" err="1" smtClean="0"/>
              <a:t>beberapa</a:t>
            </a:r>
            <a:r>
              <a:rPr lang="en-US" dirty="0" smtClean="0"/>
              <a:t> </a:t>
            </a:r>
            <a:r>
              <a:rPr lang="en-US" dirty="0" err="1" smtClean="0"/>
              <a:t>aspeknya</a:t>
            </a:r>
            <a:endParaRPr lang="en-US" dirty="0" smtClean="0"/>
          </a:p>
          <a:p>
            <a:r>
              <a:rPr lang="en-US" dirty="0" err="1" smtClean="0"/>
              <a:t>Alat</a:t>
            </a:r>
            <a:r>
              <a:rPr lang="en-US" dirty="0" smtClean="0"/>
              <a:t> </a:t>
            </a:r>
            <a:r>
              <a:rPr lang="en-US" dirty="0" err="1" smtClean="0"/>
              <a:t>retorik</a:t>
            </a:r>
            <a:endParaRPr lang="en-US" dirty="0" smtClean="0"/>
          </a:p>
          <a:p>
            <a:r>
              <a:rPr lang="en-US" dirty="0" err="1" smtClean="0"/>
              <a:t>Wujud</a:t>
            </a:r>
            <a:r>
              <a:rPr lang="en-US" dirty="0" smtClean="0"/>
              <a:t> visual (</a:t>
            </a:r>
            <a:r>
              <a:rPr lang="en-US" dirty="0" err="1" smtClean="0"/>
              <a:t>Corak</a:t>
            </a:r>
            <a:r>
              <a:rPr lang="en-US" dirty="0" smtClean="0"/>
              <a:t> </a:t>
            </a:r>
            <a:r>
              <a:rPr lang="en-US" dirty="0" err="1" smtClean="0"/>
              <a:t>umum</a:t>
            </a:r>
            <a:r>
              <a:rPr lang="en-US" dirty="0" smtClean="0"/>
              <a:t> </a:t>
            </a:r>
            <a:r>
              <a:rPr lang="en-US" dirty="0" err="1" smtClean="0"/>
              <a:t>puisi</a:t>
            </a:r>
            <a:r>
              <a:rPr lang="en-US" dirty="0" smtClean="0"/>
              <a:t>, </a:t>
            </a:r>
            <a:r>
              <a:rPr lang="en-US" dirty="0" err="1" smtClean="0"/>
              <a:t>Pungtuasi</a:t>
            </a:r>
            <a:r>
              <a:rPr lang="en-US" dirty="0" smtClean="0"/>
              <a:t>, </a:t>
            </a:r>
            <a:r>
              <a:rPr lang="en-US" dirty="0" err="1" smtClean="0"/>
              <a:t>Tipografi,Enyabemen</a:t>
            </a:r>
            <a:r>
              <a:rPr lang="en-US" dirty="0" smtClean="0"/>
              <a:t>)</a:t>
            </a:r>
          </a:p>
          <a:p>
            <a:r>
              <a:rPr lang="en-US" dirty="0" err="1" smtClean="0"/>
              <a:t>Kandungan</a:t>
            </a:r>
            <a:r>
              <a:rPr lang="en-US" dirty="0" smtClean="0"/>
              <a:t> </a:t>
            </a:r>
            <a:r>
              <a:rPr lang="en-US" dirty="0" err="1" smtClean="0"/>
              <a:t>isi</a:t>
            </a:r>
            <a:endParaRPr lang="en-US" dirty="0" smtClean="0"/>
          </a:p>
          <a:p>
            <a:r>
              <a:rPr lang="en-US" dirty="0" err="1" smtClean="0"/>
              <a:t>Keberhasilan</a:t>
            </a:r>
            <a:r>
              <a:rPr lang="en-US" dirty="0" smtClean="0"/>
              <a:t> </a:t>
            </a:r>
            <a:r>
              <a:rPr lang="en-US" dirty="0" err="1" smtClean="0"/>
              <a:t>suatu</a:t>
            </a:r>
            <a:r>
              <a:rPr lang="en-US" dirty="0" smtClean="0"/>
              <a:t> </a:t>
            </a:r>
            <a:r>
              <a:rPr lang="en-US" dirty="0" err="1" smtClean="0"/>
              <a:t>puisi</a:t>
            </a:r>
            <a:endParaRPr lang="en-US"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Ciri-ciri</a:t>
            </a:r>
            <a:r>
              <a:rPr lang="en-US" b="1" dirty="0" smtClean="0"/>
              <a:t> </a:t>
            </a:r>
            <a:r>
              <a:rPr lang="en-US" b="1" dirty="0" err="1" smtClean="0"/>
              <a:t>puisi</a:t>
            </a:r>
            <a:endParaRPr lang="en-US" b="1" dirty="0"/>
          </a:p>
        </p:txBody>
      </p:sp>
      <p:sp>
        <p:nvSpPr>
          <p:cNvPr id="3" name="Content Placeholder 2"/>
          <p:cNvSpPr>
            <a:spLocks noGrp="1"/>
          </p:cNvSpPr>
          <p:nvPr>
            <p:ph sz="quarter" idx="1"/>
          </p:nvPr>
        </p:nvSpPr>
        <p:spPr/>
        <p:txBody>
          <a:bodyPr/>
          <a:lstStyle/>
          <a:p>
            <a:r>
              <a:rPr lang="en-US" dirty="0" err="1" smtClean="0"/>
              <a:t>Definisi</a:t>
            </a:r>
            <a:r>
              <a:rPr lang="en-US" dirty="0" smtClean="0"/>
              <a:t>; </a:t>
            </a:r>
            <a:r>
              <a:rPr lang="en-US" dirty="0" err="1" smtClean="0"/>
              <a:t>Hasil</a:t>
            </a:r>
            <a:r>
              <a:rPr lang="en-US" dirty="0" smtClean="0"/>
              <a:t> </a:t>
            </a:r>
            <a:r>
              <a:rPr lang="en-US" dirty="0" err="1" smtClean="0"/>
              <a:t>kreativitas</a:t>
            </a:r>
            <a:r>
              <a:rPr lang="en-US" dirty="0" smtClean="0"/>
              <a:t> </a:t>
            </a:r>
            <a:r>
              <a:rPr lang="en-US" dirty="0" err="1" smtClean="0"/>
              <a:t>manusia</a:t>
            </a:r>
            <a:r>
              <a:rPr lang="en-US" dirty="0" smtClean="0"/>
              <a:t> yang </a:t>
            </a:r>
            <a:r>
              <a:rPr lang="en-US" dirty="0" err="1" smtClean="0"/>
              <a:t>diwujudkan</a:t>
            </a:r>
            <a:r>
              <a:rPr lang="en-US" dirty="0" smtClean="0"/>
              <a:t> </a:t>
            </a:r>
            <a:r>
              <a:rPr lang="en-US" dirty="0" err="1" smtClean="0"/>
              <a:t>lewat</a:t>
            </a:r>
            <a:r>
              <a:rPr lang="en-US" dirty="0" smtClean="0"/>
              <a:t> </a:t>
            </a:r>
            <a:r>
              <a:rPr lang="en-US" dirty="0" err="1" smtClean="0"/>
              <a:t>susunan</a:t>
            </a:r>
            <a:r>
              <a:rPr lang="en-US" dirty="0" smtClean="0"/>
              <a:t> </a:t>
            </a:r>
            <a:r>
              <a:rPr lang="en-US" dirty="0" err="1" smtClean="0"/>
              <a:t>kata</a:t>
            </a:r>
            <a:r>
              <a:rPr lang="en-US" dirty="0" smtClean="0"/>
              <a:t> yang </a:t>
            </a:r>
            <a:r>
              <a:rPr lang="en-US" dirty="0" err="1" smtClean="0"/>
              <a:t>mempunyai</a:t>
            </a:r>
            <a:r>
              <a:rPr lang="en-US" dirty="0" smtClean="0"/>
              <a:t> </a:t>
            </a:r>
            <a:r>
              <a:rPr lang="en-US" dirty="0" err="1" smtClean="0"/>
              <a:t>makna</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Apakah</a:t>
            </a:r>
            <a:r>
              <a:rPr lang="en-US" dirty="0" smtClean="0"/>
              <a:t> yang </a:t>
            </a:r>
            <a:r>
              <a:rPr lang="en-US" dirty="0" err="1" smtClean="0"/>
              <a:t>disebut</a:t>
            </a:r>
            <a:r>
              <a:rPr lang="en-US" dirty="0" smtClean="0"/>
              <a:t> </a:t>
            </a:r>
            <a:r>
              <a:rPr lang="en-US" dirty="0" err="1" smtClean="0"/>
              <a:t>Puisi</a:t>
            </a:r>
            <a:r>
              <a:rPr lang="en-US" dirty="0" smtClean="0"/>
              <a:t>?</a:t>
            </a:r>
            <a:endParaRPr lang="en-US" dirty="0"/>
          </a:p>
        </p:txBody>
      </p:sp>
      <p:sp>
        <p:nvSpPr>
          <p:cNvPr id="3" name="Content Placeholder 2"/>
          <p:cNvSpPr>
            <a:spLocks noGrp="1"/>
          </p:cNvSpPr>
          <p:nvPr>
            <p:ph sz="quarter" idx="1"/>
          </p:nvPr>
        </p:nvSpPr>
        <p:spPr/>
        <p:txBody>
          <a:bodyPr/>
          <a:lstStyle/>
          <a:p>
            <a:r>
              <a:rPr lang="en-US" dirty="0" err="1" smtClean="0"/>
              <a:t>Apakah</a:t>
            </a:r>
            <a:r>
              <a:rPr lang="en-US" dirty="0" smtClean="0"/>
              <a:t> </a:t>
            </a:r>
            <a:r>
              <a:rPr lang="en-US" dirty="0" err="1" smtClean="0"/>
              <a:t>puisi</a:t>
            </a:r>
            <a:r>
              <a:rPr lang="en-US" dirty="0" smtClean="0"/>
              <a:t> </a:t>
            </a:r>
            <a:r>
              <a:rPr lang="en-US" dirty="0" err="1" smtClean="0"/>
              <a:t>hanya</a:t>
            </a:r>
            <a:r>
              <a:rPr lang="en-US" dirty="0" smtClean="0"/>
              <a:t> </a:t>
            </a:r>
            <a:r>
              <a:rPr lang="en-US" dirty="0" err="1" smtClean="0"/>
              <a:t>sekedar</a:t>
            </a:r>
            <a:r>
              <a:rPr lang="en-US" dirty="0" smtClean="0"/>
              <a:t> </a:t>
            </a:r>
            <a:r>
              <a:rPr lang="en-US" dirty="0" err="1" smtClean="0"/>
              <a:t>susunan</a:t>
            </a:r>
            <a:r>
              <a:rPr lang="en-US" dirty="0" smtClean="0"/>
              <a:t> </a:t>
            </a:r>
            <a:r>
              <a:rPr lang="en-US" dirty="0" err="1" smtClean="0"/>
              <a:t>kata</a:t>
            </a:r>
            <a:r>
              <a:rPr lang="en-US" dirty="0" smtClean="0"/>
              <a:t> yang </a:t>
            </a:r>
            <a:r>
              <a:rPr lang="en-US" dirty="0" err="1" smtClean="0"/>
              <a:t>mempunyai</a:t>
            </a:r>
            <a:r>
              <a:rPr lang="en-US" dirty="0" smtClean="0"/>
              <a:t> </a:t>
            </a:r>
            <a:r>
              <a:rPr lang="en-US" dirty="0" err="1" smtClean="0"/>
              <a:t>makna</a:t>
            </a:r>
            <a:r>
              <a:rPr lang="en-US" dirty="0" smtClean="0"/>
              <a:t>?</a:t>
            </a:r>
          </a:p>
          <a:p>
            <a:r>
              <a:rPr lang="en-US" dirty="0" err="1" smtClean="0"/>
              <a:t>Susunan</a:t>
            </a:r>
            <a:r>
              <a:rPr lang="en-US" dirty="0" smtClean="0"/>
              <a:t> </a:t>
            </a:r>
            <a:r>
              <a:rPr lang="en-US" dirty="0" err="1" smtClean="0"/>
              <a:t>kata</a:t>
            </a:r>
            <a:r>
              <a:rPr lang="en-US" dirty="0" smtClean="0"/>
              <a:t> yang </a:t>
            </a:r>
            <a:r>
              <a:rPr lang="en-US" dirty="0" err="1" smtClean="0"/>
              <a:t>mempunyai</a:t>
            </a:r>
            <a:r>
              <a:rPr lang="en-US" dirty="0" smtClean="0"/>
              <a:t> </a:t>
            </a:r>
            <a:r>
              <a:rPr lang="en-US" dirty="0" err="1" smtClean="0"/>
              <a:t>pola</a:t>
            </a:r>
            <a:r>
              <a:rPr lang="en-US" dirty="0" smtClean="0"/>
              <a:t> </a:t>
            </a:r>
            <a:r>
              <a:rPr lang="en-US" dirty="0" err="1" smtClean="0"/>
              <a:t>rima</a:t>
            </a:r>
            <a:r>
              <a:rPr lang="en-US" dirty="0" smtClean="0"/>
              <a:t> </a:t>
            </a:r>
            <a:r>
              <a:rPr lang="en-US" dirty="0" err="1" smtClean="0"/>
              <a:t>tertentu</a:t>
            </a:r>
            <a:r>
              <a:rPr lang="en-US" dirty="0" smtClean="0"/>
              <a:t> </a:t>
            </a:r>
            <a:r>
              <a:rPr lang="en-US" dirty="0" err="1" smtClean="0"/>
              <a:t>dan</a:t>
            </a:r>
            <a:r>
              <a:rPr lang="en-US" dirty="0" smtClean="0"/>
              <a:t> </a:t>
            </a:r>
            <a:r>
              <a:rPr lang="en-US" dirty="0" err="1" smtClean="0"/>
              <a:t>bermakna</a:t>
            </a:r>
            <a:r>
              <a:rPr lang="en-US" dirty="0" smtClean="0"/>
              <a:t>?</a:t>
            </a:r>
          </a:p>
          <a:p>
            <a:r>
              <a:rPr lang="en-US" dirty="0" err="1" smtClean="0"/>
              <a:t>Suatu</a:t>
            </a:r>
            <a:r>
              <a:rPr lang="en-US" dirty="0" smtClean="0"/>
              <a:t> </a:t>
            </a:r>
            <a:r>
              <a:rPr lang="en-US" dirty="0" err="1" smtClean="0"/>
              <a:t>bentuk</a:t>
            </a:r>
            <a:r>
              <a:rPr lang="en-US" dirty="0" smtClean="0"/>
              <a:t> </a:t>
            </a:r>
            <a:r>
              <a:rPr lang="en-US" dirty="0" err="1" smtClean="0"/>
              <a:t>pengucapan</a:t>
            </a:r>
            <a:r>
              <a:rPr lang="en-US" dirty="0" smtClean="0"/>
              <a:t> </a:t>
            </a:r>
            <a:r>
              <a:rPr lang="en-US" dirty="0" err="1" smtClean="0"/>
              <a:t>bahasa</a:t>
            </a:r>
            <a:r>
              <a:rPr lang="en-US" dirty="0" smtClean="0"/>
              <a:t> yang </a:t>
            </a:r>
            <a:r>
              <a:rPr lang="en-US" dirty="0" err="1" smtClean="0"/>
              <a:t>khusus</a:t>
            </a:r>
            <a:r>
              <a:rPr lang="en-US" dirty="0" smtClean="0"/>
              <a:t>?</a:t>
            </a:r>
          </a:p>
          <a:p>
            <a:r>
              <a:rPr lang="en-US" dirty="0" err="1" smtClean="0"/>
              <a:t>Baris-baris</a:t>
            </a:r>
            <a:r>
              <a:rPr lang="en-US" dirty="0" smtClean="0"/>
              <a:t> </a:t>
            </a:r>
            <a:r>
              <a:rPr lang="en-US" dirty="0" err="1" smtClean="0"/>
              <a:t>pendek</a:t>
            </a:r>
            <a:r>
              <a:rPr lang="en-US" dirty="0" smtClean="0"/>
              <a:t> </a:t>
            </a:r>
            <a:r>
              <a:rPr lang="en-US" dirty="0" err="1" smtClean="0"/>
              <a:t>dan</a:t>
            </a:r>
            <a:r>
              <a:rPr lang="en-US" dirty="0" smtClean="0"/>
              <a:t> </a:t>
            </a:r>
            <a:r>
              <a:rPr lang="en-US" dirty="0" err="1" smtClean="0"/>
              <a:t>sederhana</a:t>
            </a:r>
            <a:r>
              <a:rPr lang="en-US" dirty="0" smtClean="0"/>
              <a: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Mana</a:t>
            </a:r>
            <a:r>
              <a:rPr lang="en-US" dirty="0" smtClean="0"/>
              <a:t> </a:t>
            </a:r>
            <a:r>
              <a:rPr lang="en-US" dirty="0" err="1" smtClean="0"/>
              <a:t>puisi</a:t>
            </a:r>
            <a:r>
              <a:rPr lang="en-US" dirty="0" smtClean="0"/>
              <a:t> </a:t>
            </a:r>
            <a:r>
              <a:rPr lang="en-US" dirty="0" err="1" smtClean="0"/>
              <a:t>dan</a:t>
            </a:r>
            <a:r>
              <a:rPr lang="en-US" dirty="0" smtClean="0"/>
              <a:t> </a:t>
            </a:r>
            <a:r>
              <a:rPr lang="en-US" dirty="0" err="1" smtClean="0"/>
              <a:t>bukan</a:t>
            </a:r>
            <a:r>
              <a:rPr lang="en-US" dirty="0" smtClean="0"/>
              <a:t> </a:t>
            </a:r>
            <a:r>
              <a:rPr lang="en-US" dirty="0" err="1" smtClean="0"/>
              <a:t>puisi</a:t>
            </a:r>
            <a:r>
              <a:rPr lang="en-US" dirty="0" smtClean="0"/>
              <a:t>?</a:t>
            </a:r>
            <a:endParaRPr lang="en-US" dirty="0"/>
          </a:p>
        </p:txBody>
      </p:sp>
      <p:sp>
        <p:nvSpPr>
          <p:cNvPr id="3" name="Content Placeholder 2"/>
          <p:cNvSpPr>
            <a:spLocks noGrp="1"/>
          </p:cNvSpPr>
          <p:nvPr>
            <p:ph sz="quarter" idx="1"/>
          </p:nvPr>
        </p:nvSpPr>
        <p:spPr/>
        <p:txBody>
          <a:bodyPr/>
          <a:lstStyle/>
          <a:p>
            <a:r>
              <a:rPr lang="en-US" dirty="0" err="1" smtClean="0"/>
              <a:t>Karya</a:t>
            </a:r>
            <a:r>
              <a:rPr lang="en-US" dirty="0" smtClean="0"/>
              <a:t> </a:t>
            </a:r>
            <a:r>
              <a:rPr lang="en-US" dirty="0" err="1" smtClean="0"/>
              <a:t>puisi</a:t>
            </a:r>
            <a:r>
              <a:rPr lang="en-US" dirty="0" smtClean="0"/>
              <a:t> </a:t>
            </a:r>
            <a:r>
              <a:rPr lang="en-US" dirty="0" err="1" smtClean="0"/>
              <a:t>memepunyai</a:t>
            </a:r>
            <a:r>
              <a:rPr lang="en-US" dirty="0" smtClean="0"/>
              <a:t> </a:t>
            </a:r>
            <a:r>
              <a:rPr lang="en-US" dirty="0" err="1" smtClean="0"/>
              <a:t>banyak</a:t>
            </a:r>
            <a:r>
              <a:rPr lang="en-US" dirty="0" smtClean="0"/>
              <a:t> </a:t>
            </a:r>
            <a:r>
              <a:rPr lang="en-US" dirty="0" err="1" smtClean="0"/>
              <a:t>unsur</a:t>
            </a:r>
            <a:endParaRPr lang="en-US" dirty="0" smtClean="0"/>
          </a:p>
          <a:p>
            <a:r>
              <a:rPr lang="en-US" dirty="0" err="1" smtClean="0"/>
              <a:t>Antara</a:t>
            </a:r>
            <a:r>
              <a:rPr lang="en-US" dirty="0" smtClean="0"/>
              <a:t> lain; </a:t>
            </a:r>
            <a:r>
              <a:rPr lang="en-US" dirty="0" err="1" smtClean="0"/>
              <a:t>kata-kata</a:t>
            </a:r>
            <a:r>
              <a:rPr lang="en-US" dirty="0" smtClean="0"/>
              <a:t>, </a:t>
            </a:r>
            <a:r>
              <a:rPr lang="en-US" dirty="0" err="1" smtClean="0"/>
              <a:t>bentuk</a:t>
            </a:r>
            <a:r>
              <a:rPr lang="en-US" dirty="0" smtClean="0"/>
              <a:t>, </a:t>
            </a:r>
            <a:r>
              <a:rPr lang="en-US" dirty="0" err="1" smtClean="0"/>
              <a:t>pola</a:t>
            </a:r>
            <a:r>
              <a:rPr lang="en-US" dirty="0" smtClean="0"/>
              <a:t> </a:t>
            </a:r>
            <a:r>
              <a:rPr lang="en-US" dirty="0" err="1" smtClean="0"/>
              <a:t>rima</a:t>
            </a:r>
            <a:r>
              <a:rPr lang="en-US" dirty="0" smtClean="0"/>
              <a:t>, </a:t>
            </a:r>
            <a:r>
              <a:rPr lang="en-US" dirty="0" err="1" smtClean="0"/>
              <a:t>ritma</a:t>
            </a:r>
            <a:r>
              <a:rPr lang="en-US" dirty="0" smtClean="0"/>
              <a:t>, </a:t>
            </a:r>
            <a:r>
              <a:rPr lang="en-US" dirty="0" err="1" smtClean="0"/>
              <a:t>ide</a:t>
            </a:r>
            <a:r>
              <a:rPr lang="en-US" dirty="0" smtClean="0"/>
              <a:t>, </a:t>
            </a:r>
            <a:r>
              <a:rPr lang="en-US" dirty="0" err="1" smtClean="0"/>
              <a:t>makna</a:t>
            </a:r>
            <a:r>
              <a:rPr lang="en-US" dirty="0" smtClean="0"/>
              <a:t> </a:t>
            </a:r>
            <a:r>
              <a:rPr lang="en-US" dirty="0" err="1" smtClean="0"/>
              <a:t>atau</a:t>
            </a:r>
            <a:r>
              <a:rPr lang="en-US" dirty="0" smtClean="0"/>
              <a:t> </a:t>
            </a:r>
            <a:r>
              <a:rPr lang="en-US" dirty="0" err="1" smtClean="0"/>
              <a:t>masalah</a:t>
            </a:r>
            <a:r>
              <a:rPr lang="en-US" dirty="0" smtClean="0"/>
              <a:t> yang </a:t>
            </a:r>
            <a:r>
              <a:rPr lang="en-US" dirty="0" err="1" smtClean="0"/>
              <a:t>diperoleh</a:t>
            </a:r>
            <a:r>
              <a:rPr lang="en-US" dirty="0" smtClean="0"/>
              <a:t> </a:t>
            </a:r>
            <a:r>
              <a:rPr lang="en-US" dirty="0" err="1" smtClean="0"/>
              <a:t>penyairnya</a:t>
            </a:r>
            <a:r>
              <a:rPr lang="en-US" dirty="0" smtClean="0"/>
              <a:t> </a:t>
            </a:r>
            <a:r>
              <a:rPr lang="en-US" dirty="0" err="1" smtClean="0"/>
              <a:t>di</a:t>
            </a:r>
            <a:r>
              <a:rPr lang="en-US" dirty="0" smtClean="0"/>
              <a:t> </a:t>
            </a:r>
            <a:r>
              <a:rPr lang="en-US" dirty="0" err="1" smtClean="0"/>
              <a:t>dalam</a:t>
            </a:r>
            <a:r>
              <a:rPr lang="en-US" dirty="0" smtClean="0"/>
              <a:t> </a:t>
            </a:r>
            <a:r>
              <a:rPr lang="en-US" dirty="0" err="1" smtClean="0"/>
              <a:t>hidup</a:t>
            </a:r>
            <a:r>
              <a:rPr lang="en-US" dirty="0" smtClean="0"/>
              <a:t> </a:t>
            </a:r>
            <a:r>
              <a:rPr lang="en-US" dirty="0" err="1" smtClean="0"/>
              <a:t>dan</a:t>
            </a:r>
            <a:r>
              <a:rPr lang="en-US" dirty="0" smtClean="0"/>
              <a:t> </a:t>
            </a:r>
            <a:r>
              <a:rPr lang="en-US" dirty="0" err="1" smtClean="0"/>
              <a:t>kehidupan</a:t>
            </a:r>
            <a:r>
              <a:rPr lang="en-US" dirty="0" smtClean="0"/>
              <a:t> yang </a:t>
            </a:r>
            <a:r>
              <a:rPr lang="en-US" dirty="0" err="1" smtClean="0"/>
              <a:t>hendak</a:t>
            </a:r>
            <a:r>
              <a:rPr lang="en-US" dirty="0" smtClean="0"/>
              <a:t> </a:t>
            </a:r>
            <a:r>
              <a:rPr lang="en-US" dirty="0" err="1" smtClean="0"/>
              <a:t>disampaikanya</a:t>
            </a:r>
            <a:r>
              <a:rPr lang="en-US" dirty="0" smtClean="0"/>
              <a:t> </a:t>
            </a:r>
            <a:r>
              <a:rPr lang="en-US" dirty="0" err="1" smtClean="0"/>
              <a:t>kepada</a:t>
            </a:r>
            <a:r>
              <a:rPr lang="en-US" dirty="0" smtClean="0"/>
              <a:t> </a:t>
            </a:r>
            <a:r>
              <a:rPr lang="en-US" dirty="0" err="1" smtClean="0"/>
              <a:t>pembaca</a:t>
            </a:r>
            <a:r>
              <a:rPr lang="en-US" dirty="0" smtClean="0"/>
              <a:t>, </a:t>
            </a:r>
            <a:r>
              <a:rPr lang="en-US" dirty="0" err="1" smtClean="0"/>
              <a:t>pendengar</a:t>
            </a:r>
            <a:r>
              <a:rPr lang="en-US" dirty="0" smtClean="0"/>
              <a:t>, </a:t>
            </a:r>
            <a:r>
              <a:rPr lang="en-US" dirty="0" err="1" smtClean="0"/>
              <a:t>melalui</a:t>
            </a:r>
            <a:r>
              <a:rPr lang="en-US" dirty="0" smtClean="0"/>
              <a:t> </a:t>
            </a:r>
            <a:r>
              <a:rPr lang="en-US" dirty="0" err="1" smtClean="0"/>
              <a:t>teknik</a:t>
            </a:r>
            <a:r>
              <a:rPr lang="en-US" dirty="0" smtClean="0"/>
              <a:t> </a:t>
            </a:r>
            <a:r>
              <a:rPr lang="en-US" dirty="0" err="1" smtClean="0"/>
              <a:t>dan</a:t>
            </a:r>
            <a:r>
              <a:rPr lang="en-US" dirty="0" smtClean="0"/>
              <a:t> </a:t>
            </a:r>
            <a:r>
              <a:rPr lang="en-US" dirty="0" err="1" smtClean="0"/>
              <a:t>aspek</a:t>
            </a:r>
            <a:r>
              <a:rPr lang="en-US" dirty="0" smtClean="0"/>
              <a:t> –</a:t>
            </a:r>
            <a:r>
              <a:rPr lang="en-US" dirty="0" err="1" smtClean="0"/>
              <a:t>aspek</a:t>
            </a:r>
            <a:r>
              <a:rPr lang="en-US" dirty="0" smtClean="0"/>
              <a:t> </a:t>
            </a:r>
            <a:r>
              <a:rPr lang="en-US" dirty="0" err="1" smtClean="0"/>
              <a:t>tertentu</a:t>
            </a:r>
            <a:r>
              <a:rPr lang="en-US" dirty="0" smtClean="0"/>
              <a:t>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Unsur-unsur</a:t>
            </a:r>
            <a:r>
              <a:rPr lang="en-US" dirty="0" smtClean="0"/>
              <a:t> </a:t>
            </a:r>
            <a:r>
              <a:rPr lang="en-US" dirty="0" err="1" smtClean="0"/>
              <a:t>puisi</a:t>
            </a:r>
            <a:endParaRPr lang="en-US" dirty="0"/>
          </a:p>
        </p:txBody>
      </p:sp>
      <p:sp>
        <p:nvSpPr>
          <p:cNvPr id="3" name="Content Placeholder 2"/>
          <p:cNvSpPr>
            <a:spLocks noGrp="1"/>
          </p:cNvSpPr>
          <p:nvPr>
            <p:ph sz="quarter" idx="1"/>
          </p:nvPr>
        </p:nvSpPr>
        <p:spPr/>
        <p:txBody>
          <a:bodyPr/>
          <a:lstStyle/>
          <a:p>
            <a:r>
              <a:rPr lang="en-US" dirty="0" err="1" smtClean="0"/>
              <a:t>Imajinasi</a:t>
            </a:r>
            <a:r>
              <a:rPr lang="en-US" dirty="0" smtClean="0"/>
              <a:t>, </a:t>
            </a:r>
            <a:r>
              <a:rPr lang="en-US" dirty="0" err="1" smtClean="0"/>
              <a:t>emosi</a:t>
            </a:r>
            <a:r>
              <a:rPr lang="en-US" dirty="0" smtClean="0"/>
              <a:t>, </a:t>
            </a:r>
            <a:r>
              <a:rPr lang="en-US" dirty="0" err="1" smtClean="0"/>
              <a:t>dan</a:t>
            </a:r>
            <a:r>
              <a:rPr lang="en-US" dirty="0" smtClean="0"/>
              <a:t> </a:t>
            </a:r>
            <a:r>
              <a:rPr lang="en-US" dirty="0" err="1" smtClean="0"/>
              <a:t>bentuknya</a:t>
            </a:r>
            <a:r>
              <a:rPr lang="en-US" dirty="0" smtClean="0"/>
              <a:t>  yang </a:t>
            </a:r>
            <a:r>
              <a:rPr lang="en-US" dirty="0" err="1" smtClean="0"/>
              <a:t>khas</a:t>
            </a:r>
            <a:r>
              <a:rPr lang="en-US" dirty="0" smtClean="0"/>
              <a:t> (</a:t>
            </a:r>
            <a:r>
              <a:rPr lang="en-US" dirty="0" err="1" smtClean="0"/>
              <a:t>Brahim</a:t>
            </a:r>
            <a:r>
              <a:rPr lang="en-US" dirty="0" smtClean="0"/>
              <a:t>, 1967;243)</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Unsur</a:t>
            </a:r>
            <a:r>
              <a:rPr lang="en-US" dirty="0" smtClean="0"/>
              <a:t> </a:t>
            </a:r>
            <a:r>
              <a:rPr lang="en-US" dirty="0" err="1" smtClean="0"/>
              <a:t>kualitas</a:t>
            </a:r>
            <a:r>
              <a:rPr lang="en-US" dirty="0" smtClean="0"/>
              <a:t> </a:t>
            </a:r>
            <a:r>
              <a:rPr lang="en-US" dirty="0" err="1" smtClean="0"/>
              <a:t>puisi</a:t>
            </a:r>
            <a:endParaRPr lang="en-US" dirty="0"/>
          </a:p>
        </p:txBody>
      </p:sp>
      <p:sp>
        <p:nvSpPr>
          <p:cNvPr id="3" name="Content Placeholder 2"/>
          <p:cNvSpPr>
            <a:spLocks noGrp="1"/>
          </p:cNvSpPr>
          <p:nvPr>
            <p:ph sz="quarter" idx="1"/>
          </p:nvPr>
        </p:nvSpPr>
        <p:spPr/>
        <p:txBody>
          <a:bodyPr/>
          <a:lstStyle/>
          <a:p>
            <a:r>
              <a:rPr lang="en-US" dirty="0" err="1" smtClean="0"/>
              <a:t>Bermakna</a:t>
            </a:r>
            <a:endParaRPr lang="en-US" dirty="0" smtClean="0"/>
          </a:p>
          <a:p>
            <a:r>
              <a:rPr lang="en-US" dirty="0" err="1" smtClean="0"/>
              <a:t>Kualitas</a:t>
            </a:r>
            <a:r>
              <a:rPr lang="en-US" dirty="0" smtClean="0"/>
              <a:t> (</a:t>
            </a:r>
            <a:r>
              <a:rPr lang="en-US" dirty="0" err="1" smtClean="0"/>
              <a:t>tema</a:t>
            </a:r>
            <a:r>
              <a:rPr lang="en-US" dirty="0" smtClean="0"/>
              <a:t>, </a:t>
            </a:r>
            <a:r>
              <a:rPr lang="en-US" dirty="0" err="1" smtClean="0"/>
              <a:t>ide</a:t>
            </a:r>
            <a:r>
              <a:rPr lang="en-US" dirty="0" smtClean="0"/>
              <a:t>, </a:t>
            </a:r>
            <a:r>
              <a:rPr lang="en-US" dirty="0" err="1" smtClean="0"/>
              <a:t>amanat</a:t>
            </a:r>
            <a:r>
              <a:rPr lang="en-US" dirty="0" smtClean="0"/>
              <a:t> </a:t>
            </a:r>
            <a:r>
              <a:rPr lang="en-US" dirty="0" err="1" smtClean="0"/>
              <a:t>ataupun</a:t>
            </a:r>
            <a:r>
              <a:rPr lang="en-US" dirty="0" smtClean="0"/>
              <a:t> </a:t>
            </a:r>
            <a:r>
              <a:rPr lang="en-US" dirty="0" err="1" smtClean="0"/>
              <a:t>pengalaman</a:t>
            </a:r>
            <a:r>
              <a:rPr lang="en-US" dirty="0" smtClean="0"/>
              <a:t> </a:t>
            </a:r>
            <a:r>
              <a:rPr lang="en-US" dirty="0" err="1" smtClean="0"/>
              <a:t>penyair</a:t>
            </a:r>
            <a:r>
              <a:rPr lang="en-US" dirty="0" smtClean="0"/>
              <a:t> yang </a:t>
            </a:r>
            <a:r>
              <a:rPr lang="en-US" dirty="0" err="1" smtClean="0"/>
              <a:t>diintensifkan</a:t>
            </a:r>
            <a:r>
              <a:rPr lang="en-US" dirty="0" smtClean="0"/>
              <a:t> </a:t>
            </a:r>
            <a:r>
              <a:rPr lang="en-US" dirty="0" err="1" smtClean="0"/>
              <a:t>dan</a:t>
            </a:r>
            <a:r>
              <a:rPr lang="en-US" dirty="0" smtClean="0"/>
              <a:t> </a:t>
            </a:r>
            <a:r>
              <a:rPr lang="en-US" dirty="0" err="1" smtClean="0"/>
              <a:t>dikonsentraasikan</a:t>
            </a:r>
            <a:r>
              <a:rPr lang="en-US" dirty="0" smtClean="0"/>
              <a:t>)</a:t>
            </a:r>
          </a:p>
          <a:p>
            <a:r>
              <a:rPr lang="en-US" dirty="0" smtClean="0"/>
              <a:t>Genre </a:t>
            </a:r>
            <a:r>
              <a:rPr lang="en-US" dirty="0" err="1" smtClean="0"/>
              <a:t>sastra</a:t>
            </a:r>
            <a:r>
              <a:rPr lang="en-US" dirty="0" smtClean="0"/>
              <a:t> yang paling </a:t>
            </a:r>
            <a:r>
              <a:rPr lang="en-US" dirty="0" err="1" smtClean="0"/>
              <a:t>pekat</a:t>
            </a:r>
            <a:r>
              <a:rPr lang="en-US" dirty="0" smtClean="0"/>
              <a:t> </a:t>
            </a:r>
            <a:r>
              <a:rPr lang="en-US" dirty="0" err="1" smtClean="0"/>
              <a:t>dan</a:t>
            </a:r>
            <a:r>
              <a:rPr lang="en-US" dirty="0" smtClean="0"/>
              <a:t> </a:t>
            </a:r>
            <a:r>
              <a:rPr lang="en-US" dirty="0" err="1" smtClean="0"/>
              <a:t>padat</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Teknik</a:t>
            </a:r>
            <a:r>
              <a:rPr lang="en-US" b="1" dirty="0" smtClean="0"/>
              <a:t> </a:t>
            </a:r>
            <a:endParaRPr lang="en-US" b="1" dirty="0"/>
          </a:p>
        </p:txBody>
      </p:sp>
      <p:sp>
        <p:nvSpPr>
          <p:cNvPr id="3" name="Content Placeholder 2"/>
          <p:cNvSpPr>
            <a:spLocks noGrp="1"/>
          </p:cNvSpPr>
          <p:nvPr>
            <p:ph sz="quarter" idx="1"/>
          </p:nvPr>
        </p:nvSpPr>
        <p:spPr/>
        <p:txBody>
          <a:bodyPr/>
          <a:lstStyle/>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1997839"/>
            <a:ext cx="4572000" cy="2862322"/>
          </a:xfrm>
          <a:prstGeom prst="rect">
            <a:avLst/>
          </a:prstGeom>
        </p:spPr>
        <p:txBody>
          <a:bodyPr>
            <a:spAutoFit/>
          </a:bodyPr>
          <a:lstStyle/>
          <a:p>
            <a:r>
              <a:rPr lang="id-ID" dirty="0"/>
              <a:t>Carlyle </a:t>
            </a:r>
            <a:endParaRPr lang="id-ID" dirty="0" smtClean="0"/>
          </a:p>
          <a:p>
            <a:r>
              <a:rPr lang="id-ID" b="1" i="1" dirty="0" smtClean="0"/>
              <a:t>puisi </a:t>
            </a:r>
            <a:r>
              <a:rPr lang="id-ID" dirty="0"/>
              <a:t>merupakan pemikiran yang bersifat musikal. Penyair menciptakan puisi itu memikirkan bunyi-bunyi yang merdu seperti musik dalam puisinya, kata-kata disusun begitu rupa hingga yang menonjol adalah rangkaian bunyinya yang merdu seperti musik, yaitu dengan mempergunakan orkestra bunyi. </a:t>
            </a:r>
          </a:p>
        </p:txBody>
      </p:sp>
      <p:sp>
        <p:nvSpPr>
          <p:cNvPr id="3" name="Right Arrow 2"/>
          <p:cNvSpPr/>
          <p:nvPr/>
        </p:nvSpPr>
        <p:spPr>
          <a:xfrm>
            <a:off x="785786" y="321468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cSld>
  <p:clrMapOvr>
    <a:masterClrMapping/>
  </p:clrMapOvr>
  <p:transition>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274838"/>
            <a:ext cx="4572000" cy="2031325"/>
          </a:xfrm>
          <a:prstGeom prst="rect">
            <a:avLst/>
          </a:prstGeom>
        </p:spPr>
        <p:txBody>
          <a:bodyPr>
            <a:spAutoFit/>
          </a:bodyPr>
          <a:lstStyle/>
          <a:p>
            <a:r>
              <a:rPr lang="id-ID" dirty="0"/>
              <a:t>Wordsworth </a:t>
            </a:r>
            <a:endParaRPr lang="id-ID" dirty="0" smtClean="0"/>
          </a:p>
          <a:p>
            <a:r>
              <a:rPr lang="id-ID" b="1" i="1" dirty="0" smtClean="0"/>
              <a:t>puisi</a:t>
            </a:r>
            <a:r>
              <a:rPr lang="id-ID" dirty="0" smtClean="0"/>
              <a:t> </a:t>
            </a:r>
            <a:r>
              <a:rPr lang="id-ID" dirty="0"/>
              <a:t>adalah pernyataan perasaan yang imajinatif, yaitu perasaan yang direkakan atau diangankan. Adapun Auden mengemukakan bahwa puisi itu lebih merupakan pernyataan perasaan yang bercampur-baur.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ChangeArrowheads="1"/>
          </p:cNvSpPr>
          <p:nvPr/>
        </p:nvSpPr>
        <p:spPr bwMode="auto">
          <a:xfrm>
            <a:off x="785786" y="1142984"/>
            <a:ext cx="771530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Dunton </a:t>
            </a: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puisi</a:t>
            </a: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itu merupakan pemikiran manusia secara konkret dan artistik dalam bahasa emosional serta berirama. Misalnya, dengan kiasan, dengan citra-citra, dan disusun secara artistik (misalnya selaras, simetris, pemilihan kata-katanya tepat, dan sebagainya), dan bahasanya penuh perasaan, serta berirama seperti musik (pergantian bunyi kata-katanya berturu-turut secara teratur). </a:t>
            </a:r>
            <a:endParaRPr kumimoji="0" lang="id-ID" sz="24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1720840"/>
            <a:ext cx="4572000" cy="3416320"/>
          </a:xfrm>
          <a:prstGeom prst="rect">
            <a:avLst/>
          </a:prstGeom>
        </p:spPr>
        <p:txBody>
          <a:bodyPr>
            <a:spAutoFit/>
          </a:bodyPr>
          <a:lstStyle/>
          <a:p>
            <a:r>
              <a:rPr lang="id-ID" dirty="0"/>
              <a:t>Shelley </a:t>
            </a:r>
            <a:endParaRPr lang="id-ID" dirty="0" smtClean="0"/>
          </a:p>
          <a:p>
            <a:pPr algn="just"/>
            <a:r>
              <a:rPr lang="id-ID" b="1" i="1" dirty="0" smtClean="0"/>
              <a:t>puisi </a:t>
            </a:r>
            <a:r>
              <a:rPr lang="id-ID" dirty="0"/>
              <a:t>adalah rekaman detik-detik yang paling indah dalam hidup. Misalnya saja peristiwa-peristiwa yang sangat mengesankan dan menimbulkan keharuan yang kuat seperti kebahagiaan, kegembiraan yang memuncak, percintaan, bahkan kesedihan karena kematian orang yang sangat dicintai. Semuanya merupakan detik-detik yang paling indah untuk direkam.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ChangeArrowheads="1"/>
          </p:cNvSpPr>
          <p:nvPr/>
        </p:nvSpPr>
        <p:spPr bwMode="auto">
          <a:xfrm>
            <a:off x="1928794" y="1142984"/>
            <a:ext cx="4786346"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Shahnon Ahmad (dalam Pradopo, 1993:7) menyimpulkan bahwa pengertian puisi di atas terdapat garis-garis besar tentang puisi itu sebenarnya. Unsur-unsur itu berupa emosi, imajinas, pemikiran, ide, nada, irama, kesan pancaindera, susunan kata, kata kiasan, kepadatan, dan perasaan yang bercampur-baur.</a:t>
            </a:r>
            <a:endParaRPr kumimoji="0" lang="id-ID" sz="20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274838"/>
            <a:ext cx="4572000" cy="2308324"/>
          </a:xfrm>
          <a:prstGeom prst="rect">
            <a:avLst/>
          </a:prstGeom>
        </p:spPr>
        <p:txBody>
          <a:bodyPr>
            <a:spAutoFit/>
          </a:bodyPr>
          <a:lstStyle/>
          <a:p>
            <a:r>
              <a:rPr lang="id-ID" b="1" dirty="0" smtClean="0"/>
              <a:t>Hasil cipta manusia yang terdiri atas satu atau beberapa larik (baris) yang memperlihatkan pertalian makna dan membentuk bait. </a:t>
            </a:r>
            <a:r>
              <a:rPr lang="id-ID" b="1" smtClean="0"/>
              <a:t>Keindahan puisi terletak pada persamaan bunyi (rima, sajak) dan iramanya” (Kamus lengkap Bahasa Indonesia, Hoetomo M.A, 2005).</a:t>
            </a:r>
            <a:endParaRPr lang="id-ID" b="1"/>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4414" y="1071546"/>
            <a:ext cx="5643586" cy="3416320"/>
          </a:xfrm>
          <a:prstGeom prst="rect">
            <a:avLst/>
          </a:prstGeom>
        </p:spPr>
        <p:txBody>
          <a:bodyPr wrap="square">
            <a:spAutoFit/>
          </a:bodyPr>
          <a:lstStyle/>
          <a:p>
            <a:r>
              <a:rPr lang="id-ID" dirty="0" smtClean="0"/>
              <a:t>Dari beberapa pendapat di atas, dapat disimpulkan bahwa unsur-unsur puisi meliputi</a:t>
            </a:r>
          </a:p>
          <a:p>
            <a:r>
              <a:rPr lang="id-ID" dirty="0" smtClean="0"/>
              <a:t> </a:t>
            </a:r>
          </a:p>
          <a:p>
            <a:pPr marL="342900" indent="-342900">
              <a:buAutoNum type="arabicParenBoth"/>
            </a:pPr>
            <a:r>
              <a:rPr lang="id-ID" b="1" dirty="0" smtClean="0"/>
              <a:t>tema,</a:t>
            </a:r>
          </a:p>
          <a:p>
            <a:pPr marL="342900" indent="-342900">
              <a:buAutoNum type="arabicParenBoth"/>
            </a:pPr>
            <a:r>
              <a:rPr lang="id-ID" b="1" dirty="0" smtClean="0"/>
              <a:t> nada, </a:t>
            </a:r>
          </a:p>
          <a:p>
            <a:pPr marL="342900" indent="-342900">
              <a:buAutoNum type="arabicParenBoth"/>
            </a:pPr>
            <a:r>
              <a:rPr lang="id-ID" b="1" dirty="0" smtClean="0"/>
              <a:t> rasa, </a:t>
            </a:r>
          </a:p>
          <a:p>
            <a:pPr marL="342900" indent="-342900">
              <a:buAutoNum type="arabicParenBoth"/>
            </a:pPr>
            <a:r>
              <a:rPr lang="id-ID" b="1" dirty="0" smtClean="0"/>
              <a:t> amanat, </a:t>
            </a:r>
          </a:p>
          <a:p>
            <a:pPr marL="342900" indent="-342900">
              <a:buAutoNum type="arabicParenBoth"/>
            </a:pPr>
            <a:r>
              <a:rPr lang="id-ID" b="1" dirty="0" smtClean="0"/>
              <a:t>diksi, </a:t>
            </a:r>
          </a:p>
          <a:p>
            <a:pPr marL="342900" indent="-342900">
              <a:buAutoNum type="arabicParenBoth"/>
            </a:pPr>
            <a:r>
              <a:rPr lang="id-ID" b="1" dirty="0" smtClean="0"/>
              <a:t> imaji, </a:t>
            </a:r>
          </a:p>
          <a:p>
            <a:pPr marL="342900" indent="-342900">
              <a:buAutoNum type="arabicParenBoth"/>
            </a:pPr>
            <a:r>
              <a:rPr lang="id-ID" b="1" dirty="0" smtClean="0"/>
              <a:t> bahasa figuratif, </a:t>
            </a:r>
          </a:p>
          <a:p>
            <a:pPr marL="342900" indent="-342900">
              <a:buAutoNum type="arabicParenBoth"/>
            </a:pPr>
            <a:r>
              <a:rPr lang="id-ID" b="1" dirty="0" smtClean="0"/>
              <a:t> kata konkret, </a:t>
            </a:r>
          </a:p>
          <a:p>
            <a:pPr marL="342900" indent="-342900">
              <a:buAutoNum type="arabicParenBoth"/>
            </a:pPr>
            <a:r>
              <a:rPr lang="id-ID" b="1" dirty="0" smtClean="0"/>
              <a:t> ritme dan rima</a:t>
            </a:r>
            <a:endParaRPr lang="id-ID"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48" y="1071546"/>
            <a:ext cx="7215238" cy="4154984"/>
          </a:xfrm>
          <a:prstGeom prst="rect">
            <a:avLst/>
          </a:prstGeom>
        </p:spPr>
        <p:txBody>
          <a:bodyPr wrap="square">
            <a:spAutoFit/>
          </a:bodyPr>
          <a:lstStyle/>
          <a:p>
            <a:r>
              <a:rPr lang="id-ID" sz="2400" dirty="0" smtClean="0"/>
              <a:t>Unsur-unsur puisi ini, menurut pendapat Richards dan Waluyo dapat dipilah menjadi dua struktur, yaitu</a:t>
            </a:r>
          </a:p>
          <a:p>
            <a:endParaRPr lang="id-ID" sz="2400" dirty="0" smtClean="0"/>
          </a:p>
          <a:p>
            <a:endParaRPr lang="id-ID" sz="2400" dirty="0" smtClean="0"/>
          </a:p>
          <a:p>
            <a:pPr>
              <a:buFont typeface="Arial" pitchFamily="34" charset="0"/>
              <a:buChar char="•"/>
            </a:pPr>
            <a:r>
              <a:rPr lang="id-ID" sz="2400" dirty="0" smtClean="0"/>
              <a:t> </a:t>
            </a:r>
            <a:r>
              <a:rPr lang="id-ID" sz="2400" b="1" dirty="0" smtClean="0"/>
              <a:t>struktur batin puisi (tema, nada, rasa, dan amanat) dan </a:t>
            </a:r>
          </a:p>
          <a:p>
            <a:pPr>
              <a:buFont typeface="Arial" pitchFamily="34" charset="0"/>
              <a:buChar char="•"/>
            </a:pPr>
            <a:endParaRPr lang="id-ID" sz="2400" b="1" dirty="0" smtClean="0"/>
          </a:p>
          <a:p>
            <a:pPr>
              <a:buFont typeface="Arial" pitchFamily="34" charset="0"/>
              <a:buChar char="•"/>
            </a:pPr>
            <a:endParaRPr lang="id-ID" sz="2400" b="1" dirty="0" smtClean="0"/>
          </a:p>
          <a:p>
            <a:pPr>
              <a:buFont typeface="Arial" pitchFamily="34" charset="0"/>
              <a:buChar char="•"/>
            </a:pPr>
            <a:r>
              <a:rPr lang="id-ID" sz="2400" b="1" dirty="0" smtClean="0"/>
              <a:t>struktur fisik puisi (diksi, imajeri, bahasa figuratif, kata konkret, ritme, dan rima). </a:t>
            </a:r>
            <a:endParaRPr lang="id-ID" sz="2400" b="1"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1"/>
          <p:cNvSpPr>
            <a:spLocks noChangeArrowheads="1"/>
          </p:cNvSpPr>
          <p:nvPr/>
        </p:nvSpPr>
        <p:spPr bwMode="auto">
          <a:xfrm>
            <a:off x="1071538" y="500042"/>
            <a:ext cx="6000792" cy="59708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Jenis-jenis Puisi </a:t>
            </a:r>
            <a:endParaRPr kumimoji="0" lang="id-ID" sz="16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600" b="0" i="0" u="none" strike="noStrike" cap="none" normalizeH="0" baseline="0" dirty="0" smtClean="0">
                <a:ln>
                  <a:noFill/>
                </a:ln>
                <a:solidFill>
                  <a:schemeClr val="tx1"/>
                </a:solidFill>
                <a:effectLst/>
                <a:latin typeface="Arial" pitchFamily="34" charset="0"/>
                <a:ea typeface="Times New Roman" pitchFamily="18" charset="0"/>
              </a:rPr>
              <a:t>Berdasarkan waktu kemunculannya puisi dapat dibagi menjadi 3 kelompok, yaitu </a:t>
            </a:r>
            <a:r>
              <a:rPr kumimoji="0" lang="id-ID" sz="1600" b="1" i="1" u="none" strike="noStrike" cap="none" normalizeH="0" baseline="0" dirty="0" smtClean="0">
                <a:ln>
                  <a:noFill/>
                </a:ln>
                <a:solidFill>
                  <a:schemeClr val="tx1"/>
                </a:solidFill>
                <a:effectLst/>
                <a:latin typeface="Arial" pitchFamily="34" charset="0"/>
                <a:ea typeface="Times New Roman" pitchFamily="18" charset="0"/>
              </a:rPr>
              <a:t>puisi lama, puisi baru, dan puisi modern</a:t>
            </a:r>
            <a:r>
              <a:rPr kumimoji="0" lang="id-ID" sz="1600" b="0" i="0" u="none" strike="noStrike" cap="none" normalizeH="0" baseline="0" dirty="0" smtClean="0">
                <a:ln>
                  <a:noFill/>
                </a:ln>
                <a:solidFill>
                  <a:schemeClr val="tx1"/>
                </a:solidFill>
                <a:effectLst/>
                <a:latin typeface="Arial" pitchFamily="34" charset="0"/>
                <a:ea typeface="Times New Roman"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600" b="0" i="0" u="none" strike="noStrike" cap="none" normalizeH="0" baseline="0" dirty="0" smtClean="0">
                <a:ln>
                  <a:noFill/>
                </a:ln>
                <a:solidFill>
                  <a:schemeClr val="tx1"/>
                </a:solidFill>
                <a:effectLst/>
                <a:latin typeface="Arial" pitchFamily="34" charset="0"/>
                <a:ea typeface="Times New Roman" pitchFamily="18" charset="0"/>
              </a:rPr>
              <a:t/>
            </a:r>
            <a:br>
              <a:rPr kumimoji="0" lang="id-ID" sz="1600" b="0" i="0" u="none" strike="noStrike" cap="none" normalizeH="0" baseline="0" dirty="0" smtClean="0">
                <a:ln>
                  <a:noFill/>
                </a:ln>
                <a:solidFill>
                  <a:schemeClr val="tx1"/>
                </a:solidFill>
                <a:effectLst/>
                <a:latin typeface="Arial" pitchFamily="34" charset="0"/>
                <a:ea typeface="Times New Roman" pitchFamily="18" charset="0"/>
              </a:rPr>
            </a:br>
            <a:r>
              <a:rPr kumimoji="0" lang="id-ID" sz="1600" b="1" i="1" u="none" strike="noStrike" cap="none" normalizeH="0" baseline="0" dirty="0" smtClean="0">
                <a:ln>
                  <a:noFill/>
                </a:ln>
                <a:solidFill>
                  <a:schemeClr val="tx1"/>
                </a:solidFill>
                <a:effectLst/>
                <a:latin typeface="Arial" pitchFamily="34" charset="0"/>
                <a:ea typeface="Times New Roman" pitchFamily="18" charset="0"/>
              </a:rPr>
              <a:t>Puisi lama </a:t>
            </a:r>
            <a:r>
              <a:rPr kumimoji="0" lang="id-ID" sz="1600" b="0" i="0" u="none" strike="noStrike" cap="none" normalizeH="0" baseline="0" dirty="0" smtClean="0">
                <a:ln>
                  <a:noFill/>
                </a:ln>
                <a:solidFill>
                  <a:schemeClr val="tx1"/>
                </a:solidFill>
                <a:effectLst/>
                <a:latin typeface="Arial" pitchFamily="34" charset="0"/>
                <a:ea typeface="Times New Roman" pitchFamily="18" charset="0"/>
              </a:rPr>
              <a:t>adalah puisi yang lahir sebelum masa penjajahan Belanda, sehingga belum tampak adanya pengaruh dari kebudayaan barat. Sifat masyarakat lama yang statis dan objektif, melahirkan bentuk puisi yang statis pula, yaitu sangat terikat pada aturan tertentu. Puisi lama terdiri dari mantra, bidal, pantun dan karmina, talibun, seloka, gurindam, dan syair. </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600" b="0" i="0" u="none" strike="noStrike" cap="none" normalizeH="0" baseline="0" dirty="0" smtClean="0">
                <a:ln>
                  <a:noFill/>
                </a:ln>
                <a:solidFill>
                  <a:schemeClr val="tx1"/>
                </a:solidFill>
                <a:effectLst/>
                <a:latin typeface="Arial" pitchFamily="34" charset="0"/>
                <a:ea typeface="Times New Roman" pitchFamily="18" charset="0"/>
              </a:rPr>
              <a:t/>
            </a:r>
            <a:br>
              <a:rPr kumimoji="0" lang="id-ID" sz="1600" b="0" i="0" u="none" strike="noStrike" cap="none" normalizeH="0" baseline="0" dirty="0" smtClean="0">
                <a:ln>
                  <a:noFill/>
                </a:ln>
                <a:solidFill>
                  <a:schemeClr val="tx1"/>
                </a:solidFill>
                <a:effectLst/>
                <a:latin typeface="Arial" pitchFamily="34" charset="0"/>
                <a:ea typeface="Times New Roman" pitchFamily="18" charset="0"/>
              </a:rPr>
            </a:br>
            <a:r>
              <a:rPr kumimoji="0" lang="id-ID" sz="1600" b="1" i="1" u="none" strike="noStrike" cap="none" normalizeH="0" baseline="0" dirty="0" smtClean="0">
                <a:ln>
                  <a:noFill/>
                </a:ln>
                <a:solidFill>
                  <a:schemeClr val="tx1"/>
                </a:solidFill>
                <a:effectLst/>
                <a:latin typeface="Arial" pitchFamily="34" charset="0"/>
                <a:ea typeface="Times New Roman" pitchFamily="18" charset="0"/>
              </a:rPr>
              <a:t>Puisi baru </a:t>
            </a:r>
            <a:r>
              <a:rPr kumimoji="0" lang="id-ID" sz="1600" b="0" i="0" u="none" strike="noStrike" cap="none" normalizeH="0" baseline="0" dirty="0" smtClean="0">
                <a:ln>
                  <a:noFill/>
                </a:ln>
                <a:solidFill>
                  <a:schemeClr val="tx1"/>
                </a:solidFill>
                <a:effectLst/>
                <a:latin typeface="Arial" pitchFamily="34" charset="0"/>
                <a:ea typeface="Times New Roman" pitchFamily="18" charset="0"/>
              </a:rPr>
              <a:t>adalah puisi yang muncul pada masa penjajahan Belanda, sehingga pada puisi baru tampak adanya pengaruh dari kebudayaan Eropa. Penetapan jenis puisi baru berdasarkan pada jumlah larik yang terdapat dalam setiap bait. Jenis puisi baru dibagi menjadi terzina, quatrain, quint, sextet, septima, stanza atau oktaf, serta soneta.</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600" b="0" i="0" u="none" strike="noStrike" cap="none" normalizeH="0" baseline="0" dirty="0" smtClean="0">
                <a:ln>
                  <a:noFill/>
                </a:ln>
                <a:solidFill>
                  <a:schemeClr val="tx1"/>
                </a:solidFill>
                <a:effectLst/>
                <a:latin typeface="Arial" pitchFamily="34" charset="0"/>
                <a:ea typeface="Times New Roman" pitchFamily="18" charset="0"/>
              </a:rPr>
              <a:t> </a:t>
            </a:r>
            <a:br>
              <a:rPr kumimoji="0" lang="id-ID" sz="1600" b="0" i="0" u="none" strike="noStrike" cap="none" normalizeH="0" baseline="0" dirty="0" smtClean="0">
                <a:ln>
                  <a:noFill/>
                </a:ln>
                <a:solidFill>
                  <a:schemeClr val="tx1"/>
                </a:solidFill>
                <a:effectLst/>
                <a:latin typeface="Arial" pitchFamily="34" charset="0"/>
                <a:ea typeface="Times New Roman" pitchFamily="18" charset="0"/>
              </a:rPr>
            </a:br>
            <a:r>
              <a:rPr kumimoji="0" lang="id-ID" sz="1600" b="1" i="1" u="none" strike="noStrike" cap="none" normalizeH="0" baseline="0" dirty="0" smtClean="0">
                <a:ln>
                  <a:noFill/>
                </a:ln>
                <a:solidFill>
                  <a:schemeClr val="tx1"/>
                </a:solidFill>
                <a:effectLst/>
                <a:latin typeface="Arial" pitchFamily="34" charset="0"/>
                <a:ea typeface="Times New Roman" pitchFamily="18" charset="0"/>
              </a:rPr>
              <a:t>Puisi modern</a:t>
            </a:r>
            <a:r>
              <a:rPr kumimoji="0" lang="id-ID" sz="1600" b="0" i="0" u="none" strike="noStrike" cap="none" normalizeH="0" baseline="0" dirty="0" smtClean="0">
                <a:ln>
                  <a:noFill/>
                </a:ln>
                <a:solidFill>
                  <a:schemeClr val="tx1"/>
                </a:solidFill>
                <a:effectLst/>
                <a:latin typeface="Arial" pitchFamily="34" charset="0"/>
                <a:ea typeface="Times New Roman" pitchFamily="18" charset="0"/>
              </a:rPr>
              <a:t> adalah puisi yang berkembang di Indonesia setelah masa penjajahan Belanda. Berdasarkan cara pengungkapannya, puisi modern dapat dibagi menjadi puisi epik, puisi lirik, dan puisi dramatik.</a:t>
            </a:r>
            <a:r>
              <a:rPr kumimoji="0" lang="id-ID" sz="1200" b="0" i="0" u="none" strike="noStrike" cap="none" normalizeH="0" baseline="0" dirty="0" smtClean="0">
                <a:ln>
                  <a:noFill/>
                </a:ln>
                <a:solidFill>
                  <a:schemeClr val="tx1"/>
                </a:solidFill>
                <a:effectLst/>
                <a:latin typeface="Arial" pitchFamily="34" charset="0"/>
                <a:ea typeface="Times New Roman" pitchFamily="18" charset="0"/>
              </a:rPr>
              <a:t/>
            </a:r>
            <a:br>
              <a:rPr kumimoji="0" lang="id-ID" sz="1200" b="0" i="0" u="none" strike="noStrike" cap="none" normalizeH="0" baseline="0" dirty="0" smtClean="0">
                <a:ln>
                  <a:noFill/>
                </a:ln>
                <a:solidFill>
                  <a:schemeClr val="tx1"/>
                </a:solidFill>
                <a:effectLst/>
                <a:latin typeface="Arial" pitchFamily="34" charset="0"/>
                <a:ea typeface="Times New Roman" pitchFamily="18" charset="0"/>
              </a:rPr>
            </a:br>
            <a:r>
              <a:rPr kumimoji="0" lang="id-ID" sz="1200" b="0" i="0" u="none" strike="noStrike" cap="none" normalizeH="0" baseline="0" dirty="0" smtClean="0">
                <a:ln>
                  <a:noFill/>
                </a:ln>
                <a:solidFill>
                  <a:schemeClr val="tx1"/>
                </a:solidFill>
                <a:effectLst/>
                <a:latin typeface="Arial" pitchFamily="34" charset="0"/>
                <a:ea typeface="Times New Roman" pitchFamily="18" charset="0"/>
              </a:rPr>
              <a:t/>
            </a:r>
            <a:br>
              <a:rPr kumimoji="0" lang="id-ID" sz="1200" b="0" i="0" u="none" strike="noStrike" cap="none" normalizeH="0" baseline="0" dirty="0" smtClean="0">
                <a:ln>
                  <a:noFill/>
                </a:ln>
                <a:solidFill>
                  <a:schemeClr val="tx1"/>
                </a:solidFill>
                <a:effectLst/>
                <a:latin typeface="Arial" pitchFamily="34" charset="0"/>
                <a:ea typeface="Times New Roman" pitchFamily="18" charset="0"/>
              </a:rPr>
            </a:br>
            <a:endParaRPr kumimoji="0" lang="id-ID"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1"/>
          <p:cNvSpPr>
            <a:spLocks noChangeArrowheads="1"/>
          </p:cNvSpPr>
          <p:nvPr/>
        </p:nvSpPr>
        <p:spPr bwMode="auto">
          <a:xfrm>
            <a:off x="571472" y="428604"/>
            <a:ext cx="335758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2. Struktur Fisik Puisi</a:t>
            </a:r>
            <a:endParaRPr kumimoji="0" lang="id-ID" b="0" i="0" u="none" strike="noStrike" cap="none" normalizeH="0" baseline="0" dirty="0" smtClean="0">
              <a:ln>
                <a:noFill/>
              </a:ln>
              <a:solidFill>
                <a:schemeClr val="tx1"/>
              </a:solidFill>
              <a:effectLst/>
              <a:latin typeface="Arial" pitchFamily="34" charset="0"/>
            </a:endParaRPr>
          </a:p>
        </p:txBody>
      </p:sp>
      <p:sp>
        <p:nvSpPr>
          <p:cNvPr id="60418" name="Rectangle 2"/>
          <p:cNvSpPr>
            <a:spLocks noChangeArrowheads="1"/>
          </p:cNvSpPr>
          <p:nvPr/>
        </p:nvSpPr>
        <p:spPr bwMode="auto">
          <a:xfrm>
            <a:off x="642910" y="2357430"/>
            <a:ext cx="6286544"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1" fontAlgn="base" latinLnBrk="0" hangingPunct="1">
              <a:lnSpc>
                <a:spcPct val="100000"/>
              </a:lnSpc>
              <a:spcBef>
                <a:spcPct val="0"/>
              </a:spcBef>
              <a:spcAft>
                <a:spcPct val="0"/>
              </a:spcAft>
              <a:buClrTx/>
              <a:buSzTx/>
              <a:buFont typeface="+mj-lt"/>
              <a:buAutoNum type="arabicPeriod"/>
              <a:tabLst/>
            </a:pPr>
            <a:r>
              <a:rPr kumimoji="0" lang="id-ID" sz="320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id-ID" sz="32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Perwajahan puisi (tipografi), </a:t>
            </a:r>
            <a:r>
              <a:rPr kumimoji="0" lang="id-ID" sz="200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yaitu bentuk puisi seperti halaman yang tidak dipenuhi kata-kata, tepi kanan-kiri, pengaturan barisnya, hingga baris puisi yang tidak selalu dimulai dengan huruf kapital dan diakhiri dengan tanda titik. </a:t>
            </a:r>
            <a:endParaRPr kumimoji="0" lang="id-ID" sz="200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0"/>
            <a:ext cx="6429388" cy="6971139"/>
          </a:xfrm>
          <a:prstGeom prst="rect">
            <a:avLst/>
          </a:prstGeom>
        </p:spPr>
        <p:txBody>
          <a:bodyPr wrap="square">
            <a:spAutoFit/>
          </a:bodyPr>
          <a:lstStyle/>
          <a:p>
            <a:r>
              <a:rPr lang="id-ID" sz="1100" b="1" dirty="0" smtClean="0">
                <a:hlinkClick r:id="rId2"/>
              </a:rPr>
              <a:t>TRAGEDI WINKA &amp; SIHKA</a:t>
            </a:r>
            <a:r>
              <a:rPr lang="id-ID" sz="1100" b="1" dirty="0" smtClean="0"/>
              <a:t> </a:t>
            </a:r>
            <a:br>
              <a:rPr lang="id-ID" sz="1100" b="1" dirty="0" smtClean="0"/>
            </a:br>
            <a:r>
              <a:rPr lang="id-ID" sz="1100" dirty="0" smtClean="0"/>
              <a:t>kawin</a:t>
            </a:r>
            <a:br>
              <a:rPr lang="id-ID" sz="1100" dirty="0" smtClean="0"/>
            </a:br>
            <a:r>
              <a:rPr lang="id-ID" sz="1100" dirty="0" smtClean="0"/>
              <a:t>             kawin</a:t>
            </a:r>
            <a:br>
              <a:rPr lang="id-ID" sz="1100" dirty="0" smtClean="0"/>
            </a:br>
            <a:r>
              <a:rPr lang="id-ID" sz="1100" dirty="0" smtClean="0"/>
              <a:t>	kawin</a:t>
            </a:r>
            <a:br>
              <a:rPr lang="id-ID" sz="1100" dirty="0" smtClean="0"/>
            </a:br>
            <a:r>
              <a:rPr lang="id-ID" sz="1100" dirty="0" smtClean="0"/>
              <a:t>                               kawin</a:t>
            </a:r>
            <a:br>
              <a:rPr lang="id-ID" sz="1100" dirty="0" smtClean="0"/>
            </a:br>
            <a:r>
              <a:rPr lang="id-ID" sz="1100" dirty="0" smtClean="0"/>
              <a:t>                                         kawin</a:t>
            </a:r>
            <a:br>
              <a:rPr lang="id-ID" sz="1100" dirty="0" smtClean="0"/>
            </a:br>
            <a:r>
              <a:rPr lang="id-ID" sz="1100" dirty="0" smtClean="0"/>
              <a:t>                                                  ka</a:t>
            </a:r>
            <a:br>
              <a:rPr lang="id-ID" sz="1100" dirty="0" smtClean="0"/>
            </a:br>
            <a:r>
              <a:rPr lang="id-ID" sz="1100" dirty="0" smtClean="0"/>
              <a:t>                                          win</a:t>
            </a:r>
            <a:br>
              <a:rPr lang="id-ID" sz="1100" dirty="0" smtClean="0"/>
            </a:br>
            <a:r>
              <a:rPr lang="id-ID" sz="1100" dirty="0" smtClean="0"/>
              <a:t>                                      ka</a:t>
            </a:r>
            <a:br>
              <a:rPr lang="id-ID" sz="1100" dirty="0" smtClean="0"/>
            </a:br>
            <a:r>
              <a:rPr lang="id-ID" sz="1100" dirty="0" smtClean="0"/>
              <a:t>                                win</a:t>
            </a:r>
            <a:br>
              <a:rPr lang="id-ID" sz="1100" dirty="0" smtClean="0"/>
            </a:br>
            <a:r>
              <a:rPr lang="id-ID" sz="1100" dirty="0" smtClean="0"/>
              <a:t>                           ka</a:t>
            </a:r>
            <a:br>
              <a:rPr lang="id-ID" sz="1100" dirty="0" smtClean="0"/>
            </a:br>
            <a:r>
              <a:rPr lang="id-ID" sz="1100" dirty="0" smtClean="0"/>
              <a:t>                      win</a:t>
            </a:r>
            <a:br>
              <a:rPr lang="id-ID" sz="1100" dirty="0" smtClean="0"/>
            </a:br>
            <a:r>
              <a:rPr lang="id-ID" sz="1100" dirty="0" smtClean="0"/>
              <a:t>                    ka</a:t>
            </a:r>
            <a:br>
              <a:rPr lang="id-ID" sz="1100" dirty="0" smtClean="0"/>
            </a:br>
            <a:r>
              <a:rPr lang="id-ID" sz="1100" dirty="0" smtClean="0"/>
              <a:t>              win</a:t>
            </a:r>
            <a:br>
              <a:rPr lang="id-ID" sz="1100" dirty="0" smtClean="0"/>
            </a:br>
            <a:r>
              <a:rPr lang="id-ID" sz="1100" dirty="0" smtClean="0"/>
              <a:t>          ka</a:t>
            </a:r>
            <a:br>
              <a:rPr lang="id-ID" sz="1100" dirty="0" smtClean="0"/>
            </a:br>
            <a:r>
              <a:rPr lang="id-ID" sz="1100" dirty="0" smtClean="0"/>
              <a:t>                  winka</a:t>
            </a:r>
            <a:br>
              <a:rPr lang="id-ID" sz="1100" dirty="0" smtClean="0"/>
            </a:br>
            <a:r>
              <a:rPr lang="id-ID" sz="1100" dirty="0" smtClean="0"/>
              <a:t>                           winka</a:t>
            </a:r>
            <a:br>
              <a:rPr lang="id-ID" sz="1100" dirty="0" smtClean="0"/>
            </a:br>
            <a:r>
              <a:rPr lang="id-ID" sz="1100" dirty="0" smtClean="0"/>
              <a:t>                                  winka</a:t>
            </a:r>
            <a:br>
              <a:rPr lang="id-ID" sz="1100" dirty="0" smtClean="0"/>
            </a:br>
            <a:r>
              <a:rPr lang="id-ID" sz="1100" dirty="0" smtClean="0"/>
              <a:t>                                          sihka</a:t>
            </a:r>
            <a:br>
              <a:rPr lang="id-ID" sz="1100" dirty="0" smtClean="0"/>
            </a:br>
            <a:r>
              <a:rPr lang="id-ID" sz="1100" dirty="0" smtClean="0"/>
              <a:t>                                               sihka</a:t>
            </a:r>
            <a:br>
              <a:rPr lang="id-ID" sz="1100" dirty="0" smtClean="0"/>
            </a:br>
            <a:r>
              <a:rPr lang="id-ID" sz="1100" dirty="0" smtClean="0"/>
              <a:t>                                                      sihka</a:t>
            </a:r>
            <a:br>
              <a:rPr lang="id-ID" sz="1100" dirty="0" smtClean="0"/>
            </a:br>
            <a:r>
              <a:rPr lang="id-ID" sz="1100" dirty="0" smtClean="0"/>
              <a:t>                                                 sih</a:t>
            </a:r>
            <a:br>
              <a:rPr lang="id-ID" sz="1100" dirty="0" smtClean="0"/>
            </a:br>
            <a:r>
              <a:rPr lang="id-ID" sz="1100" dirty="0" smtClean="0"/>
              <a:t>                                               ka</a:t>
            </a:r>
            <a:br>
              <a:rPr lang="id-ID" sz="1100" dirty="0" smtClean="0"/>
            </a:br>
            <a:r>
              <a:rPr lang="id-ID" sz="1100" dirty="0" smtClean="0"/>
              <a:t>                                         sih</a:t>
            </a:r>
            <a:br>
              <a:rPr lang="id-ID" sz="1100" dirty="0" smtClean="0"/>
            </a:br>
            <a:r>
              <a:rPr lang="id-ID" sz="1100" dirty="0" smtClean="0"/>
              <a:t>                                  ka</a:t>
            </a:r>
            <a:br>
              <a:rPr lang="id-ID" sz="1100" dirty="0" smtClean="0"/>
            </a:br>
            <a:r>
              <a:rPr lang="id-ID" sz="1100" dirty="0" smtClean="0"/>
              <a:t>                             sih</a:t>
            </a:r>
            <a:br>
              <a:rPr lang="id-ID" sz="1100" dirty="0" smtClean="0"/>
            </a:br>
            <a:r>
              <a:rPr lang="id-ID" sz="1100" dirty="0" smtClean="0"/>
              <a:t>                           ka</a:t>
            </a:r>
            <a:br>
              <a:rPr lang="id-ID" sz="1100" dirty="0" smtClean="0"/>
            </a:br>
            <a:r>
              <a:rPr lang="id-ID" sz="1100" dirty="0" smtClean="0"/>
              <a:t>                     sih</a:t>
            </a:r>
            <a:br>
              <a:rPr lang="id-ID" sz="1100" dirty="0" smtClean="0"/>
            </a:br>
            <a:r>
              <a:rPr lang="id-ID" sz="1100" dirty="0" smtClean="0"/>
              <a:t>                 ka</a:t>
            </a:r>
            <a:br>
              <a:rPr lang="id-ID" sz="1100" dirty="0" smtClean="0"/>
            </a:br>
            <a:r>
              <a:rPr lang="id-ID" sz="1100" dirty="0" smtClean="0"/>
              <a:t>          sih</a:t>
            </a:r>
            <a:br>
              <a:rPr lang="id-ID" sz="1100" dirty="0" smtClean="0"/>
            </a:br>
            <a:r>
              <a:rPr lang="id-ID" sz="1100" dirty="0" smtClean="0"/>
              <a:t>                ka</a:t>
            </a:r>
            <a:br>
              <a:rPr lang="id-ID" sz="1100" dirty="0" smtClean="0"/>
            </a:br>
            <a:r>
              <a:rPr lang="id-ID" sz="1100" dirty="0" smtClean="0"/>
              <a:t>                     sih</a:t>
            </a:r>
            <a:br>
              <a:rPr lang="id-ID" sz="1100" dirty="0" smtClean="0"/>
            </a:br>
            <a:r>
              <a:rPr lang="id-ID" sz="1100" dirty="0" smtClean="0"/>
              <a:t>                          sih</a:t>
            </a:r>
            <a:br>
              <a:rPr lang="id-ID" sz="1100" dirty="0" smtClean="0"/>
            </a:br>
            <a:r>
              <a:rPr lang="id-ID" sz="1100" dirty="0" smtClean="0"/>
              <a:t>                              sih</a:t>
            </a:r>
            <a:br>
              <a:rPr lang="id-ID" sz="1100" dirty="0" smtClean="0"/>
            </a:br>
            <a:r>
              <a:rPr lang="id-ID" sz="1100" dirty="0" smtClean="0"/>
              <a:t>                                       sih</a:t>
            </a:r>
            <a:br>
              <a:rPr lang="id-ID" sz="1100" dirty="0" smtClean="0"/>
            </a:br>
            <a:r>
              <a:rPr lang="id-ID" sz="1100" dirty="0" smtClean="0"/>
              <a:t>                                              sih</a:t>
            </a:r>
            <a:br>
              <a:rPr lang="id-ID" sz="1100" dirty="0" smtClean="0"/>
            </a:br>
            <a:r>
              <a:rPr lang="id-ID" sz="1100" dirty="0" smtClean="0"/>
              <a:t>                                                  sih</a:t>
            </a:r>
            <a:br>
              <a:rPr lang="id-ID" sz="1100" dirty="0" smtClean="0"/>
            </a:br>
            <a:r>
              <a:rPr lang="id-ID" sz="1100" dirty="0" smtClean="0"/>
              <a:t>                                                     ka</a:t>
            </a:r>
            <a:br>
              <a:rPr lang="id-ID" sz="1100" dirty="0" smtClean="0"/>
            </a:br>
            <a:r>
              <a:rPr lang="id-ID" sz="1100" dirty="0" smtClean="0"/>
              <a:t>                                                         Ku</a:t>
            </a:r>
            <a:r>
              <a:rPr lang="id-ID" dirty="0" smtClean="0"/>
              <a:t/>
            </a:r>
            <a:br>
              <a:rPr lang="id-ID" dirty="0" smtClean="0"/>
            </a:br>
            <a:r>
              <a:rPr lang="id-ID" dirty="0" smtClean="0"/>
              <a:t>               </a:t>
            </a:r>
            <a:endParaRPr lang="id-ID"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857224" y="642918"/>
            <a:ext cx="7429552" cy="458587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(2)   </a:t>
            </a:r>
            <a:r>
              <a:rPr kumimoji="0" lang="id-ID" sz="32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Diksi, </a:t>
            </a: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yaitu pemilihan kata-kata yang dilakukan oleh penyair dalam puisinya.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Karena puisi adalah bentuk karya sastra yang sedikit kata-kata dapat mengungkapkan banyak hal, maka kata-katanya harus dipilih secermat mungkin. Pemilihan kata-kata dalam puisi erat kaitannya dengan makna, keselarasan bunyi, dan urutan kata. Geoffrey (dalam Waluyo, 19987:68-69) menjelaskan bahwa bahasa puisi mengalami 9 (sembilan) aspek penyimpangan, yaitu penyimpangan leksikal, penyimpangan semantis, penyimpangan fonologis, penyimpangan sintaksis, penggunaan dialek, penggunaan register (ragam bahasa tertentu oleh kelompok/profesi tertentu), penyimpangan historis (penggunaan kata-kata kuno), dan penyimpangan grafologis (penggunaan kapital hingga titik)</a:t>
            </a:r>
            <a:endParaRPr kumimoji="0" lang="id-ID" sz="20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48" y="571480"/>
            <a:ext cx="1777980" cy="461665"/>
          </a:xfrm>
          <a:prstGeom prst="rect">
            <a:avLst/>
          </a:prstGeom>
        </p:spPr>
        <p:txBody>
          <a:bodyPr wrap="square">
            <a:spAutoFit/>
          </a:bodyPr>
          <a:lstStyle/>
          <a:p>
            <a:r>
              <a:rPr lang="id-ID" sz="2400" b="1" dirty="0" smtClean="0"/>
              <a:t>Kesepian</a:t>
            </a:r>
            <a:r>
              <a:rPr lang="id-ID" dirty="0" smtClean="0"/>
              <a:t>:</a:t>
            </a:r>
            <a:endParaRPr lang="id-ID" dirty="0"/>
          </a:p>
        </p:txBody>
      </p:sp>
      <p:sp>
        <p:nvSpPr>
          <p:cNvPr id="3" name="Rectangle 2"/>
          <p:cNvSpPr/>
          <p:nvPr/>
        </p:nvSpPr>
        <p:spPr>
          <a:xfrm>
            <a:off x="2357422" y="1285860"/>
            <a:ext cx="4572000" cy="3970318"/>
          </a:xfrm>
          <a:prstGeom prst="rect">
            <a:avLst/>
          </a:prstGeom>
        </p:spPr>
        <p:txBody>
          <a:bodyPr>
            <a:spAutoFit/>
          </a:bodyPr>
          <a:lstStyle/>
          <a:p>
            <a:r>
              <a:rPr lang="id-ID" dirty="0" smtClean="0"/>
              <a:t>sunyi, </a:t>
            </a:r>
          </a:p>
          <a:p>
            <a:r>
              <a:rPr lang="id-ID" dirty="0" smtClean="0"/>
              <a:t>diam, </a:t>
            </a:r>
          </a:p>
          <a:p>
            <a:r>
              <a:rPr lang="id-ID" dirty="0" smtClean="0"/>
              <a:t>nelangsa, </a:t>
            </a:r>
          </a:p>
          <a:p>
            <a:r>
              <a:rPr lang="id-ID" dirty="0" smtClean="0"/>
              <a:t>sendiri,</a:t>
            </a:r>
          </a:p>
          <a:p>
            <a:r>
              <a:rPr lang="id-ID" dirty="0" smtClean="0"/>
              <a:t>sedih, </a:t>
            </a:r>
          </a:p>
          <a:p>
            <a:r>
              <a:rPr lang="id-ID" dirty="0" smtClean="0"/>
              <a:t>sepi, </a:t>
            </a:r>
          </a:p>
          <a:p>
            <a:r>
              <a:rPr lang="id-ID" dirty="0" smtClean="0"/>
              <a:t>senyap atau hening?</a:t>
            </a:r>
          </a:p>
          <a:p>
            <a:endParaRPr lang="id-ID" dirty="0" smtClean="0"/>
          </a:p>
          <a:p>
            <a:endParaRPr lang="id-ID" dirty="0" smtClean="0"/>
          </a:p>
          <a:p>
            <a:r>
              <a:rPr lang="id-ID" dirty="0" smtClean="0"/>
              <a:t> Meski berkonotasi sama, tiap kata yang terpilih akan memberi warna yang berbeda apabila disandingkan dengan kata-kata lainnya dalam keseluruhan puisi.</a:t>
            </a:r>
            <a:endParaRPr lang="id-ID"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00166" y="571481"/>
            <a:ext cx="5357834" cy="5355312"/>
          </a:xfrm>
          <a:prstGeom prst="rect">
            <a:avLst/>
          </a:prstGeom>
        </p:spPr>
        <p:txBody>
          <a:bodyPr wrap="square">
            <a:spAutoFit/>
          </a:bodyPr>
          <a:lstStyle/>
          <a:p>
            <a:r>
              <a:rPr lang="id-ID" dirty="0" smtClean="0"/>
              <a:t>Seperti puisi karya </a:t>
            </a:r>
            <a:r>
              <a:rPr lang="id-ID" b="1" dirty="0" smtClean="0"/>
              <a:t>Sutardji Calzoum Bachri </a:t>
            </a:r>
            <a:r>
              <a:rPr lang="id-ID" dirty="0" smtClean="0"/>
              <a:t>berikut ini:</a:t>
            </a:r>
          </a:p>
          <a:p>
            <a:endParaRPr lang="id-ID" dirty="0" smtClean="0"/>
          </a:p>
          <a:p>
            <a:r>
              <a:rPr lang="id-ID" b="1" dirty="0" smtClean="0"/>
              <a:t>Sepisaupi</a:t>
            </a:r>
            <a:endParaRPr lang="id-ID" dirty="0" smtClean="0"/>
          </a:p>
          <a:p>
            <a:r>
              <a:rPr lang="id-ID" dirty="0" smtClean="0"/>
              <a:t>sepisau luka sepisau duri</a:t>
            </a:r>
            <a:br>
              <a:rPr lang="id-ID" dirty="0" smtClean="0"/>
            </a:br>
            <a:r>
              <a:rPr lang="id-ID" dirty="0" smtClean="0"/>
              <a:t>sepikul dosa sepukau sepi</a:t>
            </a:r>
            <a:br>
              <a:rPr lang="id-ID" dirty="0" smtClean="0"/>
            </a:br>
            <a:r>
              <a:rPr lang="id-ID" dirty="0" smtClean="0"/>
              <a:t>sepisau duka serisau diri</a:t>
            </a:r>
            <a:br>
              <a:rPr lang="id-ID" dirty="0" smtClean="0"/>
            </a:br>
            <a:r>
              <a:rPr lang="id-ID" dirty="0" smtClean="0"/>
              <a:t>sepisau sepi sepisau nyanyi</a:t>
            </a:r>
          </a:p>
          <a:p>
            <a:endParaRPr lang="id-ID" dirty="0" smtClean="0"/>
          </a:p>
          <a:p>
            <a:r>
              <a:rPr lang="id-ID" dirty="0" smtClean="0"/>
              <a:t>sepisaupa sepisaupi</a:t>
            </a:r>
            <a:br>
              <a:rPr lang="id-ID" dirty="0" smtClean="0"/>
            </a:br>
            <a:r>
              <a:rPr lang="id-ID" dirty="0" smtClean="0"/>
              <a:t>sepisapanya sepikau sepi</a:t>
            </a:r>
            <a:br>
              <a:rPr lang="id-ID" dirty="0" smtClean="0"/>
            </a:br>
            <a:r>
              <a:rPr lang="id-ID" dirty="0" smtClean="0"/>
              <a:t>sepisaupa sepisaupi</a:t>
            </a:r>
            <a:br>
              <a:rPr lang="id-ID" dirty="0" smtClean="0"/>
            </a:br>
            <a:r>
              <a:rPr lang="id-ID" dirty="0" smtClean="0"/>
              <a:t>sepikul diri keranjang duri</a:t>
            </a:r>
          </a:p>
          <a:p>
            <a:endParaRPr lang="id-ID" dirty="0" smtClean="0"/>
          </a:p>
          <a:p>
            <a:r>
              <a:rPr lang="id-ID" dirty="0" smtClean="0"/>
              <a:t>sepisaupa sepisaupi</a:t>
            </a:r>
            <a:br>
              <a:rPr lang="id-ID" dirty="0" smtClean="0"/>
            </a:br>
            <a:r>
              <a:rPr lang="id-ID" dirty="0" smtClean="0"/>
              <a:t>sepisaupa sepisaupi</a:t>
            </a:r>
            <a:br>
              <a:rPr lang="id-ID" dirty="0" smtClean="0"/>
            </a:br>
            <a:r>
              <a:rPr lang="id-ID" dirty="0" smtClean="0"/>
              <a:t>sepisaupa sepisaupi</a:t>
            </a:r>
            <a:br>
              <a:rPr lang="id-ID" dirty="0" smtClean="0"/>
            </a:br>
            <a:r>
              <a:rPr lang="id-ID" dirty="0" smtClean="0"/>
              <a:t>sampai pisauNya ke dalam nyanyi</a:t>
            </a:r>
          </a:p>
          <a:p>
            <a:r>
              <a:rPr lang="id-ID" i="1" dirty="0" smtClean="0"/>
              <a:t>(1973)</a:t>
            </a:r>
            <a:endParaRPr lang="id-ID"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85720" y="0"/>
            <a:ext cx="8143868"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(3)   </a:t>
            </a:r>
            <a:r>
              <a:rPr kumimoji="0" lang="id-ID" sz="32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Imaji, </a:t>
            </a:r>
            <a:r>
              <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yaitu kata atau susunan kata-kata yang dapat mengungkapkan pengalaman indrawi, seperti penglihatan, pendengaran, dan perasaan. </a:t>
            </a:r>
          </a:p>
          <a:p>
            <a:pPr marL="0" marR="0" lvl="0" indent="0" algn="l" defTabSz="914400" rtl="0" eaLnBrk="1" fontAlgn="base" latinLnBrk="0" hangingPunct="1">
              <a:lnSpc>
                <a:spcPct val="100000"/>
              </a:lnSpc>
              <a:spcBef>
                <a:spcPct val="0"/>
              </a:spcBef>
              <a:spcAft>
                <a:spcPct val="0"/>
              </a:spcAft>
              <a:buClrTx/>
              <a:buSzTx/>
              <a:buFontTx/>
              <a:buNone/>
              <a:tabLst/>
            </a:pPr>
            <a:endParaRPr lang="id-ID" sz="2800" dirty="0" smtClean="0">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Imaji dapat dibagi menjadi tiga, </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yaitu imaji suara (auditif), </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imaji penglihatan (visual), dan </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imaji raba atau sentuh (imaji taktil). </a:t>
            </a:r>
          </a:p>
          <a:p>
            <a:pPr marL="0" marR="0" lvl="0" indent="0" algn="l" defTabSz="914400" rtl="0" eaLnBrk="1" fontAlgn="base" latinLnBrk="0" hangingPunct="1">
              <a:lnSpc>
                <a:spcPct val="100000"/>
              </a:lnSpc>
              <a:spcBef>
                <a:spcPct val="0"/>
              </a:spcBef>
              <a:spcAft>
                <a:spcPct val="0"/>
              </a:spcAft>
              <a:buClrTx/>
              <a:buSzTx/>
              <a:tabLst/>
            </a:pPr>
            <a:endPar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tabLst/>
            </a:pPr>
            <a:r>
              <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Imaji dapat mengakibatkan pembaca seakan-akan melihat, medengar, dan merasakan seperti apa yang dialami penyair.</a:t>
            </a:r>
            <a:endParaRPr kumimoji="0" lang="id-ID" sz="2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0" y="357166"/>
            <a:ext cx="8635697" cy="60170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300" b="1" i="0" u="none" strike="noStrike" cap="none" normalizeH="0" baseline="0" dirty="0" smtClean="0">
                <a:ln>
                  <a:noFill/>
                </a:ln>
                <a:solidFill>
                  <a:schemeClr val="tx1"/>
                </a:solidFill>
                <a:effectLst/>
                <a:latin typeface="Arial" pitchFamily="34" charset="0"/>
                <a:hlinkClick r:id="rId2" tooltip="Pautan Kekal kepada Puisi Terakhir WS Rendra – Tuhan, Aku Cinta Padamu"/>
              </a:rPr>
              <a:t>Puisi Terakhir WS Rendra – Tuhan, Aku Cinta Padamu</a:t>
            </a:r>
            <a:endParaRPr kumimoji="0" lang="id-ID" sz="1300" b="1"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200" b="0" i="0" u="none" strike="noStrike" cap="none" normalizeH="0" baseline="0" dirty="0" smtClean="0">
                <a:ln>
                  <a:noFill/>
                </a:ln>
                <a:solidFill>
                  <a:schemeClr val="tx1"/>
                </a:solidFill>
                <a:effectLst/>
                <a:latin typeface="Arial" pitchFamily="34" charset="0"/>
              </a:rPr>
              <a:t>Ogos 10, 2009</a:t>
            </a:r>
            <a:r>
              <a:rPr kumimoji="0" lang="id-ID" sz="900" b="0" i="0" u="none" strike="noStrike" cap="none" normalizeH="0" baseline="0" dirty="0" smtClean="0">
                <a:ln>
                  <a:noFill/>
                </a:ln>
                <a:solidFill>
                  <a:schemeClr val="tx1"/>
                </a:solidFill>
                <a:effectLst/>
                <a:latin typeface="Arial" pitchFamily="34" charset="0"/>
              </a:rPr>
              <a:t/>
            </a:r>
            <a:br>
              <a:rPr kumimoji="0" lang="id-ID" sz="900" b="0" i="0" u="none" strike="noStrike" cap="none" normalizeH="0" baseline="0" dirty="0" smtClean="0">
                <a:ln>
                  <a:noFill/>
                </a:ln>
                <a:solidFill>
                  <a:schemeClr val="tx1"/>
                </a:solidFill>
                <a:effectLst/>
                <a:latin typeface="Arial" pitchFamily="34" charset="0"/>
              </a:rPr>
            </a:br>
            <a:endParaRPr kumimoji="0" lang="id-ID" sz="1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800" b="0" i="0" u="none" strike="noStrike" cap="none" normalizeH="0" baseline="0" dirty="0" smtClean="0">
                <a:ln>
                  <a:noFill/>
                </a:ln>
                <a:solidFill>
                  <a:schemeClr val="tx1"/>
                </a:solidFill>
                <a:effectLst/>
                <a:latin typeface="Arial" pitchFamily="34" charset="0"/>
              </a:rPr>
              <a:t>Aku lemas</a:t>
            </a:r>
            <a:br>
              <a:rPr kumimoji="0" lang="id-ID" sz="1800" b="0" i="0" u="none" strike="noStrike" cap="none" normalizeH="0" baseline="0" dirty="0" smtClean="0">
                <a:ln>
                  <a:noFill/>
                </a:ln>
                <a:solidFill>
                  <a:schemeClr val="tx1"/>
                </a:solidFill>
                <a:effectLst/>
                <a:latin typeface="Arial" pitchFamily="34" charset="0"/>
              </a:rPr>
            </a:br>
            <a:r>
              <a:rPr kumimoji="0" lang="id-ID" sz="1800" b="0" i="0" u="none" strike="noStrike" cap="none" normalizeH="0" baseline="0" dirty="0" smtClean="0">
                <a:ln>
                  <a:noFill/>
                </a:ln>
                <a:solidFill>
                  <a:schemeClr val="tx1"/>
                </a:solidFill>
                <a:effectLst/>
                <a:latin typeface="Arial" pitchFamily="34" charset="0"/>
              </a:rPr>
              <a:t>Tapi berdaya</a:t>
            </a:r>
            <a:br>
              <a:rPr kumimoji="0" lang="id-ID" sz="1800" b="0" i="0" u="none" strike="noStrike" cap="none" normalizeH="0" baseline="0" dirty="0" smtClean="0">
                <a:ln>
                  <a:noFill/>
                </a:ln>
                <a:solidFill>
                  <a:schemeClr val="tx1"/>
                </a:solidFill>
                <a:effectLst/>
                <a:latin typeface="Arial" pitchFamily="34" charset="0"/>
              </a:rPr>
            </a:br>
            <a:r>
              <a:rPr kumimoji="0" lang="id-ID" sz="1800" b="0" i="0" u="none" strike="noStrike" cap="none" normalizeH="0" baseline="0" dirty="0" smtClean="0">
                <a:ln>
                  <a:noFill/>
                </a:ln>
                <a:solidFill>
                  <a:schemeClr val="tx1"/>
                </a:solidFill>
                <a:effectLst/>
                <a:latin typeface="Arial" pitchFamily="34" charset="0"/>
              </a:rPr>
              <a:t>Aku tidak sambat rasa sakit</a:t>
            </a:r>
            <a:br>
              <a:rPr kumimoji="0" lang="id-ID" sz="1800" b="0" i="0" u="none" strike="noStrike" cap="none" normalizeH="0" baseline="0" dirty="0" smtClean="0">
                <a:ln>
                  <a:noFill/>
                </a:ln>
                <a:solidFill>
                  <a:schemeClr val="tx1"/>
                </a:solidFill>
                <a:effectLst/>
                <a:latin typeface="Arial" pitchFamily="34" charset="0"/>
              </a:rPr>
            </a:br>
            <a:r>
              <a:rPr kumimoji="0" lang="id-ID" sz="1800" b="0" i="0" u="none" strike="noStrike" cap="none" normalizeH="0" baseline="0" dirty="0" smtClean="0">
                <a:ln>
                  <a:noFill/>
                </a:ln>
                <a:solidFill>
                  <a:schemeClr val="tx1"/>
                </a:solidFill>
                <a:effectLst/>
                <a:latin typeface="Arial" pitchFamily="34" charset="0"/>
              </a:rPr>
              <a:t>atau gatal</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800" b="0" i="0" u="none" strike="noStrike" cap="none" normalizeH="0" baseline="0" dirty="0" smtClean="0">
                <a:ln>
                  <a:noFill/>
                </a:ln>
                <a:solidFill>
                  <a:schemeClr val="tx1"/>
                </a:solidFill>
                <a:effectLst/>
                <a:latin typeface="Arial" pitchFamily="34" charset="0"/>
              </a:rPr>
              <a:t>Aku pengin makan tajin</a:t>
            </a:r>
            <a:br>
              <a:rPr kumimoji="0" lang="id-ID" sz="1800" b="0" i="0" u="none" strike="noStrike" cap="none" normalizeH="0" baseline="0" dirty="0" smtClean="0">
                <a:ln>
                  <a:noFill/>
                </a:ln>
                <a:solidFill>
                  <a:schemeClr val="tx1"/>
                </a:solidFill>
                <a:effectLst/>
                <a:latin typeface="Arial" pitchFamily="34" charset="0"/>
              </a:rPr>
            </a:br>
            <a:r>
              <a:rPr kumimoji="0" lang="id-ID" sz="1800" b="0" i="0" u="none" strike="noStrike" cap="none" normalizeH="0" baseline="0" dirty="0" smtClean="0">
                <a:ln>
                  <a:noFill/>
                </a:ln>
                <a:solidFill>
                  <a:schemeClr val="tx1"/>
                </a:solidFill>
                <a:effectLst/>
                <a:latin typeface="Arial" pitchFamily="34" charset="0"/>
              </a:rPr>
              <a:t>Aku tidak pernah sesak nafas</a:t>
            </a:r>
            <a:br>
              <a:rPr kumimoji="0" lang="id-ID" sz="1800" b="0" i="0" u="none" strike="noStrike" cap="none" normalizeH="0" baseline="0" dirty="0" smtClean="0">
                <a:ln>
                  <a:noFill/>
                </a:ln>
                <a:solidFill>
                  <a:schemeClr val="tx1"/>
                </a:solidFill>
                <a:effectLst/>
                <a:latin typeface="Arial" pitchFamily="34" charset="0"/>
              </a:rPr>
            </a:br>
            <a:r>
              <a:rPr kumimoji="0" lang="id-ID" sz="1800" b="0" i="0" u="none" strike="noStrike" cap="none" normalizeH="0" baseline="0" dirty="0" smtClean="0">
                <a:ln>
                  <a:noFill/>
                </a:ln>
                <a:solidFill>
                  <a:schemeClr val="tx1"/>
                </a:solidFill>
                <a:effectLst/>
                <a:latin typeface="Arial" pitchFamily="34" charset="0"/>
              </a:rPr>
              <a:t>Tapi tubuhku tidak memuaskan</a:t>
            </a:r>
            <a:br>
              <a:rPr kumimoji="0" lang="id-ID" sz="1800" b="0" i="0" u="none" strike="noStrike" cap="none" normalizeH="0" baseline="0" dirty="0" smtClean="0">
                <a:ln>
                  <a:noFill/>
                </a:ln>
                <a:solidFill>
                  <a:schemeClr val="tx1"/>
                </a:solidFill>
                <a:effectLst/>
                <a:latin typeface="Arial" pitchFamily="34" charset="0"/>
              </a:rPr>
            </a:br>
            <a:r>
              <a:rPr kumimoji="0" lang="id-ID" sz="1800" b="0" i="0" u="none" strike="noStrike" cap="none" normalizeH="0" baseline="0" dirty="0" smtClean="0">
                <a:ln>
                  <a:noFill/>
                </a:ln>
                <a:solidFill>
                  <a:schemeClr val="tx1"/>
                </a:solidFill>
                <a:effectLst/>
                <a:latin typeface="Arial" pitchFamily="34" charset="0"/>
              </a:rPr>
              <a:t>untuk punya posisi yang ideal dan wajar</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800" b="0" i="0" u="none" strike="noStrike" cap="none" normalizeH="0" baseline="0" dirty="0" smtClean="0">
                <a:ln>
                  <a:noFill/>
                </a:ln>
                <a:solidFill>
                  <a:schemeClr val="tx1"/>
                </a:solidFill>
                <a:effectLst/>
                <a:latin typeface="Arial" pitchFamily="34" charset="0"/>
              </a:rPr>
              <a:t>Aku pengin membersihkan tubuhku</a:t>
            </a:r>
            <a:br>
              <a:rPr kumimoji="0" lang="id-ID" sz="1800" b="0" i="0" u="none" strike="noStrike" cap="none" normalizeH="0" baseline="0" dirty="0" smtClean="0">
                <a:ln>
                  <a:noFill/>
                </a:ln>
                <a:solidFill>
                  <a:schemeClr val="tx1"/>
                </a:solidFill>
                <a:effectLst/>
                <a:latin typeface="Arial" pitchFamily="34" charset="0"/>
              </a:rPr>
            </a:br>
            <a:r>
              <a:rPr kumimoji="0" lang="id-ID" sz="1800" b="0" i="0" u="none" strike="noStrike" cap="none" normalizeH="0" baseline="0" dirty="0" smtClean="0">
                <a:ln>
                  <a:noFill/>
                </a:ln>
                <a:solidFill>
                  <a:schemeClr val="tx1"/>
                </a:solidFill>
                <a:effectLst/>
                <a:latin typeface="Arial" pitchFamily="34" charset="0"/>
              </a:rPr>
              <a:t>dari racun kimiawi</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800" b="0" i="0" u="none" strike="noStrike" cap="none" normalizeH="0" baseline="0" dirty="0" smtClean="0">
                <a:ln>
                  <a:noFill/>
                </a:ln>
                <a:solidFill>
                  <a:schemeClr val="tx1"/>
                </a:solidFill>
                <a:effectLst/>
                <a:latin typeface="Arial" pitchFamily="34" charset="0"/>
              </a:rPr>
              <a:t>Aku ingin kembali pada jalan alam</a:t>
            </a:r>
            <a:br>
              <a:rPr kumimoji="0" lang="id-ID" sz="1800" b="0" i="0" u="none" strike="noStrike" cap="none" normalizeH="0" baseline="0" dirty="0" smtClean="0">
                <a:ln>
                  <a:noFill/>
                </a:ln>
                <a:solidFill>
                  <a:schemeClr val="tx1"/>
                </a:solidFill>
                <a:effectLst/>
                <a:latin typeface="Arial" pitchFamily="34" charset="0"/>
              </a:rPr>
            </a:br>
            <a:r>
              <a:rPr kumimoji="0" lang="id-ID" sz="1800" b="0" i="0" u="none" strike="noStrike" cap="none" normalizeH="0" baseline="0" dirty="0" smtClean="0">
                <a:ln>
                  <a:noFill/>
                </a:ln>
                <a:solidFill>
                  <a:schemeClr val="tx1"/>
                </a:solidFill>
                <a:effectLst/>
                <a:latin typeface="Arial" pitchFamily="34" charset="0"/>
              </a:rPr>
              <a:t>Aku ingin meningkatkan pengabdian</a:t>
            </a:r>
            <a:br>
              <a:rPr kumimoji="0" lang="id-ID" sz="1800" b="0" i="0" u="none" strike="noStrike" cap="none" normalizeH="0" baseline="0" dirty="0" smtClean="0">
                <a:ln>
                  <a:noFill/>
                </a:ln>
                <a:solidFill>
                  <a:schemeClr val="tx1"/>
                </a:solidFill>
                <a:effectLst/>
                <a:latin typeface="Arial" pitchFamily="34" charset="0"/>
              </a:rPr>
            </a:br>
            <a:r>
              <a:rPr kumimoji="0" lang="id-ID" sz="1800" b="0" i="0" u="none" strike="noStrike" cap="none" normalizeH="0" baseline="0" dirty="0" smtClean="0">
                <a:ln>
                  <a:noFill/>
                </a:ln>
                <a:solidFill>
                  <a:schemeClr val="tx1"/>
                </a:solidFill>
                <a:effectLst/>
                <a:latin typeface="Arial" pitchFamily="34" charset="0"/>
              </a:rPr>
              <a:t>kepada Allah</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800" b="0" i="0" u="none" strike="noStrike" cap="none" normalizeH="0" baseline="0" dirty="0" smtClean="0">
                <a:ln>
                  <a:noFill/>
                </a:ln>
                <a:solidFill>
                  <a:schemeClr val="tx1"/>
                </a:solidFill>
                <a:effectLst/>
                <a:latin typeface="Arial" pitchFamily="34" charset="0"/>
              </a:rPr>
              <a:t>Tuhan, aku cinta padamu</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id-ID" sz="1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800" b="1" i="0" u="none" strike="noStrike" cap="none" normalizeH="0" baseline="0" dirty="0" smtClean="0">
                <a:ln>
                  <a:noFill/>
                </a:ln>
                <a:solidFill>
                  <a:schemeClr val="tx1"/>
                </a:solidFill>
                <a:effectLst/>
                <a:latin typeface="Arial" pitchFamily="34" charset="0"/>
              </a:rPr>
              <a:t>Rendra</a:t>
            </a:r>
            <a:br>
              <a:rPr kumimoji="0" lang="id-ID" sz="1800" b="1" i="0" u="none" strike="noStrike" cap="none" normalizeH="0" baseline="0" dirty="0" smtClean="0">
                <a:ln>
                  <a:noFill/>
                </a:ln>
                <a:solidFill>
                  <a:schemeClr val="tx1"/>
                </a:solidFill>
                <a:effectLst/>
                <a:latin typeface="Arial" pitchFamily="34" charset="0"/>
              </a:rPr>
            </a:br>
            <a:r>
              <a:rPr kumimoji="0" lang="id-ID" sz="1800" b="1" i="0" u="none" strike="noStrike" cap="none" normalizeH="0" baseline="0" dirty="0" smtClean="0">
                <a:ln>
                  <a:noFill/>
                </a:ln>
                <a:solidFill>
                  <a:schemeClr val="tx1"/>
                </a:solidFill>
                <a:effectLst/>
                <a:latin typeface="Arial" pitchFamily="34" charset="0"/>
              </a:rPr>
              <a:t>31 July 2009</a:t>
            </a:r>
            <a:br>
              <a:rPr kumimoji="0" lang="id-ID" sz="1800" b="1" i="0" u="none" strike="noStrike" cap="none" normalizeH="0" baseline="0" dirty="0" smtClean="0">
                <a:ln>
                  <a:noFill/>
                </a:ln>
                <a:solidFill>
                  <a:schemeClr val="tx1"/>
                </a:solidFill>
                <a:effectLst/>
                <a:latin typeface="Arial" pitchFamily="34" charset="0"/>
              </a:rPr>
            </a:br>
            <a:r>
              <a:rPr kumimoji="0" lang="id-ID" sz="1800" b="1" i="0" u="none" strike="noStrike" cap="none" normalizeH="0" baseline="0" dirty="0" smtClean="0">
                <a:ln>
                  <a:noFill/>
                </a:ln>
                <a:solidFill>
                  <a:schemeClr val="tx1"/>
                </a:solidFill>
                <a:effectLst/>
                <a:latin typeface="Arial" pitchFamily="34" charset="0"/>
              </a:rPr>
              <a:t>Mitra Keluarga</a:t>
            </a:r>
            <a:endParaRPr kumimoji="0" lang="id-ID" sz="1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800" b="0" i="0" u="none" strike="noStrike" cap="none" normalizeH="0" baseline="0" dirty="0" smtClean="0">
                <a:ln>
                  <a:noFill/>
                </a:ln>
                <a:solidFill>
                  <a:schemeClr val="tx1"/>
                </a:solidFill>
                <a:effectLst/>
                <a:latin typeface="Arial" pitchFamily="34" charset="0"/>
              </a:rPr>
              <a:t>Inilah puisi terakhir Rendra, yang dibuat pada 31 Juli di RS Mitra Keluarga Jakarta.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571472" y="1142984"/>
            <a:ext cx="7072362"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(4) </a:t>
            </a:r>
            <a:r>
              <a:rPr kumimoji="0" lang="id-ID" sz="32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Kata kongkret, </a:t>
            </a: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yaitu kata yang dapat ditangkap dengan indera yang memungkinkan munculnya imaji. Kata-kata ini berhubungan dengan kiasan atau lambang.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Misal kata kongkret “salju: melambangkan kebekuan cinta, kehampaan hidup, dll., sedangkan kata kongkret “rawa-rawa” dapat melambangkan tempat kotor, tempat hidup, bumi, kehidupan, dll.</a:t>
            </a:r>
            <a:endParaRPr kumimoji="0" lang="id-ID" sz="24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428596" y="857232"/>
            <a:ext cx="714380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(5)   </a:t>
            </a:r>
            <a:r>
              <a:rPr kumimoji="0" lang="id-ID" sz="32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Bahasa figuratif, </a:t>
            </a: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yaitu bahasa berkias yang dapat menghidupkan/meningkatkan efek dan menimbulkan konotasi tertentu (Soedjito, 1986:128). Bahasa figuratif menyebabkan puisi menjadi prismatis, artinya memancarkan banyak makna atau kaya akan makna (Waluyo, 1987:83).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Bahasa figuratif disebut juga majas. Adapaun macam-amcam majas antara lain </a:t>
            </a:r>
            <a:r>
              <a:rPr kumimoji="0" lang="id-ID"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metafora, simile, personifikasi, litotes, ironi, sinekdoke, eufemisme, repetisi, anafora, pleonasme, antitesis, alusio, klimaks, antiklimaks, satire, pars pro toto, totem pro parte, hingga paradoks.</a:t>
            </a:r>
            <a:endParaRPr kumimoji="0" lang="id-ID" sz="2400" b="1"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928662" y="1428736"/>
            <a:ext cx="7358114"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32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(6) Versifikasi, </a:t>
            </a: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yaitu menyangkut rima, ritme, dan metrum. </a:t>
            </a: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Rima adalah persamaan bunyi pada puisi, baik di awal, tengah, dan akhir baris puisi. Rima mencakup</a:t>
            </a: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(1) onomatope (tiruan terhadap bunyi, misal /ng/ yang memberikan efek magis pada puisi Sutadji C.B.),</a:t>
            </a: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(2) bentuk intern pola bunyi (aliterasi, asonansi, persamaan akhir, persamaan awal, sajak berselang, sajak berparuh, sajak penuh, repetisi bunyi [kata], dan sebagainya [Waluyo, 187:92]), dan</a:t>
            </a: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(3) pengulangan kata/ungkapan. Ritma merupakan tinggi rendah, panjang pendek, keras lemahnya bunyi. Ritma sangat menonjol dalam pembacaan puisi. </a:t>
            </a:r>
            <a:endParaRPr kumimoji="0" lang="id-ID" sz="24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1"/>
          <p:cNvSpPr>
            <a:spLocks noChangeArrowheads="1"/>
          </p:cNvSpPr>
          <p:nvPr/>
        </p:nvSpPr>
        <p:spPr bwMode="auto">
          <a:xfrm>
            <a:off x="428596" y="1071546"/>
            <a:ext cx="7286676"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32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Struktur Batin Puisi</a:t>
            </a:r>
            <a:endParaRPr kumimoji="0" lang="id-ID" sz="3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32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(1)   </a:t>
            </a:r>
            <a:r>
              <a:rPr kumimoji="0" lang="id-ID" sz="32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Tema/makna (sense); </a:t>
            </a:r>
            <a:r>
              <a:rPr kumimoji="0" lang="id-ID" sz="32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media puisi adalah bahasa. Tataran bahasa adalah hubungan tanda dengan makna, maka puisi harus bermakna, baik makna tiap kata, baris, bait, maupun makna keseluruhan.</a:t>
            </a:r>
            <a:endParaRPr kumimoji="0" lang="id-ID" sz="32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00" y="1859340"/>
            <a:ext cx="7072362" cy="4524315"/>
          </a:xfrm>
          <a:prstGeom prst="rect">
            <a:avLst/>
          </a:prstGeom>
        </p:spPr>
        <p:txBody>
          <a:bodyPr wrap="square">
            <a:spAutoFit/>
          </a:bodyPr>
          <a:lstStyle/>
          <a:p>
            <a:r>
              <a:rPr lang="id-ID" sz="2400" b="1" i="1" dirty="0" smtClean="0"/>
              <a:t>(2)   Rasa (feeling), </a:t>
            </a:r>
            <a:r>
              <a:rPr lang="id-ID" sz="2400" dirty="0" smtClean="0"/>
              <a:t>yaitu sikap penyair terhadap pokok permasalahan yang terdapat dalam puisinya.</a:t>
            </a:r>
          </a:p>
          <a:p>
            <a:endParaRPr lang="id-ID" sz="2400" dirty="0" smtClean="0"/>
          </a:p>
          <a:p>
            <a:r>
              <a:rPr lang="id-ID" sz="2400" dirty="0" smtClean="0"/>
              <a:t> Pengungkapan tema dan rasa erat kaitannya dengan</a:t>
            </a:r>
          </a:p>
          <a:p>
            <a:r>
              <a:rPr lang="id-ID" sz="2400" b="1" dirty="0" smtClean="0"/>
              <a:t>latar belakang sosial dan psikologi penyair, misalnya</a:t>
            </a:r>
          </a:p>
          <a:p>
            <a:r>
              <a:rPr lang="id-ID" sz="2400" b="1" dirty="0" smtClean="0"/>
              <a:t>latar belakang pendidikan, agama, jenis kelamin, kelas sosial, kedudukan dalam masyarakat, usia, pengalaman sosiologis dan psikologis, dan pengetahuan</a:t>
            </a:r>
            <a:r>
              <a:rPr lang="id-ID" sz="2400" dirty="0" smtClean="0"/>
              <a:t>.</a:t>
            </a:r>
            <a:endParaRPr lang="id-ID" sz="24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428596" y="1428736"/>
            <a:ext cx="778671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8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(3)   Nada (tone), </a:t>
            </a:r>
            <a:r>
              <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yaitu sikap penyair terhadap pembacanya. Nada juga berhubungan dengan tema dan rasa.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Penyair dapat menyampaikan tema dengan nada menggurui, mendikte, bekerja sama dengan pembaca untuk memecahkan masalah, menyerahkan masalah begitu saja kepada pembaca, dengan nada sombong, menganggap bodoh dan rendah pembaca.</a:t>
            </a:r>
            <a:endParaRPr kumimoji="0" lang="id-ID"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714348" y="2357430"/>
            <a:ext cx="7858148"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8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(4)   Amanat/tujuan/maksud (itention); </a:t>
            </a:r>
            <a:r>
              <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sadar maupun tidak, ada tujuan yang mendorong penyair menciptakan puisi. </a:t>
            </a:r>
          </a:p>
          <a:p>
            <a:pPr marL="0" marR="0" lvl="0" indent="0" algn="l" defTabSz="914400" rtl="0" eaLnBrk="1" fontAlgn="base" latinLnBrk="0" hangingPunct="1">
              <a:lnSpc>
                <a:spcPct val="100000"/>
              </a:lnSpc>
              <a:spcBef>
                <a:spcPct val="0"/>
              </a:spcBef>
              <a:spcAft>
                <a:spcPct val="0"/>
              </a:spcAft>
              <a:buClrTx/>
              <a:buSzTx/>
              <a:buFontTx/>
              <a:buNone/>
              <a:tabLst/>
            </a:pPr>
            <a:endParaRPr lang="id-ID" sz="2800" dirty="0" smtClean="0">
              <a:latin typeface="Calibri"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8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Tujuan tersebut bisa dicari  sebelum penyair menciptakan puisi, maupun dapat ditemui dalam puisinya. </a:t>
            </a:r>
            <a:endParaRPr kumimoji="0" lang="id-ID" sz="2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ChangeArrowheads="1"/>
          </p:cNvSpPr>
          <p:nvPr/>
        </p:nvSpPr>
        <p:spPr bwMode="auto">
          <a:xfrm>
            <a:off x="571472" y="214290"/>
            <a:ext cx="7786742" cy="33547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Berdasarkan zamannya, puisi dibedakan atas puisi lama dan puisi baru.</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d-ID" sz="2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1. Puisi Lama</a:t>
            </a: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Puisi yang sifatnya masih asli, belum terpengaruh oleh Barat.</a:t>
            </a: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    Merupakan puisi rakyat yang tak dikenal nama pengarangnya.</a:t>
            </a:r>
            <a:endParaRPr kumimoji="0" lang="id-ID" sz="2000" b="0" i="0" u="none" strike="noStrike" cap="none" normalizeH="0" baseline="0" dirty="0" smtClean="0">
              <a:ln>
                <a:noFill/>
              </a:ln>
              <a:solidFill>
                <a:schemeClr val="tx1"/>
              </a:solidFill>
              <a:effectLst/>
              <a:latin typeface="Arial" pitchFamily="34" charset="0"/>
            </a:endParaRPr>
          </a:p>
          <a:p>
            <a:pPr marL="442913" marR="0" lvl="0" indent="-442913" algn="l" defTabSz="914400" rtl="0" eaLnBrk="0" fontAlgn="base" latinLnBrk="0" hangingPunct="0">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b.    Disampaikan lewat mulut ke mulut, sehingga bisa juga disebut sastra lisan.</a:t>
            </a:r>
            <a:endParaRPr kumimoji="0" lang="id-ID" sz="2000" b="0" i="0" u="none" strike="noStrike" cap="none" normalizeH="0" baseline="0" dirty="0" smtClean="0">
              <a:ln>
                <a:noFill/>
              </a:ln>
              <a:solidFill>
                <a:schemeClr val="tx1"/>
              </a:solidFill>
              <a:effectLst/>
              <a:latin typeface="Arial" pitchFamily="34" charset="0"/>
            </a:endParaRPr>
          </a:p>
          <a:p>
            <a:pPr marL="442913" marR="0" lvl="0" indent="-442913" algn="l" defTabSz="914400" rtl="0" eaLnBrk="0" fontAlgn="base" latinLnBrk="0" hangingPunct="0">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c.    Sangat terikat oleh aturan-aturan seperti jumlah baris tiap bait, jumlah suku kata maupun rima.</a:t>
            </a:r>
            <a:endParaRPr kumimoji="0" lang="id-ID" sz="2000" b="0" i="0" u="none" strike="noStrike" cap="none" normalizeH="0" baseline="0" dirty="0" smtClean="0">
              <a:ln>
                <a:noFill/>
              </a:ln>
              <a:solidFill>
                <a:schemeClr val="tx1"/>
              </a:solidFill>
              <a:effectLst/>
              <a:latin typeface="Arial" pitchFamily="34" charset="0"/>
            </a:endParaRPr>
          </a:p>
        </p:txBody>
      </p:sp>
      <p:sp>
        <p:nvSpPr>
          <p:cNvPr id="39938" name="Rectangle 2"/>
          <p:cNvSpPr>
            <a:spLocks noChangeArrowheads="1"/>
          </p:cNvSpPr>
          <p:nvPr/>
        </p:nvSpPr>
        <p:spPr bwMode="auto">
          <a:xfrm>
            <a:off x="571472" y="4143380"/>
            <a:ext cx="7215238"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2. Puisi baru</a:t>
            </a:r>
            <a:b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b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Puisi baru bentuknya lebih bebas daripada puisi lama, baik dalam segi jumlah baris, suku kata, maupun rima.</a:t>
            </a:r>
            <a:endParaRPr kumimoji="0" lang="id-ID" sz="20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57554" y="0"/>
            <a:ext cx="1457450" cy="369332"/>
          </a:xfrm>
          <a:prstGeom prst="rect">
            <a:avLst/>
          </a:prstGeom>
        </p:spPr>
        <p:txBody>
          <a:bodyPr wrap="none">
            <a:spAutoFit/>
          </a:bodyPr>
          <a:lstStyle/>
          <a:p>
            <a:r>
              <a:rPr lang="id-ID" dirty="0" smtClean="0"/>
              <a:t> </a:t>
            </a:r>
            <a:r>
              <a:rPr lang="id-ID" b="1" dirty="0" smtClean="0"/>
              <a:t>puisi lama </a:t>
            </a:r>
            <a:endParaRPr lang="id-ID" b="1" dirty="0"/>
          </a:p>
        </p:txBody>
      </p:sp>
      <p:sp>
        <p:nvSpPr>
          <p:cNvPr id="40961" name="Rectangle 1"/>
          <p:cNvSpPr>
            <a:spLocks noChangeArrowheads="1"/>
          </p:cNvSpPr>
          <p:nvPr/>
        </p:nvSpPr>
        <p:spPr bwMode="auto">
          <a:xfrm>
            <a:off x="857224" y="428604"/>
            <a:ext cx="7858180"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1" fontAlgn="base" latinLnBrk="0" hangingPunct="1">
              <a:lnSpc>
                <a:spcPct val="100000"/>
              </a:lnSpc>
              <a:spcBef>
                <a:spcPct val="0"/>
              </a:spcBef>
              <a:spcAft>
                <a:spcPct val="0"/>
              </a:spcAft>
              <a:buClrTx/>
              <a:buSzTx/>
              <a:buFontTx/>
              <a:buAutoNum type="arabicPeriod"/>
              <a:tabLst/>
            </a:pPr>
            <a:r>
              <a:rPr kumimoji="0" lang="id-ID" sz="20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Mantra</a:t>
            </a:r>
            <a:r>
              <a:rPr kumimoji="0" lang="id-ID" sz="20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adalah ucapan-ucapan (kata-kata) yang mengandung hikmat, 	dan memiliki kekuatan gaib.</a:t>
            </a:r>
          </a:p>
          <a:p>
            <a:pPr marL="457200" marR="0" lvl="0" indent="-457200" algn="l" defTabSz="914400" rtl="0" eaLnBrk="1" fontAlgn="base" latinLnBrk="0" hangingPunct="1">
              <a:lnSpc>
                <a:spcPct val="100000"/>
              </a:lnSpc>
              <a:spcBef>
                <a:spcPct val="0"/>
              </a:spcBef>
              <a:spcAft>
                <a:spcPct val="0"/>
              </a:spcAft>
              <a:buClrTx/>
              <a:buSzTx/>
              <a:tabLst/>
            </a:pP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2. Bidal </a:t>
            </a:r>
            <a:r>
              <a:rPr kumimoji="0" lang="id-ID" sz="2000" b="0"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atau peribahasa, </a:t>
            </a: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yang meliputi :</a:t>
            </a: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0"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 </a:t>
            </a: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Pepatah	: Kiasan yang dinyatakan dengan kalimat.</a:t>
            </a: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0"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b. </a:t>
            </a: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Ungkapan 	: kiasan yang dinyatakan dengan sepatah kata</a:t>
            </a: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0"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c. </a:t>
            </a: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Perumpamaan  : mengungkapkan keadaan/kelakuan seseorang dengan 		mengambil perbandingan alam sekitarnya.</a:t>
            </a: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0"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d. </a:t>
            </a: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Tamsil/Ibarat	: Perumpamaan yang diiringi dengan penjelasan</a:t>
            </a: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0"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e. </a:t>
            </a: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Pemeo 	: kata-kata/slogan yang menjadi popular karena sering 		diucapkan kembali, berisi dorongan semangat atau 			ejekan.</a:t>
            </a: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3. Pantun</a:t>
            </a:r>
            <a:r>
              <a:rPr kumimoji="0" lang="id-ID" sz="20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adalah puisi yang bercirikan bersajak a-b-a-b, tiap bait 4 baris, tiap baris terdiri dari 8-12 suku kata, 2 baris awal sebagai sampiran, 2 baris berikutnya sebagai isi.</a:t>
            </a:r>
            <a:endParaRPr kumimoji="0" lang="id-ID" sz="2000" b="0" i="0" u="none" strike="noStrike" cap="none" normalizeH="0" baseline="0" dirty="0" smtClean="0">
              <a:ln>
                <a:noFill/>
              </a:ln>
              <a:solidFill>
                <a:schemeClr val="tx1"/>
              </a:solidFill>
              <a:effectLst/>
              <a:latin typeface="Arial" pitchFamily="34" charset="0"/>
            </a:endParaRPr>
          </a:p>
        </p:txBody>
      </p:sp>
      <p:sp>
        <p:nvSpPr>
          <p:cNvPr id="40962" name="Rectangle 2"/>
          <p:cNvSpPr>
            <a:spLocks noChangeArrowheads="1"/>
          </p:cNvSpPr>
          <p:nvPr/>
        </p:nvSpPr>
        <p:spPr bwMode="auto">
          <a:xfrm>
            <a:off x="642910" y="5429264"/>
            <a:ext cx="750099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000"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4. Gurindam</a:t>
            </a:r>
            <a:r>
              <a:rPr kumimoji="0" lang="id-ID" sz="20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puisi yang berisi nasehat, yang tiap bait 2 baris, bersajak a-a. Baris pertama merupakan syarat, baris kedua berisi akibat.</a:t>
            </a:r>
            <a:endParaRPr kumimoji="0" lang="id-ID" sz="20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857224" y="500042"/>
            <a:ext cx="7643866"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Berdasarkan isinya, puisi baru dibedakan menjadi:</a:t>
            </a:r>
            <a:endParaRPr kumimoji="0" lang="id-ID" b="0" i="0" u="none" strike="noStrike" cap="none" normalizeH="0" baseline="0" dirty="0" smtClean="0">
              <a:ln>
                <a:noFill/>
              </a:ln>
              <a:solidFill>
                <a:srgbClr val="FFFF0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1"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1. Balada</a:t>
            </a:r>
            <a:r>
              <a:rPr kumimoji="0" lang="id-ID"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adalah puisi berisi kisah/cerita.</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Rendra banyak sekali menulis balada tentang orang-orang tersisih, yang oleh penyairnya disebut “Orang-orang Tercinta”. Kumpulan baladanya yaitu, Balada Orang-orang Tercinta dan Blues Untuk Bonnie.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id-ID" b="1" i="1" dirty="0" smtClean="0">
                <a:latin typeface="Calibri" pitchFamily="34" charset="0"/>
                <a:ea typeface="Times New Roman" pitchFamily="18" charset="0"/>
                <a:cs typeface="Times New Roman" pitchFamily="18" charset="0"/>
              </a:rPr>
              <a:t>2. Himne </a:t>
            </a: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adalah puisi pujaan untuk Tuhan, tanah air, atau orang yang 	dimuliakan</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id-ID" b="1" i="1" dirty="0" smtClean="0">
                <a:latin typeface="Calibri" pitchFamily="34" charset="0"/>
                <a:ea typeface="Times New Roman" pitchFamily="18" charset="0"/>
                <a:cs typeface="Times New Roman" pitchFamily="18" charset="0"/>
              </a:rPr>
              <a:t>3. Ode </a:t>
            </a: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adalah puisi sanjungan untuk orang yang berjasa dalam masyarakat 	(pahlawan).</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Contohnya : “Teratai” karya Sanusi Pane, “Diponegoro” karya Chairil Anwar, dan “Ode Buat Proklamator” karya Leon Agusta.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id-ID" b="1" i="1" dirty="0" smtClean="0">
                <a:latin typeface="Calibri" pitchFamily="34" charset="0"/>
                <a:ea typeface="Times New Roman" pitchFamily="18" charset="0"/>
                <a:cs typeface="Times New Roman" pitchFamily="18" charset="0"/>
              </a:rPr>
              <a:t>4. Epigram, </a:t>
            </a:r>
            <a:r>
              <a:rPr kumimoji="0" lang="id-ID" b="0"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slogan,s emboyan atau sajak cetusan</a:t>
            </a: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adalah puisi yang berisi 	tuntunan/ajaran hidup.</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id-ID" b="1" i="1" dirty="0" smtClean="0">
                <a:latin typeface="Calibri" pitchFamily="34" charset="0"/>
                <a:ea typeface="Times New Roman" pitchFamily="18" charset="0"/>
                <a:cs typeface="Times New Roman" pitchFamily="18" charset="0"/>
              </a:rPr>
              <a:t>5. Romance </a:t>
            </a: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adalah puisi yang berisi luapan perasaan cinta kasih.</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Contohnya : “Empat Kumpulan Sajak” Karya WS Rendra.</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id-ID" b="1" i="1" dirty="0" smtClean="0">
                <a:latin typeface="Calibri" pitchFamily="34" charset="0"/>
                <a:ea typeface="Times New Roman" pitchFamily="18" charset="0"/>
                <a:cs typeface="Times New Roman" pitchFamily="18" charset="0"/>
              </a:rPr>
              <a:t>6. Elegi </a:t>
            </a: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adalah puisi yang berisi ratap tangis/kesedihan.</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Misalnya “Elegi Jakarta” karya Asrul Sani yang mengungkapkan 	perasaan duka penyair di kota Jakarta.</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id-ID" b="1" i="1" dirty="0" smtClean="0">
                <a:latin typeface="Calibri" pitchFamily="34" charset="0"/>
                <a:ea typeface="Times New Roman" pitchFamily="18" charset="0"/>
                <a:cs typeface="Times New Roman" pitchFamily="18" charset="0"/>
              </a:rPr>
              <a:t>7. Satire </a:t>
            </a: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adalah puisi yang berisi sindiran/kritik atau kecaman.</a:t>
            </a:r>
            <a:endParaRPr kumimoji="0" lang="id-ID"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500034" y="500042"/>
            <a:ext cx="7715304"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4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Berdasarkan cara penyair mengungkapkan isi/gagasannya, puisi dibedakan menjadi:</a:t>
            </a:r>
            <a:endParaRPr kumimoji="0" lang="id-ID" sz="2400" b="0" i="0" u="none" strike="noStrike" cap="none" normalizeH="0" baseline="0" dirty="0" smtClean="0">
              <a:ln>
                <a:noFill/>
              </a:ln>
              <a:solidFill>
                <a:srgbClr val="FFFF0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 Puisi Naratif</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Puisi yang mengungkapkan </a:t>
            </a:r>
            <a:r>
              <a:rPr kumimoji="0" lang="id-ID"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cerita </a:t>
            </a: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atau penjelasan penyair. misalnya: epik, romansa, balada, dan syair.</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 Puisi Lirik</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Puisi yang mengungkapkan gagasan pribadi penyair (biasanya disebut juga </a:t>
            </a:r>
            <a:r>
              <a:rPr kumimoji="0" lang="id-ID" sz="24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aku lirik</a:t>
            </a:r>
            <a:r>
              <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Dalam puisi lirik, penyair  tidak bercerita. Jenis puisi lirik, misalnya: elegi, ode, dan serenade (sajak percintaan yang bisa dinyanyikan).</a:t>
            </a:r>
            <a:endParaRPr kumimoji="0" lang="id-ID"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 Puisi Deskriptif</a:t>
            </a:r>
            <a:endParaRPr kumimoji="0" lang="id-ID"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4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Penyair bertindak sebagai pemberi kesan terhadap keadaan / peristiwa, benda, atau suasana dipandang menarik perhatian penyair.</a:t>
            </a:r>
            <a:r>
              <a:rPr kumimoji="0" lang="id-ID" sz="240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1"/>
          <p:cNvSpPr>
            <a:spLocks noChangeArrowheads="1"/>
          </p:cNvSpPr>
          <p:nvPr/>
        </p:nvSpPr>
        <p:spPr bwMode="auto">
          <a:xfrm>
            <a:off x="1428728" y="428605"/>
            <a:ext cx="6500858"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Berdasarkan sifat dari isi yang dikemukakan (David Daiches), puisi dibedakan menjadi:</a:t>
            </a:r>
            <a:endParaRPr kumimoji="0" lang="id-ID" b="0" i="0" u="none" strike="noStrike" cap="none" normalizeH="0" baseline="0" dirty="0" smtClean="0">
              <a:ln>
                <a:noFill/>
              </a:ln>
              <a:solidFill>
                <a:srgbClr val="FFFF0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1. Puisi Fisikal</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Puisi yang bersifat realistis, artinya menggambarkan kenyataan apa adanya. Yang dilukiskan adalah kenyataan dan bukan gagasan. Hal-hal yang didengar, dilihat, atau dirasakan merupakan obyek ciptaannya. Puisi-puisi naratif, balada, impresionistis, puisi dramatis.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2. Puisi Platonik</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Puisi yang sepenuhnya berisi hal-hal yang bersifat spiritual atau kejiwaan. Puisi-puisi ide atau cita-cita, religius, ungkapan cinta pada seorang kekasih, anak pada orang tuanya dan sebaliknya, dapat dimasukkan ke dalam klasifikasi puisi platonik.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3. Puisi Metafisikal</a:t>
            </a:r>
            <a:endParaRPr kumimoji="0" lang="id-ID"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0" i="0" u="none" strike="noStrike" cap="none" normalizeH="0" baseline="0" dirty="0" smtClean="0">
                <a:ln>
                  <a:noFill/>
                </a:ln>
                <a:solidFill>
                  <a:schemeClr val="tx1"/>
                </a:solidFill>
                <a:effectLst/>
                <a:latin typeface="Arial" pitchFamily="34" charset="0"/>
                <a:ea typeface="Times New Roman" pitchFamily="18" charset="0"/>
              </a:rPr>
              <a:t>Puisi yang bersifat filosofis,  mengajak pembaca untuk merenungkan kehidupan dan merenungkan Tuhan</a:t>
            </a:r>
            <a:r>
              <a:rPr kumimoji="0" lang="id-ID" b="0" i="0" u="none" strike="noStrike" cap="none" normalizeH="0" baseline="0" dirty="0" smtClean="0">
                <a:ln>
                  <a:noFill/>
                </a:ln>
                <a:solidFill>
                  <a:schemeClr val="tx1"/>
                </a:solidFill>
                <a:effectLst/>
                <a:latin typeface="Arial" pitchFamily="34" charset="0"/>
              </a:rPr>
              <a: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642910" y="117693"/>
            <a:ext cx="7858180" cy="44627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000"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Berdasarkan obyek yang menjadi sumber gagasan, puisi dibedakan menjadi:</a:t>
            </a:r>
            <a:endParaRPr kumimoji="0" lang="id-ID" sz="2000" b="0" i="0" u="none" strike="noStrike" cap="none" normalizeH="0" baseline="0" dirty="0" smtClean="0">
              <a:ln>
                <a:noFill/>
              </a:ln>
              <a:solidFill>
                <a:srgbClr val="FFFF0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r>
            <a:br>
              <a:rPr kumimoji="0" lang="id-ID" sz="20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br>
            <a:r>
              <a:rPr kumimoji="0" lang="id-ID" sz="20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1. Puisi Subyektif / Puisi Personal</a:t>
            </a: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Puisi yang mengungkapkan gagasan, pikiran, perasaan, dan suasana dalam diri penyair sendiri. Puisi-puisi yang ditulis kaum ekspresionis dapat diklasifikasikan sebagai puisi subyektif, karena mengungkapkan keadaan jiwa penyair sendiri. Demikian pula puisi lirik dimana </a:t>
            </a:r>
            <a:r>
              <a:rPr kumimoji="0" lang="id-ID" sz="2000" b="0" i="1"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aku lirik</a:t>
            </a: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berbicara kepada pembaca.</a:t>
            </a: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2. Puisi Obyektif/ Puisi Impersonal</a:t>
            </a:r>
            <a:endParaRPr kumimoji="0" lang="id-ID" sz="20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Puisi yang mengungkapkan hal-hal di luar diri penyair itu sendiri. Puisi obyektif disebut juga puisi impersonal. Puisi naratif dan deskriptif kebanyakan adalah puisi obyektif, meskipun juga ada beberapa puisi yang sub</a:t>
            </a:r>
            <a:r>
              <a:rPr kumimoji="0" lang="id-ID"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yektif.</a:t>
            </a:r>
            <a:endParaRPr kumimoji="0" lang="id-ID" sz="24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500034" y="1000108"/>
            <a:ext cx="7429552"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b="1"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Berdasarkan kedalaman maknanya, puisi dibedakan menjadi:</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d-ID" b="0" i="0" u="none" strike="noStrike" cap="none" normalizeH="0" baseline="0" dirty="0" smtClean="0">
              <a:ln>
                <a:noFill/>
              </a:ln>
              <a:solidFill>
                <a:srgbClr val="FFFF0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1. Puisi Diafan/ Puisi polos</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Puisi yang kurang memiliki pencitraan, terutama dalam hal diksi yang terlalu ‘biasa’, sehingga mirip dengan bahasa sehari-hari. Puisi diafan sangat mudah dihayati maknanya.</a:t>
            </a:r>
            <a:endParaRPr kumimoji="0" lang="id-ID" b="0" i="0" u="none" strike="noStrike" cap="none" normalizeH="0" baseline="0" dirty="0" smtClean="0">
              <a:ln>
                <a:noFill/>
              </a:ln>
              <a:solidFill>
                <a:schemeClr val="tx1"/>
              </a:solidFill>
              <a:effectLst/>
              <a:latin typeface="Arial" pitchFamily="34" charset="0"/>
            </a:endParaRPr>
          </a:p>
        </p:txBody>
      </p:sp>
      <p:sp>
        <p:nvSpPr>
          <p:cNvPr id="46082" name="Rectangle 2"/>
          <p:cNvSpPr>
            <a:spLocks noChangeArrowheads="1"/>
          </p:cNvSpPr>
          <p:nvPr/>
        </p:nvSpPr>
        <p:spPr bwMode="auto">
          <a:xfrm>
            <a:off x="714348" y="2928934"/>
            <a:ext cx="707236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6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2. Puisi Prismatis</a:t>
            </a:r>
            <a:endParaRPr kumimoji="0" lang="id-ID" sz="16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600" b="0" i="0" u="none" strike="noStrike" cap="none" normalizeH="0" baseline="0" dirty="0" smtClean="0">
                <a:ln>
                  <a:noFill/>
                </a:ln>
                <a:solidFill>
                  <a:schemeClr val="tx1"/>
                </a:solidFill>
                <a:effectLst/>
                <a:latin typeface="Arial" pitchFamily="34" charset="0"/>
                <a:ea typeface="Times New Roman" pitchFamily="18" charset="0"/>
              </a:rPr>
              <a:t>Puisi yang mampu menyelaraskan kemampuan menciptakan majas, versifikasi, diksi, dan pengimajian sedemikian rupa sehingga pembaca tidak terlalu mudah menafsirkan makna puisinya, namun tidak terlalu gelap</a:t>
            </a:r>
            <a:r>
              <a:rPr kumimoji="0" lang="id-ID" sz="1600" b="0" i="0" u="none" strike="noStrike" cap="none" normalizeH="0" baseline="0" dirty="0" smtClean="0">
                <a:ln>
                  <a:noFill/>
                </a:ln>
                <a:solidFill>
                  <a:schemeClr val="tx1"/>
                </a:solidFill>
                <a:effectLst/>
                <a:latin typeface="Arial" pitchFamily="34" charset="0"/>
              </a:rPr>
              <a:t> </a:t>
            </a:r>
          </a:p>
        </p:txBody>
      </p:sp>
      <p:sp>
        <p:nvSpPr>
          <p:cNvPr id="46083" name="Rectangle 3"/>
          <p:cNvSpPr>
            <a:spLocks noChangeArrowheads="1"/>
          </p:cNvSpPr>
          <p:nvPr/>
        </p:nvSpPr>
        <p:spPr bwMode="auto">
          <a:xfrm>
            <a:off x="357158" y="4929198"/>
            <a:ext cx="5929354"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3. Puisi Gelap</a:t>
            </a:r>
            <a:endParaRPr kumimoji="0" lang="id-ID"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Puisi yang sukar dimaknai. Terlampau banyak penggunaan majas, metafora, simbolisasi terkadang justru membenamkan arti/makna puisi itu sendiri. Mungkin hanya pengarangnya yang bisa membaca arti puisinya.</a:t>
            </a:r>
            <a:endParaRPr kumimoji="0" lang="id-ID"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5077</TotalTime>
  <Words>1349</Words>
  <Application>Microsoft Office PowerPoint</Application>
  <PresentationFormat>On-screen Show (4:3)</PresentationFormat>
  <Paragraphs>210</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Origin</vt:lpstr>
      <vt:lpstr>Puisi oleh Ahmad Ripai </vt:lpstr>
      <vt:lpstr>Apakah puisi itu sebenarnya?</vt:lpstr>
      <vt:lpstr>Slide 3</vt:lpstr>
      <vt:lpstr>Puisi yang baik itu yang bagaimana?</vt:lpstr>
      <vt:lpstr>Puisi adalah kebiasaan</vt:lpstr>
      <vt:lpstr>Ilmu Ki Hadjar Dewantara</vt:lpstr>
      <vt:lpstr>Seluk beluk puisi</vt:lpstr>
      <vt:lpstr>Ciri-ciri puisi</vt:lpstr>
      <vt:lpstr>Apakah yang disebut Puisi?</vt:lpstr>
      <vt:lpstr>Mana puisi dan bukan puisi?</vt:lpstr>
      <vt:lpstr>Unsur-unsur puisi</vt:lpstr>
      <vt:lpstr>Unsur kualitas puisi</vt:lpstr>
      <vt:lpstr>Teknik </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Puisi </dc:title>
  <dc:creator>asus</dc:creator>
  <cp:lastModifiedBy>User</cp:lastModifiedBy>
  <cp:revision>65</cp:revision>
  <dcterms:created xsi:type="dcterms:W3CDTF">2010-10-03T14:59:38Z</dcterms:created>
  <dcterms:modified xsi:type="dcterms:W3CDTF">2020-02-23T14:55:56Z</dcterms:modified>
</cp:coreProperties>
</file>