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3" r:id="rId4"/>
    <p:sldId id="261" r:id="rId5"/>
    <p:sldId id="259" r:id="rId6"/>
    <p:sldId id="264" r:id="rId7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4BD45AB-5B6A-472D-9609-A7A96D154E14}" type="datetimeFigureOut">
              <a:rPr lang="id-ID" smtClean="0"/>
              <a:pPr/>
              <a:t>21/02/2020</a:t>
            </a:fld>
            <a:endParaRPr lang="id-ID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A2CD65A-B107-4B61-BC78-6C6BBCFD8D8C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992888" cy="2376264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ctr"/>
            <a:r>
              <a:rPr lang="id-ID" b="1" dirty="0">
                <a:latin typeface="Baskerville Old Face" pitchFamily="18" charset="0"/>
              </a:rPr>
              <a:t>BAHAN BAKAR </a:t>
            </a:r>
            <a:r>
              <a:rPr lang="en-US" b="1" dirty="0" smtClean="0">
                <a:latin typeface="Baskerville Old Face" pitchFamily="18" charset="0"/>
              </a:rPr>
              <a:t/>
            </a:r>
            <a:br>
              <a:rPr lang="en-US" b="1" dirty="0" smtClean="0">
                <a:latin typeface="Baskerville Old Face" pitchFamily="18" charset="0"/>
              </a:rPr>
            </a:br>
            <a:r>
              <a:rPr lang="id-ID" b="1" dirty="0" smtClean="0">
                <a:latin typeface="Baskerville Old Face" pitchFamily="18" charset="0"/>
              </a:rPr>
              <a:t>DAN </a:t>
            </a:r>
            <a:r>
              <a:rPr lang="en-US" b="1" dirty="0" smtClean="0">
                <a:latin typeface="Baskerville Old Face" pitchFamily="18" charset="0"/>
              </a:rPr>
              <a:t/>
            </a:r>
            <a:br>
              <a:rPr lang="en-US" b="1" dirty="0" smtClean="0">
                <a:latin typeface="Baskerville Old Face" pitchFamily="18" charset="0"/>
              </a:rPr>
            </a:br>
            <a:r>
              <a:rPr lang="id-ID" b="1" dirty="0" smtClean="0">
                <a:latin typeface="Baskerville Old Face" pitchFamily="18" charset="0"/>
              </a:rPr>
              <a:t>PEMBAKARAN</a:t>
            </a:r>
            <a:endParaRPr lang="id-ID" dirty="0">
              <a:latin typeface="Baskerville Old Face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rgbClr val="00B0F0"/>
          </a:solidFill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Baskerville Old Face" pitchFamily="18" charset="0"/>
              </a:rPr>
              <a:t>PROGRAM STUDI TEKNIK MESIN</a:t>
            </a:r>
          </a:p>
          <a:p>
            <a:r>
              <a:rPr lang="en-US" dirty="0" smtClean="0">
                <a:solidFill>
                  <a:schemeClr val="bg1"/>
                </a:solidFill>
                <a:latin typeface="Baskerville Old Face" pitchFamily="18" charset="0"/>
              </a:rPr>
              <a:t>FAKULTAS </a:t>
            </a:r>
            <a:r>
              <a:rPr lang="en-US" dirty="0" smtClean="0">
                <a:solidFill>
                  <a:schemeClr val="bg1"/>
                </a:solidFill>
                <a:latin typeface="Baskerville Old Face" pitchFamily="18" charset="0"/>
              </a:rPr>
              <a:t>TEKNIK DAN INFORMATIKA</a:t>
            </a:r>
            <a:endParaRPr lang="en-US" dirty="0" smtClean="0">
              <a:solidFill>
                <a:schemeClr val="bg1"/>
              </a:solidFill>
              <a:latin typeface="Baskerville Old Face" pitchFamily="18" charset="0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Baskerville Old Face" pitchFamily="18" charset="0"/>
              </a:rPr>
              <a:t>UNIVERSITAS PGRI SEMARANG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81328"/>
            <a:ext cx="8712968" cy="5188032"/>
          </a:xfrm>
          <a:noFill/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>
                <a:latin typeface="Baskerville Old Face" pitchFamily="18" charset="0"/>
              </a:rPr>
              <a:t>B</a:t>
            </a:r>
            <a:r>
              <a:rPr lang="id-ID" b="1" dirty="0" smtClean="0">
                <a:latin typeface="Baskerville Old Face" pitchFamily="18" charset="0"/>
              </a:rPr>
              <a:t>ahan </a:t>
            </a:r>
            <a:r>
              <a:rPr lang="id-ID" b="1" dirty="0">
                <a:latin typeface="Baskerville Old Face" pitchFamily="18" charset="0"/>
              </a:rPr>
              <a:t>bakar </a:t>
            </a:r>
            <a:r>
              <a:rPr lang="id-ID" dirty="0">
                <a:latin typeface="Baskerville Old Face" pitchFamily="18" charset="0"/>
              </a:rPr>
              <a:t>diartikan </a:t>
            </a:r>
            <a:r>
              <a:rPr lang="id-ID" i="1" dirty="0">
                <a:solidFill>
                  <a:srgbClr val="FF0000"/>
                </a:solidFill>
                <a:latin typeface="Baskerville Old Face" pitchFamily="18" charset="0"/>
              </a:rPr>
              <a:t>sebagai bahan yang apabila dibakar dapat meneruskan proses pembakaran tersebut dengan sendirinya, disertai dengan pengeluaran kalor. </a:t>
            </a:r>
            <a:r>
              <a:rPr lang="id-ID" dirty="0">
                <a:latin typeface="Baskerville Old Face" pitchFamily="18" charset="0"/>
              </a:rPr>
              <a:t>Bahan bakar dibakar dengan tujuan untuk memperoleh kalor tersebut, untuk digunakan baik secara langsung maupun tak langsung</a:t>
            </a:r>
            <a:r>
              <a:rPr lang="id-ID" dirty="0" smtClean="0">
                <a:latin typeface="Baskerville Old Face" pitchFamily="18" charset="0"/>
              </a:rPr>
              <a:t>.</a:t>
            </a:r>
            <a:endParaRPr lang="en-US" dirty="0" smtClean="0">
              <a:latin typeface="Baskerville Old Face" pitchFamily="18" charset="0"/>
            </a:endParaRPr>
          </a:p>
          <a:p>
            <a:pPr>
              <a:buNone/>
            </a:pPr>
            <a:endParaRPr lang="en-US" dirty="0" smtClean="0">
              <a:latin typeface="Baskerville Old Face" pitchFamily="18" charset="0"/>
            </a:endParaRPr>
          </a:p>
          <a:p>
            <a:pPr>
              <a:buNone/>
            </a:pPr>
            <a:r>
              <a:rPr lang="en-US" b="1" dirty="0" err="1">
                <a:latin typeface="Baskerville Old Face" pitchFamily="18" charset="0"/>
              </a:rPr>
              <a:t>Pembakaran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adalah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reaksi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kimia</a:t>
            </a:r>
            <a:r>
              <a:rPr lang="en-US" dirty="0">
                <a:latin typeface="Baskerville Old Face" pitchFamily="18" charset="0"/>
              </a:rPr>
              <a:t> yang </a:t>
            </a:r>
            <a:r>
              <a:rPr lang="en-US" dirty="0" err="1">
                <a:latin typeface="Baskerville Old Face" pitchFamily="18" charset="0"/>
              </a:rPr>
              <a:t>cepat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antara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oksigen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bahan</a:t>
            </a:r>
            <a:r>
              <a:rPr lang="en-US" dirty="0">
                <a:latin typeface="Baskerville Old Face" pitchFamily="18" charset="0"/>
              </a:rPr>
              <a:t> yang </a:t>
            </a:r>
            <a:r>
              <a:rPr lang="en-US" dirty="0" err="1">
                <a:latin typeface="Baskerville Old Face" pitchFamily="18" charset="0"/>
              </a:rPr>
              <a:t>dapat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terbakar</a:t>
            </a:r>
            <a:r>
              <a:rPr lang="en-US" dirty="0">
                <a:latin typeface="Baskerville Old Face" pitchFamily="18" charset="0"/>
              </a:rPr>
              <a:t>, </a:t>
            </a:r>
            <a:r>
              <a:rPr lang="en-US" dirty="0" err="1">
                <a:latin typeface="Baskerville Old Face" pitchFamily="18" charset="0"/>
              </a:rPr>
              <a:t>disertai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timbulnya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cahaya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menghasilkan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kalor</a:t>
            </a:r>
            <a:r>
              <a:rPr lang="en-US" dirty="0">
                <a:latin typeface="Baskerville Old Face" pitchFamily="18" charset="0"/>
              </a:rPr>
              <a:t>. </a:t>
            </a:r>
            <a:endParaRPr lang="en-US" dirty="0" smtClean="0">
              <a:latin typeface="Baskerville Old Face" pitchFamily="18" charset="0"/>
              <a:sym typeface="Symbol"/>
            </a:endParaRPr>
          </a:p>
          <a:p>
            <a:pPr>
              <a:buNone/>
            </a:pP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Pembakaran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sempurna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adalah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pembakaran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dimana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semua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konstituen</a:t>
            </a:r>
            <a:r>
              <a:rPr lang="en-US" dirty="0">
                <a:latin typeface="Baskerville Old Face" pitchFamily="18" charset="0"/>
              </a:rPr>
              <a:t> yang </a:t>
            </a:r>
            <a:r>
              <a:rPr lang="en-US" dirty="0" err="1">
                <a:latin typeface="Baskerville Old Face" pitchFamily="18" charset="0"/>
              </a:rPr>
              <a:t>dapat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terbakar</a:t>
            </a:r>
            <a:r>
              <a:rPr lang="en-US" dirty="0">
                <a:latin typeface="Baskerville Old Face" pitchFamily="18" charset="0"/>
              </a:rPr>
              <a:t> di </a:t>
            </a:r>
            <a:r>
              <a:rPr lang="en-US" dirty="0" err="1">
                <a:latin typeface="Baskerville Old Face" pitchFamily="18" charset="0"/>
              </a:rPr>
              <a:t>dalam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bahan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bakar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membentuk</a:t>
            </a:r>
            <a:r>
              <a:rPr lang="en-US" dirty="0">
                <a:latin typeface="Baskerville Old Face" pitchFamily="18" charset="0"/>
              </a:rPr>
              <a:t> gas CO2, air (= H2O), </a:t>
            </a:r>
            <a:r>
              <a:rPr lang="en-US" dirty="0" err="1">
                <a:latin typeface="Baskerville Old Face" pitchFamily="18" charset="0"/>
              </a:rPr>
              <a:t>dan</a:t>
            </a:r>
            <a:r>
              <a:rPr lang="en-US" dirty="0">
                <a:latin typeface="Baskerville Old Face" pitchFamily="18" charset="0"/>
              </a:rPr>
              <a:t> gas SO2, </a:t>
            </a:r>
            <a:r>
              <a:rPr lang="en-US" dirty="0" err="1">
                <a:latin typeface="Baskerville Old Face" pitchFamily="18" charset="0"/>
              </a:rPr>
              <a:t>sehingga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tak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ada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lagi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bahan</a:t>
            </a:r>
            <a:r>
              <a:rPr lang="en-US" dirty="0">
                <a:latin typeface="Baskerville Old Face" pitchFamily="18" charset="0"/>
              </a:rPr>
              <a:t> yang </a:t>
            </a:r>
            <a:r>
              <a:rPr lang="en-US" dirty="0" err="1">
                <a:latin typeface="Baskerville Old Face" pitchFamily="18" charset="0"/>
              </a:rPr>
              <a:t>dapat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terbakar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tersisa</a:t>
            </a:r>
            <a:r>
              <a:rPr lang="en-US" dirty="0">
                <a:latin typeface="Baskerville Old Face" pitchFamily="18" charset="0"/>
              </a:rPr>
              <a:t>. </a:t>
            </a:r>
            <a:endParaRPr lang="id-ID" dirty="0">
              <a:latin typeface="Baskerville Old Face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id-ID" b="1" dirty="0">
                <a:latin typeface="Baskerville Old Face" pitchFamily="18" charset="0"/>
              </a:rPr>
              <a:t>Bahan </a:t>
            </a:r>
            <a:r>
              <a:rPr lang="id-ID" b="1" dirty="0" smtClean="0">
                <a:latin typeface="Baskerville Old Face" pitchFamily="18" charset="0"/>
              </a:rPr>
              <a:t>Bakar</a:t>
            </a:r>
            <a:r>
              <a:rPr lang="en-US" b="1" dirty="0" smtClean="0">
                <a:latin typeface="Baskerville Old Face" pitchFamily="18" charset="0"/>
              </a:rPr>
              <a:t> </a:t>
            </a:r>
            <a:r>
              <a:rPr lang="en-US" b="1" dirty="0" err="1" smtClean="0">
                <a:latin typeface="Baskerville Old Face" pitchFamily="18" charset="0"/>
              </a:rPr>
              <a:t>dan</a:t>
            </a:r>
            <a:r>
              <a:rPr lang="en-US" b="1" dirty="0" smtClean="0">
                <a:latin typeface="Baskerville Old Face" pitchFamily="18" charset="0"/>
              </a:rPr>
              <a:t> </a:t>
            </a:r>
            <a:r>
              <a:rPr lang="en-US" b="1" dirty="0" err="1" smtClean="0">
                <a:latin typeface="Baskerville Old Face" pitchFamily="18" charset="0"/>
              </a:rPr>
              <a:t>Pembakaran</a:t>
            </a:r>
            <a:endParaRPr lang="id-ID" dirty="0">
              <a:latin typeface="Baskerville Old Fac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skerville Old Face" pitchFamily="18" charset="0"/>
              </a:rPr>
              <a:t>B</a:t>
            </a:r>
            <a:r>
              <a:rPr lang="id-ID" dirty="0" smtClean="0">
                <a:latin typeface="Baskerville Old Face" pitchFamily="18" charset="0"/>
              </a:rPr>
              <a:t>ahan </a:t>
            </a:r>
            <a:r>
              <a:rPr lang="id-ID" dirty="0">
                <a:latin typeface="Baskerville Old Face" pitchFamily="18" charset="0"/>
              </a:rPr>
              <a:t>bakar fosil, seperti: batubara, minyak bumi dan gas bumi.</a:t>
            </a:r>
          </a:p>
          <a:p>
            <a:r>
              <a:rPr lang="en-US" dirty="0" smtClean="0">
                <a:latin typeface="Baskerville Old Face" pitchFamily="18" charset="0"/>
              </a:rPr>
              <a:t>B</a:t>
            </a:r>
            <a:r>
              <a:rPr lang="id-ID" dirty="0" smtClean="0">
                <a:latin typeface="Baskerville Old Face" pitchFamily="18" charset="0"/>
              </a:rPr>
              <a:t>ahan </a:t>
            </a:r>
            <a:r>
              <a:rPr lang="id-ID" dirty="0">
                <a:latin typeface="Baskerville Old Face" pitchFamily="18" charset="0"/>
              </a:rPr>
              <a:t>bakar nuklir, seperti: uranium dan plutonium.</a:t>
            </a:r>
          </a:p>
          <a:p>
            <a:pPr>
              <a:buNone/>
            </a:pPr>
            <a:r>
              <a:rPr lang="en-US" dirty="0">
                <a:latin typeface="Baskerville Old Face" pitchFamily="18" charset="0"/>
              </a:rPr>
              <a:t>   </a:t>
            </a:r>
            <a:r>
              <a:rPr lang="id-ID" dirty="0" smtClean="0">
                <a:latin typeface="Baskerville Old Face" pitchFamily="18" charset="0"/>
              </a:rPr>
              <a:t>Pada </a:t>
            </a:r>
            <a:r>
              <a:rPr lang="id-ID" dirty="0">
                <a:latin typeface="Baskerville Old Face" pitchFamily="18" charset="0"/>
              </a:rPr>
              <a:t>bahan bakar nuklir, kalor diperoleh dari hasil reaksi rantai penguraian </a:t>
            </a:r>
            <a:r>
              <a:rPr lang="id-ID" dirty="0" smtClean="0">
                <a:latin typeface="Baskerville Old Face" pitchFamily="18" charset="0"/>
              </a:rPr>
              <a:t>atom-atom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id-ID" dirty="0" smtClean="0">
                <a:latin typeface="Baskerville Old Face" pitchFamily="18" charset="0"/>
              </a:rPr>
              <a:t>melalui </a:t>
            </a:r>
            <a:r>
              <a:rPr lang="id-ID" dirty="0">
                <a:latin typeface="Baskerville Old Face" pitchFamily="18" charset="0"/>
              </a:rPr>
              <a:t>peristiwa radioaktif.</a:t>
            </a:r>
          </a:p>
          <a:p>
            <a:r>
              <a:rPr lang="en-US" dirty="0" smtClean="0">
                <a:latin typeface="Baskerville Old Face" pitchFamily="18" charset="0"/>
              </a:rPr>
              <a:t>B</a:t>
            </a:r>
            <a:r>
              <a:rPr lang="id-ID" dirty="0" smtClean="0">
                <a:latin typeface="Baskerville Old Face" pitchFamily="18" charset="0"/>
              </a:rPr>
              <a:t>ahan </a:t>
            </a:r>
            <a:r>
              <a:rPr lang="id-ID" dirty="0">
                <a:latin typeface="Baskerville Old Face" pitchFamily="18" charset="0"/>
              </a:rPr>
              <a:t>bakar lain, seperti: sisa tumbuh-tumbuhan, minyak nabati, minyak hewani.</a:t>
            </a:r>
          </a:p>
          <a:p>
            <a:endParaRPr lang="id-ID" dirty="0">
              <a:latin typeface="Baskerville Old Face" pitchFamily="18" charset="0"/>
            </a:endParaRPr>
          </a:p>
          <a:p>
            <a:endParaRPr lang="en-US" dirty="0">
              <a:latin typeface="Baskerville Old Face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/>
          </a:bodyPr>
          <a:lstStyle/>
          <a:p>
            <a:pPr algn="ctr"/>
            <a:r>
              <a:rPr lang="id-ID" b="1" dirty="0">
                <a:latin typeface="Baskerville Old Face" pitchFamily="18" charset="0"/>
              </a:rPr>
              <a:t>Beberapa macam bahan bakar </a:t>
            </a:r>
            <a:endParaRPr lang="id-ID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946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32656"/>
            <a:ext cx="8435280" cy="6192688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US" dirty="0" err="1" smtClean="0">
                <a:latin typeface="Baskerville Old Face" pitchFamily="18" charset="0"/>
              </a:rPr>
              <a:t>Komposisi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Spesifikasi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Bahan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Bakar</a:t>
            </a:r>
            <a:r>
              <a:rPr lang="en-US" dirty="0" smtClean="0">
                <a:latin typeface="Baskerville Old Face" pitchFamily="18" charset="0"/>
              </a:rPr>
              <a:t>: </a:t>
            </a:r>
            <a:r>
              <a:rPr lang="en-US" dirty="0" err="1">
                <a:latin typeface="Baskerville Old Face" pitchFamily="18" charset="0"/>
              </a:rPr>
              <a:t>Umumnya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Terdiri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dari</a:t>
            </a:r>
            <a:r>
              <a:rPr lang="en-US" dirty="0">
                <a:latin typeface="Baskerville Old Face" pitchFamily="18" charset="0"/>
              </a:rPr>
              <a:t>: </a:t>
            </a:r>
            <a:endParaRPr lang="en-US" dirty="0" smtClean="0">
              <a:latin typeface="Baskerville Old Face" pitchFamily="18" charset="0"/>
            </a:endParaRPr>
          </a:p>
          <a:p>
            <a:r>
              <a:rPr lang="en-US" dirty="0" smtClean="0">
                <a:latin typeface="Baskerville Old Face" pitchFamily="18" charset="0"/>
              </a:rPr>
              <a:t>C </a:t>
            </a:r>
            <a:r>
              <a:rPr lang="en-US" dirty="0">
                <a:latin typeface="Baskerville Old Face" pitchFamily="18" charset="0"/>
              </a:rPr>
              <a:t>(</a:t>
            </a:r>
            <a:r>
              <a:rPr lang="en-US" dirty="0" err="1">
                <a:latin typeface="Baskerville Old Face" pitchFamily="18" charset="0"/>
              </a:rPr>
              <a:t>karbon</a:t>
            </a:r>
            <a:r>
              <a:rPr lang="en-US" dirty="0">
                <a:latin typeface="Baskerville Old Face" pitchFamily="18" charset="0"/>
              </a:rPr>
              <a:t>) </a:t>
            </a:r>
            <a:r>
              <a:rPr lang="en-US" dirty="0" smtClean="0">
                <a:latin typeface="Baskerville Old Face" pitchFamily="18" charset="0"/>
              </a:rPr>
              <a:t>; </a:t>
            </a:r>
          </a:p>
          <a:p>
            <a:r>
              <a:rPr lang="en-US" dirty="0" smtClean="0">
                <a:latin typeface="Baskerville Old Face" pitchFamily="18" charset="0"/>
              </a:rPr>
              <a:t>H </a:t>
            </a:r>
            <a:r>
              <a:rPr lang="en-US" dirty="0">
                <a:latin typeface="Baskerville Old Face" pitchFamily="18" charset="0"/>
              </a:rPr>
              <a:t>(</a:t>
            </a:r>
            <a:r>
              <a:rPr lang="en-US" dirty="0" err="1">
                <a:latin typeface="Baskerville Old Face" pitchFamily="18" charset="0"/>
              </a:rPr>
              <a:t>hidrogen</a:t>
            </a:r>
            <a:r>
              <a:rPr lang="en-US" dirty="0">
                <a:latin typeface="Baskerville Old Face" pitchFamily="18" charset="0"/>
              </a:rPr>
              <a:t>) combustible matter / </a:t>
            </a:r>
            <a:r>
              <a:rPr lang="en-US" dirty="0" smtClean="0">
                <a:latin typeface="Baskerville Old Face" pitchFamily="18" charset="0"/>
              </a:rPr>
              <a:t>BDT</a:t>
            </a:r>
          </a:p>
          <a:p>
            <a:r>
              <a:rPr lang="en-US" dirty="0" smtClean="0">
                <a:latin typeface="Baskerville Old Face" pitchFamily="18" charset="0"/>
              </a:rPr>
              <a:t>S </a:t>
            </a:r>
            <a:r>
              <a:rPr lang="en-US" dirty="0">
                <a:latin typeface="Baskerville Old Face" pitchFamily="18" charset="0"/>
              </a:rPr>
              <a:t>(</a:t>
            </a:r>
            <a:r>
              <a:rPr lang="en-US" dirty="0" err="1">
                <a:latin typeface="Baskerville Old Face" pitchFamily="18" charset="0"/>
              </a:rPr>
              <a:t>belerang</a:t>
            </a:r>
            <a:r>
              <a:rPr lang="en-US" dirty="0">
                <a:latin typeface="Baskerville Old Face" pitchFamily="18" charset="0"/>
              </a:rPr>
              <a:t>) </a:t>
            </a:r>
            <a:endParaRPr lang="en-US" dirty="0" smtClean="0">
              <a:latin typeface="Baskerville Old Face" pitchFamily="18" charset="0"/>
              <a:sym typeface="Symbol"/>
            </a:endParaRPr>
          </a:p>
          <a:p>
            <a:r>
              <a:rPr lang="en-US" dirty="0" smtClean="0">
                <a:latin typeface="Baskerville Old Face" pitchFamily="18" charset="0"/>
              </a:rPr>
              <a:t>O </a:t>
            </a:r>
            <a:r>
              <a:rPr lang="en-US" dirty="0">
                <a:latin typeface="Baskerville Old Face" pitchFamily="18" charset="0"/>
              </a:rPr>
              <a:t>(</a:t>
            </a:r>
            <a:r>
              <a:rPr lang="en-US" dirty="0" err="1">
                <a:latin typeface="Baskerville Old Face" pitchFamily="18" charset="0"/>
              </a:rPr>
              <a:t>oksigen</a:t>
            </a:r>
            <a:r>
              <a:rPr lang="en-US" dirty="0">
                <a:latin typeface="Baskerville Old Face" pitchFamily="18" charset="0"/>
              </a:rPr>
              <a:t>) </a:t>
            </a:r>
            <a:endParaRPr lang="en-US" dirty="0" smtClean="0">
              <a:latin typeface="Baskerville Old Face" pitchFamily="18" charset="0"/>
              <a:sym typeface="Symbol"/>
            </a:endParaRPr>
          </a:p>
          <a:p>
            <a:r>
              <a:rPr lang="en-US" dirty="0" smtClean="0">
                <a:latin typeface="Baskerville Old Face" pitchFamily="18" charset="0"/>
              </a:rPr>
              <a:t>N </a:t>
            </a:r>
            <a:r>
              <a:rPr lang="en-US" dirty="0">
                <a:latin typeface="Baskerville Old Face" pitchFamily="18" charset="0"/>
              </a:rPr>
              <a:t>(nitrogen) </a:t>
            </a:r>
            <a:endParaRPr lang="en-US" dirty="0" smtClean="0">
              <a:latin typeface="Baskerville Old Face" pitchFamily="18" charset="0"/>
              <a:sym typeface="Symbol"/>
            </a:endParaRPr>
          </a:p>
          <a:p>
            <a:r>
              <a:rPr lang="en-US" dirty="0" smtClean="0">
                <a:latin typeface="Baskerville Old Face" pitchFamily="18" charset="0"/>
              </a:rPr>
              <a:t>P </a:t>
            </a:r>
            <a:r>
              <a:rPr lang="en-US" dirty="0">
                <a:latin typeface="Baskerville Old Face" pitchFamily="18" charset="0"/>
              </a:rPr>
              <a:t>(</a:t>
            </a:r>
            <a:r>
              <a:rPr lang="en-US" dirty="0" err="1">
                <a:latin typeface="Baskerville Old Face" pitchFamily="18" charset="0"/>
              </a:rPr>
              <a:t>fosfor</a:t>
            </a:r>
            <a:r>
              <a:rPr lang="en-US" dirty="0">
                <a:latin typeface="Baskerville Old Face" pitchFamily="18" charset="0"/>
              </a:rPr>
              <a:t>) </a:t>
            </a:r>
            <a:endParaRPr lang="en-US" dirty="0" smtClean="0">
              <a:latin typeface="Baskerville Old Face" pitchFamily="18" charset="0"/>
            </a:endParaRPr>
          </a:p>
          <a:p>
            <a:pPr marL="109728" indent="0">
              <a:buNone/>
            </a:pPr>
            <a:r>
              <a:rPr lang="en-US" dirty="0" err="1">
                <a:latin typeface="Baskerville Old Face" pitchFamily="18" charset="0"/>
              </a:rPr>
              <a:t>Komposisi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bahan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bakar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padat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dinyatakan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menurut</a:t>
            </a:r>
            <a:r>
              <a:rPr lang="en-US" dirty="0">
                <a:latin typeface="Baskerville Old Face" pitchFamily="18" charset="0"/>
              </a:rPr>
              <a:t>: </a:t>
            </a:r>
          </a:p>
          <a:p>
            <a:pPr>
              <a:buFont typeface="Wingdings" pitchFamily="2" charset="2"/>
              <a:buChar char="q"/>
            </a:pPr>
            <a:r>
              <a:rPr lang="en-US" dirty="0">
                <a:solidFill>
                  <a:srgbClr val="FF0000"/>
                </a:solidFill>
                <a:latin typeface="Baskerville Old Face" pitchFamily="18" charset="0"/>
              </a:rPr>
              <a:t>Proximate analysis</a:t>
            </a:r>
            <a:r>
              <a:rPr lang="en-US" dirty="0">
                <a:latin typeface="Baskerville Old Face" pitchFamily="18" charset="0"/>
              </a:rPr>
              <a:t>,  </a:t>
            </a:r>
            <a:r>
              <a:rPr lang="en-US" dirty="0" err="1">
                <a:latin typeface="Baskerville Old Face" pitchFamily="18" charset="0"/>
              </a:rPr>
              <a:t>untuk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mengetahui</a:t>
            </a:r>
            <a:r>
              <a:rPr lang="en-US" dirty="0">
                <a:latin typeface="Baskerville Old Face" pitchFamily="18" charset="0"/>
              </a:rPr>
              <a:t>: </a:t>
            </a:r>
          </a:p>
          <a:p>
            <a:pPr marL="109728" indent="0">
              <a:buNone/>
            </a:pPr>
            <a:r>
              <a:rPr lang="en-US" dirty="0">
                <a:latin typeface="Baskerville Old Face" pitchFamily="18" charset="0"/>
                <a:sym typeface="Symbol"/>
              </a:rPr>
              <a:t>   </a:t>
            </a:r>
            <a:r>
              <a:rPr lang="en-US" dirty="0" smtClean="0">
                <a:latin typeface="Baskerville Old Face" pitchFamily="18" charset="0"/>
              </a:rPr>
              <a:t>% fixed </a:t>
            </a:r>
            <a:r>
              <a:rPr lang="en-US" dirty="0">
                <a:latin typeface="Baskerville Old Face" pitchFamily="18" charset="0"/>
              </a:rPr>
              <a:t>carbon </a:t>
            </a:r>
            <a:r>
              <a:rPr lang="en-US" dirty="0">
                <a:latin typeface="Baskerville Old Face" pitchFamily="18" charset="0"/>
                <a:sym typeface="Symbol"/>
              </a:rPr>
              <a:t>;</a:t>
            </a:r>
            <a:r>
              <a:rPr lang="en-US" dirty="0">
                <a:latin typeface="Baskerville Old Face" pitchFamily="18" charset="0"/>
              </a:rPr>
              <a:t> % air </a:t>
            </a:r>
            <a:r>
              <a:rPr lang="en-US" dirty="0">
                <a:latin typeface="Baskerville Old Face" pitchFamily="18" charset="0"/>
                <a:sym typeface="Symbol"/>
              </a:rPr>
              <a:t>;</a:t>
            </a:r>
            <a:r>
              <a:rPr lang="en-US" dirty="0">
                <a:latin typeface="Baskerville Old Face" pitchFamily="18" charset="0"/>
              </a:rPr>
              <a:t> %</a:t>
            </a:r>
            <a:r>
              <a:rPr lang="en-US" dirty="0" err="1">
                <a:latin typeface="Baskerville Old Face" pitchFamily="18" charset="0"/>
              </a:rPr>
              <a:t>abu</a:t>
            </a:r>
            <a:r>
              <a:rPr lang="en-US" dirty="0">
                <a:latin typeface="Baskerville Old Face" pitchFamily="18" charset="0"/>
              </a:rPr>
              <a:t>. </a:t>
            </a:r>
          </a:p>
          <a:p>
            <a:pPr>
              <a:buFont typeface="Wingdings" pitchFamily="2" charset="2"/>
              <a:buChar char="q"/>
            </a:pPr>
            <a:r>
              <a:rPr lang="en-US" dirty="0">
                <a:solidFill>
                  <a:srgbClr val="FF0000"/>
                </a:solidFill>
                <a:latin typeface="Baskerville Old Face" pitchFamily="18" charset="0"/>
              </a:rPr>
              <a:t>Ultimate analysis </a:t>
            </a:r>
            <a:r>
              <a:rPr lang="en-US" dirty="0" err="1">
                <a:latin typeface="Baskerville Old Face" pitchFamily="18" charset="0"/>
              </a:rPr>
              <a:t>yaitu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analisis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untuk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mengetahui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komposisi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bahan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sampai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unsur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unsurnya</a:t>
            </a:r>
            <a:r>
              <a:rPr lang="en-US" dirty="0">
                <a:latin typeface="Baskerville Old Face" pitchFamily="18" charset="0"/>
              </a:rPr>
              <a:t>, </a:t>
            </a:r>
            <a:r>
              <a:rPr lang="en-US" dirty="0" err="1">
                <a:latin typeface="Baskerville Old Face" pitchFamily="18" charset="0"/>
              </a:rPr>
              <a:t>seperti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kandungan</a:t>
            </a:r>
            <a:r>
              <a:rPr lang="en-US" dirty="0">
                <a:latin typeface="Baskerville Old Face" pitchFamily="18" charset="0"/>
              </a:rPr>
              <a:t> C, H, O, N, S, </a:t>
            </a:r>
            <a:r>
              <a:rPr lang="en-US" dirty="0" err="1">
                <a:latin typeface="Baskerville Old Face" pitchFamily="18" charset="0"/>
              </a:rPr>
              <a:t>abu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dan</a:t>
            </a:r>
            <a:r>
              <a:rPr lang="en-US" dirty="0">
                <a:latin typeface="Baskerville Old Face" pitchFamily="18" charset="0"/>
              </a:rPr>
              <a:t> air</a:t>
            </a:r>
          </a:p>
          <a:p>
            <a:pPr marL="109728" indent="0">
              <a:buNone/>
            </a:pPr>
            <a:endParaRPr lang="en-US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10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noFill/>
        </p:spPr>
        <p:txBody>
          <a:bodyPr>
            <a:normAutofit fontScale="92500" lnSpcReduction="20000"/>
          </a:bodyPr>
          <a:lstStyle/>
          <a:p>
            <a:r>
              <a:rPr lang="en-US" dirty="0">
                <a:latin typeface="Baskerville Old Face" pitchFamily="18" charset="0"/>
              </a:rPr>
              <a:t>B</a:t>
            </a:r>
            <a:r>
              <a:rPr lang="id-ID" dirty="0" smtClean="0">
                <a:latin typeface="Baskerville Old Face" pitchFamily="18" charset="0"/>
              </a:rPr>
              <a:t>ahan </a:t>
            </a:r>
            <a:r>
              <a:rPr lang="id-ID" dirty="0">
                <a:latin typeface="Baskerville Old Face" pitchFamily="18" charset="0"/>
              </a:rPr>
              <a:t>bakar padat alamiah ialah: antrasit, batubara bitumen, lignit, kayu api, sisa tumbuhan. Termasuk bahan bakar padat </a:t>
            </a:r>
            <a:r>
              <a:rPr lang="id-ID" dirty="0" smtClean="0">
                <a:latin typeface="Baskerville Old Face" pitchFamily="18" charset="0"/>
              </a:rPr>
              <a:t>non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id-ID" dirty="0" smtClean="0">
                <a:latin typeface="Baskerville Old Face" pitchFamily="18" charset="0"/>
              </a:rPr>
              <a:t>alamiah </a:t>
            </a:r>
            <a:r>
              <a:rPr lang="id-ID" dirty="0">
                <a:latin typeface="Baskerville Old Face" pitchFamily="18" charset="0"/>
              </a:rPr>
              <a:t>antara lain: kokas, semi-kokas, arang, briket, </a:t>
            </a:r>
            <a:r>
              <a:rPr lang="id-ID" dirty="0" smtClean="0">
                <a:latin typeface="Baskerville Old Face" pitchFamily="18" charset="0"/>
              </a:rPr>
              <a:t>serta </a:t>
            </a:r>
            <a:r>
              <a:rPr lang="id-ID" dirty="0">
                <a:latin typeface="Baskerville Old Face" pitchFamily="18" charset="0"/>
              </a:rPr>
              <a:t>bahan bakar nuklir</a:t>
            </a:r>
            <a:r>
              <a:rPr lang="id-ID" dirty="0" smtClean="0">
                <a:latin typeface="Baskerville Old Face" pitchFamily="18" charset="0"/>
              </a:rPr>
              <a:t>.</a:t>
            </a:r>
            <a:endParaRPr lang="en-US" dirty="0" smtClean="0">
              <a:latin typeface="Baskerville Old Face" pitchFamily="18" charset="0"/>
            </a:endParaRPr>
          </a:p>
          <a:p>
            <a:endParaRPr lang="id-ID" dirty="0">
              <a:latin typeface="Baskerville Old Face" pitchFamily="18" charset="0"/>
            </a:endParaRPr>
          </a:p>
          <a:p>
            <a:r>
              <a:rPr lang="id-ID" dirty="0">
                <a:latin typeface="Baskerville Old Face" pitchFamily="18" charset="0"/>
              </a:rPr>
              <a:t>Bahan bakar cair non-alamiah antara lain: bensin atau gasolin, kerosin atau minyak tanah, minyak solar, minyak residu, dan juga bahan bakar padat yang diproses menjadi bahan bakar cair seperti minyak resin dan bahan bakar sintetis. </a:t>
            </a:r>
            <a:endParaRPr lang="en-US" dirty="0" smtClean="0">
              <a:latin typeface="Baskerville Old Face" pitchFamily="18" charset="0"/>
            </a:endParaRPr>
          </a:p>
          <a:p>
            <a:endParaRPr lang="en-US" dirty="0" smtClean="0">
              <a:latin typeface="Baskerville Old Face" pitchFamily="18" charset="0"/>
            </a:endParaRPr>
          </a:p>
          <a:p>
            <a:r>
              <a:rPr lang="id-ID" dirty="0">
                <a:latin typeface="Baskerville Old Face" pitchFamily="18" charset="0"/>
              </a:rPr>
              <a:t>Bahan bakar gas alamiah misalnya: gas alam dan gas petroleum, sedang bahan bakar gas </a:t>
            </a:r>
            <a:r>
              <a:rPr lang="id-ID" dirty="0" smtClean="0">
                <a:latin typeface="Baskerville Old Face" pitchFamily="18" charset="0"/>
              </a:rPr>
              <a:t>non-alamiah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id-ID" dirty="0" smtClean="0">
                <a:latin typeface="Baskerville Old Face" pitchFamily="18" charset="0"/>
              </a:rPr>
              <a:t>misalnya </a:t>
            </a:r>
            <a:r>
              <a:rPr lang="id-ID" dirty="0">
                <a:latin typeface="Baskerville Old Face" pitchFamily="18" charset="0"/>
              </a:rPr>
              <a:t>gas rengkah (atau cracking gas) dan “producer gas</a:t>
            </a:r>
            <a:r>
              <a:rPr lang="id-ID" dirty="0" smtClean="0">
                <a:latin typeface="Baskerville Old Face" pitchFamily="18" charset="0"/>
              </a:rPr>
              <a:t>”.</a:t>
            </a:r>
            <a:endParaRPr lang="id-ID" dirty="0">
              <a:latin typeface="Baskerville Old Face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pPr algn="ctr"/>
            <a:r>
              <a:rPr lang="id-ID" dirty="0">
                <a:latin typeface="Baskerville Old Face" pitchFamily="18" charset="0"/>
              </a:rPr>
              <a:t>Bahan bakar konvensional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214313" y="82550"/>
            <a:ext cx="8786812" cy="917575"/>
          </a:xfrm>
        </p:spPr>
        <p:txBody>
          <a:bodyPr/>
          <a:lstStyle/>
          <a:p>
            <a:pPr algn="l" eaLnBrk="1" hangingPunct="1">
              <a:lnSpc>
                <a:spcPts val="3200"/>
              </a:lnSpc>
            </a:pPr>
            <a:r>
              <a:rPr lang="id-ID" sz="3200" b="1" smtClean="0">
                <a:latin typeface="Times New Roman" pitchFamily="18" charset="0"/>
                <a:cs typeface="Times New Roman" pitchFamily="18" charset="0"/>
              </a:rPr>
              <a:t>Harga bahan bakar untuk pembangkitan 1 kWh listrik dengan genset diesel :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214313" y="928688"/>
            <a:ext cx="8715375" cy="5572125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</a:pPr>
            <a:r>
              <a:rPr lang="id-ID" sz="2800" b="1" smtClean="0">
                <a:latin typeface="Times New Roman" pitchFamily="18" charset="0"/>
                <a:cs typeface="Times New Roman" pitchFamily="18" charset="0"/>
              </a:rPr>
              <a:t>Asumsi-asumsi :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</a:pPr>
            <a:r>
              <a:rPr lang="id-ID" sz="2400" smtClean="0">
                <a:latin typeface="Times New Roman" pitchFamily="18" charset="0"/>
                <a:cs typeface="Times New Roman" pitchFamily="18" charset="0"/>
              </a:rPr>
              <a:t>Nilai kalor netto (LHV) minyak diesel = 37,0 MJ/liter.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</a:pPr>
            <a:r>
              <a:rPr lang="id-ID" sz="2400" smtClean="0">
                <a:latin typeface="Times New Roman" pitchFamily="18" charset="0"/>
                <a:cs typeface="Times New Roman" pitchFamily="18" charset="0"/>
              </a:rPr>
              <a:t>Harga minyak mentah = US$80/bbl.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</a:pPr>
            <a:r>
              <a:rPr lang="id-ID" sz="2400" smtClean="0">
                <a:latin typeface="Times New Roman" pitchFamily="18" charset="0"/>
                <a:cs typeface="Times New Roman" pitchFamily="18" charset="0"/>
              </a:rPr>
              <a:t>Ongkos pengilangan minyak = US$10/bbl.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</a:pPr>
            <a:r>
              <a:rPr lang="id-ID" sz="2400" smtClean="0">
                <a:latin typeface="Times New Roman" pitchFamily="18" charset="0"/>
                <a:cs typeface="Times New Roman" pitchFamily="18" charset="0"/>
              </a:rPr>
              <a:t>1 bbl = 159 liter; US$1 = Rp.9000,-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</a:pPr>
            <a:r>
              <a:rPr lang="id-ID" sz="2400" smtClean="0">
                <a:latin typeface="Times New Roman" pitchFamily="18" charset="0"/>
                <a:cs typeface="Times New Roman" pitchFamily="18" charset="0"/>
              </a:rPr>
              <a:t>Efisiensi konversi bahan bakar ke listrik dari genset diesel = 30 %.</a:t>
            </a:r>
          </a:p>
          <a:p>
            <a:pPr eaLnBrk="1" hangingPunct="1">
              <a:buFont typeface="Arial" charset="0"/>
              <a:buNone/>
            </a:pPr>
            <a:r>
              <a:rPr lang="id-ID" sz="2800" b="1" smtClean="0">
                <a:latin typeface="Times New Roman" pitchFamily="18" charset="0"/>
                <a:cs typeface="Times New Roman" pitchFamily="18" charset="0"/>
              </a:rPr>
              <a:t>Maka :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</a:pPr>
            <a:r>
              <a:rPr lang="id-ID" sz="2400" smtClean="0">
                <a:latin typeface="Times New Roman" pitchFamily="18" charset="0"/>
                <a:cs typeface="Times New Roman" pitchFamily="18" charset="0"/>
              </a:rPr>
              <a:t>Harga 1 liter minyak diesel = (80 + 10)9000/159 = Rp. 5094,4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</a:pPr>
            <a:r>
              <a:rPr lang="id-ID" sz="2400" smtClean="0">
                <a:latin typeface="Times New Roman" pitchFamily="18" charset="0"/>
                <a:cs typeface="Times New Roman" pitchFamily="18" charset="0"/>
              </a:rPr>
              <a:t>1 kWh = 1 kW x 3600 s = 3600 kJ = 3,6 MJ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</a:pPr>
            <a:r>
              <a:rPr lang="id-ID" sz="2400" smtClean="0">
                <a:latin typeface="Times New Roman" pitchFamily="18" charset="0"/>
                <a:cs typeface="Times New Roman" pitchFamily="18" charset="0"/>
              </a:rPr>
              <a:t>Kebutuhan minyak diesel untuk membangkitkan 1 kWh listrik = (100/30) x (3,6/37) = 0,324 liter.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</a:pPr>
            <a:r>
              <a:rPr lang="id-ID" sz="2400" smtClean="0">
                <a:latin typeface="Times New Roman" pitchFamily="18" charset="0"/>
                <a:cs typeface="Times New Roman" pitchFamily="18" charset="0"/>
              </a:rPr>
              <a:t>Harga bahan bakar untuk pembangkitan 1 kWh listrik dengan genset diesel = (0,324) x Rp. 5094,4 = </a:t>
            </a:r>
            <a:r>
              <a:rPr lang="id-ID" sz="2400" b="1" smtClean="0">
                <a:latin typeface="Times New Roman" pitchFamily="18" charset="0"/>
                <a:cs typeface="Times New Roman" pitchFamily="18" charset="0"/>
              </a:rPr>
              <a:t>Rp. 1652,-  </a:t>
            </a:r>
            <a:r>
              <a:rPr lang="id-ID" sz="2400" smtClean="0">
                <a:latin typeface="Times New Roman" pitchFamily="18" charset="0"/>
                <a:cs typeface="Times New Roman" pitchFamily="18" charset="0"/>
              </a:rPr>
              <a:t>(= </a:t>
            </a:r>
            <a:r>
              <a:rPr lang="id-ID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143/MWH; 1 = Rp.11.500,-).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  <a:buFont typeface="Arial" charset="0"/>
              <a:buNone/>
            </a:pPr>
            <a:r>
              <a:rPr lang="id-ID" sz="240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	Jika semua ongkos diperhitungkan (pengangkutan solar ke lokasi, depresiasi, perawatan mesin, biaya pegawai)  </a:t>
            </a:r>
            <a:r>
              <a:rPr lang="id-ID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 Rp.2000/kWh!.</a:t>
            </a:r>
            <a:endParaRPr lang="id-ID" sz="2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3A9CE8-2FB0-45B4-B15D-0D796DC39630}" type="slidenum">
              <a:rPr lang="id-ID" smtClean="0"/>
              <a:pPr>
                <a:defRPr/>
              </a:pPr>
              <a:t>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701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225</TotalTime>
  <Words>531</Words>
  <Application>Microsoft Office PowerPoint</Application>
  <PresentationFormat>On-screen Show (4:3)</PresentationFormat>
  <Paragraphs>45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Concourse</vt:lpstr>
      <vt:lpstr>BAHAN BAKAR  DAN  PEMBAKARAN</vt:lpstr>
      <vt:lpstr>Bahan Bakar dan Pembakaran</vt:lpstr>
      <vt:lpstr>Beberapa macam bahan bakar </vt:lpstr>
      <vt:lpstr>PowerPoint Presentation</vt:lpstr>
      <vt:lpstr>Bahan bakar konvensional</vt:lpstr>
      <vt:lpstr>Harga bahan bakar untuk pembangkitan 1 kWh listrik dengan genset diesel :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BAHAN BAKAR DAN PEMBAKARAN</dc:title>
  <dc:creator>TaniaTatra</dc:creator>
  <cp:lastModifiedBy>lenovo</cp:lastModifiedBy>
  <cp:revision>18</cp:revision>
  <dcterms:created xsi:type="dcterms:W3CDTF">2013-04-05T02:57:33Z</dcterms:created>
  <dcterms:modified xsi:type="dcterms:W3CDTF">2020-02-21T01:06:22Z</dcterms:modified>
</cp:coreProperties>
</file>