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9" r:id="rId5"/>
    <p:sldId id="258" r:id="rId6"/>
    <p:sldId id="261" r:id="rId7"/>
    <p:sldId id="262" r:id="rId8"/>
    <p:sldId id="263" r:id="rId9"/>
    <p:sldId id="264" r:id="rId10"/>
    <p:sldId id="265" r:id="rId11"/>
    <p:sldId id="267" r:id="rId12"/>
    <p:sldId id="268" r:id="rId13"/>
    <p:sldId id="269" r:id="rId14"/>
    <p:sldId id="270" r:id="rId15"/>
    <p:sldId id="271" r:id="rId1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9" Type="http://schemas.openxmlformats.org/officeDocument/2006/relationships/tableStyles" Target="tableStyles.xml"/><Relationship Id="rId18" Type="http://schemas.openxmlformats.org/officeDocument/2006/relationships/viewProps" Target="viewProps.xml"/><Relationship Id="rId17" Type="http://schemas.openxmlformats.org/officeDocument/2006/relationships/presProps" Target="presProps.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showMasterSp="0">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tretch>
            <a:fillRect/>
          </a:stretch>
        </p:blipFill>
        <p:spPr>
          <a:xfrm>
            <a:off x="0" y="0"/>
            <a:ext cx="9156700" cy="6858000"/>
          </a:xfrm>
          <a:prstGeom prst="rect">
            <a:avLst/>
          </a:prstGeom>
          <a:noFill/>
          <a:ln w="9525">
            <a:noFill/>
          </a:ln>
        </p:spPr>
      </p:pic>
      <p:sp>
        <p:nvSpPr>
          <p:cNvPr id="2051" name="Rectangle 3"/>
          <p:cNvSpPr>
            <a:spLocks noGrp="1" noChangeArrowheads="1"/>
          </p:cNvSpPr>
          <p:nvPr>
            <p:ph type="ctrTitle"/>
          </p:nvPr>
        </p:nvSpPr>
        <p:spPr>
          <a:xfrm>
            <a:off x="468313" y="1196975"/>
            <a:ext cx="8207375" cy="1082675"/>
          </a:xfrm>
        </p:spPr>
        <p:txBody>
          <a:bodyPr/>
          <a:lstStyle>
            <a:lvl1pPr algn="ctr">
              <a:defRPr>
                <a:solidFill>
                  <a:schemeClr val="bg1"/>
                </a:solidFill>
              </a:defRPr>
            </a:lvl1pPr>
          </a:lstStyle>
          <a:p>
            <a:pPr lvl="0"/>
            <a:r>
              <a:rPr lang="en-US" altLang="zh-CN" noProof="0" smtClean="0"/>
              <a:t>Click to edit Master title style</a:t>
            </a:r>
            <a:endParaRPr lang="en-US" altLang="zh-CN" noProof="0" smtClean="0"/>
          </a:p>
        </p:txBody>
      </p:sp>
      <p:sp>
        <p:nvSpPr>
          <p:cNvPr id="2052" name="Rectangle 4"/>
          <p:cNvSpPr>
            <a:spLocks noGrp="1" noChangeArrowheads="1"/>
          </p:cNvSpPr>
          <p:nvPr>
            <p:ph type="subTitle" idx="1"/>
          </p:nvPr>
        </p:nvSpPr>
        <p:spPr>
          <a:xfrm>
            <a:off x="469900" y="2422525"/>
            <a:ext cx="8212138" cy="1752600"/>
          </a:xfrm>
        </p:spPr>
        <p:txBody>
          <a:bodyPr/>
          <a:lstStyle>
            <a:lvl1pPr marL="0" indent="0" algn="ctr">
              <a:buFontTx/>
              <a:buNone/>
              <a:defRPr>
                <a:solidFill>
                  <a:schemeClr val="bg1"/>
                </a:solidFill>
              </a:defRPr>
            </a:lvl1pPr>
          </a:lstStyle>
          <a:p>
            <a:pPr lvl="0"/>
            <a:r>
              <a:rPr lang="en-US" altLang="zh-CN" noProof="0" smtClean="0"/>
              <a:t>Click to edit Master subtitle style</a:t>
            </a:r>
            <a:endParaRPr lang="en-US" altLang="zh-CN" noProof="0" smtClean="0"/>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E983B557-B9B8-4F68-A1E1-53B3C5680D77}" type="datetimeFigureOut">
              <a:rPr lang="id-ID" smtClean="0"/>
            </a:fld>
            <a:endParaRPr lang="id-ID"/>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id-ID"/>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DEA59E11-A408-47D1-B0CF-C3AA9EB85FEA}" type="slidenum">
              <a:rPr lang="id-ID" smtClean="0"/>
            </a:fld>
            <a:endParaRPr lang="id-ID"/>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983B557-B9B8-4F68-A1E1-53B3C5680D77}" type="datetimeFigureOut">
              <a:rPr lang="id-ID" smtClean="0"/>
            </a:fld>
            <a:endParaRPr lang="id-ID"/>
          </a:p>
        </p:txBody>
      </p:sp>
      <p:sp>
        <p:nvSpPr>
          <p:cNvPr id="5" name="Footer Placeholder 4"/>
          <p:cNvSpPr>
            <a:spLocks noGrp="1"/>
          </p:cNvSpPr>
          <p:nvPr>
            <p:ph type="ftr" sz="quarter" idx="11"/>
          </p:nvPr>
        </p:nvSpPr>
        <p:spPr/>
        <p:txBody>
          <a:bodyPr/>
          <a:p>
            <a:endParaRPr lang="id-ID"/>
          </a:p>
        </p:txBody>
      </p:sp>
      <p:sp>
        <p:nvSpPr>
          <p:cNvPr id="6" name="Slide Number Placeholder 5"/>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p>
            <a:fld id="{E983B557-B9B8-4F68-A1E1-53B3C5680D77}" type="datetimeFigureOut">
              <a:rPr lang="id-ID" smtClean="0"/>
            </a:fld>
            <a:endParaRPr lang="id-ID"/>
          </a:p>
        </p:txBody>
      </p:sp>
      <p:sp>
        <p:nvSpPr>
          <p:cNvPr id="5" name="Footer Placeholder 4"/>
          <p:cNvSpPr>
            <a:spLocks noGrp="1"/>
          </p:cNvSpPr>
          <p:nvPr>
            <p:ph type="ftr" sz="quarter" idx="11"/>
          </p:nvPr>
        </p:nvSpPr>
        <p:spPr/>
        <p:txBody>
          <a:bodyPr/>
          <a:p>
            <a:endParaRPr lang="id-ID"/>
          </a:p>
        </p:txBody>
      </p:sp>
      <p:sp>
        <p:nvSpPr>
          <p:cNvPr id="6" name="Slide Number Placeholder 5"/>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174750"/>
            <a:ext cx="4038600" cy="4953000"/>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p>
            <a:fld id="{E983B557-B9B8-4F68-A1E1-53B3C5680D77}" type="datetimeFigureOut">
              <a:rPr lang="id-ID" smtClean="0"/>
            </a:fld>
            <a:endParaRPr lang="id-ID"/>
          </a:p>
        </p:txBody>
      </p:sp>
      <p:sp>
        <p:nvSpPr>
          <p:cNvPr id="6" name="Footer Placeholder 5"/>
          <p:cNvSpPr>
            <a:spLocks noGrp="1"/>
          </p:cNvSpPr>
          <p:nvPr>
            <p:ph type="ftr" sz="quarter" idx="11"/>
          </p:nvPr>
        </p:nvSpPr>
        <p:spPr/>
        <p:txBody>
          <a:bodyPr/>
          <a:p>
            <a:endParaRPr lang="id-ID"/>
          </a:p>
        </p:txBody>
      </p:sp>
      <p:sp>
        <p:nvSpPr>
          <p:cNvPr id="7" name="Slide Number Placeholder 6"/>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p>
            <a:fld id="{E983B557-B9B8-4F68-A1E1-53B3C5680D77}" type="datetimeFigureOut">
              <a:rPr lang="id-ID" smtClean="0"/>
            </a:fld>
            <a:endParaRPr lang="id-ID"/>
          </a:p>
        </p:txBody>
      </p:sp>
      <p:sp>
        <p:nvSpPr>
          <p:cNvPr id="8" name="Footer Placeholder 7"/>
          <p:cNvSpPr>
            <a:spLocks noGrp="1"/>
          </p:cNvSpPr>
          <p:nvPr>
            <p:ph type="ftr" sz="quarter" idx="11"/>
          </p:nvPr>
        </p:nvSpPr>
        <p:spPr/>
        <p:txBody>
          <a:bodyPr/>
          <a:p>
            <a:endParaRPr lang="id-ID"/>
          </a:p>
        </p:txBody>
      </p:sp>
      <p:sp>
        <p:nvSpPr>
          <p:cNvPr id="9" name="Slide Number Placeholder 8"/>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p>
            <a:fld id="{E983B557-B9B8-4F68-A1E1-53B3C5680D77}" type="datetimeFigureOut">
              <a:rPr lang="id-ID" smtClean="0"/>
            </a:fld>
            <a:endParaRPr lang="id-ID"/>
          </a:p>
        </p:txBody>
      </p:sp>
      <p:sp>
        <p:nvSpPr>
          <p:cNvPr id="4" name="Footer Placeholder 3"/>
          <p:cNvSpPr>
            <a:spLocks noGrp="1"/>
          </p:cNvSpPr>
          <p:nvPr>
            <p:ph type="ftr" sz="quarter" idx="11"/>
          </p:nvPr>
        </p:nvSpPr>
        <p:spPr/>
        <p:txBody>
          <a:bodyPr/>
          <a:p>
            <a:endParaRPr lang="id-ID"/>
          </a:p>
        </p:txBody>
      </p:sp>
      <p:sp>
        <p:nvSpPr>
          <p:cNvPr id="5" name="Slide Number Placeholder 4"/>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p>
            <a:fld id="{E983B557-B9B8-4F68-A1E1-53B3C5680D77}" type="datetimeFigureOut">
              <a:rPr lang="id-ID" smtClean="0"/>
            </a:fld>
            <a:endParaRPr lang="id-ID"/>
          </a:p>
        </p:txBody>
      </p:sp>
      <p:sp>
        <p:nvSpPr>
          <p:cNvPr id="3" name="Footer Placeholder 2"/>
          <p:cNvSpPr>
            <a:spLocks noGrp="1"/>
          </p:cNvSpPr>
          <p:nvPr>
            <p:ph type="ftr" sz="quarter" idx="11"/>
          </p:nvPr>
        </p:nvSpPr>
        <p:spPr/>
        <p:txBody>
          <a:bodyPr/>
          <a:p>
            <a:endParaRPr lang="id-ID"/>
          </a:p>
        </p:txBody>
      </p:sp>
      <p:sp>
        <p:nvSpPr>
          <p:cNvPr id="4" name="Slide Number Placeholder 3"/>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E983B557-B9B8-4F68-A1E1-53B3C5680D77}" type="datetimeFigureOut">
              <a:rPr lang="id-ID" smtClean="0"/>
            </a:fld>
            <a:endParaRPr lang="id-ID"/>
          </a:p>
        </p:txBody>
      </p:sp>
      <p:sp>
        <p:nvSpPr>
          <p:cNvPr id="6" name="Footer Placeholder 5"/>
          <p:cNvSpPr>
            <a:spLocks noGrp="1"/>
          </p:cNvSpPr>
          <p:nvPr>
            <p:ph type="ftr" sz="quarter" idx="11"/>
          </p:nvPr>
        </p:nvSpPr>
        <p:spPr/>
        <p:txBody>
          <a:bodyPr/>
          <a:p>
            <a:endParaRPr lang="id-ID"/>
          </a:p>
        </p:txBody>
      </p:sp>
      <p:sp>
        <p:nvSpPr>
          <p:cNvPr id="7" name="Slide Number Placeholder 6"/>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smtClean="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p>
            <a:fld id="{E983B557-B9B8-4F68-A1E1-53B3C5680D77}" type="datetimeFigureOut">
              <a:rPr lang="id-ID" smtClean="0"/>
            </a:fld>
            <a:endParaRPr lang="id-ID"/>
          </a:p>
        </p:txBody>
      </p:sp>
      <p:sp>
        <p:nvSpPr>
          <p:cNvPr id="6" name="Footer Placeholder 5"/>
          <p:cNvSpPr>
            <a:spLocks noGrp="1"/>
          </p:cNvSpPr>
          <p:nvPr>
            <p:ph type="ftr" sz="quarter" idx="11"/>
          </p:nvPr>
        </p:nvSpPr>
        <p:spPr/>
        <p:txBody>
          <a:bodyPr/>
          <a:p>
            <a:endParaRPr lang="id-ID"/>
          </a:p>
        </p:txBody>
      </p:sp>
      <p:sp>
        <p:nvSpPr>
          <p:cNvPr id="7" name="Slide Number Placeholder 6"/>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983B557-B9B8-4F68-A1E1-53B3C5680D77}" type="datetimeFigureOut">
              <a:rPr lang="id-ID" smtClean="0"/>
            </a:fld>
            <a:endParaRPr lang="id-ID"/>
          </a:p>
        </p:txBody>
      </p:sp>
      <p:sp>
        <p:nvSpPr>
          <p:cNvPr id="5" name="Footer Placeholder 4"/>
          <p:cNvSpPr>
            <a:spLocks noGrp="1"/>
          </p:cNvSpPr>
          <p:nvPr>
            <p:ph type="ftr" sz="quarter" idx="11"/>
          </p:nvPr>
        </p:nvSpPr>
        <p:spPr/>
        <p:txBody>
          <a:bodyPr/>
          <a:p>
            <a:endParaRPr lang="id-ID"/>
          </a:p>
        </p:txBody>
      </p:sp>
      <p:sp>
        <p:nvSpPr>
          <p:cNvPr id="6" name="Slide Number Placeholder 5"/>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p>
            <a:fld id="{E983B557-B9B8-4F68-A1E1-53B3C5680D77}" type="datetimeFigureOut">
              <a:rPr lang="id-ID" smtClean="0"/>
            </a:fld>
            <a:endParaRPr lang="id-ID"/>
          </a:p>
        </p:txBody>
      </p:sp>
      <p:sp>
        <p:nvSpPr>
          <p:cNvPr id="5" name="Footer Placeholder 4"/>
          <p:cNvSpPr>
            <a:spLocks noGrp="1"/>
          </p:cNvSpPr>
          <p:nvPr>
            <p:ph type="ftr" sz="quarter" idx="11"/>
          </p:nvPr>
        </p:nvSpPr>
        <p:spPr/>
        <p:txBody>
          <a:bodyPr/>
          <a:p>
            <a:endParaRPr lang="id-ID"/>
          </a:p>
        </p:txBody>
      </p:sp>
      <p:sp>
        <p:nvSpPr>
          <p:cNvPr id="6" name="Slide Number Placeholder 5"/>
          <p:cNvSpPr>
            <a:spLocks noGrp="1"/>
          </p:cNvSpPr>
          <p:nvPr>
            <p:ph type="sldNum" sz="quarter" idx="12"/>
          </p:nvPr>
        </p:nvSpPr>
        <p:spPr/>
        <p:txBody>
          <a:bodyPr/>
          <a:p>
            <a:fld id="{DEA59E11-A408-47D1-B0CF-C3AA9EB85FEA}" type="slidenum">
              <a:rPr lang="id-ID" smtClean="0"/>
            </a:fld>
            <a:endParaRPr lang="id-ID"/>
          </a:p>
        </p:txBody>
      </p:sp>
    </p:spTree>
  </p:cSld>
  <p:clrMapOvr>
    <a:masterClrMapping/>
  </p:clrMapOvr>
  <p:hf sldNum="0" hdr="0" ftr="0" dt="0"/>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2.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pic>
        <p:nvPicPr>
          <p:cNvPr id="1026" name="Picture 9"/>
          <p:cNvPicPr>
            <a:picLocks noChangeAspect="1"/>
          </p:cNvPicPr>
          <p:nvPr/>
        </p:nvPicPr>
        <p:blipFill>
          <a:blip r:embed="rId12"/>
          <a:stretch>
            <a:fillRect/>
          </a:stretch>
        </p:blipFill>
        <p:spPr>
          <a:xfrm>
            <a:off x="0" y="0"/>
            <a:ext cx="91567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p>
            <a:pPr lvl="0"/>
            <a:r>
              <a:rPr lang="en-US" altLang="zh-CN" dirty="0"/>
              <a:t>Click to edit Master title style</a:t>
            </a:r>
            <a:endParaRPr lang="en-US" altLang="zh-CN" dirty="0"/>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p>
            <a:pPr lvl="0"/>
            <a:r>
              <a:rPr lang="en-US" altLang="zh-CN" dirty="0"/>
              <a:t>Click to edit Master text styles</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E983B557-B9B8-4F68-A1E1-53B3C5680D77}" type="datetimeFigureOut">
              <a:rPr lang="id-ID" smtClean="0"/>
            </a:fld>
            <a:endParaRPr lang="id-ID"/>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id-ID"/>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DEA59E11-A408-47D1-B0CF-C3AA9EB85FEA}" type="slidenum">
              <a:rPr lang="id-ID" smtClean="0"/>
            </a:fld>
            <a:endParaRPr lang="id-ID"/>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dirty="0" smtClean="0"/>
              <a:t>KREATIVITAS DAN INOVASI</a:t>
            </a:r>
            <a:endParaRPr lang="id-ID" dirty="0"/>
          </a:p>
        </p:txBody>
      </p:sp>
      <p:sp>
        <p:nvSpPr>
          <p:cNvPr id="3" name="Subtitle 2"/>
          <p:cNvSpPr>
            <a:spLocks noGrp="1"/>
          </p:cNvSpPr>
          <p:nvPr>
            <p:ph type="subTitle" idx="1"/>
          </p:nvPr>
        </p:nvSpPr>
        <p:spPr/>
        <p:txBody>
          <a:bodyPr/>
          <a:lstStyle/>
          <a:p>
            <a:endParaRPr lang="id-ID"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KREATIVITAS DAN INOVASI</a:t>
            </a:r>
            <a:endParaRPr lang="id-ID" dirty="0"/>
          </a:p>
        </p:txBody>
      </p:sp>
      <p:sp>
        <p:nvSpPr>
          <p:cNvPr id="3" name="Content Placeholder 2"/>
          <p:cNvSpPr>
            <a:spLocks noGrp="1"/>
          </p:cNvSpPr>
          <p:nvPr>
            <p:ph sz="quarter" idx="1"/>
          </p:nvPr>
        </p:nvSpPr>
        <p:spPr>
          <a:xfrm>
            <a:off x="0" y="1357298"/>
            <a:ext cx="8858280" cy="5500702"/>
          </a:xfrm>
        </p:spPr>
        <p:txBody>
          <a:bodyPr>
            <a:normAutofit/>
          </a:bodyPr>
          <a:lstStyle/>
          <a:p>
            <a:pPr algn="just"/>
            <a:r>
              <a:rPr lang="id-ID" sz="2800" dirty="0"/>
              <a:t>Inovasi dan kreatifitas adalah inti </a:t>
            </a:r>
            <a:r>
              <a:rPr lang="id-ID" sz="2800" dirty="0" smtClean="0"/>
              <a:t>dari kewirausahaan</a:t>
            </a:r>
            <a:r>
              <a:rPr lang="id-ID" sz="2800" dirty="0"/>
              <a:t>. </a:t>
            </a:r>
            <a:endParaRPr lang="id-ID" sz="2800" dirty="0" smtClean="0"/>
          </a:p>
          <a:p>
            <a:pPr algn="just"/>
            <a:r>
              <a:rPr lang="id-ID" sz="2800" dirty="0" smtClean="0"/>
              <a:t>Pada </a:t>
            </a:r>
            <a:r>
              <a:rPr lang="id-ID" sz="2800" dirty="0"/>
              <a:t>dasarnya sebuah inovasi dalam </a:t>
            </a:r>
            <a:r>
              <a:rPr lang="id-ID" sz="2800" dirty="0" smtClean="0"/>
              <a:t>berusaha adalah </a:t>
            </a:r>
            <a:r>
              <a:rPr lang="id-ID" sz="2800" dirty="0"/>
              <a:t>kemampuan </a:t>
            </a:r>
            <a:r>
              <a:rPr lang="id-ID" sz="2800" dirty="0" smtClean="0"/>
              <a:t>untuk menerapkan </a:t>
            </a:r>
            <a:r>
              <a:rPr lang="id-ID" sz="2800" dirty="0"/>
              <a:t>solusi kreatif terhadap masalah dan peluang untuk meningkatkan atau </a:t>
            </a:r>
            <a:r>
              <a:rPr lang="id-ID" sz="2800" dirty="0" smtClean="0"/>
              <a:t>untuk memperbaiki </a:t>
            </a:r>
            <a:r>
              <a:rPr lang="id-ID" sz="2800" dirty="0"/>
              <a:t>kinerja usaha. </a:t>
            </a:r>
            <a:endParaRPr lang="id-ID" sz="2800" dirty="0" smtClean="0"/>
          </a:p>
          <a:p>
            <a:pPr algn="just"/>
            <a:r>
              <a:rPr lang="id-ID" sz="2800" dirty="0" smtClean="0"/>
              <a:t>kreatifitas </a:t>
            </a:r>
            <a:r>
              <a:rPr lang="id-ID" sz="2800" dirty="0"/>
              <a:t>dapat dipandang sebagai </a:t>
            </a:r>
            <a:r>
              <a:rPr lang="id-ID" sz="2800" dirty="0" smtClean="0"/>
              <a:t>kemampuan untuk </a:t>
            </a:r>
            <a:r>
              <a:rPr lang="id-ID" sz="2800" dirty="0"/>
              <a:t>mengembangkan ide-ide baru dan untuk menemukan cara-cara baru dalam </a:t>
            </a:r>
            <a:r>
              <a:rPr lang="id-ID" sz="2800" dirty="0" smtClean="0"/>
              <a:t>melihat masalah </a:t>
            </a:r>
            <a:r>
              <a:rPr lang="id-ID" sz="2800" dirty="0"/>
              <a:t>dan peluang.</a:t>
            </a:r>
            <a:endParaRPr lang="id-ID" sz="28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86842" cy="6858000"/>
          </a:xfrm>
        </p:spPr>
        <p:txBody>
          <a:bodyPr/>
          <a:lstStyle/>
          <a:p>
            <a:pPr algn="just"/>
            <a:r>
              <a:rPr lang="id-ID" sz="4000" dirty="0" smtClean="0"/>
              <a:t>Definisi </a:t>
            </a:r>
            <a:r>
              <a:rPr lang="id-ID" sz="4000" dirty="0"/>
              <a:t>baru disini tidak </a:t>
            </a:r>
            <a:r>
              <a:rPr lang="id-ID" sz="4000" dirty="0" smtClean="0"/>
              <a:t>selalu </a:t>
            </a:r>
            <a:r>
              <a:rPr lang="id-ID" sz="4000" dirty="0"/>
              <a:t>berarti original, melainkan kebaruan atau diperbaharui, yang berarti juga </a:t>
            </a:r>
            <a:r>
              <a:rPr lang="id-ID" sz="4000" dirty="0" smtClean="0"/>
              <a:t>adalah improvement</a:t>
            </a:r>
            <a:r>
              <a:rPr lang="id-ID" sz="4000" dirty="0"/>
              <a:t>, karena inovasi tidak harus selalu barang atau jasa baru, melainkan </a:t>
            </a:r>
            <a:r>
              <a:rPr lang="id-ID" sz="4000" dirty="0" smtClean="0"/>
              <a:t>perbaikan atau </a:t>
            </a:r>
            <a:r>
              <a:rPr lang="id-ID" sz="4000" dirty="0"/>
              <a:t>pengembangan dari barang atau jasa yang telah ada</a:t>
            </a:r>
            <a:r>
              <a:rPr lang="id-ID" dirty="0"/>
              <a:t>.</a:t>
            </a:r>
            <a:endParaRPr lang="id-ID"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86842" cy="6858000"/>
          </a:xfrm>
        </p:spPr>
        <p:txBody>
          <a:bodyPr>
            <a:normAutofit fontScale="92500" lnSpcReduction="10000"/>
          </a:bodyPr>
          <a:lstStyle/>
          <a:p>
            <a:pPr algn="just"/>
            <a:r>
              <a:rPr lang="id-ID" sz="2800" dirty="0">
                <a:latin typeface="Times New Roman" panose="02020603050405020304" pitchFamily="18" charset="0"/>
                <a:cs typeface="Times New Roman" panose="02020603050405020304" pitchFamily="18" charset="0"/>
              </a:rPr>
              <a:t>Pengembangan usaha membutuhkan kemampuan inovasi dan kreatifitas </a:t>
            </a:r>
            <a:r>
              <a:rPr lang="id-ID" sz="2800" dirty="0" smtClean="0">
                <a:latin typeface="Times New Roman" panose="02020603050405020304" pitchFamily="18" charset="0"/>
                <a:cs typeface="Times New Roman" panose="02020603050405020304" pitchFamily="18" charset="0"/>
              </a:rPr>
              <a:t>untuk menghadapi </a:t>
            </a:r>
            <a:r>
              <a:rPr lang="id-ID" sz="2800" dirty="0">
                <a:latin typeface="Times New Roman" panose="02020603050405020304" pitchFamily="18" charset="0"/>
                <a:cs typeface="Times New Roman" panose="02020603050405020304" pitchFamily="18" charset="0"/>
              </a:rPr>
              <a:t>tantangan dalam usaha, khususnya untuk menemukan produk dan </a:t>
            </a:r>
            <a:r>
              <a:rPr lang="id-ID" sz="2800" dirty="0" smtClean="0">
                <a:latin typeface="Times New Roman" panose="02020603050405020304" pitchFamily="18" charset="0"/>
                <a:cs typeface="Times New Roman" panose="02020603050405020304" pitchFamily="18" charset="0"/>
              </a:rPr>
              <a:t>layanan </a:t>
            </a:r>
            <a:r>
              <a:rPr lang="sv-SE" sz="2800" dirty="0" smtClean="0">
                <a:latin typeface="Times New Roman" panose="02020603050405020304" pitchFamily="18" charset="0"/>
                <a:cs typeface="Times New Roman" panose="02020603050405020304" pitchFamily="18" charset="0"/>
              </a:rPr>
              <a:t>yang </a:t>
            </a:r>
            <a:r>
              <a:rPr lang="sv-SE" sz="2800" dirty="0">
                <a:latin typeface="Times New Roman" panose="02020603050405020304" pitchFamily="18" charset="0"/>
                <a:cs typeface="Times New Roman" panose="02020603050405020304" pitchFamily="18" charset="0"/>
              </a:rPr>
              <a:t>unggul. </a:t>
            </a:r>
            <a:endParaRPr lang="id-ID" sz="2800" dirty="0" smtClean="0">
              <a:latin typeface="Times New Roman" panose="02020603050405020304" pitchFamily="18" charset="0"/>
              <a:cs typeface="Times New Roman" panose="02020603050405020304" pitchFamily="18" charset="0"/>
            </a:endParaRPr>
          </a:p>
          <a:p>
            <a:pPr algn="just"/>
            <a:r>
              <a:rPr lang="sv-SE" sz="2800" dirty="0" smtClean="0">
                <a:latin typeface="Times New Roman" panose="02020603050405020304" pitchFamily="18" charset="0"/>
                <a:cs typeface="Times New Roman" panose="02020603050405020304" pitchFamily="18" charset="0"/>
              </a:rPr>
              <a:t>Banyak </a:t>
            </a:r>
            <a:r>
              <a:rPr lang="sv-SE" sz="2800" dirty="0">
                <a:latin typeface="Times New Roman" panose="02020603050405020304" pitchFamily="18" charset="0"/>
                <a:cs typeface="Times New Roman" panose="02020603050405020304" pitchFamily="18" charset="0"/>
              </a:rPr>
              <a:t>produk dan layanan yang dihasilkan oleh pebisnis sukses </a:t>
            </a:r>
            <a:r>
              <a:rPr lang="sv-SE" sz="2800" dirty="0" smtClean="0">
                <a:latin typeface="Times New Roman" panose="02020603050405020304" pitchFamily="18" charset="0"/>
                <a:cs typeface="Times New Roman" panose="02020603050405020304" pitchFamily="18" charset="0"/>
              </a:rPr>
              <a:t>merupakan</a:t>
            </a:r>
            <a:r>
              <a:rPr lang="id-ID" sz="2800" dirty="0" smtClean="0">
                <a:latin typeface="Times New Roman" panose="02020603050405020304" pitchFamily="18" charset="0"/>
                <a:cs typeface="Times New Roman" panose="02020603050405020304" pitchFamily="18" charset="0"/>
              </a:rPr>
              <a:t> </a:t>
            </a:r>
            <a:r>
              <a:rPr lang="sv-SE" sz="2800" dirty="0" smtClean="0">
                <a:latin typeface="Times New Roman" panose="02020603050405020304" pitchFamily="18" charset="0"/>
                <a:cs typeface="Times New Roman" panose="02020603050405020304" pitchFamily="18" charset="0"/>
              </a:rPr>
              <a:t>hasil </a:t>
            </a:r>
            <a:r>
              <a:rPr lang="sv-SE" sz="2800" dirty="0">
                <a:latin typeface="Times New Roman" panose="02020603050405020304" pitchFamily="18" charset="0"/>
                <a:cs typeface="Times New Roman" panose="02020603050405020304" pitchFamily="18" charset="0"/>
              </a:rPr>
              <a:t>inovasi dan kreatifitas yang dikembangkan dalam usaha. Oleh karena itu, </a:t>
            </a:r>
            <a:r>
              <a:rPr lang="sv-SE" sz="2800" dirty="0" smtClean="0">
                <a:latin typeface="Times New Roman" panose="02020603050405020304" pitchFamily="18" charset="0"/>
                <a:cs typeface="Times New Roman" panose="02020603050405020304" pitchFamily="18" charset="0"/>
              </a:rPr>
              <a:t>untuk</a:t>
            </a:r>
            <a:r>
              <a:rPr lang="id-ID" sz="2800" dirty="0" smtClean="0">
                <a:latin typeface="Times New Roman" panose="02020603050405020304" pitchFamily="18" charset="0"/>
                <a:cs typeface="Times New Roman" panose="02020603050405020304" pitchFamily="18" charset="0"/>
              </a:rPr>
              <a:t> menjadi </a:t>
            </a:r>
            <a:r>
              <a:rPr lang="id-ID" sz="2800" dirty="0">
                <a:latin typeface="Times New Roman" panose="02020603050405020304" pitchFamily="18" charset="0"/>
                <a:cs typeface="Times New Roman" panose="02020603050405020304" pitchFamily="18" charset="0"/>
              </a:rPr>
              <a:t>wirausaha yang unggul diperlukan kemampuan melakukan inovasi dan kreatifitas.</a:t>
            </a:r>
            <a:endParaRPr lang="id-ID" sz="2800" dirty="0">
              <a:latin typeface="Times New Roman" panose="02020603050405020304" pitchFamily="18" charset="0"/>
              <a:cs typeface="Times New Roman" panose="02020603050405020304" pitchFamily="18" charset="0"/>
            </a:endParaRPr>
          </a:p>
          <a:p>
            <a:pPr algn="just"/>
            <a:r>
              <a:rPr lang="id-ID" sz="2800" dirty="0" smtClean="0">
                <a:latin typeface="Times New Roman" panose="02020603050405020304" pitchFamily="18" charset="0"/>
                <a:cs typeface="Times New Roman" panose="02020603050405020304" pitchFamily="18" charset="0"/>
              </a:rPr>
              <a:t>Hasil inovasi yang didasarkan kreatifitas wirausaha menjadi produk dan jasa yang unggul.</a:t>
            </a:r>
            <a:endParaRPr lang="id-ID" sz="2800" dirty="0" smtClean="0">
              <a:latin typeface="Times New Roman" panose="02020603050405020304" pitchFamily="18" charset="0"/>
              <a:cs typeface="Times New Roman" panose="02020603050405020304" pitchFamily="18" charset="0"/>
            </a:endParaRPr>
          </a:p>
          <a:p>
            <a:pPr algn="just"/>
            <a:r>
              <a:rPr lang="id-ID" sz="2800" dirty="0" smtClean="0">
                <a:latin typeface="Times New Roman" panose="02020603050405020304" pitchFamily="18" charset="0"/>
                <a:cs typeface="Times New Roman" panose="02020603050405020304" pitchFamily="18" charset="0"/>
              </a:rPr>
              <a:t>Wirausaha melalui proses kreatif dan inovatif menciptakan nilai tambah atas barang dan jasa yang kemudian menciptakan berbagai keunggulan termasuk </a:t>
            </a:r>
            <a:r>
              <a:rPr lang="sv-SE" sz="2800" dirty="0" smtClean="0">
                <a:latin typeface="Times New Roman" panose="02020603050405020304" pitchFamily="18" charset="0"/>
                <a:cs typeface="Times New Roman" panose="02020603050405020304" pitchFamily="18" charset="0"/>
              </a:rPr>
              <a:t>keunggulan bersaing. Perusahaan seperti Microsoft, Sony, dan Toyota Motor, merupakan</a:t>
            </a:r>
            <a:r>
              <a:rPr lang="id-ID" sz="2800" dirty="0" smtClean="0">
                <a:latin typeface="Times New Roman" panose="02020603050405020304" pitchFamily="18" charset="0"/>
                <a:cs typeface="Times New Roman" panose="02020603050405020304" pitchFamily="18" charset="0"/>
              </a:rPr>
              <a:t> contoh perusahaan yang sukses dalam produknya karena memiliki kreativitas dan inovasi dibidang teknologi.</a:t>
            </a:r>
            <a:endParaRPr lang="id-ID" sz="2800" dirty="0" smtClean="0">
              <a:latin typeface="Times New Roman" panose="02020603050405020304" pitchFamily="18" charset="0"/>
              <a:cs typeface="Times New Roman" panose="02020603050405020304" pitchFamily="18" charset="0"/>
            </a:endParaRPr>
          </a:p>
          <a:p>
            <a:pPr algn="just"/>
            <a:endParaRPr lang="id-ID"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417638"/>
          </a:xfrm>
        </p:spPr>
        <p:txBody>
          <a:bodyPr>
            <a:normAutofit fontScale="90000"/>
          </a:bodyPr>
          <a:lstStyle/>
          <a:p>
            <a:br>
              <a:rPr lang="id-ID" b="1" dirty="0" smtClean="0"/>
            </a:br>
            <a:r>
              <a:rPr lang="id-ID" sz="3100" b="1" dirty="0" smtClean="0"/>
              <a:t>Menetapkan </a:t>
            </a:r>
            <a:r>
              <a:rPr lang="id-ID" sz="3100" b="1" dirty="0"/>
              <a:t>Inovasi dan Menciptakan Produk </a:t>
            </a:r>
            <a:r>
              <a:rPr lang="id-ID" sz="3100" b="1" dirty="0" smtClean="0"/>
              <a:t>dan Layanan </a:t>
            </a:r>
            <a:r>
              <a:rPr lang="id-ID" sz="3100" b="1" dirty="0"/>
              <a:t>yang unggul</a:t>
            </a:r>
            <a:endParaRPr lang="id-ID" sz="3100" dirty="0"/>
          </a:p>
        </p:txBody>
      </p:sp>
      <p:sp>
        <p:nvSpPr>
          <p:cNvPr id="3" name="Content Placeholder 2"/>
          <p:cNvSpPr>
            <a:spLocks noGrp="1"/>
          </p:cNvSpPr>
          <p:nvPr>
            <p:ph sz="quarter" idx="1"/>
          </p:nvPr>
        </p:nvSpPr>
        <p:spPr>
          <a:xfrm>
            <a:off x="0" y="1600200"/>
            <a:ext cx="8786842" cy="5257800"/>
          </a:xfrm>
        </p:spPr>
        <p:txBody>
          <a:bodyPr>
            <a:normAutofit fontScale="92500" lnSpcReduction="20000"/>
          </a:bodyPr>
          <a:lstStyle/>
          <a:p>
            <a:pPr algn="just"/>
            <a:r>
              <a:rPr lang="id-ID" dirty="0"/>
              <a:t>Tentunya tidak mudah dalam bagi wirausaha untuk menghasilkan produk dan </a:t>
            </a:r>
            <a:r>
              <a:rPr lang="id-ID" dirty="0" smtClean="0"/>
              <a:t>jasa  yang </a:t>
            </a:r>
            <a:r>
              <a:rPr lang="id-ID" dirty="0"/>
              <a:t>unggul, dari berbagai alternatif, terutama banyak hal yang dipertaruhkan terkait </a:t>
            </a:r>
            <a:r>
              <a:rPr lang="id-ID" dirty="0" smtClean="0"/>
              <a:t>resiko dan </a:t>
            </a:r>
            <a:r>
              <a:rPr lang="id-ID" dirty="0"/>
              <a:t>investasi ketika mengembangkan produk baru atau jasa.  </a:t>
            </a:r>
            <a:r>
              <a:rPr lang="id-ID" dirty="0" smtClean="0"/>
              <a:t>Untuk </a:t>
            </a:r>
            <a:r>
              <a:rPr lang="id-ID" dirty="0"/>
              <a:t>meminimalkan </a:t>
            </a:r>
            <a:r>
              <a:rPr lang="id-ID" dirty="0" smtClean="0"/>
              <a:t>resiko dan </a:t>
            </a:r>
            <a:r>
              <a:rPr lang="id-ID" dirty="0"/>
              <a:t>mengalokasikan sumber daya investasi dengan bijaksana, wirausaha </a:t>
            </a:r>
            <a:r>
              <a:rPr lang="id-ID" dirty="0" smtClean="0"/>
              <a:t>harus mempertimbangkan </a:t>
            </a:r>
            <a:r>
              <a:rPr lang="id-ID" dirty="0"/>
              <a:t>faktor-faktor berikut :</a:t>
            </a:r>
            <a:endParaRPr lang="id-ID" dirty="0"/>
          </a:p>
          <a:p>
            <a:pPr>
              <a:buNone/>
            </a:pPr>
            <a:r>
              <a:rPr lang="id-ID" dirty="0" smtClean="0"/>
              <a:t> 1</a:t>
            </a:r>
            <a:r>
              <a:rPr lang="id-ID" dirty="0"/>
              <a:t>. Apakah spesifikasi produk atau jasa baru yang akan dihasilkan memenuhi </a:t>
            </a:r>
            <a:r>
              <a:rPr lang="id-ID" dirty="0" smtClean="0"/>
              <a:t>kebutuhan pelanggan?</a:t>
            </a:r>
            <a:endParaRPr lang="id-ID" dirty="0" smtClean="0"/>
          </a:p>
          <a:p>
            <a:pPr>
              <a:buNone/>
            </a:pPr>
            <a:r>
              <a:rPr lang="id-ID" dirty="0" smtClean="0"/>
              <a:t>2</a:t>
            </a:r>
            <a:r>
              <a:rPr lang="id-ID" dirty="0"/>
              <a:t>. Apakah produk atau jasa baru tersebut layak untuk dipasarkan?</a:t>
            </a:r>
            <a:endParaRPr lang="id-ID" dirty="0"/>
          </a:p>
          <a:p>
            <a:pPr>
              <a:buNone/>
            </a:pPr>
            <a:r>
              <a:rPr lang="id-ID" dirty="0" smtClean="0"/>
              <a:t>3</a:t>
            </a:r>
            <a:r>
              <a:rPr lang="id-ID" dirty="0"/>
              <a:t>. Apakah proses pembuatan produk ini sudah dikuasai dengan baik?</a:t>
            </a:r>
            <a:endParaRPr lang="id-ID" dirty="0"/>
          </a:p>
          <a:p>
            <a:pPr>
              <a:buNone/>
            </a:pPr>
            <a:r>
              <a:rPr lang="id-ID" dirty="0"/>
              <a:t>4. Bagaimana produk dan jasa dibandingkan dengan produk pesaing?</a:t>
            </a:r>
            <a:endParaRPr lang="id-ID" dirty="0"/>
          </a:p>
          <a:p>
            <a:pPr>
              <a:buNone/>
            </a:pPr>
            <a:r>
              <a:rPr lang="id-ID" dirty="0"/>
              <a:t>5. Bagaimana strategi pemasaran produk atau jasa baru yang akan dipakai?</a:t>
            </a:r>
            <a:endParaRPr lang="id-ID"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s-ES" sz="3200" b="1" dirty="0"/>
              <a:t>PENETAPAN PRODUK UNGGUL DAN MANAJEMEN</a:t>
            </a:r>
            <a:br>
              <a:rPr lang="es-ES" sz="3200" b="1" dirty="0"/>
            </a:br>
            <a:r>
              <a:rPr lang="id-ID" sz="3200" b="1" dirty="0"/>
              <a:t>INOVASI</a:t>
            </a:r>
            <a:endParaRPr lang="id-ID" sz="3200" dirty="0"/>
          </a:p>
        </p:txBody>
      </p:sp>
      <p:sp>
        <p:nvSpPr>
          <p:cNvPr id="3" name="Content Placeholder 2"/>
          <p:cNvSpPr>
            <a:spLocks noGrp="1"/>
          </p:cNvSpPr>
          <p:nvPr>
            <p:ph sz="quarter" idx="1"/>
          </p:nvPr>
        </p:nvSpPr>
        <p:spPr>
          <a:xfrm>
            <a:off x="0" y="1600200"/>
            <a:ext cx="8715404" cy="5257800"/>
          </a:xfrm>
        </p:spPr>
        <p:txBody>
          <a:bodyPr>
            <a:normAutofit/>
          </a:bodyPr>
          <a:lstStyle/>
          <a:p>
            <a:pPr algn="just"/>
            <a:r>
              <a:rPr lang="id-ID" dirty="0"/>
              <a:t>Manajemen inovasi memegang peranan penting dalam pertumbuhan perusahaan </a:t>
            </a:r>
            <a:r>
              <a:rPr lang="id-ID" dirty="0" smtClean="0"/>
              <a:t>dan </a:t>
            </a:r>
            <a:r>
              <a:rPr lang="es-ES" dirty="0" err="1" smtClean="0"/>
              <a:t>menguasai</a:t>
            </a:r>
            <a:r>
              <a:rPr lang="es-ES" dirty="0" smtClean="0"/>
              <a:t> </a:t>
            </a:r>
            <a:r>
              <a:rPr lang="es-ES" dirty="0" err="1"/>
              <a:t>persaingan</a:t>
            </a:r>
            <a:r>
              <a:rPr lang="es-ES" dirty="0"/>
              <a:t>. </a:t>
            </a:r>
            <a:r>
              <a:rPr lang="es-ES" dirty="0" err="1"/>
              <a:t>Beberapa</a:t>
            </a:r>
            <a:r>
              <a:rPr lang="es-ES" dirty="0"/>
              <a:t> </a:t>
            </a:r>
            <a:r>
              <a:rPr lang="es-ES" dirty="0" err="1"/>
              <a:t>contoh</a:t>
            </a:r>
            <a:r>
              <a:rPr lang="es-ES" dirty="0"/>
              <a:t> </a:t>
            </a:r>
            <a:r>
              <a:rPr lang="es-ES" dirty="0" err="1"/>
              <a:t>perusahaan</a:t>
            </a:r>
            <a:r>
              <a:rPr lang="es-ES" dirty="0"/>
              <a:t> yang </a:t>
            </a:r>
            <a:r>
              <a:rPr lang="es-ES" dirty="0" err="1"/>
              <a:t>mengelola</a:t>
            </a:r>
            <a:r>
              <a:rPr lang="es-ES" dirty="0"/>
              <a:t> </a:t>
            </a:r>
            <a:r>
              <a:rPr lang="es-ES" dirty="0" err="1"/>
              <a:t>inovasi</a:t>
            </a:r>
            <a:r>
              <a:rPr lang="es-ES" dirty="0"/>
              <a:t> </a:t>
            </a:r>
            <a:r>
              <a:rPr lang="es-ES" dirty="0" err="1"/>
              <a:t>dengan</a:t>
            </a:r>
            <a:r>
              <a:rPr lang="es-ES" dirty="0"/>
              <a:t> </a:t>
            </a:r>
            <a:r>
              <a:rPr lang="es-ES" dirty="0" err="1" smtClean="0"/>
              <a:t>baik</a:t>
            </a:r>
            <a:r>
              <a:rPr lang="id-ID" dirty="0" smtClean="0"/>
              <a:t> adalah </a:t>
            </a:r>
            <a:r>
              <a:rPr lang="id-ID" dirty="0"/>
              <a:t>Apple dan Google. Sejak didirikan dari tahun 1970-an, Apple yang </a:t>
            </a:r>
            <a:r>
              <a:rPr lang="id-ID" dirty="0" smtClean="0"/>
              <a:t>terus mengembangkan </a:t>
            </a:r>
            <a:r>
              <a:rPr lang="id-ID" dirty="0"/>
              <a:t>inovasinya terus sehingga menghasilkan produk produk gagdet </a:t>
            </a:r>
            <a:r>
              <a:rPr lang="id-ID" dirty="0" smtClean="0"/>
              <a:t>Ipad, Iphone</a:t>
            </a:r>
            <a:r>
              <a:rPr lang="id-ID" dirty="0"/>
              <a:t>, Ipod yang diterima di pasar. Bahkan setelah meninggalnya sang pendiri Steve </a:t>
            </a:r>
            <a:r>
              <a:rPr lang="id-ID" dirty="0" smtClean="0"/>
              <a:t>Job, Apple </a:t>
            </a:r>
            <a:r>
              <a:rPr lang="id-ID" dirty="0"/>
              <a:t>diperkirakan akan meluncurkan I-car. Selain itu, Google juga muncul dengan </a:t>
            </a:r>
            <a:r>
              <a:rPr lang="id-ID" dirty="0" smtClean="0"/>
              <a:t>dengan berbagai </a:t>
            </a:r>
            <a:r>
              <a:rPr lang="id-ID" dirty="0"/>
              <a:t>layanan search engine dan dilengkapi dengan berbagai layanan lain yang unik </a:t>
            </a:r>
            <a:r>
              <a:rPr lang="id-ID" dirty="0" smtClean="0"/>
              <a:t>di Internet</a:t>
            </a:r>
            <a:r>
              <a:rPr lang="id-ID" dirty="0"/>
              <a:t>.</a:t>
            </a:r>
            <a:endParaRPr lang="id-ID"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86842" cy="6858000"/>
          </a:xfrm>
        </p:spPr>
        <p:txBody>
          <a:bodyPr>
            <a:normAutofit/>
          </a:bodyPr>
          <a:lstStyle/>
          <a:p>
            <a:r>
              <a:rPr lang="id-ID" dirty="0"/>
              <a:t>Perlu </a:t>
            </a:r>
            <a:r>
              <a:rPr lang="id-ID" dirty="0" smtClean="0"/>
              <a:t>disadari oleh </a:t>
            </a:r>
            <a:r>
              <a:rPr lang="id-ID" dirty="0"/>
              <a:t>wirausaha, bahwa dari 1000 ide yang brilian, mungkin hanya satu yang menjadi </a:t>
            </a:r>
            <a:r>
              <a:rPr lang="id-ID" dirty="0" smtClean="0"/>
              <a:t>inovatif. Untuk </a:t>
            </a:r>
            <a:r>
              <a:rPr lang="id-ID" dirty="0"/>
              <a:t>menghasilkan 100 jenis produk dalam satu tahunnya, maka dibutuhkan 100.000 </a:t>
            </a:r>
            <a:r>
              <a:rPr lang="id-ID" dirty="0" smtClean="0"/>
              <a:t>ribu ide </a:t>
            </a:r>
            <a:r>
              <a:rPr lang="id-ID" dirty="0"/>
              <a:t>brilian.  </a:t>
            </a:r>
            <a:endParaRPr lang="id-ID" dirty="0" smtClean="0"/>
          </a:p>
          <a:p>
            <a:r>
              <a:rPr lang="id-ID" dirty="0" smtClean="0"/>
              <a:t>Banyaknya </a:t>
            </a:r>
            <a:r>
              <a:rPr lang="id-ID" dirty="0"/>
              <a:t>ide tersebut, akan menuntut manajemen inovasi yang baik </a:t>
            </a:r>
            <a:r>
              <a:rPr lang="id-ID" dirty="0" smtClean="0"/>
              <a:t>untuk menghindarkan </a:t>
            </a:r>
            <a:r>
              <a:rPr lang="id-ID" dirty="0"/>
              <a:t>ide-ide yang menumpuk dan terlambat untuk diperkenalkan di </a:t>
            </a:r>
            <a:r>
              <a:rPr lang="id-ID" dirty="0" smtClean="0"/>
              <a:t>pasar. Kesalahan </a:t>
            </a:r>
            <a:r>
              <a:rPr lang="id-ID" dirty="0"/>
              <a:t>dalam meluncurkan produk dan jasa atau terlambat diperkenalkan kepada </a:t>
            </a:r>
            <a:r>
              <a:rPr lang="id-ID" dirty="0" smtClean="0"/>
              <a:t>pasar </a:t>
            </a:r>
            <a:r>
              <a:rPr lang="fi-FI" dirty="0" smtClean="0"/>
              <a:t>maka </a:t>
            </a:r>
            <a:r>
              <a:rPr lang="fi-FI" dirty="0"/>
              <a:t>akan menimbulkan potensi kehilangan pendapatan dan kehilangan </a:t>
            </a:r>
            <a:r>
              <a:rPr lang="fi-FI" dirty="0" smtClean="0"/>
              <a:t>kemampuan</a:t>
            </a:r>
            <a:r>
              <a:rPr lang="id-ID" dirty="0" smtClean="0"/>
              <a:t> bersaing </a:t>
            </a:r>
            <a:r>
              <a:rPr lang="id-ID" dirty="0"/>
              <a:t>dengan yang lain.</a:t>
            </a:r>
            <a:endParaRPr lang="id-ID"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86842" cy="6858000"/>
          </a:xfrm>
        </p:spPr>
        <p:txBody>
          <a:bodyPr>
            <a:normAutofit lnSpcReduction="10000"/>
          </a:bodyPr>
          <a:lstStyle/>
          <a:p>
            <a:pPr algn="just"/>
            <a:r>
              <a:rPr lang="id-ID" dirty="0">
                <a:latin typeface="Times New Roman" panose="02020603050405020304" pitchFamily="18" charset="0"/>
                <a:cs typeface="Times New Roman" panose="02020603050405020304" pitchFamily="18" charset="0"/>
              </a:rPr>
              <a:t>Rothwell (1994) menjelaskan bahwa evolusi inovasi terbagi dalam lima generasi </a:t>
            </a:r>
            <a:r>
              <a:rPr lang="id-ID" dirty="0" smtClean="0">
                <a:latin typeface="Times New Roman" panose="02020603050405020304" pitchFamily="18" charset="0"/>
                <a:cs typeface="Times New Roman" panose="02020603050405020304" pitchFamily="18" charset="0"/>
              </a:rPr>
              <a:t>perilaku inovasi</a:t>
            </a:r>
            <a:r>
              <a:rPr lang="id-ID" dirty="0">
                <a:latin typeface="Times New Roman" panose="02020603050405020304" pitchFamily="18" charset="0"/>
                <a:cs typeface="Times New Roman" panose="02020603050405020304" pitchFamily="18" charset="0"/>
              </a:rPr>
              <a:t>, yaitu:</a:t>
            </a:r>
            <a:endParaRPr lang="id-ID" dirty="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1.Generasi </a:t>
            </a:r>
            <a:r>
              <a:rPr lang="id-ID" dirty="0">
                <a:latin typeface="Times New Roman" panose="02020603050405020304" pitchFamily="18" charset="0"/>
                <a:cs typeface="Times New Roman" panose="02020603050405020304" pitchFamily="18" charset="0"/>
              </a:rPr>
              <a:t>pertama inovasi (1G) – technology push. Area </a:t>
            </a:r>
            <a:r>
              <a:rPr lang="id-ID" dirty="0" smtClean="0">
                <a:latin typeface="Times New Roman" panose="02020603050405020304" pitchFamily="18" charset="0"/>
                <a:cs typeface="Times New Roman" panose="02020603050405020304" pitchFamily="18" charset="0"/>
              </a:rPr>
              <a:t>inovasi</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lebih menekankan </a:t>
            </a:r>
            <a:r>
              <a:rPr lang="it-IT" dirty="0" smtClean="0">
                <a:latin typeface="Times New Roman" panose="02020603050405020304" pitchFamily="18" charset="0"/>
                <a:cs typeface="Times New Roman" panose="02020603050405020304" pitchFamily="18" charset="0"/>
              </a:rPr>
              <a:t>sebagai </a:t>
            </a:r>
            <a:r>
              <a:rPr lang="it-IT" dirty="0">
                <a:latin typeface="Times New Roman" panose="02020603050405020304" pitchFamily="18" charset="0"/>
                <a:cs typeface="Times New Roman" panose="02020603050405020304" pitchFamily="18" charset="0"/>
              </a:rPr>
              <a:t>pondasi dari revolusi industri.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a:t>
            </a:r>
            <a:r>
              <a:rPr lang="it-IT" dirty="0" smtClean="0">
                <a:latin typeface="Times New Roman" panose="02020603050405020304" pitchFamily="18" charset="0"/>
                <a:cs typeface="Times New Roman" panose="02020603050405020304" pitchFamily="18" charset="0"/>
              </a:rPr>
              <a:t>Inovasi </a:t>
            </a:r>
            <a:r>
              <a:rPr lang="it-IT" dirty="0">
                <a:latin typeface="Times New Roman" panose="02020603050405020304" pitchFamily="18" charset="0"/>
                <a:cs typeface="Times New Roman" panose="02020603050405020304" pitchFamily="18" charset="0"/>
              </a:rPr>
              <a:t>hadir bersama teknologi baru </a:t>
            </a:r>
            <a:r>
              <a:rPr lang="it-IT" dirty="0" smtClean="0">
                <a:latin typeface="Times New Roman" panose="02020603050405020304" pitchFamily="18" charset="0"/>
                <a:cs typeface="Times New Roman" panose="02020603050405020304" pitchFamily="18" charset="0"/>
              </a:rPr>
              <a:t>untuk</a:t>
            </a:r>
            <a:r>
              <a:rPr lang="id-ID" dirty="0" smtClean="0">
                <a:latin typeface="Times New Roman" panose="02020603050405020304" pitchFamily="18" charset="0"/>
                <a:cs typeface="Times New Roman" panose="02020603050405020304" pitchFamily="18" charset="0"/>
              </a:rPr>
              <a:t> mengembangkan</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produk </a:t>
            </a:r>
            <a:r>
              <a:rPr lang="id-ID" dirty="0">
                <a:latin typeface="Times New Roman" panose="02020603050405020304" pitchFamily="18" charset="0"/>
                <a:cs typeface="Times New Roman" panose="02020603050405020304" pitchFamily="18" charset="0"/>
              </a:rPr>
              <a:t>dan </a:t>
            </a:r>
            <a:r>
              <a:rPr lang="id-ID" dirty="0" smtClean="0">
                <a:latin typeface="Times New Roman" panose="02020603050405020304" pitchFamily="18" charset="0"/>
                <a:cs typeface="Times New Roman" panose="02020603050405020304" pitchFamily="18" charset="0"/>
              </a:rPr>
              <a:t>produksi.</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2. Generasi </a:t>
            </a:r>
            <a:r>
              <a:rPr lang="id-ID" dirty="0">
                <a:latin typeface="Times New Roman" panose="02020603050405020304" pitchFamily="18" charset="0"/>
                <a:cs typeface="Times New Roman" panose="02020603050405020304" pitchFamily="18" charset="0"/>
              </a:rPr>
              <a:t>kedua inovasi (2G) – need pull. Area inovasi </a:t>
            </a:r>
            <a:r>
              <a:rPr lang="id-ID" dirty="0" smtClean="0">
                <a:latin typeface="Times New Roman" panose="02020603050405020304" pitchFamily="18" charset="0"/>
                <a:cs typeface="Times New Roman" panose="02020603050405020304" pitchFamily="18" charset="0"/>
              </a:rPr>
              <a:t>berbasispada</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fokus </a:t>
            </a:r>
            <a:r>
              <a:rPr lang="id-ID" dirty="0">
                <a:latin typeface="Times New Roman" panose="02020603050405020304" pitchFamily="18" charset="0"/>
                <a:cs typeface="Times New Roman" panose="02020603050405020304" pitchFamily="18" charset="0"/>
              </a:rPr>
              <a:t>pasar </a:t>
            </a:r>
            <a:r>
              <a:rPr lang="id-ID" dirty="0" smtClean="0">
                <a:latin typeface="Times New Roman" panose="02020603050405020304" pitchFamily="18" charset="0"/>
                <a:cs typeface="Times New Roman" panose="02020603050405020304" pitchFamily="18" charset="0"/>
              </a:rPr>
              <a:t>dan konsumen</a:t>
            </a:r>
            <a:r>
              <a:rPr lang="id-ID" dirty="0">
                <a:latin typeface="Times New Roman" panose="02020603050405020304" pitchFamily="18" charset="0"/>
                <a:cs typeface="Times New Roman" panose="02020603050405020304" pitchFamily="18" charset="0"/>
              </a:rPr>
              <a:t>, dimana konsumen menekan </a:t>
            </a:r>
            <a:r>
              <a:rPr lang="id-ID" dirty="0" smtClean="0">
                <a:latin typeface="Times New Roman" panose="02020603050405020304" pitchFamily="18" charset="0"/>
                <a:cs typeface="Times New Roman" panose="02020603050405020304" pitchFamily="18" charset="0"/>
              </a:rPr>
              <a:t>kebutuhan</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dan </a:t>
            </a:r>
            <a:r>
              <a:rPr lang="id-ID" dirty="0">
                <a:latin typeface="Times New Roman" panose="02020603050405020304" pitchFamily="18" charset="0"/>
                <a:cs typeface="Times New Roman" panose="02020603050405020304" pitchFamily="18" charset="0"/>
              </a:rPr>
              <a:t>respon teknologi </a:t>
            </a:r>
            <a:r>
              <a:rPr lang="id-ID" dirty="0" smtClean="0">
                <a:latin typeface="Times New Roman" panose="02020603050405020304" pitchFamily="18" charset="0"/>
                <a:cs typeface="Times New Roman" panose="02020603050405020304" pitchFamily="18" charset="0"/>
              </a:rPr>
              <a:t>produksi. Pemasaran </a:t>
            </a:r>
            <a:r>
              <a:rPr lang="id-ID" dirty="0">
                <a:latin typeface="Times New Roman" panose="02020603050405020304" pitchFamily="18" charset="0"/>
                <a:cs typeface="Times New Roman" panose="02020603050405020304" pitchFamily="18" charset="0"/>
              </a:rPr>
              <a:t>menentukan peran </a:t>
            </a:r>
            <a:r>
              <a:rPr lang="id-ID" dirty="0" smtClean="0">
                <a:latin typeface="Times New Roman" panose="02020603050405020304" pitchFamily="18" charset="0"/>
                <a:cs typeface="Times New Roman" panose="02020603050405020304" pitchFamily="18" charset="0"/>
              </a:rPr>
              <a:t>dari</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pemunculan </a:t>
            </a:r>
            <a:r>
              <a:rPr lang="id-ID" dirty="0">
                <a:latin typeface="Times New Roman" panose="02020603050405020304" pitchFamily="18" charset="0"/>
                <a:cs typeface="Times New Roman" panose="02020603050405020304" pitchFamily="18" charset="0"/>
              </a:rPr>
              <a:t>ide-ide </a:t>
            </a:r>
            <a:r>
              <a:rPr lang="id-ID" dirty="0" smtClean="0">
                <a:latin typeface="Times New Roman" panose="02020603050405020304" pitchFamily="18" charset="0"/>
                <a:cs typeface="Times New Roman" panose="02020603050405020304" pitchFamily="18" charset="0"/>
              </a:rPr>
              <a:t>baru.</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3.  Generasi </a:t>
            </a:r>
            <a:r>
              <a:rPr lang="id-ID" dirty="0">
                <a:latin typeface="Times New Roman" panose="02020603050405020304" pitchFamily="18" charset="0"/>
                <a:cs typeface="Times New Roman" panose="02020603050405020304" pitchFamily="18" charset="0"/>
              </a:rPr>
              <a:t>ketiga inovasi. (3G) – coupling model. Area inovasi </a:t>
            </a:r>
            <a:r>
              <a:rPr lang="id-ID" dirty="0" smtClean="0">
                <a:latin typeface="Times New Roman" panose="02020603050405020304" pitchFamily="18" charset="0"/>
                <a:cs typeface="Times New Roman" panose="02020603050405020304" pitchFamily="18" charset="0"/>
              </a:rPr>
              <a:t>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a:latin typeface="Times New Roman" panose="02020603050405020304" pitchFamily="18" charset="0"/>
                <a:cs typeface="Times New Roman" panose="02020603050405020304" pitchFamily="18" charset="0"/>
              </a:rPr>
              <a:t> </a:t>
            </a:r>
            <a:r>
              <a:rPr lang="id-ID" dirty="0" smtClean="0">
                <a:latin typeface="Times New Roman" panose="02020603050405020304" pitchFamily="18" charset="0"/>
                <a:cs typeface="Times New Roman" panose="02020603050405020304" pitchFamily="18" charset="0"/>
              </a:rPr>
              <a:t>    berkembangan menjadi model </a:t>
            </a:r>
            <a:r>
              <a:rPr lang="id-ID" dirty="0">
                <a:latin typeface="Times New Roman" panose="02020603050405020304" pitchFamily="18" charset="0"/>
                <a:cs typeface="Times New Roman" panose="02020603050405020304" pitchFamily="18" charset="0"/>
              </a:rPr>
              <a:t>pengelompokkan.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Pemasaran mungkin </a:t>
            </a:r>
            <a:r>
              <a:rPr lang="id-ID" dirty="0">
                <a:latin typeface="Times New Roman" panose="02020603050405020304" pitchFamily="18" charset="0"/>
                <a:cs typeface="Times New Roman" panose="02020603050405020304" pitchFamily="18" charset="0"/>
              </a:rPr>
              <a:t>membutuhkan ide-ide baru, </a:t>
            </a:r>
            <a:r>
              <a:rPr lang="id-ID" dirty="0" smtClean="0">
                <a:latin typeface="Times New Roman" panose="02020603050405020304" pitchFamily="18" charset="0"/>
                <a:cs typeface="Times New Roman" panose="02020603050405020304" pitchFamily="18" charset="0"/>
              </a:rPr>
              <a:t>namun teknologi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produksi </a:t>
            </a:r>
            <a:r>
              <a:rPr lang="id-ID" dirty="0">
                <a:latin typeface="Times New Roman" panose="02020603050405020304" pitchFamily="18" charset="0"/>
                <a:cs typeface="Times New Roman" panose="02020603050405020304" pitchFamily="18" charset="0"/>
              </a:rPr>
              <a:t>memberikan solusi. Alternatifnya, R&amp;D mengembangkan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ide-ide baru bagi </a:t>
            </a:r>
            <a:r>
              <a:rPr lang="id-ID" dirty="0">
                <a:latin typeface="Times New Roman" panose="02020603050405020304" pitchFamily="18" charset="0"/>
                <a:cs typeface="Times New Roman" panose="02020603050405020304" pitchFamily="18" charset="0"/>
              </a:rPr>
              <a:t>pemasaran dengan feedback dari pasar, R&amp;D dan </a:t>
            </a:r>
            <a:endParaRPr lang="id-ID" dirty="0" smtClean="0">
              <a:latin typeface="Times New Roman" panose="02020603050405020304" pitchFamily="18" charset="0"/>
              <a:cs typeface="Times New Roman" panose="02020603050405020304" pitchFamily="18" charset="0"/>
            </a:endParaRPr>
          </a:p>
          <a:p>
            <a:pPr marL="514350" indent="-514350" algn="just">
              <a:buNone/>
            </a:pPr>
            <a:r>
              <a:rPr lang="id-ID" dirty="0" smtClean="0">
                <a:latin typeface="Times New Roman" panose="02020603050405020304" pitchFamily="18" charset="0"/>
                <a:cs typeface="Times New Roman" panose="02020603050405020304" pitchFamily="18" charset="0"/>
              </a:rPr>
              <a:t>     pemasaran </a:t>
            </a:r>
            <a:r>
              <a:rPr lang="id-ID" dirty="0">
                <a:latin typeface="Times New Roman" panose="02020603050405020304" pitchFamily="18" charset="0"/>
                <a:cs typeface="Times New Roman" panose="02020603050405020304" pitchFamily="18" charset="0"/>
              </a:rPr>
              <a:t>menyatu </a:t>
            </a:r>
            <a:r>
              <a:rPr lang="id-ID" dirty="0" smtClean="0">
                <a:latin typeface="Times New Roman" panose="02020603050405020304" pitchFamily="18" charset="0"/>
                <a:cs typeface="Times New Roman" panose="02020603050405020304" pitchFamily="18" charset="0"/>
              </a:rPr>
              <a:t>dalam hubungan </a:t>
            </a:r>
            <a:r>
              <a:rPr lang="id-ID" dirty="0">
                <a:latin typeface="Times New Roman" panose="02020603050405020304" pitchFamily="18" charset="0"/>
                <a:cs typeface="Times New Roman" panose="02020603050405020304" pitchFamily="18" charset="0"/>
              </a:rPr>
              <a:t>yang kuat.</a:t>
            </a:r>
            <a:endParaRPr lang="id-ID" dirty="0">
              <a:latin typeface="Times New Roman" panose="02020603050405020304" pitchFamily="18" charset="0"/>
              <a:cs typeface="Times New Roman" panose="02020603050405020304"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858280" cy="6858000"/>
          </a:xfrm>
        </p:spPr>
        <p:txBody>
          <a:bodyPr>
            <a:normAutofit/>
          </a:bodyPr>
          <a:lstStyle/>
          <a:p>
            <a:pPr algn="just">
              <a:buNone/>
            </a:pPr>
            <a:r>
              <a:rPr lang="id-ID" sz="2400" dirty="0">
                <a:latin typeface="Times New Roman" panose="02020603050405020304" pitchFamily="18" charset="0"/>
                <a:cs typeface="Times New Roman" panose="02020603050405020304" pitchFamily="18" charset="0"/>
              </a:rPr>
              <a:t>4. Generasi keempat inovasi (4G) – integrated model. Model inovasi yang </a:t>
            </a:r>
            <a:r>
              <a:rPr lang="id-ID" sz="2400" dirty="0" smtClean="0">
                <a:latin typeface="Times New Roman" panose="02020603050405020304" pitchFamily="18" charset="0"/>
                <a:cs typeface="Times New Roman" panose="02020603050405020304" pitchFamily="18" charset="0"/>
              </a:rPr>
              <a:t>terintegrasi  menunjukkan </a:t>
            </a:r>
            <a:r>
              <a:rPr lang="id-ID" sz="2400" dirty="0">
                <a:latin typeface="Times New Roman" panose="02020603050405020304" pitchFamily="18" charset="0"/>
                <a:cs typeface="Times New Roman" panose="02020603050405020304" pitchFamily="18" charset="0"/>
              </a:rPr>
              <a:t>R&amp;D dan pemasaran memiliki aktivitas yang terintegrasi, bersama </a:t>
            </a:r>
            <a:r>
              <a:rPr lang="id-ID" sz="2400" dirty="0" smtClean="0">
                <a:latin typeface="Times New Roman" panose="02020603050405020304" pitchFamily="18" charset="0"/>
                <a:cs typeface="Times New Roman" panose="02020603050405020304" pitchFamily="18" charset="0"/>
              </a:rPr>
              <a:t>dengan supplier </a:t>
            </a:r>
            <a:r>
              <a:rPr lang="id-ID" sz="2400" dirty="0">
                <a:latin typeface="Times New Roman" panose="02020603050405020304" pitchFamily="18" charset="0"/>
                <a:cs typeface="Times New Roman" panose="02020603050405020304" pitchFamily="18" charset="0"/>
              </a:rPr>
              <a:t>dan menghilangkan peran yang dikelompokkan untuk memimpin </a:t>
            </a:r>
            <a:r>
              <a:rPr lang="id-ID" sz="2400" dirty="0" smtClean="0">
                <a:latin typeface="Times New Roman" panose="02020603050405020304" pitchFamily="18" charset="0"/>
                <a:cs typeface="Times New Roman" panose="02020603050405020304" pitchFamily="18" charset="0"/>
              </a:rPr>
              <a:t>konsumen. </a:t>
            </a:r>
            <a:endParaRPr lang="id-ID" sz="2400" dirty="0" smtClean="0">
              <a:latin typeface="Times New Roman" panose="02020603050405020304" pitchFamily="18" charset="0"/>
              <a:cs typeface="Times New Roman" panose="02020603050405020304" pitchFamily="18" charset="0"/>
            </a:endParaRPr>
          </a:p>
          <a:p>
            <a:pPr algn="just">
              <a:buNone/>
            </a:pPr>
            <a:r>
              <a:rPr lang="id-ID" sz="2400" dirty="0" smtClean="0">
                <a:latin typeface="Times New Roman" panose="02020603050405020304" pitchFamily="18" charset="0"/>
                <a:cs typeface="Times New Roman" panose="02020603050405020304" pitchFamily="18" charset="0"/>
              </a:rPr>
              <a:t>5</a:t>
            </a:r>
            <a:r>
              <a:rPr lang="id-ID" sz="2400" dirty="0">
                <a:latin typeface="Times New Roman" panose="02020603050405020304" pitchFamily="18" charset="0"/>
                <a:cs typeface="Times New Roman" panose="02020603050405020304" pitchFamily="18" charset="0"/>
              </a:rPr>
              <a:t>. Generasi kelima inovasi (5G) – system integration and networking model. Model </a:t>
            </a:r>
            <a:r>
              <a:rPr lang="id-ID" sz="2400" dirty="0" smtClean="0">
                <a:latin typeface="Times New Roman" panose="02020603050405020304" pitchFamily="18" charset="0"/>
                <a:cs typeface="Times New Roman" panose="02020603050405020304" pitchFamily="18" charset="0"/>
              </a:rPr>
              <a:t>inovasi yang </a:t>
            </a:r>
            <a:r>
              <a:rPr lang="id-ID" sz="2400" dirty="0">
                <a:latin typeface="Times New Roman" panose="02020603050405020304" pitchFamily="18" charset="0"/>
                <a:cs typeface="Times New Roman" panose="02020603050405020304" pitchFamily="18" charset="0"/>
              </a:rPr>
              <a:t>dikembangkan mengintegrasikan strategi mitra dengan supplier dan </a:t>
            </a:r>
            <a:r>
              <a:rPr lang="id-ID" sz="2400" dirty="0" smtClean="0">
                <a:latin typeface="Times New Roman" panose="02020603050405020304" pitchFamily="18" charset="0"/>
                <a:cs typeface="Times New Roman" panose="02020603050405020304" pitchFamily="18" charset="0"/>
              </a:rPr>
              <a:t>konsumen melalui </a:t>
            </a:r>
            <a:r>
              <a:rPr lang="id-ID" sz="2400" dirty="0">
                <a:latin typeface="Times New Roman" panose="02020603050405020304" pitchFamily="18" charset="0"/>
                <a:cs typeface="Times New Roman" panose="02020603050405020304" pitchFamily="18" charset="0"/>
              </a:rPr>
              <a:t>sistem yang tangguh dan memiliki kolaborasi antara pemasaran dan </a:t>
            </a:r>
            <a:r>
              <a:rPr lang="id-ID" sz="2400" dirty="0" smtClean="0">
                <a:latin typeface="Times New Roman" panose="02020603050405020304" pitchFamily="18" charset="0"/>
                <a:cs typeface="Times New Roman" panose="02020603050405020304" pitchFamily="18" charset="0"/>
              </a:rPr>
              <a:t>penelitian yang </a:t>
            </a:r>
            <a:r>
              <a:rPr lang="id-ID" sz="2400" dirty="0">
                <a:latin typeface="Times New Roman" panose="02020603050405020304" pitchFamily="18" charset="0"/>
                <a:cs typeface="Times New Roman" panose="02020603050405020304" pitchFamily="18" charset="0"/>
              </a:rPr>
              <a:t>kuat. Penekanan pada fleksibilitas dan </a:t>
            </a:r>
            <a:r>
              <a:rPr lang="id-ID" sz="2400" dirty="0" smtClean="0">
                <a:latin typeface="Times New Roman" panose="02020603050405020304" pitchFamily="18" charset="0"/>
                <a:cs typeface="Times New Roman" panose="02020603050405020304" pitchFamily="18" charset="0"/>
              </a:rPr>
              <a:t>kecepatan pengembangan </a:t>
            </a:r>
            <a:r>
              <a:rPr lang="id-ID" sz="2400" dirty="0">
                <a:latin typeface="Times New Roman" panose="02020603050405020304" pitchFamily="18" charset="0"/>
                <a:cs typeface="Times New Roman" panose="02020603050405020304" pitchFamily="18" charset="0"/>
              </a:rPr>
              <a:t>dengan </a:t>
            </a:r>
            <a:r>
              <a:rPr lang="id-ID" sz="2400" dirty="0" smtClean="0">
                <a:latin typeface="Times New Roman" panose="02020603050405020304" pitchFamily="18" charset="0"/>
                <a:cs typeface="Times New Roman" panose="02020603050405020304" pitchFamily="18" charset="0"/>
              </a:rPr>
              <a:t>fokus </a:t>
            </a:r>
            <a:r>
              <a:rPr lang="sv-SE" sz="2400" dirty="0" smtClean="0">
                <a:latin typeface="Times New Roman" panose="02020603050405020304" pitchFamily="18" charset="0"/>
                <a:cs typeface="Times New Roman" panose="02020603050405020304" pitchFamily="18" charset="0"/>
              </a:rPr>
              <a:t>pada </a:t>
            </a:r>
            <a:r>
              <a:rPr lang="sv-SE" sz="2400" dirty="0">
                <a:latin typeface="Times New Roman" panose="02020603050405020304" pitchFamily="18" charset="0"/>
                <a:cs typeface="Times New Roman" panose="02020603050405020304" pitchFamily="18" charset="0"/>
              </a:rPr>
              <a:t>kualitas dan faktor lainnya</a:t>
            </a:r>
            <a:r>
              <a:rPr lang="sv-SE" sz="2400" dirty="0" smtClean="0">
                <a:latin typeface="Times New Roman" panose="02020603050405020304" pitchFamily="18" charset="0"/>
                <a:cs typeface="Times New Roman" panose="02020603050405020304" pitchFamily="18" charset="0"/>
              </a:rPr>
              <a:t>.</a:t>
            </a:r>
            <a:endParaRPr lang="id-ID" sz="2400" dirty="0" smtClean="0">
              <a:latin typeface="Times New Roman" panose="02020603050405020304" pitchFamily="18" charset="0"/>
              <a:cs typeface="Times New Roman" panose="02020603050405020304" pitchFamily="18" charset="0"/>
            </a:endParaRPr>
          </a:p>
          <a:p>
            <a:pPr algn="just">
              <a:buNone/>
            </a:pPr>
            <a:endParaRPr lang="id-ID" sz="2400" dirty="0" smtClean="0">
              <a:latin typeface="Times New Roman" panose="02020603050405020304" pitchFamily="18" charset="0"/>
              <a:cs typeface="Times New Roman" panose="02020603050405020304" pitchFamily="18" charset="0"/>
            </a:endParaRPr>
          </a:p>
          <a:p>
            <a:pPr algn="just"/>
            <a:r>
              <a:rPr lang="id-ID" sz="2400" dirty="0" smtClean="0"/>
              <a:t>Dengan menyadari bahwa saat ini perubahan dan manajemen inovasi memegang </a:t>
            </a:r>
            <a:r>
              <a:rPr lang="sv-SE" sz="2400" dirty="0" smtClean="0"/>
              <a:t>peranan penting dan semakin berkembang, sudah saatnya wirausaha baru mengenali</a:t>
            </a:r>
            <a:r>
              <a:rPr lang="id-ID" sz="2400" dirty="0" smtClean="0"/>
              <a:t> bagaimana memanfaatkan perkembangan inovasi tersebut.</a:t>
            </a:r>
            <a:endParaRPr lang="id-ID" sz="2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b="1" dirty="0"/>
              <a:t>Seleksi Barang Dan Jasa</a:t>
            </a:r>
            <a:endParaRPr lang="id-ID" dirty="0"/>
          </a:p>
        </p:txBody>
      </p:sp>
      <p:sp>
        <p:nvSpPr>
          <p:cNvPr id="3" name="Content Placeholder 2"/>
          <p:cNvSpPr>
            <a:spLocks noGrp="1"/>
          </p:cNvSpPr>
          <p:nvPr>
            <p:ph sz="quarter" idx="1"/>
          </p:nvPr>
        </p:nvSpPr>
        <p:spPr>
          <a:xfrm>
            <a:off x="0" y="1357298"/>
            <a:ext cx="8786842" cy="5500702"/>
          </a:xfrm>
        </p:spPr>
        <p:txBody>
          <a:bodyPr>
            <a:normAutofit/>
          </a:bodyPr>
          <a:lstStyle/>
          <a:p>
            <a:pPr algn="just"/>
            <a:r>
              <a:rPr lang="id-ID" dirty="0"/>
              <a:t>Memilih produk memang cukup rumit. Di satu sisi, </a:t>
            </a:r>
            <a:r>
              <a:rPr lang="id-ID" dirty="0" smtClean="0"/>
              <a:t>berbisnis dalam </a:t>
            </a:r>
            <a:r>
              <a:rPr lang="id-ID" dirty="0"/>
              <a:t>bidang yang langka membuat hati tenang karena minimnya pesaing. Namun di </a:t>
            </a:r>
            <a:r>
              <a:rPr lang="id-ID" dirty="0" smtClean="0"/>
              <a:t>sisi lain</a:t>
            </a:r>
            <a:r>
              <a:rPr lang="id-ID" dirty="0"/>
              <a:t>, pebisnis membutuhkan kesabaran karena produk yang dijual bukan barang </a:t>
            </a:r>
            <a:r>
              <a:rPr lang="id-ID" dirty="0" smtClean="0"/>
              <a:t>primer masyarakat</a:t>
            </a:r>
            <a:r>
              <a:rPr lang="id-ID" dirty="0"/>
              <a:t>. Sementara ketika memilih produk yang dibutuhkan pasar dalam jumlah </a:t>
            </a:r>
            <a:r>
              <a:rPr lang="id-ID" dirty="0" smtClean="0"/>
              <a:t>yang banyak</a:t>
            </a:r>
            <a:r>
              <a:rPr lang="id-ID" dirty="0"/>
              <a:t>, pasti banyak pesaing.</a:t>
            </a:r>
            <a:endParaRPr lang="id-ID"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86842" cy="6858000"/>
          </a:xfrm>
        </p:spPr>
        <p:txBody>
          <a:bodyPr>
            <a:normAutofit/>
          </a:bodyPr>
          <a:lstStyle/>
          <a:p>
            <a:pPr algn="just"/>
            <a:r>
              <a:rPr lang="id-ID" dirty="0"/>
              <a:t>Mengembangkan produk berarti adalah memenuhi kebutuhan konsumen, </a:t>
            </a:r>
            <a:r>
              <a:rPr lang="id-ID" dirty="0" smtClean="0"/>
              <a:t>sebagai sebuah </a:t>
            </a:r>
            <a:r>
              <a:rPr lang="id-ID" dirty="0"/>
              <a:t>solusi masalah sekaligus menghasilkan kualitas. Oleh karena itu, </a:t>
            </a:r>
            <a:r>
              <a:rPr lang="id-ID" dirty="0" smtClean="0"/>
              <a:t>diperlukan pemahaman untuk merasakan </a:t>
            </a:r>
            <a:r>
              <a:rPr lang="id-ID" dirty="0"/>
              <a:t>bagaimana mengembangkan produk dan pada saat </a:t>
            </a:r>
            <a:r>
              <a:rPr lang="id-ID" dirty="0" smtClean="0"/>
              <a:t>yang </a:t>
            </a:r>
            <a:r>
              <a:rPr lang="fi-FI" dirty="0" smtClean="0"/>
              <a:t>sama </a:t>
            </a:r>
            <a:r>
              <a:rPr lang="fi-FI" dirty="0"/>
              <a:t>perlu memperhatikan konsumen atau pelanggan</a:t>
            </a:r>
            <a:endParaRPr lang="id-ID"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0" y="0"/>
            <a:ext cx="8715404" cy="6858000"/>
          </a:xfrm>
        </p:spPr>
        <p:txBody>
          <a:bodyPr>
            <a:noAutofit/>
          </a:bodyPr>
          <a:lstStyle/>
          <a:p>
            <a:r>
              <a:rPr lang="id-ID" sz="1800" b="1" dirty="0" smtClean="0"/>
              <a:t>Awal Bisnis </a:t>
            </a:r>
            <a:r>
              <a:rPr lang="id-ID" sz="1800" b="1" dirty="0" smtClean="0"/>
              <a:t>Tela-Tela</a:t>
            </a:r>
            <a:br>
              <a:rPr lang="id-ID" sz="1800" dirty="0" smtClean="0"/>
            </a:br>
            <a:r>
              <a:rPr lang="id-ID" sz="2000" dirty="0" smtClean="0"/>
              <a:t>Adalah 4 sekawan Febri Triyanto (27), Fat Aulia Muhammad (31), Ashary Tamimi (31), dan Eko Yulianto (32) pendiri dan pencetus waralaba “Tela-Tela”. Mereka adalah empat orang pemuda asal Yogya yang memiliki minat yang sama terhadap bisnis dan sudah lama saling mengenal sejak mereka masih sama-sama kuliah</a:t>
            </a:r>
            <a:r>
              <a:rPr lang="id-ID" sz="2000" dirty="0" smtClean="0"/>
              <a:t>.</a:t>
            </a:r>
            <a:br>
              <a:rPr lang="id-ID" sz="2000" dirty="0" smtClean="0"/>
            </a:br>
            <a:r>
              <a:rPr lang="id-ID" sz="2000" dirty="0" smtClean="0"/>
              <a:t>Sebelum serius mengembangkan usaha “Tela-Tela”, mereka juga pernah mencoba belajar beberapa bisnis, hanya saja faktor keberuntungan mungkin belum berpihak kepada mereka. Berkali-kali usaha yang mereka jalankan berakhir dengan kegagalan. Hebatnya mereka tidak pernah menyerah, dengan modal spirit bisnis yang memang sudah kuat, mereka terus bereksperimen dan berkarya, “Tela-Tela” adalah buah sukses perjuangan mereka</a:t>
            </a:r>
            <a:r>
              <a:rPr lang="id-ID" sz="2000" dirty="0" smtClean="0"/>
              <a:t>.</a:t>
            </a:r>
            <a:br>
              <a:rPr lang="id-ID" sz="2000" dirty="0" smtClean="0"/>
            </a:br>
            <a:r>
              <a:rPr lang="id-ID" sz="2000" dirty="0" smtClean="0"/>
              <a:t>Pada tahap awal mereka membuat singkong goreng dengan empat macam bumbu. Mereka juga menyeleksi jenis singkong yang cocok. Lalu ditawarkan ke sejumlah rekannya di kampus untuk mencicipi. Setelah ketemu rasa yang kira-kira menjual, mulailah berjualan pada pertengahan 2005 di depan rumah</a:t>
            </a:r>
            <a:r>
              <a:rPr lang="id-ID" sz="2000" dirty="0" smtClean="0"/>
              <a:t>.</a:t>
            </a:r>
            <a:br>
              <a:rPr lang="id-ID" sz="2000" dirty="0" smtClean="0"/>
            </a:br>
            <a:r>
              <a:rPr lang="id-ID" sz="2000" dirty="0" smtClean="0"/>
              <a:t>Kebetulan di kawasan itu banyak mahasiswa kos. Keripik singkong dengan aneka rasa dijual dengan harga murah meriah. Gerobaknya diberi nama Tela Tela. Sambutannya ternyata meriah.Pokoknya membuat mereka optimistis melanjutkannya</a:t>
            </a:r>
            <a:r>
              <a:rPr lang="id-ID" sz="2000" dirty="0" smtClean="0"/>
              <a:t>.</a:t>
            </a:r>
            <a:br>
              <a:rPr lang="id-ID" sz="2000" dirty="0" smtClean="0"/>
            </a:br>
            <a:endParaRPr lang="id-ID"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14282" y="0"/>
            <a:ext cx="8429684" cy="6473952"/>
          </a:xfrm>
        </p:spPr>
        <p:txBody>
          <a:bodyPr>
            <a:normAutofit lnSpcReduction="10000"/>
          </a:bodyPr>
          <a:lstStyle/>
          <a:p>
            <a:r>
              <a:rPr lang="id-ID" dirty="0" smtClean="0"/>
              <a:t>Tiga bulan kemudian mereka menambah dua outlet (gerobak). Modalnya diambil dari uang hasil penjualan televisi dan sebagainya hingga terkumpul Rp 1,5 juta. Setelah itu upaya mengembangkan pasar dilakukan. Termasuk ikut bazar yang berlangsung lima hari di acara yang diselenggarakan Universitas Atma Jaya Yogyakarta. "Dalam sehari kami bisa menghabiskan 1 kuintal singkong di acara tersebut. Ini mengagetkan," ujar Eko. Berarti dalam lima hari mereka harus menggoreng 500 kg singkong hanya untuk memenuhi acara tersebut.</a:t>
            </a:r>
            <a:br>
              <a:rPr lang="id-ID" dirty="0" smtClean="0"/>
            </a:br>
            <a:r>
              <a:rPr lang="id-ID" dirty="0" smtClean="0"/>
              <a:t>Dari kegiatan ini juga ada orang yang ingin menjadi mitra Tela Tela. Tawaran itu disambutnya dengan membuat gerobak dengan biaya Rp 2,5 jutaan. Bumbu "rahasianya" mereka pasok. Saat itu mereka belum membuat sistem kerjasamanya. Setelah itu tawaran kerjasama berlangsung dari mulut ke mulut. Tak terasa jumlah gerai Tela-Tela sudah mencapai 21 gerobak pada awal 2006.</a:t>
            </a:r>
            <a:br>
              <a:rPr lang="id-ID" dirty="0" smtClean="0"/>
            </a:br>
            <a:endParaRPr lang="id-ID"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r>
              <a:rPr lang="id-ID" dirty="0" smtClean="0"/>
              <a:t>Tantangan utamanya adalah bagaimana agar kualitas dan rasa dari produk “Tela-Tela” ini tetap sama walaupun dibuat oleh orang yang </a:t>
            </a:r>
            <a:r>
              <a:rPr lang="id-ID" dirty="0" smtClean="0"/>
              <a:t>berbeda?</a:t>
            </a:r>
            <a:endParaRPr lang="id-ID" dirty="0"/>
          </a:p>
        </p:txBody>
      </p:sp>
      <p:pic>
        <p:nvPicPr>
          <p:cNvPr id="25602" name="Picture 2" descr="http://3.bp.blogspot.com/_bSR6ZSRiEF0/S8m4zFSfdXI/AAAAAAAAAEE/d5uBGcfFQfA/s1600/logo-tela-tela.jpg"/>
          <p:cNvPicPr>
            <a:picLocks noChangeAspect="1" noChangeArrowheads="1"/>
          </p:cNvPicPr>
          <p:nvPr/>
        </p:nvPicPr>
        <p:blipFill>
          <a:blip r:embed="rId1"/>
          <a:srcRect/>
          <a:stretch>
            <a:fillRect/>
          </a:stretch>
        </p:blipFill>
        <p:spPr bwMode="auto">
          <a:xfrm>
            <a:off x="0" y="3214686"/>
            <a:ext cx="8715404" cy="3643314"/>
          </a:xfrm>
          <a:prstGeom prst="rect">
            <a:avLst/>
          </a:prstGeom>
          <a:noFill/>
        </p:spPr>
      </p:pic>
    </p:spTree>
  </p:cSld>
  <p:clrMapOvr>
    <a:masterClrMapping/>
  </p:clrMapOvr>
</p:sld>
</file>

<file path=ppt/theme/theme1.xml><?xml version="1.0" encoding="utf-8"?>
<a:theme xmlns:a="http://schemas.openxmlformats.org/drawingml/2006/main" name="Blue Waves">
  <a:themeElements>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fontScheme name="Blu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Blu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u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u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u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u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u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u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u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u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u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u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u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ue Waves 13">
        <a:dk1>
          <a:srgbClr val="000000"/>
        </a:dk1>
        <a:lt1>
          <a:srgbClr val="FFFFFF"/>
        </a:lt1>
        <a:dk2>
          <a:srgbClr val="000000"/>
        </a:dk2>
        <a:lt2>
          <a:srgbClr val="969696"/>
        </a:lt2>
        <a:accent1>
          <a:srgbClr val="0066CC"/>
        </a:accent1>
        <a:accent2>
          <a:srgbClr val="3399FF"/>
        </a:accent2>
        <a:accent3>
          <a:srgbClr val="FFFFFF"/>
        </a:accent3>
        <a:accent4>
          <a:srgbClr val="000000"/>
        </a:accent4>
        <a:accent5>
          <a:srgbClr val="AAB8E2"/>
        </a:accent5>
        <a:accent6>
          <a:srgbClr val="2D8AE7"/>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Oriel</Template>
  <TotalTime>0</TotalTime>
  <Words>8143</Words>
  <Application>WPS Presentation</Application>
  <PresentationFormat>On-screen Show (4:3)</PresentationFormat>
  <Paragraphs>65</Paragraphs>
  <Slides>14</Slides>
  <Notes>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14</vt:i4>
      </vt:variant>
    </vt:vector>
  </HeadingPairs>
  <TitlesOfParts>
    <vt:vector size="25" baseType="lpstr">
      <vt:lpstr>Arial</vt:lpstr>
      <vt:lpstr>SimSun</vt:lpstr>
      <vt:lpstr>Wingdings</vt:lpstr>
      <vt:lpstr>Wingdings</vt:lpstr>
      <vt:lpstr>Wingdings 2</vt:lpstr>
      <vt:lpstr>Times New Roman</vt:lpstr>
      <vt:lpstr>Century Schoolbook</vt:lpstr>
      <vt:lpstr>Microsoft YaHei</vt:lpstr>
      <vt:lpstr>Arial Unicode MS</vt:lpstr>
      <vt:lpstr>Calibri</vt:lpstr>
      <vt:lpstr>Blue Waves</vt:lpstr>
      <vt:lpstr>KREATIVITAS DAN INOVASI</vt:lpstr>
      <vt:lpstr>KREATIVITAS DAN INOVASI</vt:lpstr>
      <vt:lpstr>PowerPoint 演示文稿</vt:lpstr>
      <vt:lpstr>PowerPoint 演示文稿</vt:lpstr>
      <vt:lpstr> Menetapkan Inovasi dan Menciptakan Produk dan Layanan yang unggul</vt:lpstr>
      <vt:lpstr>PENETAPAN PRODUK UNGGUL DAN MANAJEMEN INOVASI</vt:lpstr>
      <vt:lpstr>PowerPoint 演示文稿</vt:lpstr>
      <vt:lpstr>PowerPoint 演示文稿</vt:lpstr>
      <vt:lpstr>PowerPoint 演示文稿</vt:lpstr>
      <vt:lpstr>Seleksi Barang Dan Jasa</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KREATIVITAS DAN INOVASI</dc:title>
  <dc:creator>User</dc:creator>
  <cp:lastModifiedBy>LENOVO</cp:lastModifiedBy>
  <cp:revision>14</cp:revision>
  <dcterms:created xsi:type="dcterms:W3CDTF">2017-04-13T08:44:00Z</dcterms:created>
  <dcterms:modified xsi:type="dcterms:W3CDTF">2020-10-16T01:53:40Z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1033-11.2.0.9684</vt:lpwstr>
  </property>
</Properties>
</file>