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904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0223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7483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7523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8922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3816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28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9429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647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649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139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EA1D6-E318-42E2-88C1-7DBB19BA4913}" type="datetimeFigureOut">
              <a:rPr lang="id-ID" smtClean="0"/>
              <a:t>05/03/2017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2E140-4C9A-4364-ABE8-266B97D155E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5857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>
                <a:solidFill>
                  <a:srgbClr val="FF0000"/>
                </a:solidFill>
                <a:latin typeface="Arial" charset="0"/>
              </a:rPr>
              <a:t>BAB 2</a:t>
            </a:r>
            <a:br>
              <a:rPr lang="en-US" b="1">
                <a:solidFill>
                  <a:srgbClr val="FF0000"/>
                </a:solidFill>
                <a:latin typeface="Arial" charset="0"/>
              </a:rPr>
            </a:br>
            <a:r>
              <a:rPr lang="en-US" b="1">
                <a:solidFill>
                  <a:srgbClr val="FF0000"/>
                </a:solidFill>
                <a:latin typeface="Arial" charset="0"/>
              </a:rPr>
              <a:t/>
            </a:r>
            <a:br>
              <a:rPr lang="en-US" b="1">
                <a:solidFill>
                  <a:srgbClr val="FF0000"/>
                </a:solidFill>
                <a:latin typeface="Arial" charset="0"/>
              </a:rPr>
            </a:br>
            <a:endParaRPr lang="en-US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/>
          <a:p>
            <a:r>
              <a:rPr lang="en-US" sz="3600" b="1"/>
              <a:t>ORGANISASI PERKANTORAN</a:t>
            </a:r>
          </a:p>
        </p:txBody>
      </p:sp>
    </p:spTree>
    <p:extLst>
      <p:ext uri="{BB962C8B-B14F-4D97-AF65-F5344CB8AC3E}">
        <p14:creationId xmlns:p14="http://schemas.microsoft.com/office/powerpoint/2010/main" val="207859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TUJUAN BAB 2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>
              <a:buFontTx/>
              <a:buNone/>
            </a:pPr>
            <a:endParaRPr lang="en-US" b="1"/>
          </a:p>
          <a:p>
            <a:r>
              <a:rPr lang="en-US" sz="2400" b="1"/>
              <a:t>Mengetahui apa dan bagaimana prinsip serta mampu merancang dan memodifikasi struktur organisasi administrasi perkantoran.</a:t>
            </a:r>
          </a:p>
          <a:p>
            <a:endParaRPr lang="en-US" sz="2400" b="1"/>
          </a:p>
          <a:p>
            <a:r>
              <a:rPr lang="en-US" sz="2400" b="1"/>
              <a:t>Memahami posisi sekretaris dan kesekretarisan di kantor administrasi modern</a:t>
            </a: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409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2.1 PRINSIP ORGANISASI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endParaRPr lang="en-US" sz="2400" b="1"/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/>
              <a:t>6 prinsip penting dalam mendesain struktur organisasi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en-US" sz="2400" b="1"/>
          </a:p>
          <a:p>
            <a:pPr>
              <a:buClr>
                <a:schemeClr val="tx1"/>
              </a:buClr>
            </a:pPr>
            <a:r>
              <a:rPr lang="en-US" sz="2400" b="1"/>
              <a:t>Spesialisasi pekerjaan</a:t>
            </a:r>
          </a:p>
          <a:p>
            <a:pPr>
              <a:buClr>
                <a:schemeClr val="tx1"/>
              </a:buClr>
            </a:pPr>
            <a:r>
              <a:rPr lang="en-US" sz="2400" b="1"/>
              <a:t>Departementalisasi</a:t>
            </a:r>
          </a:p>
          <a:p>
            <a:pPr>
              <a:buClr>
                <a:schemeClr val="tx1"/>
              </a:buClr>
            </a:pPr>
            <a:r>
              <a:rPr lang="en-US" sz="2400" b="1"/>
              <a:t>Rantai komando</a:t>
            </a:r>
          </a:p>
          <a:p>
            <a:pPr>
              <a:buClr>
                <a:schemeClr val="tx1"/>
              </a:buClr>
            </a:pPr>
            <a:r>
              <a:rPr lang="en-US" sz="2400" b="1"/>
              <a:t>Rentang pengawasan</a:t>
            </a:r>
          </a:p>
          <a:p>
            <a:pPr>
              <a:buClr>
                <a:schemeClr val="tx1"/>
              </a:buClr>
            </a:pPr>
            <a:r>
              <a:rPr lang="en-US" sz="2400" b="1"/>
              <a:t>Sentralisasi dan Desentralisasi</a:t>
            </a:r>
          </a:p>
          <a:p>
            <a:pPr>
              <a:buClr>
                <a:schemeClr val="tx1"/>
              </a:buClr>
            </a:pPr>
            <a:r>
              <a:rPr lang="en-US" sz="2400" b="1"/>
              <a:t>Formalisasi</a:t>
            </a:r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342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2.2 STRUKTUR ORGANISASI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u="sng"/>
              <a:t>Struktur Garis</a:t>
            </a:r>
          </a:p>
        </p:txBody>
      </p:sp>
      <p:sp>
        <p:nvSpPr>
          <p:cNvPr id="92170" name="Line 10"/>
          <p:cNvSpPr>
            <a:spLocks noChangeShapeType="1"/>
          </p:cNvSpPr>
          <p:nvPr/>
        </p:nvSpPr>
        <p:spPr bwMode="auto">
          <a:xfrm>
            <a:off x="762000" y="17526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3733800" y="2514600"/>
            <a:ext cx="23622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</p:txBody>
      </p:sp>
      <p:sp>
        <p:nvSpPr>
          <p:cNvPr id="92175" name="Rectangle 15"/>
          <p:cNvSpPr>
            <a:spLocks noChangeArrowheads="1"/>
          </p:cNvSpPr>
          <p:nvPr/>
        </p:nvSpPr>
        <p:spPr bwMode="auto">
          <a:xfrm>
            <a:off x="533400" y="3962400"/>
            <a:ext cx="17526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Sekretaris</a:t>
            </a: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3276600" y="3962400"/>
            <a:ext cx="19050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Bendahara</a:t>
            </a:r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6019800" y="3962400"/>
            <a:ext cx="23622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 Operasi</a:t>
            </a:r>
          </a:p>
        </p:txBody>
      </p:sp>
      <p:sp>
        <p:nvSpPr>
          <p:cNvPr id="92178" name="Rectangle 18"/>
          <p:cNvSpPr>
            <a:spLocks noChangeArrowheads="1"/>
          </p:cNvSpPr>
          <p:nvPr/>
        </p:nvSpPr>
        <p:spPr bwMode="auto">
          <a:xfrm>
            <a:off x="4495800" y="5181600"/>
            <a:ext cx="1905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Supervisor</a:t>
            </a:r>
          </a:p>
        </p:txBody>
      </p:sp>
      <p:sp>
        <p:nvSpPr>
          <p:cNvPr id="92179" name="Rectangle 19"/>
          <p:cNvSpPr>
            <a:spLocks noChangeArrowheads="1"/>
          </p:cNvSpPr>
          <p:nvPr/>
        </p:nvSpPr>
        <p:spPr bwMode="auto">
          <a:xfrm>
            <a:off x="7239000" y="5181600"/>
            <a:ext cx="1752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Supervisor</a:t>
            </a:r>
          </a:p>
        </p:txBody>
      </p:sp>
      <p:sp>
        <p:nvSpPr>
          <p:cNvPr id="92180" name="Line 20"/>
          <p:cNvSpPr>
            <a:spLocks noChangeShapeType="1"/>
          </p:cNvSpPr>
          <p:nvPr/>
        </p:nvSpPr>
        <p:spPr bwMode="auto">
          <a:xfrm>
            <a:off x="1295400" y="3581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1" name="Line 21"/>
          <p:cNvSpPr>
            <a:spLocks noChangeShapeType="1"/>
          </p:cNvSpPr>
          <p:nvPr/>
        </p:nvSpPr>
        <p:spPr bwMode="auto">
          <a:xfrm>
            <a:off x="1295400" y="3581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3" name="Line 23"/>
          <p:cNvSpPr>
            <a:spLocks noChangeShapeType="1"/>
          </p:cNvSpPr>
          <p:nvPr/>
        </p:nvSpPr>
        <p:spPr bwMode="auto">
          <a:xfrm>
            <a:off x="4267200" y="3581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4" name="Line 24"/>
          <p:cNvSpPr>
            <a:spLocks noChangeShapeType="1"/>
          </p:cNvSpPr>
          <p:nvPr/>
        </p:nvSpPr>
        <p:spPr bwMode="auto">
          <a:xfrm>
            <a:off x="5105400" y="3200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6" name="Line 26"/>
          <p:cNvSpPr>
            <a:spLocks noChangeShapeType="1"/>
          </p:cNvSpPr>
          <p:nvPr/>
        </p:nvSpPr>
        <p:spPr bwMode="auto">
          <a:xfrm>
            <a:off x="7315200" y="3581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7" name="Line 27"/>
          <p:cNvSpPr>
            <a:spLocks noChangeShapeType="1"/>
          </p:cNvSpPr>
          <p:nvPr/>
        </p:nvSpPr>
        <p:spPr bwMode="auto">
          <a:xfrm>
            <a:off x="5410200" y="4876800"/>
            <a:ext cx="3276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8" name="Line 28"/>
          <p:cNvSpPr>
            <a:spLocks noChangeShapeType="1"/>
          </p:cNvSpPr>
          <p:nvPr/>
        </p:nvSpPr>
        <p:spPr bwMode="auto">
          <a:xfrm>
            <a:off x="7315200" y="45720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89" name="Line 29"/>
          <p:cNvSpPr>
            <a:spLocks noChangeShapeType="1"/>
          </p:cNvSpPr>
          <p:nvPr/>
        </p:nvSpPr>
        <p:spPr bwMode="auto">
          <a:xfrm>
            <a:off x="5410200" y="48768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2190" name="Line 30"/>
          <p:cNvSpPr>
            <a:spLocks noChangeShapeType="1"/>
          </p:cNvSpPr>
          <p:nvPr/>
        </p:nvSpPr>
        <p:spPr bwMode="auto">
          <a:xfrm>
            <a:off x="8686800" y="48768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754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5867400"/>
          </a:xfrm>
        </p:spPr>
        <p:txBody>
          <a:bodyPr/>
          <a:lstStyle/>
          <a:p>
            <a:r>
              <a:rPr lang="en-US" sz="2400" b="1" u="sng"/>
              <a:t>Struktur Garis dan Staf</a:t>
            </a:r>
          </a:p>
        </p:txBody>
      </p:sp>
      <p:sp>
        <p:nvSpPr>
          <p:cNvPr id="95243" name="Rectangle 11"/>
          <p:cNvSpPr>
            <a:spLocks noChangeArrowheads="1"/>
          </p:cNvSpPr>
          <p:nvPr/>
        </p:nvSpPr>
        <p:spPr bwMode="auto">
          <a:xfrm>
            <a:off x="3200400" y="609600"/>
            <a:ext cx="29718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Utama</a:t>
            </a:r>
          </a:p>
        </p:txBody>
      </p:sp>
      <p:sp>
        <p:nvSpPr>
          <p:cNvPr id="95244" name="Rectangle 12"/>
          <p:cNvSpPr>
            <a:spLocks noChangeArrowheads="1"/>
          </p:cNvSpPr>
          <p:nvPr/>
        </p:nvSpPr>
        <p:spPr bwMode="auto">
          <a:xfrm>
            <a:off x="533400" y="1828800"/>
            <a:ext cx="32766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Asisten Direktur Utama</a:t>
            </a:r>
          </a:p>
        </p:txBody>
      </p:sp>
      <p:sp>
        <p:nvSpPr>
          <p:cNvPr id="95245" name="Rectangle 13"/>
          <p:cNvSpPr>
            <a:spLocks noChangeArrowheads="1"/>
          </p:cNvSpPr>
          <p:nvPr/>
        </p:nvSpPr>
        <p:spPr bwMode="auto">
          <a:xfrm>
            <a:off x="457200" y="3352800"/>
            <a:ext cx="1828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Keuangan</a:t>
            </a:r>
          </a:p>
        </p:txBody>
      </p:sp>
      <p:sp>
        <p:nvSpPr>
          <p:cNvPr id="95246" name="Rectangle 14"/>
          <p:cNvSpPr>
            <a:spLocks noChangeArrowheads="1"/>
          </p:cNvSpPr>
          <p:nvPr/>
        </p:nvSpPr>
        <p:spPr bwMode="auto">
          <a:xfrm>
            <a:off x="2971800" y="3352800"/>
            <a:ext cx="16764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Produksi</a:t>
            </a:r>
          </a:p>
        </p:txBody>
      </p:sp>
      <p:sp>
        <p:nvSpPr>
          <p:cNvPr id="95247" name="Rectangle 15"/>
          <p:cNvSpPr>
            <a:spLocks noChangeArrowheads="1"/>
          </p:cNvSpPr>
          <p:nvPr/>
        </p:nvSpPr>
        <p:spPr bwMode="auto">
          <a:xfrm>
            <a:off x="5334000" y="3352800"/>
            <a:ext cx="15240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</a:t>
            </a:r>
          </a:p>
          <a:p>
            <a:pPr algn="ctr"/>
            <a:r>
              <a:rPr lang="en-US"/>
              <a:t>Pemasaran</a:t>
            </a:r>
          </a:p>
        </p:txBody>
      </p:sp>
      <p:sp>
        <p:nvSpPr>
          <p:cNvPr id="95248" name="Rectangle 16"/>
          <p:cNvSpPr>
            <a:spLocks noChangeArrowheads="1"/>
          </p:cNvSpPr>
          <p:nvPr/>
        </p:nvSpPr>
        <p:spPr bwMode="auto">
          <a:xfrm>
            <a:off x="7315200" y="3352800"/>
            <a:ext cx="17526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SDM</a:t>
            </a:r>
          </a:p>
        </p:txBody>
      </p:sp>
      <p:sp>
        <p:nvSpPr>
          <p:cNvPr id="95249" name="Rectangle 17"/>
          <p:cNvSpPr>
            <a:spLocks noChangeArrowheads="1"/>
          </p:cNvSpPr>
          <p:nvPr/>
        </p:nvSpPr>
        <p:spPr bwMode="auto">
          <a:xfrm>
            <a:off x="4191000" y="5181600"/>
            <a:ext cx="16764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  <a:p>
            <a:pPr algn="ctr"/>
            <a:r>
              <a:rPr lang="en-US"/>
              <a:t>Supervisor</a:t>
            </a:r>
          </a:p>
          <a:p>
            <a:pPr algn="ctr"/>
            <a:endParaRPr lang="en-US"/>
          </a:p>
        </p:txBody>
      </p:sp>
      <p:sp>
        <p:nvSpPr>
          <p:cNvPr id="95250" name="Rectangle 18"/>
          <p:cNvSpPr>
            <a:spLocks noChangeArrowheads="1"/>
          </p:cNvSpPr>
          <p:nvPr/>
        </p:nvSpPr>
        <p:spPr bwMode="auto">
          <a:xfrm>
            <a:off x="6781800" y="5181600"/>
            <a:ext cx="1524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  <a:p>
            <a:pPr algn="ctr"/>
            <a:r>
              <a:rPr lang="en-US"/>
              <a:t>Supervisor</a:t>
            </a:r>
          </a:p>
          <a:p>
            <a:pPr algn="ctr"/>
            <a:endParaRPr lang="en-US"/>
          </a:p>
        </p:txBody>
      </p:sp>
      <p:sp>
        <p:nvSpPr>
          <p:cNvPr id="95251" name="Line 19"/>
          <p:cNvSpPr>
            <a:spLocks noChangeShapeType="1"/>
          </p:cNvSpPr>
          <p:nvPr/>
        </p:nvSpPr>
        <p:spPr bwMode="auto">
          <a:xfrm>
            <a:off x="1143000" y="2971800"/>
            <a:ext cx="7467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2" name="Line 20"/>
          <p:cNvSpPr>
            <a:spLocks noChangeShapeType="1"/>
          </p:cNvSpPr>
          <p:nvPr/>
        </p:nvSpPr>
        <p:spPr bwMode="auto">
          <a:xfrm>
            <a:off x="3886200" y="29718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3" name="Line 21"/>
          <p:cNvSpPr>
            <a:spLocks noChangeShapeType="1"/>
          </p:cNvSpPr>
          <p:nvPr/>
        </p:nvSpPr>
        <p:spPr bwMode="auto">
          <a:xfrm>
            <a:off x="1143000" y="29718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4" name="Line 22"/>
          <p:cNvSpPr>
            <a:spLocks noChangeShapeType="1"/>
          </p:cNvSpPr>
          <p:nvPr/>
        </p:nvSpPr>
        <p:spPr bwMode="auto">
          <a:xfrm>
            <a:off x="6096000" y="29718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5" name="Line 23"/>
          <p:cNvSpPr>
            <a:spLocks noChangeShapeType="1"/>
          </p:cNvSpPr>
          <p:nvPr/>
        </p:nvSpPr>
        <p:spPr bwMode="auto">
          <a:xfrm>
            <a:off x="8610600" y="29718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6" name="Line 24"/>
          <p:cNvSpPr>
            <a:spLocks noChangeShapeType="1"/>
          </p:cNvSpPr>
          <p:nvPr/>
        </p:nvSpPr>
        <p:spPr bwMode="auto">
          <a:xfrm>
            <a:off x="5105400" y="1371600"/>
            <a:ext cx="0" cy="160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7" name="Line 25"/>
          <p:cNvSpPr>
            <a:spLocks noChangeShapeType="1"/>
          </p:cNvSpPr>
          <p:nvPr/>
        </p:nvSpPr>
        <p:spPr bwMode="auto">
          <a:xfrm>
            <a:off x="3810000" y="2133600"/>
            <a:ext cx="1295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8" name="Line 26"/>
          <p:cNvSpPr>
            <a:spLocks noChangeShapeType="1"/>
          </p:cNvSpPr>
          <p:nvPr/>
        </p:nvSpPr>
        <p:spPr bwMode="auto">
          <a:xfrm>
            <a:off x="5257800" y="4800600"/>
            <a:ext cx="2286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59" name="Line 27"/>
          <p:cNvSpPr>
            <a:spLocks noChangeShapeType="1"/>
          </p:cNvSpPr>
          <p:nvPr/>
        </p:nvSpPr>
        <p:spPr bwMode="auto">
          <a:xfrm>
            <a:off x="5257800" y="48006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60" name="Line 28"/>
          <p:cNvSpPr>
            <a:spLocks noChangeShapeType="1"/>
          </p:cNvSpPr>
          <p:nvPr/>
        </p:nvSpPr>
        <p:spPr bwMode="auto">
          <a:xfrm>
            <a:off x="7543800" y="48006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5261" name="Line 29"/>
          <p:cNvSpPr>
            <a:spLocks noChangeShapeType="1"/>
          </p:cNvSpPr>
          <p:nvPr/>
        </p:nvSpPr>
        <p:spPr bwMode="auto">
          <a:xfrm>
            <a:off x="6096000" y="4572000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556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5943600"/>
          </a:xfrm>
        </p:spPr>
        <p:txBody>
          <a:bodyPr/>
          <a:lstStyle/>
          <a:p>
            <a:r>
              <a:rPr lang="en-US" sz="2400" b="1" u="sng"/>
              <a:t>Struktur Fungsional</a:t>
            </a:r>
          </a:p>
        </p:txBody>
      </p:sp>
      <p:sp>
        <p:nvSpPr>
          <p:cNvPr id="97291" name="Rectangle 11"/>
          <p:cNvSpPr>
            <a:spLocks noChangeArrowheads="1"/>
          </p:cNvSpPr>
          <p:nvPr/>
        </p:nvSpPr>
        <p:spPr bwMode="auto">
          <a:xfrm>
            <a:off x="3048000" y="609600"/>
            <a:ext cx="25146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Rektor </a:t>
            </a:r>
          </a:p>
        </p:txBody>
      </p:sp>
      <p:sp>
        <p:nvSpPr>
          <p:cNvPr id="97292" name="Rectangle 12"/>
          <p:cNvSpPr>
            <a:spLocks noChangeArrowheads="1"/>
          </p:cNvSpPr>
          <p:nvPr/>
        </p:nvSpPr>
        <p:spPr bwMode="auto">
          <a:xfrm>
            <a:off x="2971800" y="2057400"/>
            <a:ext cx="25908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Rektor II</a:t>
            </a:r>
          </a:p>
          <a:p>
            <a:pPr algn="ctr"/>
            <a:r>
              <a:rPr lang="en-US" b="0"/>
              <a:t>Bidang Administrasi</a:t>
            </a:r>
          </a:p>
        </p:txBody>
      </p:sp>
      <p:sp>
        <p:nvSpPr>
          <p:cNvPr id="97294" name="Rectangle 14"/>
          <p:cNvSpPr>
            <a:spLocks noChangeArrowheads="1"/>
          </p:cNvSpPr>
          <p:nvPr/>
        </p:nvSpPr>
        <p:spPr bwMode="auto">
          <a:xfrm>
            <a:off x="3048000" y="3505200"/>
            <a:ext cx="25146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Dekan</a:t>
            </a:r>
          </a:p>
        </p:txBody>
      </p:sp>
      <p:sp>
        <p:nvSpPr>
          <p:cNvPr id="97295" name="Rectangle 15"/>
          <p:cNvSpPr>
            <a:spLocks noChangeArrowheads="1"/>
          </p:cNvSpPr>
          <p:nvPr/>
        </p:nvSpPr>
        <p:spPr bwMode="auto">
          <a:xfrm>
            <a:off x="3048000" y="4800600"/>
            <a:ext cx="26670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Dekan II</a:t>
            </a:r>
          </a:p>
        </p:txBody>
      </p:sp>
      <p:sp>
        <p:nvSpPr>
          <p:cNvPr id="97296" name="Rectangle 16"/>
          <p:cNvSpPr>
            <a:spLocks noChangeArrowheads="1"/>
          </p:cNvSpPr>
          <p:nvPr/>
        </p:nvSpPr>
        <p:spPr bwMode="auto">
          <a:xfrm>
            <a:off x="228600" y="4800600"/>
            <a:ext cx="23622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Dekan I</a:t>
            </a:r>
          </a:p>
        </p:txBody>
      </p:sp>
      <p:sp>
        <p:nvSpPr>
          <p:cNvPr id="97297" name="Rectangle 17"/>
          <p:cNvSpPr>
            <a:spLocks noChangeArrowheads="1"/>
          </p:cNvSpPr>
          <p:nvPr/>
        </p:nvSpPr>
        <p:spPr bwMode="auto">
          <a:xfrm>
            <a:off x="6248400" y="4800600"/>
            <a:ext cx="25908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Dekan III</a:t>
            </a:r>
          </a:p>
        </p:txBody>
      </p:sp>
      <p:sp>
        <p:nvSpPr>
          <p:cNvPr id="97298" name="Rectangle 18"/>
          <p:cNvSpPr>
            <a:spLocks noChangeArrowheads="1"/>
          </p:cNvSpPr>
          <p:nvPr/>
        </p:nvSpPr>
        <p:spPr bwMode="auto">
          <a:xfrm>
            <a:off x="152400" y="2057400"/>
            <a:ext cx="2438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Rektor I</a:t>
            </a:r>
          </a:p>
          <a:p>
            <a:pPr algn="ctr"/>
            <a:r>
              <a:rPr lang="en-US" b="0"/>
              <a:t>Bidang Akademik</a:t>
            </a:r>
          </a:p>
        </p:txBody>
      </p:sp>
      <p:sp>
        <p:nvSpPr>
          <p:cNvPr id="97299" name="Rectangle 19"/>
          <p:cNvSpPr>
            <a:spLocks noChangeArrowheads="1"/>
          </p:cNvSpPr>
          <p:nvPr/>
        </p:nvSpPr>
        <p:spPr bwMode="auto">
          <a:xfrm>
            <a:off x="6019800" y="2057400"/>
            <a:ext cx="29718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/>
              <a:t>Pembantu Rektor III</a:t>
            </a:r>
          </a:p>
          <a:p>
            <a:pPr algn="ctr"/>
            <a:r>
              <a:rPr lang="en-US" b="0"/>
              <a:t>Bidang Kemahasiswaan</a:t>
            </a:r>
          </a:p>
        </p:txBody>
      </p:sp>
      <p:sp>
        <p:nvSpPr>
          <p:cNvPr id="97300" name="Line 20"/>
          <p:cNvSpPr>
            <a:spLocks noChangeShapeType="1"/>
          </p:cNvSpPr>
          <p:nvPr/>
        </p:nvSpPr>
        <p:spPr bwMode="auto">
          <a:xfrm>
            <a:off x="762000" y="1676400"/>
            <a:ext cx="7086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2" name="Line 22"/>
          <p:cNvSpPr>
            <a:spLocks noChangeShapeType="1"/>
          </p:cNvSpPr>
          <p:nvPr/>
        </p:nvSpPr>
        <p:spPr bwMode="auto">
          <a:xfrm>
            <a:off x="4267200" y="14478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3" name="Line 23"/>
          <p:cNvSpPr>
            <a:spLocks noChangeShapeType="1"/>
          </p:cNvSpPr>
          <p:nvPr/>
        </p:nvSpPr>
        <p:spPr bwMode="auto">
          <a:xfrm>
            <a:off x="4267200" y="29718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4" name="Line 24"/>
          <p:cNvSpPr>
            <a:spLocks noChangeShapeType="1"/>
          </p:cNvSpPr>
          <p:nvPr/>
        </p:nvSpPr>
        <p:spPr bwMode="auto">
          <a:xfrm>
            <a:off x="4267200" y="4343400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5" name="Line 25"/>
          <p:cNvSpPr>
            <a:spLocks noChangeShapeType="1"/>
          </p:cNvSpPr>
          <p:nvPr/>
        </p:nvSpPr>
        <p:spPr bwMode="auto">
          <a:xfrm>
            <a:off x="838200" y="4495800"/>
            <a:ext cx="6858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6" name="Line 26"/>
          <p:cNvSpPr>
            <a:spLocks noChangeShapeType="1"/>
          </p:cNvSpPr>
          <p:nvPr/>
        </p:nvSpPr>
        <p:spPr bwMode="auto">
          <a:xfrm>
            <a:off x="838200" y="44958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09" name="Line 29"/>
          <p:cNvSpPr>
            <a:spLocks noChangeShapeType="1"/>
          </p:cNvSpPr>
          <p:nvPr/>
        </p:nvSpPr>
        <p:spPr bwMode="auto">
          <a:xfrm>
            <a:off x="7696200" y="44958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10" name="Line 30"/>
          <p:cNvSpPr>
            <a:spLocks noChangeShapeType="1"/>
          </p:cNvSpPr>
          <p:nvPr/>
        </p:nvSpPr>
        <p:spPr bwMode="auto">
          <a:xfrm>
            <a:off x="762000" y="1676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97311" name="Line 31"/>
          <p:cNvSpPr>
            <a:spLocks noChangeShapeType="1"/>
          </p:cNvSpPr>
          <p:nvPr/>
        </p:nvSpPr>
        <p:spPr bwMode="auto">
          <a:xfrm>
            <a:off x="7848600" y="16764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976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5638800"/>
          </a:xfrm>
        </p:spPr>
        <p:txBody>
          <a:bodyPr/>
          <a:lstStyle/>
          <a:p>
            <a:r>
              <a:rPr lang="en-US" sz="2400" b="1" u="sng"/>
              <a:t>Struktur Produk</a:t>
            </a:r>
          </a:p>
        </p:txBody>
      </p:sp>
      <p:sp>
        <p:nvSpPr>
          <p:cNvPr id="100363" name="Rectangle 11"/>
          <p:cNvSpPr>
            <a:spLocks noChangeArrowheads="1"/>
          </p:cNvSpPr>
          <p:nvPr/>
        </p:nvSpPr>
        <p:spPr bwMode="auto">
          <a:xfrm>
            <a:off x="2133600" y="914400"/>
            <a:ext cx="4876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Utama Astra Company</a:t>
            </a:r>
          </a:p>
        </p:txBody>
      </p:sp>
      <p:sp>
        <p:nvSpPr>
          <p:cNvPr id="100364" name="Rectangle 12"/>
          <p:cNvSpPr>
            <a:spLocks noChangeArrowheads="1"/>
          </p:cNvSpPr>
          <p:nvPr/>
        </p:nvSpPr>
        <p:spPr bwMode="auto">
          <a:xfrm>
            <a:off x="304800" y="2895600"/>
            <a:ext cx="26670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Toyota</a:t>
            </a:r>
          </a:p>
          <a:p>
            <a:pPr algn="ctr"/>
            <a:r>
              <a:rPr lang="en-US"/>
              <a:t>Astra Motor</a:t>
            </a:r>
          </a:p>
        </p:txBody>
      </p:sp>
      <p:sp>
        <p:nvSpPr>
          <p:cNvPr id="100365" name="Rectangle 13"/>
          <p:cNvSpPr>
            <a:spLocks noChangeArrowheads="1"/>
          </p:cNvSpPr>
          <p:nvPr/>
        </p:nvSpPr>
        <p:spPr bwMode="auto">
          <a:xfrm>
            <a:off x="3505200" y="2895600"/>
            <a:ext cx="25146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Daihatsu</a:t>
            </a:r>
          </a:p>
          <a:p>
            <a:pPr algn="ctr"/>
            <a:r>
              <a:rPr lang="en-US"/>
              <a:t>Astra Motor</a:t>
            </a:r>
          </a:p>
        </p:txBody>
      </p:sp>
      <p:sp>
        <p:nvSpPr>
          <p:cNvPr id="100366" name="Rectangle 14"/>
          <p:cNvSpPr>
            <a:spLocks noChangeArrowheads="1"/>
          </p:cNvSpPr>
          <p:nvPr/>
        </p:nvSpPr>
        <p:spPr bwMode="auto">
          <a:xfrm>
            <a:off x="6629400" y="2895600"/>
            <a:ext cx="22098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 Honda</a:t>
            </a:r>
          </a:p>
          <a:p>
            <a:pPr algn="ctr"/>
            <a:r>
              <a:rPr lang="en-US"/>
              <a:t>Astra Motor</a:t>
            </a:r>
          </a:p>
        </p:txBody>
      </p:sp>
      <p:sp>
        <p:nvSpPr>
          <p:cNvPr id="100367" name="Rectangle 15"/>
          <p:cNvSpPr>
            <a:spLocks noChangeArrowheads="1"/>
          </p:cNvSpPr>
          <p:nvPr/>
        </p:nvSpPr>
        <p:spPr bwMode="auto">
          <a:xfrm>
            <a:off x="914400" y="4572000"/>
            <a:ext cx="16002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Keuangan</a:t>
            </a:r>
          </a:p>
        </p:txBody>
      </p:sp>
      <p:sp>
        <p:nvSpPr>
          <p:cNvPr id="100368" name="Rectangle 16"/>
          <p:cNvSpPr>
            <a:spLocks noChangeArrowheads="1"/>
          </p:cNvSpPr>
          <p:nvPr/>
        </p:nvSpPr>
        <p:spPr bwMode="auto">
          <a:xfrm>
            <a:off x="3048000" y="4572000"/>
            <a:ext cx="18288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Produksi</a:t>
            </a:r>
          </a:p>
        </p:txBody>
      </p:sp>
      <p:sp>
        <p:nvSpPr>
          <p:cNvPr id="100369" name="Rectangle 17"/>
          <p:cNvSpPr>
            <a:spLocks noChangeArrowheads="1"/>
          </p:cNvSpPr>
          <p:nvPr/>
        </p:nvSpPr>
        <p:spPr bwMode="auto">
          <a:xfrm>
            <a:off x="5257800" y="4572000"/>
            <a:ext cx="16002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Pemasaran</a:t>
            </a:r>
          </a:p>
        </p:txBody>
      </p:sp>
      <p:sp>
        <p:nvSpPr>
          <p:cNvPr id="100370" name="Rectangle 18"/>
          <p:cNvSpPr>
            <a:spLocks noChangeArrowheads="1"/>
          </p:cNvSpPr>
          <p:nvPr/>
        </p:nvSpPr>
        <p:spPr bwMode="auto">
          <a:xfrm>
            <a:off x="7162800" y="4572000"/>
            <a:ext cx="14478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Personalia</a:t>
            </a:r>
          </a:p>
        </p:txBody>
      </p:sp>
      <p:sp>
        <p:nvSpPr>
          <p:cNvPr id="100371" name="Line 19"/>
          <p:cNvSpPr>
            <a:spLocks noChangeShapeType="1"/>
          </p:cNvSpPr>
          <p:nvPr/>
        </p:nvSpPr>
        <p:spPr bwMode="auto">
          <a:xfrm>
            <a:off x="4648200" y="2133600"/>
            <a:ext cx="0" cy="762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2" name="Line 20"/>
          <p:cNvSpPr>
            <a:spLocks noChangeShapeType="1"/>
          </p:cNvSpPr>
          <p:nvPr/>
        </p:nvSpPr>
        <p:spPr bwMode="auto">
          <a:xfrm>
            <a:off x="1295400" y="2438400"/>
            <a:ext cx="678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3" name="Line 21"/>
          <p:cNvSpPr>
            <a:spLocks noChangeShapeType="1"/>
          </p:cNvSpPr>
          <p:nvPr/>
        </p:nvSpPr>
        <p:spPr bwMode="auto">
          <a:xfrm>
            <a:off x="1295400" y="2438400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4" name="Line 22"/>
          <p:cNvSpPr>
            <a:spLocks noChangeShapeType="1"/>
          </p:cNvSpPr>
          <p:nvPr/>
        </p:nvSpPr>
        <p:spPr bwMode="auto">
          <a:xfrm>
            <a:off x="8077200" y="2438400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5" name="Line 23"/>
          <p:cNvSpPr>
            <a:spLocks noChangeShapeType="1"/>
          </p:cNvSpPr>
          <p:nvPr/>
        </p:nvSpPr>
        <p:spPr bwMode="auto">
          <a:xfrm>
            <a:off x="1524000" y="4191000"/>
            <a:ext cx="6553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6" name="Line 24"/>
          <p:cNvSpPr>
            <a:spLocks noChangeShapeType="1"/>
          </p:cNvSpPr>
          <p:nvPr/>
        </p:nvSpPr>
        <p:spPr bwMode="auto">
          <a:xfrm>
            <a:off x="4724400" y="38100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7" name="Line 25"/>
          <p:cNvSpPr>
            <a:spLocks noChangeShapeType="1"/>
          </p:cNvSpPr>
          <p:nvPr/>
        </p:nvSpPr>
        <p:spPr bwMode="auto">
          <a:xfrm>
            <a:off x="1524000" y="41910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79" name="Line 27"/>
          <p:cNvSpPr>
            <a:spLocks noChangeShapeType="1"/>
          </p:cNvSpPr>
          <p:nvPr/>
        </p:nvSpPr>
        <p:spPr bwMode="auto">
          <a:xfrm>
            <a:off x="3962400" y="41910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80" name="Line 28"/>
          <p:cNvSpPr>
            <a:spLocks noChangeShapeType="1"/>
          </p:cNvSpPr>
          <p:nvPr/>
        </p:nvSpPr>
        <p:spPr bwMode="auto">
          <a:xfrm>
            <a:off x="6019800" y="41910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0381" name="Line 29"/>
          <p:cNvSpPr>
            <a:spLocks noChangeShapeType="1"/>
          </p:cNvSpPr>
          <p:nvPr/>
        </p:nvSpPr>
        <p:spPr bwMode="auto">
          <a:xfrm>
            <a:off x="8077200" y="41910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527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4114800"/>
          </a:xfrm>
        </p:spPr>
        <p:txBody>
          <a:bodyPr/>
          <a:lstStyle/>
          <a:p>
            <a:r>
              <a:rPr lang="en-US" sz="2400" b="1" u="sng"/>
              <a:t>Struktur Komite</a:t>
            </a:r>
          </a:p>
        </p:txBody>
      </p:sp>
      <p:sp>
        <p:nvSpPr>
          <p:cNvPr id="102411" name="Rectangle 11"/>
          <p:cNvSpPr>
            <a:spLocks noChangeArrowheads="1"/>
          </p:cNvSpPr>
          <p:nvPr/>
        </p:nvSpPr>
        <p:spPr bwMode="auto">
          <a:xfrm>
            <a:off x="2971800" y="1524000"/>
            <a:ext cx="33528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Presiden</a:t>
            </a:r>
          </a:p>
        </p:txBody>
      </p:sp>
      <p:sp>
        <p:nvSpPr>
          <p:cNvPr id="102412" name="Rectangle 12"/>
          <p:cNvSpPr>
            <a:spLocks noChangeArrowheads="1"/>
          </p:cNvSpPr>
          <p:nvPr/>
        </p:nvSpPr>
        <p:spPr bwMode="auto">
          <a:xfrm>
            <a:off x="228600" y="3581400"/>
            <a:ext cx="17526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Menteri </a:t>
            </a:r>
          </a:p>
          <a:p>
            <a:pPr algn="ctr"/>
            <a:r>
              <a:rPr lang="en-US"/>
              <a:t>Negara</a:t>
            </a:r>
          </a:p>
          <a:p>
            <a:pPr algn="ctr"/>
            <a:r>
              <a:rPr lang="en-US"/>
              <a:t>Dep</a:t>
            </a:r>
          </a:p>
        </p:txBody>
      </p:sp>
      <p:sp>
        <p:nvSpPr>
          <p:cNvPr id="102413" name="Rectangle 13"/>
          <p:cNvSpPr>
            <a:spLocks noChangeArrowheads="1"/>
          </p:cNvSpPr>
          <p:nvPr/>
        </p:nvSpPr>
        <p:spPr bwMode="auto">
          <a:xfrm>
            <a:off x="2590800" y="3581400"/>
            <a:ext cx="16764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  <a:p>
            <a:pPr algn="ctr"/>
            <a:r>
              <a:rPr lang="en-US"/>
              <a:t>Menteri </a:t>
            </a:r>
          </a:p>
          <a:p>
            <a:pPr algn="ctr"/>
            <a:r>
              <a:rPr lang="en-US"/>
              <a:t>Negara</a:t>
            </a:r>
          </a:p>
          <a:p>
            <a:pPr algn="ctr"/>
            <a:r>
              <a:rPr lang="en-US"/>
              <a:t>Non Dep</a:t>
            </a:r>
          </a:p>
          <a:p>
            <a:pPr algn="ctr"/>
            <a:endParaRPr lang="en-US"/>
          </a:p>
        </p:txBody>
      </p:sp>
      <p:sp>
        <p:nvSpPr>
          <p:cNvPr id="102414" name="Rectangle 14"/>
          <p:cNvSpPr>
            <a:spLocks noChangeArrowheads="1"/>
          </p:cNvSpPr>
          <p:nvPr/>
        </p:nvSpPr>
        <p:spPr bwMode="auto">
          <a:xfrm>
            <a:off x="5029200" y="3581400"/>
            <a:ext cx="17526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Pejabat</a:t>
            </a:r>
          </a:p>
          <a:p>
            <a:pPr algn="ctr"/>
            <a:r>
              <a:rPr lang="en-US"/>
              <a:t>Setingkat </a:t>
            </a:r>
          </a:p>
          <a:p>
            <a:pPr algn="ctr"/>
            <a:r>
              <a:rPr lang="en-US"/>
              <a:t>Menteri</a:t>
            </a:r>
          </a:p>
        </p:txBody>
      </p:sp>
      <p:sp>
        <p:nvSpPr>
          <p:cNvPr id="102415" name="Rectangle 15"/>
          <p:cNvSpPr>
            <a:spLocks noChangeArrowheads="1"/>
          </p:cNvSpPr>
          <p:nvPr/>
        </p:nvSpPr>
        <p:spPr bwMode="auto">
          <a:xfrm>
            <a:off x="7162800" y="3581400"/>
            <a:ext cx="17526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Komite :</a:t>
            </a:r>
          </a:p>
          <a:p>
            <a:pPr algn="ctr"/>
            <a:r>
              <a:rPr lang="en-US"/>
              <a:t>KPU, KPPU</a:t>
            </a:r>
          </a:p>
        </p:txBody>
      </p:sp>
      <p:sp>
        <p:nvSpPr>
          <p:cNvPr id="102416" name="Line 16"/>
          <p:cNvSpPr>
            <a:spLocks noChangeShapeType="1"/>
          </p:cNvSpPr>
          <p:nvPr/>
        </p:nvSpPr>
        <p:spPr bwMode="auto">
          <a:xfrm>
            <a:off x="838200" y="2971800"/>
            <a:ext cx="7543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417" name="Line 17"/>
          <p:cNvSpPr>
            <a:spLocks noChangeShapeType="1"/>
          </p:cNvSpPr>
          <p:nvPr/>
        </p:nvSpPr>
        <p:spPr bwMode="auto">
          <a:xfrm>
            <a:off x="4648200" y="2514600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418" name="Line 18"/>
          <p:cNvSpPr>
            <a:spLocks noChangeShapeType="1"/>
          </p:cNvSpPr>
          <p:nvPr/>
        </p:nvSpPr>
        <p:spPr bwMode="auto">
          <a:xfrm>
            <a:off x="838200" y="29718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419" name="Line 19"/>
          <p:cNvSpPr>
            <a:spLocks noChangeShapeType="1"/>
          </p:cNvSpPr>
          <p:nvPr/>
        </p:nvSpPr>
        <p:spPr bwMode="auto">
          <a:xfrm>
            <a:off x="3429000" y="29718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420" name="Line 20"/>
          <p:cNvSpPr>
            <a:spLocks noChangeShapeType="1"/>
          </p:cNvSpPr>
          <p:nvPr/>
        </p:nvSpPr>
        <p:spPr bwMode="auto">
          <a:xfrm>
            <a:off x="5867400" y="29718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2421" name="Line 21"/>
          <p:cNvSpPr>
            <a:spLocks noChangeShapeType="1"/>
          </p:cNvSpPr>
          <p:nvPr/>
        </p:nvSpPr>
        <p:spPr bwMode="auto">
          <a:xfrm>
            <a:off x="8382000" y="29718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883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772400" cy="5715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b="1" u="sng"/>
              <a:t>Struktur Matriks</a:t>
            </a:r>
          </a:p>
        </p:txBody>
      </p:sp>
      <p:sp>
        <p:nvSpPr>
          <p:cNvPr id="107531" name="Rectangle 11"/>
          <p:cNvSpPr>
            <a:spLocks noChangeArrowheads="1"/>
          </p:cNvSpPr>
          <p:nvPr/>
        </p:nvSpPr>
        <p:spPr bwMode="auto">
          <a:xfrm>
            <a:off x="152400" y="3048000"/>
            <a:ext cx="26670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Proyek A</a:t>
            </a:r>
          </a:p>
        </p:txBody>
      </p:sp>
      <p:sp>
        <p:nvSpPr>
          <p:cNvPr id="107532" name="Rectangle 12"/>
          <p:cNvSpPr>
            <a:spLocks noChangeArrowheads="1"/>
          </p:cNvSpPr>
          <p:nvPr/>
        </p:nvSpPr>
        <p:spPr bwMode="auto">
          <a:xfrm>
            <a:off x="152400" y="4495800"/>
            <a:ext cx="2667000" cy="990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Manajer</a:t>
            </a:r>
          </a:p>
          <a:p>
            <a:pPr algn="ctr"/>
            <a:r>
              <a:rPr lang="en-US"/>
              <a:t>Proyek B</a:t>
            </a:r>
          </a:p>
        </p:txBody>
      </p:sp>
      <p:sp>
        <p:nvSpPr>
          <p:cNvPr id="107533" name="Rectangle 13"/>
          <p:cNvSpPr>
            <a:spLocks noChangeArrowheads="1"/>
          </p:cNvSpPr>
          <p:nvPr/>
        </p:nvSpPr>
        <p:spPr bwMode="auto">
          <a:xfrm>
            <a:off x="3048000" y="1828800"/>
            <a:ext cx="17526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Produksi</a:t>
            </a:r>
          </a:p>
        </p:txBody>
      </p:sp>
      <p:sp>
        <p:nvSpPr>
          <p:cNvPr id="107534" name="Rectangle 14"/>
          <p:cNvSpPr>
            <a:spLocks noChangeArrowheads="1"/>
          </p:cNvSpPr>
          <p:nvPr/>
        </p:nvSpPr>
        <p:spPr bwMode="auto">
          <a:xfrm>
            <a:off x="5334000" y="1828800"/>
            <a:ext cx="1676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Keuangan</a:t>
            </a:r>
          </a:p>
        </p:txBody>
      </p:sp>
      <p:sp>
        <p:nvSpPr>
          <p:cNvPr id="107535" name="Rectangle 15"/>
          <p:cNvSpPr>
            <a:spLocks noChangeArrowheads="1"/>
          </p:cNvSpPr>
          <p:nvPr/>
        </p:nvSpPr>
        <p:spPr bwMode="auto">
          <a:xfrm>
            <a:off x="7467600" y="1828800"/>
            <a:ext cx="16002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Direktur</a:t>
            </a:r>
          </a:p>
          <a:p>
            <a:pPr algn="ctr"/>
            <a:r>
              <a:rPr lang="en-US"/>
              <a:t>Pemasaran</a:t>
            </a:r>
          </a:p>
        </p:txBody>
      </p:sp>
      <p:sp>
        <p:nvSpPr>
          <p:cNvPr id="107537" name="Line 17"/>
          <p:cNvSpPr>
            <a:spLocks noChangeShapeType="1"/>
          </p:cNvSpPr>
          <p:nvPr/>
        </p:nvSpPr>
        <p:spPr bwMode="auto">
          <a:xfrm>
            <a:off x="2819400" y="3505200"/>
            <a:ext cx="5638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7538" name="Line 18"/>
          <p:cNvSpPr>
            <a:spLocks noChangeShapeType="1"/>
          </p:cNvSpPr>
          <p:nvPr/>
        </p:nvSpPr>
        <p:spPr bwMode="auto">
          <a:xfrm>
            <a:off x="2819400" y="4953000"/>
            <a:ext cx="5638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7539" name="Line 19"/>
          <p:cNvSpPr>
            <a:spLocks noChangeShapeType="1"/>
          </p:cNvSpPr>
          <p:nvPr/>
        </p:nvSpPr>
        <p:spPr bwMode="auto">
          <a:xfrm>
            <a:off x="3962400" y="2743200"/>
            <a:ext cx="0" cy="2209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7540" name="Line 20"/>
          <p:cNvSpPr>
            <a:spLocks noChangeShapeType="1"/>
          </p:cNvSpPr>
          <p:nvPr/>
        </p:nvSpPr>
        <p:spPr bwMode="auto">
          <a:xfrm>
            <a:off x="6248400" y="2743200"/>
            <a:ext cx="0" cy="2209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7541" name="Line 21"/>
          <p:cNvSpPr>
            <a:spLocks noChangeShapeType="1"/>
          </p:cNvSpPr>
          <p:nvPr/>
        </p:nvSpPr>
        <p:spPr bwMode="auto">
          <a:xfrm>
            <a:off x="8458200" y="2743200"/>
            <a:ext cx="0" cy="2286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07544" name="Oval 24"/>
          <p:cNvSpPr>
            <a:spLocks noChangeArrowheads="1"/>
          </p:cNvSpPr>
          <p:nvPr/>
        </p:nvSpPr>
        <p:spPr bwMode="auto">
          <a:xfrm>
            <a:off x="3505200" y="32766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7546" name="Oval 26"/>
          <p:cNvSpPr>
            <a:spLocks noChangeArrowheads="1"/>
          </p:cNvSpPr>
          <p:nvPr/>
        </p:nvSpPr>
        <p:spPr bwMode="auto">
          <a:xfrm>
            <a:off x="3505200" y="48006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7547" name="Oval 27"/>
          <p:cNvSpPr>
            <a:spLocks noChangeArrowheads="1"/>
          </p:cNvSpPr>
          <p:nvPr/>
        </p:nvSpPr>
        <p:spPr bwMode="auto">
          <a:xfrm>
            <a:off x="5791200" y="33528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7548" name="Oval 28"/>
          <p:cNvSpPr>
            <a:spLocks noChangeArrowheads="1"/>
          </p:cNvSpPr>
          <p:nvPr/>
        </p:nvSpPr>
        <p:spPr bwMode="auto">
          <a:xfrm>
            <a:off x="5791200" y="47244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7549" name="Oval 29"/>
          <p:cNvSpPr>
            <a:spLocks noChangeArrowheads="1"/>
          </p:cNvSpPr>
          <p:nvPr/>
        </p:nvSpPr>
        <p:spPr bwMode="auto">
          <a:xfrm>
            <a:off x="8077200" y="33528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7550" name="Oval 30"/>
          <p:cNvSpPr>
            <a:spLocks noChangeArrowheads="1"/>
          </p:cNvSpPr>
          <p:nvPr/>
        </p:nvSpPr>
        <p:spPr bwMode="auto">
          <a:xfrm>
            <a:off x="8077200" y="4724400"/>
            <a:ext cx="838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69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752475" indent="-752475"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2.3 MERANCANG, MENGANALISIS, DAN MENDESKRIPSIKAN PEKERJAAN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Rancangan pekerjaan didefinisikan sebagai proses pengorganisasian pekerjaan ke dalam tugas-tugas yang diperlukan untuk melakukan sebuah pekerjaan (Gomez-Mejia, dkk, 2004) 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</p:txBody>
      </p:sp>
      <p:sp>
        <p:nvSpPr>
          <p:cNvPr id="109578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188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Tiga Hal Penting dalam Merancang Sebuah Pekerjaan</a:t>
            </a:r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400" b="1"/>
          </a:p>
          <a:p>
            <a:r>
              <a:rPr lang="en-US" sz="2400" b="1"/>
              <a:t>Analisis alur kerja </a:t>
            </a:r>
            <a:r>
              <a:rPr lang="en-US" sz="2400" b="1" i="1"/>
              <a:t>(work flow analysis)</a:t>
            </a:r>
          </a:p>
          <a:p>
            <a:pPr>
              <a:buFontTx/>
              <a:buNone/>
            </a:pPr>
            <a:endParaRPr lang="en-US" sz="2400" b="1" i="1"/>
          </a:p>
          <a:p>
            <a:r>
              <a:rPr lang="en-US" sz="2400" b="1"/>
              <a:t>Strategi bisnis yang diambil</a:t>
            </a:r>
          </a:p>
          <a:p>
            <a:pPr>
              <a:buFontTx/>
              <a:buNone/>
            </a:pPr>
            <a:endParaRPr lang="en-US" sz="2400" b="1"/>
          </a:p>
          <a:p>
            <a:r>
              <a:rPr lang="en-US" sz="2400" b="1"/>
              <a:t>Bagaimana struktur organisasi yang paling tepat dengan strategi tersebut</a:t>
            </a:r>
          </a:p>
          <a:p>
            <a:endParaRPr lang="en-US" sz="2400" b="1"/>
          </a:p>
        </p:txBody>
      </p:sp>
      <p:sp>
        <p:nvSpPr>
          <p:cNvPr id="306180" name="Line 4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071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153400" cy="1143000"/>
          </a:xfrm>
        </p:spPr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Lima Pendekatan dalam Merancang Pekerjaan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09800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b="1"/>
              <a:t>Penyederhanaan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Pemekaran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Perotasian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Pemerkaya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Desain Pekerjaan</a:t>
            </a:r>
          </a:p>
        </p:txBody>
      </p:sp>
      <p:sp>
        <p:nvSpPr>
          <p:cNvPr id="110602" name="Line 10"/>
          <p:cNvSpPr>
            <a:spLocks noChangeShapeType="1"/>
          </p:cNvSpPr>
          <p:nvPr/>
        </p:nvSpPr>
        <p:spPr bwMode="auto">
          <a:xfrm flipV="1">
            <a:off x="533400" y="1905000"/>
            <a:ext cx="78486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343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Analisis Pekerjaan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2400" b="1"/>
          </a:p>
          <a:p>
            <a:pPr>
              <a:lnSpc>
                <a:spcPct val="80000"/>
              </a:lnSpc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Menganalisis pekerjan merupakan proses pengumpulan informasi yang akan digunakan dalam membuat keputusan tentang pekerjaan. Hal ini dilakukan dengan mengidentifikasi tugas, kewajiban, dan tanggung jawab dari pekerjaan tersebut</a:t>
            </a:r>
          </a:p>
          <a:p>
            <a:pPr>
              <a:lnSpc>
                <a:spcPct val="80000"/>
              </a:lnSpc>
            </a:pPr>
            <a:endParaRPr lang="en-US" sz="2400" b="1"/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endParaRPr lang="en-US" sz="2400" b="1"/>
          </a:p>
        </p:txBody>
      </p:sp>
      <p:sp>
        <p:nvSpPr>
          <p:cNvPr id="111626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277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Mendeskripsikan Pekerjaan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pPr marL="396875" indent="-396875">
              <a:buClr>
                <a:schemeClr val="tx1"/>
              </a:buClr>
              <a:buFont typeface="Wingdings" pitchFamily="2" charset="2"/>
              <a:buChar char="v"/>
            </a:pPr>
            <a:endParaRPr lang="en-US" sz="2400" b="1"/>
          </a:p>
          <a:p>
            <a:pPr marL="396875" indent="-396875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/>
              <a:t>Menuangkan hal yang telah diidentifikasikan, dijelaskan, dan didefinisikan oleh analisis pekerjaan ke dalam sebuah dokumen tertulis disebut dengan deskripsi pekerjaan.</a:t>
            </a:r>
          </a:p>
          <a:p>
            <a:pPr marL="396875" indent="-396875">
              <a:buClr>
                <a:schemeClr val="tx1"/>
              </a:buClr>
              <a:buFont typeface="Wingdings" pitchFamily="2" charset="2"/>
              <a:buNone/>
            </a:pPr>
            <a:r>
              <a:rPr lang="en-US" sz="2400" b="1"/>
              <a:t>  </a:t>
            </a:r>
          </a:p>
        </p:txBody>
      </p:sp>
      <p:sp>
        <p:nvSpPr>
          <p:cNvPr id="112650" name="Line 10"/>
          <p:cNvSpPr>
            <a:spLocks noChangeShapeType="1"/>
          </p:cNvSpPr>
          <p:nvPr/>
        </p:nvSpPr>
        <p:spPr bwMode="auto">
          <a:xfrm>
            <a:off x="609600" y="1752600"/>
            <a:ext cx="7924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688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Dua Jenis Deskripsi Pekerjaan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endParaRPr lang="en-US" sz="2400" b="1"/>
          </a:p>
          <a:p>
            <a:pPr>
              <a:buClr>
                <a:schemeClr val="tx1"/>
              </a:buClr>
            </a:pPr>
            <a:r>
              <a:rPr lang="en-US" sz="2400" b="1"/>
              <a:t>Deskripsi pekerjaan secara khusus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sz="2400" b="1"/>
          </a:p>
          <a:p>
            <a:pPr>
              <a:buClr>
                <a:schemeClr val="tx1"/>
              </a:buClr>
            </a:pPr>
            <a:r>
              <a:rPr lang="en-US" sz="2400" b="1"/>
              <a:t>Deskripsi pekerjaan secara umum</a:t>
            </a:r>
          </a:p>
          <a:p>
            <a:endParaRPr lang="en-US" sz="2400"/>
          </a:p>
        </p:txBody>
      </p:sp>
      <p:sp>
        <p:nvSpPr>
          <p:cNvPr id="358404" name="Line 4"/>
          <p:cNvSpPr>
            <a:spLocks noChangeShapeType="1"/>
          </p:cNvSpPr>
          <p:nvPr/>
        </p:nvSpPr>
        <p:spPr bwMode="auto">
          <a:xfrm>
            <a:off x="762000" y="18288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3853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Empat Elemen Penting Deskripsi Pekerjaan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Identifikasi informasi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Ringkasan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Kewajiban dan tanggung jawab pekerjaan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400" b="1"/>
          </a:p>
          <a:p>
            <a:pPr>
              <a:lnSpc>
                <a:spcPct val="80000"/>
              </a:lnSpc>
            </a:pPr>
            <a:r>
              <a:rPr lang="en-US" sz="2400" b="1"/>
              <a:t>Spesifikasi pekerjaan dan kualifikasi minimum</a:t>
            </a:r>
          </a:p>
        </p:txBody>
      </p:sp>
      <p:sp>
        <p:nvSpPr>
          <p:cNvPr id="113674" name="Line 10"/>
          <p:cNvSpPr>
            <a:spLocks noChangeShapeType="1"/>
          </p:cNvSpPr>
          <p:nvPr/>
        </p:nvSpPr>
        <p:spPr bwMode="auto">
          <a:xfrm>
            <a:off x="8382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249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839200" cy="1143000"/>
          </a:xfrm>
        </p:spPr>
        <p:txBody>
          <a:bodyPr/>
          <a:lstStyle/>
          <a:p>
            <a:pPr marL="752475" indent="-752475"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2.4 SEKRETARIS DAN KESEKRETARIATAN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06400" indent="-406400">
              <a:buFontTx/>
              <a:buNone/>
            </a:pPr>
            <a:endParaRPr lang="en-US" sz="2400" b="1"/>
          </a:p>
          <a:p>
            <a:pPr marL="406400" indent="-406400">
              <a:buFontTx/>
              <a:buNone/>
            </a:pPr>
            <a:r>
              <a:rPr lang="en-US" sz="2400" b="1"/>
              <a:t>Menurut Susanto (2001), tiga peran sekretaris, yaitu:</a:t>
            </a:r>
          </a:p>
          <a:p>
            <a:pPr marL="406400" indent="-406400">
              <a:buFontTx/>
              <a:buNone/>
            </a:pPr>
            <a:endParaRPr lang="en-US" sz="2400" b="1"/>
          </a:p>
          <a:p>
            <a:pPr marL="406400" indent="-406400">
              <a:buFontTx/>
              <a:buNone/>
            </a:pPr>
            <a:r>
              <a:rPr lang="en-US" sz="2400" b="1"/>
              <a:t>1.  Sebagai pusat informasi</a:t>
            </a:r>
          </a:p>
          <a:p>
            <a:pPr marL="406400" indent="-406400">
              <a:buFontTx/>
              <a:buNone/>
            </a:pPr>
            <a:r>
              <a:rPr lang="en-US" sz="2400" b="1"/>
              <a:t>2 . Sebagai penunjang kinerja pimpinan</a:t>
            </a:r>
          </a:p>
          <a:p>
            <a:pPr marL="406400" indent="-406400">
              <a:buFontTx/>
              <a:buNone/>
            </a:pPr>
            <a:r>
              <a:rPr lang="en-US" sz="2400" b="1"/>
              <a:t>3.  Memberikan pengaruh positif bagi anggota organisasi   lain, dengan mendistribusikan informasi secara cepat dan tepat sasaran</a:t>
            </a:r>
          </a:p>
          <a:p>
            <a:pPr marL="406400" indent="-406400"/>
            <a:endParaRPr lang="en-US" b="1"/>
          </a:p>
        </p:txBody>
      </p:sp>
      <p:sp>
        <p:nvSpPr>
          <p:cNvPr id="114700" name="Line 12"/>
          <p:cNvSpPr>
            <a:spLocks noChangeShapeType="1"/>
          </p:cNvSpPr>
          <p:nvPr/>
        </p:nvSpPr>
        <p:spPr bwMode="auto">
          <a:xfrm>
            <a:off x="457200" y="1905000"/>
            <a:ext cx="80772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895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Tiga Aspek Jenis Jabatan Sekretaris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400" b="1" dirty="0"/>
          </a:p>
          <a:p>
            <a:endParaRPr lang="id-ID" sz="2400" b="1" dirty="0" smtClean="0"/>
          </a:p>
          <a:p>
            <a:r>
              <a:rPr lang="en-US" sz="2400" b="1" dirty="0" err="1" smtClean="0"/>
              <a:t>Berdasarkan</a:t>
            </a:r>
            <a:r>
              <a:rPr lang="en-US" sz="2400" b="1" dirty="0" smtClean="0"/>
              <a:t> </a:t>
            </a:r>
            <a:r>
              <a:rPr lang="en-US" sz="2400" b="1" dirty="0" err="1"/>
              <a:t>luas</a:t>
            </a:r>
            <a:r>
              <a:rPr lang="en-US" sz="2400" b="1" dirty="0"/>
              <a:t> </a:t>
            </a:r>
            <a:r>
              <a:rPr lang="en-US" sz="2400" b="1" dirty="0" err="1"/>
              <a:t>lingkup</a:t>
            </a:r>
            <a:r>
              <a:rPr lang="en-US" sz="2400" b="1" dirty="0"/>
              <a:t> </a:t>
            </a:r>
            <a:r>
              <a:rPr lang="en-US" sz="2400" b="1" dirty="0" err="1"/>
              <a:t>tanggung</a:t>
            </a:r>
            <a:r>
              <a:rPr lang="en-US" sz="2400" b="1" dirty="0"/>
              <a:t> </a:t>
            </a:r>
            <a:r>
              <a:rPr lang="en-US" sz="2400" b="1" dirty="0" err="1"/>
              <a:t>jawab</a:t>
            </a:r>
            <a:endParaRPr lang="en-US" sz="2400" b="1" dirty="0"/>
          </a:p>
          <a:p>
            <a:pPr>
              <a:buFontTx/>
              <a:buNone/>
            </a:pPr>
            <a:endParaRPr lang="en-US" sz="2400" b="1" dirty="0"/>
          </a:p>
          <a:p>
            <a:r>
              <a:rPr lang="en-US" sz="2400" b="1" dirty="0" err="1"/>
              <a:t>Berdasarkan</a:t>
            </a:r>
            <a:r>
              <a:rPr lang="en-US" sz="2400" b="1" dirty="0"/>
              <a:t> </a:t>
            </a:r>
            <a:r>
              <a:rPr lang="en-US" sz="2400" b="1" dirty="0" err="1"/>
              <a:t>kemampuan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pengalaman</a:t>
            </a:r>
            <a:r>
              <a:rPr lang="en-US" sz="2400" b="1" dirty="0"/>
              <a:t> </a:t>
            </a:r>
            <a:r>
              <a:rPr lang="en-US" sz="2400" b="1" dirty="0" err="1"/>
              <a:t>kerja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 err="1"/>
              <a:t>Berdasarkan</a:t>
            </a:r>
            <a:r>
              <a:rPr lang="en-US" sz="2400" b="1" dirty="0"/>
              <a:t> </a:t>
            </a:r>
            <a:r>
              <a:rPr lang="en-US" sz="2400" b="1" dirty="0" err="1"/>
              <a:t>spesialisasi</a:t>
            </a:r>
            <a:endParaRPr lang="en-US" sz="2400" b="1" dirty="0"/>
          </a:p>
          <a:p>
            <a:endParaRPr lang="en-US" sz="2400" dirty="0"/>
          </a:p>
        </p:txBody>
      </p:sp>
      <p:sp>
        <p:nvSpPr>
          <p:cNvPr id="359429" name="Line 5"/>
          <p:cNvSpPr>
            <a:spLocks noChangeShapeType="1"/>
          </p:cNvSpPr>
          <p:nvPr/>
        </p:nvSpPr>
        <p:spPr bwMode="auto">
          <a:xfrm>
            <a:off x="762000" y="20574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37488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Lima Bagian Tugas Sekretaris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2400" b="1" dirty="0"/>
          </a:p>
          <a:p>
            <a:pPr>
              <a:lnSpc>
                <a:spcPct val="80000"/>
              </a:lnSpc>
            </a:pPr>
            <a:endParaRPr lang="id-ID" sz="2400" b="1" dirty="0" smtClean="0"/>
          </a:p>
          <a:p>
            <a:pPr>
              <a:lnSpc>
                <a:spcPct val="80000"/>
              </a:lnSpc>
            </a:pPr>
            <a:r>
              <a:rPr lang="en-US" sz="2400" b="1" dirty="0" err="1" smtClean="0"/>
              <a:t>Tugas</a:t>
            </a:r>
            <a:r>
              <a:rPr lang="en-US" sz="2400" b="1" dirty="0" smtClean="0"/>
              <a:t> </a:t>
            </a:r>
            <a:r>
              <a:rPr lang="en-US" sz="2400" b="1" dirty="0" err="1"/>
              <a:t>perkantoran</a:t>
            </a:r>
            <a:endParaRPr lang="en-US" sz="2400" b="1" dirty="0"/>
          </a:p>
          <a:p>
            <a:pPr>
              <a:lnSpc>
                <a:spcPct val="80000"/>
              </a:lnSpc>
              <a:buFontTx/>
              <a:buNone/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b="1" dirty="0" err="1"/>
              <a:t>Tugas</a:t>
            </a:r>
            <a:r>
              <a:rPr lang="en-US" sz="2400" b="1" dirty="0"/>
              <a:t> </a:t>
            </a:r>
            <a:r>
              <a:rPr lang="en-US" sz="2400" b="1" dirty="0" err="1"/>
              <a:t>resepsionis</a:t>
            </a: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b="1" dirty="0" err="1"/>
              <a:t>Tugas</a:t>
            </a:r>
            <a:r>
              <a:rPr lang="en-US" sz="2400" b="1" dirty="0"/>
              <a:t> </a:t>
            </a:r>
            <a:r>
              <a:rPr lang="en-US" sz="2400" b="1" dirty="0" err="1"/>
              <a:t>keuangan</a:t>
            </a: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b="1" dirty="0" err="1"/>
              <a:t>Tugas</a:t>
            </a:r>
            <a:r>
              <a:rPr lang="en-US" sz="2400" b="1" dirty="0"/>
              <a:t> </a:t>
            </a:r>
            <a:r>
              <a:rPr lang="en-US" sz="2400" b="1" dirty="0" err="1"/>
              <a:t>sosial</a:t>
            </a:r>
            <a:endParaRPr lang="en-US" sz="2400" b="1" dirty="0"/>
          </a:p>
          <a:p>
            <a:pPr>
              <a:lnSpc>
                <a:spcPct val="80000"/>
              </a:lnSpc>
              <a:buFontTx/>
              <a:buNone/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n-US" sz="2400" b="1" dirty="0" err="1"/>
              <a:t>Tugas</a:t>
            </a:r>
            <a:r>
              <a:rPr lang="en-US" sz="2400" b="1" dirty="0"/>
              <a:t> </a:t>
            </a:r>
            <a:r>
              <a:rPr lang="en-US" sz="2400" b="1" dirty="0" err="1"/>
              <a:t>insidentil</a:t>
            </a: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</p:txBody>
      </p:sp>
      <p:sp>
        <p:nvSpPr>
          <p:cNvPr id="116746" name="Line 10"/>
          <p:cNvSpPr>
            <a:spLocks noChangeShapeType="1"/>
          </p:cNvSpPr>
          <p:nvPr/>
        </p:nvSpPr>
        <p:spPr bwMode="auto">
          <a:xfrm>
            <a:off x="762000" y="20574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625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Arial" charset="0"/>
              </a:rPr>
              <a:t>Tiga Tahapan yang Dilalui Sekretaris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057400"/>
            <a:ext cx="7772400" cy="4572000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sz="2400" b="1"/>
              <a:t>1.  </a:t>
            </a:r>
            <a:r>
              <a:rPr lang="en-US" sz="2400" b="1" i="1" u="sng"/>
              <a:t>Dependance</a:t>
            </a:r>
          </a:p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sz="2400" b="1" i="1"/>
              <a:t>	</a:t>
            </a:r>
            <a:r>
              <a:rPr lang="en-US" sz="2400" b="1"/>
              <a:t>pada tahap awal sekretaris memiliki ketergantungan yang tinggi pada atasan dan rekan kerja.</a:t>
            </a:r>
          </a:p>
          <a:p>
            <a:pPr marL="457200" indent="-457200">
              <a:lnSpc>
                <a:spcPct val="80000"/>
              </a:lnSpc>
              <a:buFontTx/>
              <a:buNone/>
            </a:pPr>
            <a:endParaRPr lang="en-US" sz="2400" b="1"/>
          </a:p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sz="2400" b="1" i="1"/>
              <a:t>2. 	</a:t>
            </a:r>
            <a:r>
              <a:rPr lang="en-US" sz="2400" b="1" i="1" u="sng"/>
              <a:t>Independence</a:t>
            </a:r>
          </a:p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sz="2400" b="1" i="1"/>
              <a:t>	</a:t>
            </a:r>
            <a:r>
              <a:rPr lang="en-US" sz="2400" b="1"/>
              <a:t>seiring dengan adaptabilitas dan fleksibilitas terhadap pekerjaan, sekretaris semakin mampu memahami dan menjalankan pekerjaan. memiliki perasaan bahwa ia dibutuhkan organisasi.</a:t>
            </a:r>
          </a:p>
          <a:p>
            <a:pPr marL="457200" indent="-457200">
              <a:lnSpc>
                <a:spcPct val="80000"/>
              </a:lnSpc>
              <a:buFontTx/>
              <a:buNone/>
            </a:pPr>
            <a:endParaRPr lang="en-US" sz="2400" b="1"/>
          </a:p>
          <a:p>
            <a:pPr marL="457200" indent="-457200">
              <a:lnSpc>
                <a:spcPct val="80000"/>
              </a:lnSpc>
              <a:buFontTx/>
              <a:buAutoNum type="arabicPeriod" startAt="3"/>
            </a:pPr>
            <a:r>
              <a:rPr lang="en-US" sz="2400" b="1" i="1" u="sng"/>
              <a:t>Interdependence</a:t>
            </a:r>
          </a:p>
          <a:p>
            <a:pPr marL="457200" indent="-457200">
              <a:lnSpc>
                <a:spcPct val="80000"/>
              </a:lnSpc>
              <a:buFontTx/>
              <a:buNone/>
            </a:pPr>
            <a:r>
              <a:rPr lang="en-US" sz="2400" b="1" i="1"/>
              <a:t>	</a:t>
            </a:r>
            <a:r>
              <a:rPr lang="en-US" sz="2400" b="1"/>
              <a:t>sudah memiliki konsep berpikir dan konsep kerja yang konstruktif.</a:t>
            </a:r>
            <a:endParaRPr lang="en-US" sz="2400" b="1" i="1"/>
          </a:p>
        </p:txBody>
      </p:sp>
      <p:sp>
        <p:nvSpPr>
          <p:cNvPr id="117770" name="Line 10"/>
          <p:cNvSpPr>
            <a:spLocks noChangeShapeType="1"/>
          </p:cNvSpPr>
          <p:nvPr/>
        </p:nvSpPr>
        <p:spPr bwMode="auto">
          <a:xfrm>
            <a:off x="609600" y="1905000"/>
            <a:ext cx="7543800" cy="0"/>
          </a:xfrm>
          <a:prstGeom prst="line">
            <a:avLst/>
          </a:prstGeom>
          <a:noFill/>
          <a:ln w="76200" cap="rnd">
            <a:solidFill>
              <a:srgbClr val="7F7F7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319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415</Words>
  <Application>Microsoft Office PowerPoint</Application>
  <PresentationFormat>On-screen Show (4:3)</PresentationFormat>
  <Paragraphs>172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BAB 2  </vt:lpstr>
      <vt:lpstr>TUJUAN BAB 2</vt:lpstr>
      <vt:lpstr>2.1 PRINSIP ORGANISASI</vt:lpstr>
      <vt:lpstr>2.2 STRUKTUR ORGANISASI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2.3 MERANCANG, MENGANALISIS, DAN MENDESKRIPSIKAN PEKERJAAN</vt:lpstr>
      <vt:lpstr>Tiga Hal Penting dalam Merancang Sebuah Pekerjaan</vt:lpstr>
      <vt:lpstr>Lima Pendekatan dalam Merancang Pekerjaan</vt:lpstr>
      <vt:lpstr>Analisis Pekerjaan</vt:lpstr>
      <vt:lpstr>Mendeskripsikan Pekerjaan</vt:lpstr>
      <vt:lpstr>Dua Jenis Deskripsi Pekerjaan</vt:lpstr>
      <vt:lpstr>Empat Elemen Penting Deskripsi Pekerjaan</vt:lpstr>
      <vt:lpstr>2.4 SEKRETARIS DAN KESEKRETARIATAN</vt:lpstr>
      <vt:lpstr>Tiga Aspek Jenis Jabatan Sekretaris</vt:lpstr>
      <vt:lpstr>Lima Bagian Tugas Sekretaris</vt:lpstr>
      <vt:lpstr>Tiga Tahapan yang Dilalui Sekretaris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2  </dc:title>
  <dc:creator>toshiba</dc:creator>
  <cp:lastModifiedBy>toshiba</cp:lastModifiedBy>
  <cp:revision>1</cp:revision>
  <dcterms:created xsi:type="dcterms:W3CDTF">2017-03-05T14:40:26Z</dcterms:created>
  <dcterms:modified xsi:type="dcterms:W3CDTF">2017-03-05T14:46:45Z</dcterms:modified>
</cp:coreProperties>
</file>