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6" r:id="rId2"/>
    <p:sldId id="257" r:id="rId3"/>
    <p:sldId id="258" r:id="rId4"/>
    <p:sldId id="260" r:id="rId5"/>
    <p:sldId id="259" r:id="rId6"/>
    <p:sldId id="261" r:id="rId7"/>
    <p:sldId id="262" r:id="rId8"/>
    <p:sldId id="263" r:id="rId9"/>
    <p:sldId id="265" r:id="rId10"/>
    <p:sldId id="267" r:id="rId11"/>
    <p:sldId id="268" r:id="rId12"/>
    <p:sldId id="269" r:id="rId13"/>
    <p:sldId id="270" r:id="rId14"/>
    <p:sldId id="271" r:id="rId15"/>
    <p:sldId id="272" r:id="rId16"/>
    <p:sldId id="273" r:id="rId17"/>
    <p:sldId id="274" r:id="rId18"/>
    <p:sldId id="275" r:id="rId19"/>
    <p:sldId id="277" r:id="rId20"/>
    <p:sldId id="276" r:id="rId21"/>
    <p:sldId id="283" r:id="rId22"/>
    <p:sldId id="278" r:id="rId23"/>
    <p:sldId id="279" r:id="rId24"/>
    <p:sldId id="280" r:id="rId25"/>
    <p:sldId id="281"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349820-67FF-4692-83A1-577DDA0DA753}" type="datetimeFigureOut">
              <a:rPr lang="en-US" smtClean="0"/>
              <a:t>10/6/2020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DA9ECC-A0A4-49DB-A61A-8934F1707B06}" type="slidenum">
              <a:rPr lang="en-US" smtClean="0"/>
              <a:t>‹#›</a:t>
            </a:fld>
            <a:endParaRPr lang="en-US"/>
          </a:p>
        </p:txBody>
      </p:sp>
    </p:spTree>
    <p:extLst>
      <p:ext uri="{BB962C8B-B14F-4D97-AF65-F5344CB8AC3E}">
        <p14:creationId xmlns:p14="http://schemas.microsoft.com/office/powerpoint/2010/main" val="12566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javascript:ShowGloss(%22reso%22)"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javascript:ShowGloss(%22ostec%22)"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rgbClr val="000000"/>
                </a:solidFill>
                <a:latin typeface="Arial" charset="0"/>
              </a:defRPr>
            </a:lvl1pPr>
            <a:lvl2pPr marL="742950" indent="-285750">
              <a:defRPr sz="2000">
                <a:solidFill>
                  <a:srgbClr val="000000"/>
                </a:solidFill>
                <a:latin typeface="Arial" charset="0"/>
              </a:defRPr>
            </a:lvl2pPr>
            <a:lvl3pPr marL="1143000" indent="-228600">
              <a:defRPr sz="2000">
                <a:solidFill>
                  <a:srgbClr val="000000"/>
                </a:solidFill>
                <a:latin typeface="Arial" charset="0"/>
              </a:defRPr>
            </a:lvl3pPr>
            <a:lvl4pPr marL="1600200" indent="-228600">
              <a:defRPr sz="2000">
                <a:solidFill>
                  <a:srgbClr val="000000"/>
                </a:solidFill>
                <a:latin typeface="Arial" charset="0"/>
              </a:defRPr>
            </a:lvl4pPr>
            <a:lvl5pPr marL="2057400" indent="-228600">
              <a:defRPr sz="2000">
                <a:solidFill>
                  <a:srgbClr val="000000"/>
                </a:solidFill>
                <a:latin typeface="Arial" charset="0"/>
              </a:defRPr>
            </a:lvl5pPr>
            <a:lvl6pPr marL="2514600" indent="-228600" eaLnBrk="0" fontAlgn="base" hangingPunct="0">
              <a:spcBef>
                <a:spcPct val="0"/>
              </a:spcBef>
              <a:spcAft>
                <a:spcPct val="0"/>
              </a:spcAft>
              <a:defRPr sz="2000">
                <a:solidFill>
                  <a:srgbClr val="000000"/>
                </a:solidFill>
                <a:latin typeface="Arial" charset="0"/>
              </a:defRPr>
            </a:lvl6pPr>
            <a:lvl7pPr marL="2971800" indent="-228600" eaLnBrk="0" fontAlgn="base" hangingPunct="0">
              <a:spcBef>
                <a:spcPct val="0"/>
              </a:spcBef>
              <a:spcAft>
                <a:spcPct val="0"/>
              </a:spcAft>
              <a:defRPr sz="2000">
                <a:solidFill>
                  <a:srgbClr val="000000"/>
                </a:solidFill>
                <a:latin typeface="Arial" charset="0"/>
              </a:defRPr>
            </a:lvl7pPr>
            <a:lvl8pPr marL="3429000" indent="-228600" eaLnBrk="0" fontAlgn="base" hangingPunct="0">
              <a:spcBef>
                <a:spcPct val="0"/>
              </a:spcBef>
              <a:spcAft>
                <a:spcPct val="0"/>
              </a:spcAft>
              <a:defRPr sz="2000">
                <a:solidFill>
                  <a:srgbClr val="000000"/>
                </a:solidFill>
                <a:latin typeface="Arial" charset="0"/>
              </a:defRPr>
            </a:lvl8pPr>
            <a:lvl9pPr marL="3886200" indent="-228600" eaLnBrk="0" fontAlgn="base" hangingPunct="0">
              <a:spcBef>
                <a:spcPct val="0"/>
              </a:spcBef>
              <a:spcAft>
                <a:spcPct val="0"/>
              </a:spcAft>
              <a:defRPr sz="2000">
                <a:solidFill>
                  <a:srgbClr val="000000"/>
                </a:solidFill>
                <a:latin typeface="Arial" charset="0"/>
              </a:defRPr>
            </a:lvl9pPr>
          </a:lstStyle>
          <a:p>
            <a:fld id="{A002BD2C-CFBB-4C8D-BC75-3E9989A464EE}" type="slidenum">
              <a:rPr lang="en-US" sz="1200"/>
              <a:pPr/>
              <a:t>4</a:t>
            </a:fld>
            <a:endParaRPr lang="en-US" sz="1200"/>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r>
              <a:rPr lang="en-US" b="1" smtClean="0">
                <a:latin typeface="Arial" charset="0"/>
                <a:cs typeface="Arial" charset="0"/>
              </a:rPr>
              <a:t>Osteoblasts</a:t>
            </a:r>
            <a:r>
              <a:rPr lang="en-US" smtClean="0">
                <a:latin typeface="Arial" charset="0"/>
                <a:cs typeface="Arial" charset="0"/>
              </a:rPr>
              <a:t>Osteoblasts are responsible for building new bone and lie at the centre of bone physiology. Their functions include the synthesis of collagen and the control of mineralisation.</a:t>
            </a:r>
          </a:p>
          <a:p>
            <a:r>
              <a:rPr lang="en-US" smtClean="0">
                <a:solidFill>
                  <a:srgbClr val="696969"/>
                </a:solidFill>
                <a:latin typeface="Arial" charset="0"/>
                <a:cs typeface="Arial" charset="0"/>
              </a:rPr>
              <a:t> </a:t>
            </a:r>
            <a:r>
              <a:rPr lang="en-US" b="1" smtClean="0">
                <a:latin typeface="Arial" charset="0"/>
                <a:cs typeface="Arial" charset="0"/>
              </a:rPr>
              <a:t>Osteoclasts</a:t>
            </a:r>
            <a:r>
              <a:rPr lang="en-US" smtClean="0">
                <a:latin typeface="Arial" charset="0"/>
                <a:cs typeface="Arial" charset="0"/>
              </a:rPr>
              <a:t>Osteoclasts are specialised cells that </a:t>
            </a:r>
            <a:r>
              <a:rPr lang="en-US" b="1" smtClean="0">
                <a:solidFill>
                  <a:srgbClr val="800000"/>
                </a:solidFill>
                <a:latin typeface="Arial" charset="0"/>
                <a:cs typeface="Arial" charset="0"/>
                <a:hlinkClick r:id="rId3"/>
              </a:rPr>
              <a:t>resorb</a:t>
            </a:r>
            <a:r>
              <a:rPr lang="en-US" smtClean="0">
                <a:latin typeface="Arial" charset="0"/>
                <a:cs typeface="Arial" charset="0"/>
              </a:rPr>
              <a:t> bone. They work by sealing off an area of bone surface then, when activated, they pump out hydrogen ions to produce a very acid environment, which dissolves the hydroxyapatite.</a:t>
            </a:r>
          </a:p>
          <a:p>
            <a:r>
              <a:rPr lang="en-US" smtClean="0">
                <a:solidFill>
                  <a:srgbClr val="696969"/>
                </a:solidFill>
                <a:latin typeface="Arial" charset="0"/>
                <a:cs typeface="Arial" charset="0"/>
              </a:rPr>
              <a:t> </a:t>
            </a:r>
            <a:r>
              <a:rPr lang="en-US" b="1" smtClean="0">
                <a:latin typeface="Arial" charset="0"/>
                <a:cs typeface="Arial" charset="0"/>
              </a:rPr>
              <a:t>Osteocytes</a:t>
            </a:r>
            <a:r>
              <a:rPr lang="en-US" smtClean="0">
                <a:latin typeface="Arial" charset="0"/>
                <a:cs typeface="Arial" charset="0"/>
              </a:rPr>
              <a:t>Bone adapts to applied forces by growing stronger in order to withstand them; it is known that exercise can help to improve bone strength. </a:t>
            </a:r>
            <a:r>
              <a:rPr lang="en-US" b="1" smtClean="0">
                <a:solidFill>
                  <a:srgbClr val="800000"/>
                </a:solidFill>
                <a:latin typeface="Arial" charset="0"/>
                <a:cs typeface="Arial" charset="0"/>
                <a:hlinkClick r:id="rId4"/>
              </a:rPr>
              <a:t>Osteocytes</a:t>
            </a:r>
            <a:r>
              <a:rPr lang="en-US" smtClean="0">
                <a:latin typeface="Arial" charset="0"/>
                <a:cs typeface="Arial" charset="0"/>
              </a:rPr>
              <a:t> are thought to be part of the cellular feed-back mechanism which directs bone to form in the places where it is most needed. They lie within mineralised bone and it is thought that they may detect mechanical deformation and mediate the response of the osteoblasts.</a:t>
            </a:r>
          </a:p>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395993A-011B-44D0-B770-9ED681FCB9C3}"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C924D673-7A3D-4F89-A713-90A478C9A28F}"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95993A-011B-44D0-B770-9ED681FCB9C3}"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24D673-7A3D-4F89-A713-90A478C9A28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395993A-011B-44D0-B770-9ED681FCB9C3}" type="datetimeFigureOut">
              <a:rPr lang="en-US" smtClean="0"/>
              <a:t>10/6/2020</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24D673-7A3D-4F89-A713-90A478C9A28F}"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395993A-011B-44D0-B770-9ED681FCB9C3}"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24D673-7A3D-4F89-A713-90A478C9A28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395993A-011B-44D0-B770-9ED681FCB9C3}" type="datetimeFigureOut">
              <a:rPr lang="en-US" smtClean="0"/>
              <a:t>10/6/2020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24D673-7A3D-4F89-A713-90A478C9A28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95993A-011B-44D0-B770-9ED681FCB9C3}" type="datetimeFigureOut">
              <a:rPr lang="en-US" smtClean="0"/>
              <a:t>10/6/2020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24D673-7A3D-4F89-A713-90A478C9A28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2395993A-011B-44D0-B770-9ED681FCB9C3}" type="datetimeFigureOut">
              <a:rPr lang="en-US" smtClean="0"/>
              <a:t>10/6/2020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24D673-7A3D-4F89-A713-90A478C9A28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395993A-011B-44D0-B770-9ED681FCB9C3}"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24D673-7A3D-4F89-A713-90A478C9A28F}"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2395993A-011B-44D0-B770-9ED681FCB9C3}" type="datetimeFigureOut">
              <a:rPr lang="en-US" smtClean="0"/>
              <a:t>10/6/2020</a:t>
            </a:fld>
            <a:endParaRPr lang="en-US"/>
          </a:p>
        </p:txBody>
      </p:sp>
      <p:sp>
        <p:nvSpPr>
          <p:cNvPr id="7" name="Slide Number Placeholder 6"/>
          <p:cNvSpPr>
            <a:spLocks noGrp="1"/>
          </p:cNvSpPr>
          <p:nvPr>
            <p:ph type="sldNum" sz="quarter" idx="12"/>
          </p:nvPr>
        </p:nvSpPr>
        <p:spPr/>
        <p:txBody>
          <a:bodyPr/>
          <a:lstStyle/>
          <a:p>
            <a:fld id="{C924D673-7A3D-4F89-A713-90A478C9A28F}"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95993A-011B-44D0-B770-9ED681FCB9C3}"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24D673-7A3D-4F89-A713-90A478C9A28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395993A-011B-44D0-B770-9ED681FCB9C3}"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24D673-7A3D-4F89-A713-90A478C9A28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2395993A-011B-44D0-B770-9ED681FCB9C3}" type="datetimeFigureOut">
              <a:rPr lang="en-US" smtClean="0"/>
              <a:t>10/6/2020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C924D673-7A3D-4F89-A713-90A478C9A28F}"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err="1" smtClean="0"/>
              <a:t>Fibria</a:t>
            </a:r>
            <a:r>
              <a:rPr lang="en-US" dirty="0" smtClean="0"/>
              <a:t> </a:t>
            </a:r>
            <a:r>
              <a:rPr lang="en-US" dirty="0" err="1" smtClean="0"/>
              <a:t>Kaswinarni</a:t>
            </a:r>
            <a:endParaRPr lang="en-US" dirty="0"/>
          </a:p>
        </p:txBody>
      </p:sp>
      <p:sp>
        <p:nvSpPr>
          <p:cNvPr id="2" name="Title 1"/>
          <p:cNvSpPr>
            <a:spLocks noGrp="1"/>
          </p:cNvSpPr>
          <p:nvPr>
            <p:ph type="ctrTitle"/>
          </p:nvPr>
        </p:nvSpPr>
        <p:spPr/>
        <p:txBody>
          <a:bodyPr/>
          <a:lstStyle/>
          <a:p>
            <a:r>
              <a:rPr lang="en-US" dirty="0" err="1" smtClean="0"/>
              <a:t>Pembentukan</a:t>
            </a:r>
            <a:r>
              <a:rPr lang="en-US" dirty="0" smtClean="0"/>
              <a:t> </a:t>
            </a:r>
            <a:r>
              <a:rPr lang="en-US" dirty="0" err="1" smtClean="0"/>
              <a:t>dan</a:t>
            </a:r>
            <a:r>
              <a:rPr lang="en-US" dirty="0" smtClean="0"/>
              <a:t> </a:t>
            </a:r>
            <a:r>
              <a:rPr lang="en-US" dirty="0" err="1" smtClean="0"/>
              <a:t>Pertumbuhan</a:t>
            </a:r>
            <a:r>
              <a:rPr lang="en-US" dirty="0" smtClean="0"/>
              <a:t> </a:t>
            </a:r>
            <a:r>
              <a:rPr lang="en-US" dirty="0" err="1" smtClean="0"/>
              <a:t>Tulang</a:t>
            </a:r>
            <a:endParaRPr lang="en-US" dirty="0"/>
          </a:p>
        </p:txBody>
      </p:sp>
      <p:pic>
        <p:nvPicPr>
          <p:cNvPr id="4" name="Picture 7" descr="http://www.lindgrensmith.com/geras/jpg/bone_mont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228600"/>
            <a:ext cx="2035962"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115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sel-sel</a:t>
            </a:r>
            <a:r>
              <a:rPr lang="en-US" dirty="0" smtClean="0"/>
              <a:t>  </a:t>
            </a:r>
            <a:r>
              <a:rPr lang="en-US" dirty="0" err="1" smtClean="0"/>
              <a:t>tulang</a:t>
            </a:r>
            <a:endParaRPr lang="en-US" dirty="0"/>
          </a:p>
        </p:txBody>
      </p:sp>
      <p:sp>
        <p:nvSpPr>
          <p:cNvPr id="3" name="Content Placeholder 2"/>
          <p:cNvSpPr>
            <a:spLocks noGrp="1"/>
          </p:cNvSpPr>
          <p:nvPr>
            <p:ph idx="1"/>
          </p:nvPr>
        </p:nvSpPr>
        <p:spPr/>
        <p:txBody>
          <a:bodyPr/>
          <a:lstStyle/>
          <a:p>
            <a:endParaRPr lang="en-US" dirty="0" smtClean="0"/>
          </a:p>
          <a:p>
            <a:pPr>
              <a:buNone/>
            </a:pPr>
            <a:r>
              <a:rPr lang="en-US" sz="2800" dirty="0" err="1" smtClean="0">
                <a:solidFill>
                  <a:schemeClr val="accent2"/>
                </a:solidFill>
              </a:rPr>
              <a:t>Osteoprogenitor</a:t>
            </a:r>
            <a:endParaRPr lang="en-US" sz="2800" dirty="0">
              <a:solidFill>
                <a:schemeClr val="accent2"/>
              </a:solidFill>
            </a:endParaRPr>
          </a:p>
          <a:p>
            <a:pPr marL="411480" lvl="1" indent="0">
              <a:buNone/>
            </a:pPr>
            <a:r>
              <a:rPr lang="en-US" sz="2400" dirty="0" err="1"/>
              <a:t>Merupakan</a:t>
            </a:r>
            <a:r>
              <a:rPr lang="en-US" sz="2400" dirty="0"/>
              <a:t> </a:t>
            </a:r>
            <a:r>
              <a:rPr lang="en-US" sz="2400" dirty="0" err="1"/>
              <a:t>sel</a:t>
            </a:r>
            <a:r>
              <a:rPr lang="en-US" sz="2400" dirty="0"/>
              <a:t> </a:t>
            </a:r>
            <a:r>
              <a:rPr lang="en-US" sz="2400" dirty="0" err="1"/>
              <a:t>induk</a:t>
            </a:r>
            <a:r>
              <a:rPr lang="en-US" sz="2400" dirty="0"/>
              <a:t> yang </a:t>
            </a:r>
            <a:r>
              <a:rPr lang="en-US" sz="2400" dirty="0" err="1"/>
              <a:t>berasal</a:t>
            </a:r>
            <a:r>
              <a:rPr lang="en-US" sz="2400" dirty="0"/>
              <a:t> </a:t>
            </a:r>
            <a:r>
              <a:rPr lang="en-US" sz="2400" dirty="0" err="1"/>
              <a:t>dari</a:t>
            </a:r>
            <a:r>
              <a:rPr lang="en-US" sz="2400" dirty="0"/>
              <a:t> </a:t>
            </a:r>
            <a:r>
              <a:rPr lang="en-US" sz="2400" dirty="0" err="1"/>
              <a:t>mesenkim</a:t>
            </a:r>
            <a:r>
              <a:rPr lang="en-US" sz="2400" dirty="0"/>
              <a:t> yang  </a:t>
            </a:r>
            <a:r>
              <a:rPr lang="en-US" sz="2400" dirty="0" err="1"/>
              <a:t>punya</a:t>
            </a:r>
            <a:r>
              <a:rPr lang="en-US" sz="2400" dirty="0"/>
              <a:t> </a:t>
            </a:r>
            <a:r>
              <a:rPr lang="en-US" sz="2400" dirty="0" err="1"/>
              <a:t>daya</a:t>
            </a:r>
            <a:r>
              <a:rPr lang="en-US" sz="2400" dirty="0"/>
              <a:t> </a:t>
            </a:r>
            <a:r>
              <a:rPr lang="en-US" sz="2400" dirty="0" err="1"/>
              <a:t>mitotik</a:t>
            </a:r>
            <a:r>
              <a:rPr lang="en-US" sz="2400" dirty="0"/>
              <a:t> </a:t>
            </a:r>
            <a:r>
              <a:rPr lang="en-US" sz="2400" dirty="0" err="1"/>
              <a:t>dan</a:t>
            </a:r>
            <a:r>
              <a:rPr lang="en-US" sz="2400" dirty="0"/>
              <a:t> </a:t>
            </a:r>
            <a:r>
              <a:rPr lang="en-US" sz="2400" dirty="0" err="1"/>
              <a:t>kemampuan</a:t>
            </a:r>
            <a:r>
              <a:rPr lang="en-US" sz="2400" dirty="0"/>
              <a:t> </a:t>
            </a:r>
            <a:r>
              <a:rPr lang="en-US" sz="2400" dirty="0" err="1"/>
              <a:t>untuk</a:t>
            </a:r>
            <a:r>
              <a:rPr lang="en-US" sz="2400" dirty="0"/>
              <a:t> </a:t>
            </a:r>
            <a:r>
              <a:rPr lang="en-US" sz="2400" dirty="0" err="1"/>
              <a:t>berkembang</a:t>
            </a:r>
            <a:r>
              <a:rPr lang="en-US" sz="2400" dirty="0"/>
              <a:t> </a:t>
            </a:r>
            <a:r>
              <a:rPr lang="en-US" sz="2400" dirty="0" err="1"/>
              <a:t>menjadi</a:t>
            </a:r>
            <a:r>
              <a:rPr lang="en-US" sz="2400" dirty="0"/>
              <a:t> </a:t>
            </a:r>
            <a:r>
              <a:rPr lang="en-US" sz="2400" dirty="0" err="1"/>
              <a:t>tulang</a:t>
            </a:r>
            <a:r>
              <a:rPr lang="en-US" sz="2400" dirty="0"/>
              <a:t> </a:t>
            </a:r>
            <a:r>
              <a:rPr lang="en-US" sz="2400" dirty="0" err="1" smtClean="0"/>
              <a:t>dewasa</a:t>
            </a:r>
            <a:endParaRPr lang="en-US" sz="2400" dirty="0" smtClean="0"/>
          </a:p>
          <a:p>
            <a:pPr marL="411480" lvl="1" indent="0">
              <a:buNone/>
            </a:pPr>
            <a:endParaRPr lang="en-US" sz="2400" dirty="0"/>
          </a:p>
          <a:p>
            <a:pPr marL="609600" indent="-609600">
              <a:lnSpc>
                <a:spcPct val="80000"/>
              </a:lnSpc>
              <a:buNone/>
            </a:pPr>
            <a:r>
              <a:rPr lang="en-US" sz="2800" dirty="0" err="1" smtClean="0">
                <a:solidFill>
                  <a:schemeClr val="accent2"/>
                </a:solidFill>
              </a:rPr>
              <a:t>Osteoblas</a:t>
            </a:r>
            <a:endParaRPr lang="en-US" sz="1800" dirty="0"/>
          </a:p>
          <a:p>
            <a:pPr marL="609600" indent="-609600">
              <a:lnSpc>
                <a:spcPct val="80000"/>
              </a:lnSpc>
              <a:buNone/>
            </a:pPr>
            <a:r>
              <a:rPr lang="en-US" sz="1800" dirty="0"/>
              <a:t>	</a:t>
            </a:r>
            <a:r>
              <a:rPr lang="en-US" dirty="0" err="1"/>
              <a:t>Bertanggung</a:t>
            </a:r>
            <a:r>
              <a:rPr lang="en-US" dirty="0"/>
              <a:t> </a:t>
            </a:r>
            <a:r>
              <a:rPr lang="en-US" dirty="0" err="1"/>
              <a:t>jawab</a:t>
            </a:r>
            <a:r>
              <a:rPr lang="en-US" dirty="0"/>
              <a:t> </a:t>
            </a:r>
            <a:r>
              <a:rPr lang="en-US" dirty="0" err="1"/>
              <a:t>atas</a:t>
            </a:r>
            <a:r>
              <a:rPr lang="en-US" dirty="0"/>
              <a:t> </a:t>
            </a:r>
            <a:r>
              <a:rPr lang="en-US" dirty="0" err="1"/>
              <a:t>sintesa</a:t>
            </a:r>
            <a:r>
              <a:rPr lang="en-US" dirty="0"/>
              <a:t> </a:t>
            </a:r>
            <a:r>
              <a:rPr lang="en-US" dirty="0" err="1"/>
              <a:t>komponen</a:t>
            </a:r>
            <a:r>
              <a:rPr lang="en-US" dirty="0"/>
              <a:t> </a:t>
            </a:r>
            <a:r>
              <a:rPr lang="en-US" dirty="0" err="1"/>
              <a:t>organik</a:t>
            </a:r>
            <a:r>
              <a:rPr lang="en-US" dirty="0"/>
              <a:t> </a:t>
            </a:r>
            <a:r>
              <a:rPr lang="en-US" dirty="0" err="1"/>
              <a:t>matriks</a:t>
            </a:r>
            <a:r>
              <a:rPr lang="en-US" dirty="0"/>
              <a:t> </a:t>
            </a:r>
            <a:r>
              <a:rPr lang="en-US" dirty="0" err="1"/>
              <a:t>tulang</a:t>
            </a:r>
            <a:r>
              <a:rPr lang="en-US" dirty="0"/>
              <a:t> (</a:t>
            </a:r>
            <a:r>
              <a:rPr lang="en-US" dirty="0" err="1"/>
              <a:t>kolagen</a:t>
            </a:r>
            <a:r>
              <a:rPr lang="en-US" dirty="0"/>
              <a:t>, </a:t>
            </a:r>
            <a:r>
              <a:rPr lang="en-US" dirty="0" err="1"/>
              <a:t>proteoglikan</a:t>
            </a:r>
            <a:r>
              <a:rPr lang="en-US" dirty="0"/>
              <a:t> </a:t>
            </a:r>
            <a:r>
              <a:rPr lang="en-US" dirty="0" err="1"/>
              <a:t>dan</a:t>
            </a:r>
            <a:r>
              <a:rPr lang="en-US" dirty="0"/>
              <a:t> </a:t>
            </a:r>
            <a:r>
              <a:rPr lang="en-US" dirty="0" err="1"/>
              <a:t>glikoprotein</a:t>
            </a:r>
            <a:r>
              <a:rPr lang="en-US" dirty="0" smtClean="0"/>
              <a:t>). </a:t>
            </a:r>
            <a:r>
              <a:rPr lang="en-US" dirty="0" err="1" smtClean="0"/>
              <a:t>Merupakan</a:t>
            </a:r>
            <a:r>
              <a:rPr lang="en-US" dirty="0" smtClean="0"/>
              <a:t> </a:t>
            </a:r>
            <a:r>
              <a:rPr lang="en-US" dirty="0" err="1" smtClean="0"/>
              <a:t>sel</a:t>
            </a:r>
            <a:r>
              <a:rPr lang="en-US" dirty="0" smtClean="0"/>
              <a:t> </a:t>
            </a:r>
            <a:r>
              <a:rPr lang="en-US" dirty="0" err="1" smtClean="0"/>
              <a:t>pembentuk</a:t>
            </a:r>
            <a:r>
              <a:rPr lang="en-US" dirty="0" smtClean="0"/>
              <a:t> </a:t>
            </a:r>
            <a:r>
              <a:rPr lang="en-US" dirty="0" err="1" smtClean="0"/>
              <a:t>tulang</a:t>
            </a:r>
            <a:endParaRPr lang="en-US" dirty="0"/>
          </a:p>
          <a:p>
            <a:pPr lvl="1">
              <a:buFontTx/>
              <a:buChar char="•"/>
            </a:pPr>
            <a:endParaRPr lang="en-US" sz="2400" dirty="0" smtClean="0"/>
          </a:p>
          <a:p>
            <a:pPr lvl="1">
              <a:buFontTx/>
              <a:buChar char="•"/>
            </a:pPr>
            <a:endParaRPr lang="en-US" sz="2400" dirty="0"/>
          </a:p>
          <a:p>
            <a:pPr marL="114300" indent="0">
              <a:buNone/>
            </a:pPr>
            <a:endParaRPr lang="en-US" dirty="0"/>
          </a:p>
        </p:txBody>
      </p:sp>
    </p:spTree>
    <p:extLst>
      <p:ext uri="{BB962C8B-B14F-4D97-AF65-F5344CB8AC3E}">
        <p14:creationId xmlns:p14="http://schemas.microsoft.com/office/powerpoint/2010/main" val="19694581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sel-sel</a:t>
            </a:r>
            <a:r>
              <a:rPr lang="en-US" dirty="0"/>
              <a:t>  </a:t>
            </a:r>
            <a:r>
              <a:rPr lang="en-US" dirty="0" err="1"/>
              <a:t>tulang</a:t>
            </a:r>
            <a:endParaRPr lang="en-US" dirty="0"/>
          </a:p>
        </p:txBody>
      </p:sp>
      <p:sp>
        <p:nvSpPr>
          <p:cNvPr id="3" name="Content Placeholder 2"/>
          <p:cNvSpPr>
            <a:spLocks noGrp="1"/>
          </p:cNvSpPr>
          <p:nvPr>
            <p:ph idx="1"/>
          </p:nvPr>
        </p:nvSpPr>
        <p:spPr>
          <a:xfrm>
            <a:off x="457200" y="1752600"/>
            <a:ext cx="8229600" cy="4800600"/>
          </a:xfrm>
        </p:spPr>
        <p:txBody>
          <a:bodyPr>
            <a:normAutofit fontScale="85000" lnSpcReduction="10000"/>
          </a:bodyPr>
          <a:lstStyle/>
          <a:p>
            <a:pPr marL="114300" indent="0">
              <a:buNone/>
            </a:pPr>
            <a:r>
              <a:rPr lang="en-US" sz="3000" dirty="0" err="1">
                <a:solidFill>
                  <a:schemeClr val="accent2"/>
                </a:solidFill>
              </a:rPr>
              <a:t>Osteosit</a:t>
            </a:r>
            <a:endParaRPr lang="en-US" sz="3000" dirty="0">
              <a:solidFill>
                <a:schemeClr val="accent2"/>
              </a:solidFill>
            </a:endParaRPr>
          </a:p>
          <a:p>
            <a:pPr marL="114300" indent="0">
              <a:buNone/>
            </a:pPr>
            <a:r>
              <a:rPr lang="en-US" sz="2800" dirty="0" err="1" smtClean="0"/>
              <a:t>Berasal</a:t>
            </a:r>
            <a:r>
              <a:rPr lang="en-US" sz="2800" dirty="0" smtClean="0"/>
              <a:t> </a:t>
            </a:r>
            <a:r>
              <a:rPr lang="en-US" sz="2800" dirty="0" err="1" smtClean="0"/>
              <a:t>dari</a:t>
            </a:r>
            <a:r>
              <a:rPr lang="en-US" sz="2800" dirty="0" smtClean="0"/>
              <a:t> </a:t>
            </a:r>
            <a:r>
              <a:rPr lang="en-US" sz="2800" dirty="0" err="1"/>
              <a:t>osteoblas</a:t>
            </a:r>
            <a:r>
              <a:rPr lang="en-US" sz="2800" dirty="0"/>
              <a:t>, </a:t>
            </a:r>
            <a:r>
              <a:rPr lang="en-US" sz="2800" dirty="0" err="1"/>
              <a:t>terletak</a:t>
            </a:r>
            <a:r>
              <a:rPr lang="en-US" sz="2800" dirty="0"/>
              <a:t> di </a:t>
            </a:r>
            <a:r>
              <a:rPr lang="en-US" sz="2800" dirty="0" err="1"/>
              <a:t>dalam</a:t>
            </a:r>
            <a:r>
              <a:rPr lang="en-US" sz="2800" dirty="0"/>
              <a:t> </a:t>
            </a:r>
            <a:r>
              <a:rPr lang="en-US" sz="2800" dirty="0" err="1"/>
              <a:t>lakuna</a:t>
            </a:r>
            <a:r>
              <a:rPr lang="en-US" sz="2800" dirty="0"/>
              <a:t> </a:t>
            </a:r>
            <a:r>
              <a:rPr lang="en-US" sz="2800" dirty="0" smtClean="0"/>
              <a:t>yang </a:t>
            </a:r>
            <a:r>
              <a:rPr lang="en-US" sz="2800" dirty="0" err="1"/>
              <a:t>terletak</a:t>
            </a:r>
            <a:r>
              <a:rPr lang="en-US" sz="2800" dirty="0"/>
              <a:t> </a:t>
            </a:r>
            <a:r>
              <a:rPr lang="en-US" sz="2800" dirty="0" err="1"/>
              <a:t>diantara</a:t>
            </a:r>
            <a:r>
              <a:rPr lang="en-US" sz="2800" dirty="0"/>
              <a:t> </a:t>
            </a:r>
            <a:r>
              <a:rPr lang="en-US" sz="2800" dirty="0" err="1"/>
              <a:t>lamela-lamela</a:t>
            </a:r>
            <a:r>
              <a:rPr lang="en-US" sz="2800" dirty="0"/>
              <a:t> </a:t>
            </a:r>
            <a:r>
              <a:rPr lang="en-US" sz="2800" dirty="0" err="1"/>
              <a:t>matriks</a:t>
            </a:r>
            <a:r>
              <a:rPr lang="en-US" sz="2800" dirty="0"/>
              <a:t> </a:t>
            </a:r>
            <a:r>
              <a:rPr lang="en-US" sz="2800" dirty="0" err="1"/>
              <a:t>dan</a:t>
            </a:r>
            <a:r>
              <a:rPr lang="en-US" sz="2800" dirty="0"/>
              <a:t> </a:t>
            </a:r>
            <a:r>
              <a:rPr lang="en-US" sz="2800" dirty="0" err="1"/>
              <a:t>hanya</a:t>
            </a:r>
            <a:r>
              <a:rPr lang="en-US" sz="2800" dirty="0"/>
              <a:t> </a:t>
            </a:r>
            <a:r>
              <a:rPr lang="en-US" sz="2800" dirty="0" err="1"/>
              <a:t>ada</a:t>
            </a:r>
            <a:r>
              <a:rPr lang="en-US" sz="2800" dirty="0"/>
              <a:t> </a:t>
            </a:r>
            <a:r>
              <a:rPr lang="en-US" sz="2800" dirty="0" err="1"/>
              <a:t>satu</a:t>
            </a:r>
            <a:r>
              <a:rPr lang="en-US" sz="2800" dirty="0"/>
              <a:t> </a:t>
            </a:r>
            <a:r>
              <a:rPr lang="en-US" sz="2800" dirty="0" err="1"/>
              <a:t>osteosit</a:t>
            </a:r>
            <a:r>
              <a:rPr lang="en-US" sz="2800" dirty="0"/>
              <a:t> di </a:t>
            </a:r>
            <a:r>
              <a:rPr lang="en-US" sz="2800" dirty="0" err="1"/>
              <a:t>dalam</a:t>
            </a:r>
            <a:r>
              <a:rPr lang="en-US" sz="2800" dirty="0"/>
              <a:t> </a:t>
            </a:r>
            <a:r>
              <a:rPr lang="en-US" sz="2800" dirty="0" err="1"/>
              <a:t>satu</a:t>
            </a:r>
            <a:r>
              <a:rPr lang="en-US" sz="2800" dirty="0"/>
              <a:t> </a:t>
            </a:r>
            <a:r>
              <a:rPr lang="en-US" sz="2800" dirty="0" err="1" smtClean="0"/>
              <a:t>lakuna</a:t>
            </a:r>
            <a:r>
              <a:rPr lang="en-US" sz="2800" dirty="0" smtClean="0"/>
              <a:t>. </a:t>
            </a:r>
            <a:r>
              <a:rPr lang="en-US" sz="2800" dirty="0" err="1"/>
              <a:t>Osteosit</a:t>
            </a:r>
            <a:r>
              <a:rPr lang="en-US" sz="2800" dirty="0"/>
              <a:t> </a:t>
            </a:r>
            <a:r>
              <a:rPr lang="en-US" sz="2800" dirty="0" err="1"/>
              <a:t>merupakan</a:t>
            </a:r>
            <a:r>
              <a:rPr lang="en-US" sz="2800" dirty="0"/>
              <a:t> </a:t>
            </a:r>
            <a:r>
              <a:rPr lang="en-US" sz="2800" dirty="0" err="1"/>
              <a:t>sel</a:t>
            </a:r>
            <a:r>
              <a:rPr lang="en-US" sz="2800" dirty="0"/>
              <a:t> </a:t>
            </a:r>
            <a:r>
              <a:rPr lang="en-US" sz="2800" dirty="0" err="1"/>
              <a:t>matur</a:t>
            </a:r>
            <a:r>
              <a:rPr lang="en-US" sz="2800" dirty="0"/>
              <a:t> </a:t>
            </a:r>
            <a:r>
              <a:rPr lang="en-US" sz="2800" dirty="0" smtClean="0"/>
              <a:t> (</a:t>
            </a:r>
            <a:r>
              <a:rPr lang="en-US" sz="2800" dirty="0" err="1" smtClean="0"/>
              <a:t>dewasa</a:t>
            </a:r>
            <a:r>
              <a:rPr lang="en-US" sz="2800" dirty="0" smtClean="0"/>
              <a:t>) yang </a:t>
            </a:r>
            <a:r>
              <a:rPr lang="en-US" sz="2800" dirty="0" err="1"/>
              <a:t>ditemukan</a:t>
            </a:r>
            <a:r>
              <a:rPr lang="en-US" sz="2800" dirty="0"/>
              <a:t> </a:t>
            </a:r>
            <a:r>
              <a:rPr lang="en-US" sz="2800" dirty="0" err="1"/>
              <a:t>terbungkus</a:t>
            </a:r>
            <a:r>
              <a:rPr lang="en-US" sz="2800" dirty="0"/>
              <a:t> di </a:t>
            </a:r>
            <a:r>
              <a:rPr lang="en-US" sz="2800" dirty="0" err="1"/>
              <a:t>dalam</a:t>
            </a:r>
            <a:r>
              <a:rPr lang="en-US" sz="2800" dirty="0"/>
              <a:t> </a:t>
            </a:r>
            <a:r>
              <a:rPr lang="en-US" sz="2800" dirty="0" err="1"/>
              <a:t>lapisan-lapisan</a:t>
            </a:r>
            <a:r>
              <a:rPr lang="en-US" sz="2800" dirty="0"/>
              <a:t> </a:t>
            </a:r>
            <a:r>
              <a:rPr lang="en-US" sz="2800" dirty="0" err="1"/>
              <a:t>matriks</a:t>
            </a:r>
            <a:r>
              <a:rPr lang="en-US" sz="2800" dirty="0"/>
              <a:t> </a:t>
            </a:r>
            <a:r>
              <a:rPr lang="en-US" sz="2800" dirty="0" err="1"/>
              <a:t>tulang</a:t>
            </a:r>
            <a:r>
              <a:rPr lang="en-US" sz="2800" dirty="0"/>
              <a:t> yang </a:t>
            </a:r>
            <a:r>
              <a:rPr lang="en-US" sz="2800" dirty="0" err="1"/>
              <a:t>mengalami</a:t>
            </a:r>
            <a:r>
              <a:rPr lang="en-US" sz="2800" dirty="0"/>
              <a:t> </a:t>
            </a:r>
            <a:r>
              <a:rPr lang="en-US" sz="2800" dirty="0" err="1" smtClean="0"/>
              <a:t>mineralisasi</a:t>
            </a:r>
            <a:endParaRPr lang="en-US" sz="2800" dirty="0" smtClean="0"/>
          </a:p>
          <a:p>
            <a:pPr marL="114300" indent="0">
              <a:buNone/>
            </a:pPr>
            <a:endParaRPr lang="en-US" dirty="0" smtClean="0"/>
          </a:p>
          <a:p>
            <a:pPr marL="114300" indent="0">
              <a:buNone/>
            </a:pPr>
            <a:r>
              <a:rPr lang="en-US" sz="3000" dirty="0" err="1">
                <a:solidFill>
                  <a:schemeClr val="accent2"/>
                </a:solidFill>
              </a:rPr>
              <a:t>Osteoklas</a:t>
            </a:r>
            <a:endParaRPr lang="en-US" sz="3000" dirty="0">
              <a:solidFill>
                <a:schemeClr val="accent2"/>
              </a:solidFill>
            </a:endParaRPr>
          </a:p>
          <a:p>
            <a:pPr marL="114300" indent="0">
              <a:buNone/>
            </a:pPr>
            <a:r>
              <a:rPr lang="en-US" sz="2800" dirty="0" err="1"/>
              <a:t>Merupakan</a:t>
            </a:r>
            <a:r>
              <a:rPr lang="en-US" sz="2800" dirty="0"/>
              <a:t> </a:t>
            </a:r>
            <a:r>
              <a:rPr lang="en-US" sz="2800" dirty="0" err="1"/>
              <a:t>sel</a:t>
            </a:r>
            <a:r>
              <a:rPr lang="en-US" sz="2800" dirty="0"/>
              <a:t> </a:t>
            </a:r>
            <a:r>
              <a:rPr lang="en-US" sz="2800" dirty="0" err="1"/>
              <a:t>motil</a:t>
            </a:r>
            <a:r>
              <a:rPr lang="en-US" sz="2800" dirty="0"/>
              <a:t> (</a:t>
            </a:r>
            <a:r>
              <a:rPr lang="en-US" sz="2800" dirty="0" err="1"/>
              <a:t>dapat</a:t>
            </a:r>
            <a:r>
              <a:rPr lang="en-US" sz="2800" dirty="0"/>
              <a:t> </a:t>
            </a:r>
            <a:r>
              <a:rPr lang="en-US" sz="2800" dirty="0" err="1"/>
              <a:t>bergerak</a:t>
            </a:r>
            <a:r>
              <a:rPr lang="en-US" sz="2800" dirty="0"/>
              <a:t>) </a:t>
            </a:r>
            <a:r>
              <a:rPr lang="en-US" sz="2800" dirty="0" err="1"/>
              <a:t>bercabang</a:t>
            </a:r>
            <a:r>
              <a:rPr lang="en-US" sz="2800" dirty="0"/>
              <a:t> yang </a:t>
            </a:r>
            <a:r>
              <a:rPr lang="en-US" sz="2800" dirty="0" err="1"/>
              <a:t>sangat</a:t>
            </a:r>
            <a:r>
              <a:rPr lang="en-US" sz="2800" dirty="0"/>
              <a:t> </a:t>
            </a:r>
            <a:r>
              <a:rPr lang="en-US" sz="2800" dirty="0" err="1" smtClean="0"/>
              <a:t>besar</a:t>
            </a:r>
            <a:r>
              <a:rPr lang="en-US" sz="2800" dirty="0" smtClean="0"/>
              <a:t> </a:t>
            </a:r>
            <a:r>
              <a:rPr lang="en-US" sz="2800" dirty="0" err="1" smtClean="0"/>
              <a:t>dan</a:t>
            </a:r>
            <a:r>
              <a:rPr lang="en-US" sz="2800" dirty="0" smtClean="0"/>
              <a:t> </a:t>
            </a:r>
            <a:r>
              <a:rPr lang="en-US" sz="2800" dirty="0" err="1" smtClean="0"/>
              <a:t>berfungsi</a:t>
            </a:r>
            <a:r>
              <a:rPr lang="en-US" sz="2800" dirty="0" smtClean="0"/>
              <a:t> </a:t>
            </a:r>
            <a:r>
              <a:rPr lang="en-US" sz="2800" dirty="0" err="1" smtClean="0"/>
              <a:t>menghancurkan</a:t>
            </a:r>
            <a:r>
              <a:rPr lang="en-US" sz="2800" dirty="0" smtClean="0"/>
              <a:t> </a:t>
            </a:r>
            <a:r>
              <a:rPr lang="id-ID" sz="2800" dirty="0" smtClean="0"/>
              <a:t>matriks </a:t>
            </a:r>
            <a:r>
              <a:rPr lang="id-ID" sz="2800" dirty="0"/>
              <a:t>tulang untuk pembentukan kembali dan pelepasan kalsium</a:t>
            </a:r>
            <a:endParaRPr lang="en-US" sz="2800" dirty="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val="502573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1081088" y="1408113"/>
            <a:ext cx="2025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00"/>
                </a:solidFill>
                <a:latin typeface="Arial" charset="0"/>
              </a:defRPr>
            </a:lvl1pPr>
            <a:lvl2pPr marL="742950" indent="-285750">
              <a:defRPr sz="2000">
                <a:solidFill>
                  <a:srgbClr val="000000"/>
                </a:solidFill>
                <a:latin typeface="Arial" charset="0"/>
              </a:defRPr>
            </a:lvl2pPr>
            <a:lvl3pPr marL="1143000" indent="-228600">
              <a:defRPr sz="2000">
                <a:solidFill>
                  <a:srgbClr val="000000"/>
                </a:solidFill>
                <a:latin typeface="Arial" charset="0"/>
              </a:defRPr>
            </a:lvl3pPr>
            <a:lvl4pPr marL="1600200" indent="-228600">
              <a:defRPr sz="2000">
                <a:solidFill>
                  <a:srgbClr val="000000"/>
                </a:solidFill>
                <a:latin typeface="Arial" charset="0"/>
              </a:defRPr>
            </a:lvl4pPr>
            <a:lvl5pPr marL="2057400" indent="-228600">
              <a:defRPr sz="2000">
                <a:solidFill>
                  <a:srgbClr val="000000"/>
                </a:solidFill>
                <a:latin typeface="Arial" charset="0"/>
              </a:defRPr>
            </a:lvl5pPr>
            <a:lvl6pPr marL="2514600" indent="-228600" eaLnBrk="0" fontAlgn="base" hangingPunct="0">
              <a:spcBef>
                <a:spcPct val="0"/>
              </a:spcBef>
              <a:spcAft>
                <a:spcPct val="0"/>
              </a:spcAft>
              <a:defRPr sz="2000">
                <a:solidFill>
                  <a:srgbClr val="000000"/>
                </a:solidFill>
                <a:latin typeface="Arial" charset="0"/>
              </a:defRPr>
            </a:lvl6pPr>
            <a:lvl7pPr marL="2971800" indent="-228600" eaLnBrk="0" fontAlgn="base" hangingPunct="0">
              <a:spcBef>
                <a:spcPct val="0"/>
              </a:spcBef>
              <a:spcAft>
                <a:spcPct val="0"/>
              </a:spcAft>
              <a:defRPr sz="2000">
                <a:solidFill>
                  <a:srgbClr val="000000"/>
                </a:solidFill>
                <a:latin typeface="Arial" charset="0"/>
              </a:defRPr>
            </a:lvl7pPr>
            <a:lvl8pPr marL="3429000" indent="-228600" eaLnBrk="0" fontAlgn="base" hangingPunct="0">
              <a:spcBef>
                <a:spcPct val="0"/>
              </a:spcBef>
              <a:spcAft>
                <a:spcPct val="0"/>
              </a:spcAft>
              <a:defRPr sz="2000">
                <a:solidFill>
                  <a:srgbClr val="000000"/>
                </a:solidFill>
                <a:latin typeface="Arial" charset="0"/>
              </a:defRPr>
            </a:lvl8pPr>
            <a:lvl9pPr marL="3886200" indent="-228600" eaLnBrk="0" fontAlgn="base" hangingPunct="0">
              <a:spcBef>
                <a:spcPct val="0"/>
              </a:spcBef>
              <a:spcAft>
                <a:spcPct val="0"/>
              </a:spcAft>
              <a:defRPr sz="2000">
                <a:solidFill>
                  <a:srgbClr val="000000"/>
                </a:solidFill>
                <a:latin typeface="Arial" charset="0"/>
              </a:defRPr>
            </a:lvl9pPr>
          </a:lstStyle>
          <a:p>
            <a:r>
              <a:rPr lang="en-US" sz="2800" b="1" dirty="0"/>
              <a:t>Osteoblast</a:t>
            </a:r>
          </a:p>
        </p:txBody>
      </p:sp>
      <p:pic>
        <p:nvPicPr>
          <p:cNvPr id="44035" name="Picture 3" descr="http://www.rndsystems.com/images/mini/Osteocla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4932363"/>
            <a:ext cx="1943100" cy="192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4"/>
          <p:cNvSpPr txBox="1">
            <a:spLocks noChangeArrowheads="1"/>
          </p:cNvSpPr>
          <p:nvPr/>
        </p:nvSpPr>
        <p:spPr bwMode="auto">
          <a:xfrm>
            <a:off x="1057275" y="3121025"/>
            <a:ext cx="19081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00"/>
                </a:solidFill>
                <a:latin typeface="Arial" charset="0"/>
              </a:defRPr>
            </a:lvl1pPr>
            <a:lvl2pPr marL="742950" indent="-285750">
              <a:defRPr sz="2000">
                <a:solidFill>
                  <a:srgbClr val="000000"/>
                </a:solidFill>
                <a:latin typeface="Arial" charset="0"/>
              </a:defRPr>
            </a:lvl2pPr>
            <a:lvl3pPr marL="1143000" indent="-228600">
              <a:defRPr sz="2000">
                <a:solidFill>
                  <a:srgbClr val="000000"/>
                </a:solidFill>
                <a:latin typeface="Arial" charset="0"/>
              </a:defRPr>
            </a:lvl3pPr>
            <a:lvl4pPr marL="1600200" indent="-228600">
              <a:defRPr sz="2000">
                <a:solidFill>
                  <a:srgbClr val="000000"/>
                </a:solidFill>
                <a:latin typeface="Arial" charset="0"/>
              </a:defRPr>
            </a:lvl4pPr>
            <a:lvl5pPr marL="2057400" indent="-228600">
              <a:defRPr sz="2000">
                <a:solidFill>
                  <a:srgbClr val="000000"/>
                </a:solidFill>
                <a:latin typeface="Arial" charset="0"/>
              </a:defRPr>
            </a:lvl5pPr>
            <a:lvl6pPr marL="2514600" indent="-228600" eaLnBrk="0" fontAlgn="base" hangingPunct="0">
              <a:spcBef>
                <a:spcPct val="0"/>
              </a:spcBef>
              <a:spcAft>
                <a:spcPct val="0"/>
              </a:spcAft>
              <a:defRPr sz="2000">
                <a:solidFill>
                  <a:srgbClr val="000000"/>
                </a:solidFill>
                <a:latin typeface="Arial" charset="0"/>
              </a:defRPr>
            </a:lvl6pPr>
            <a:lvl7pPr marL="2971800" indent="-228600" eaLnBrk="0" fontAlgn="base" hangingPunct="0">
              <a:spcBef>
                <a:spcPct val="0"/>
              </a:spcBef>
              <a:spcAft>
                <a:spcPct val="0"/>
              </a:spcAft>
              <a:defRPr sz="2000">
                <a:solidFill>
                  <a:srgbClr val="000000"/>
                </a:solidFill>
                <a:latin typeface="Arial" charset="0"/>
              </a:defRPr>
            </a:lvl7pPr>
            <a:lvl8pPr marL="3429000" indent="-228600" eaLnBrk="0" fontAlgn="base" hangingPunct="0">
              <a:spcBef>
                <a:spcPct val="0"/>
              </a:spcBef>
              <a:spcAft>
                <a:spcPct val="0"/>
              </a:spcAft>
              <a:defRPr sz="2000">
                <a:solidFill>
                  <a:srgbClr val="000000"/>
                </a:solidFill>
                <a:latin typeface="Arial" charset="0"/>
              </a:defRPr>
            </a:lvl8pPr>
            <a:lvl9pPr marL="3886200" indent="-228600" eaLnBrk="0" fontAlgn="base" hangingPunct="0">
              <a:spcBef>
                <a:spcPct val="0"/>
              </a:spcBef>
              <a:spcAft>
                <a:spcPct val="0"/>
              </a:spcAft>
              <a:defRPr sz="2000">
                <a:solidFill>
                  <a:srgbClr val="000000"/>
                </a:solidFill>
                <a:latin typeface="Arial" charset="0"/>
              </a:defRPr>
            </a:lvl9pPr>
          </a:lstStyle>
          <a:p>
            <a:r>
              <a:rPr lang="en-US" sz="2800" b="1"/>
              <a:t>Osteocyte</a:t>
            </a:r>
          </a:p>
        </p:txBody>
      </p:sp>
      <p:sp>
        <p:nvSpPr>
          <p:cNvPr id="44037" name="Text Box 5"/>
          <p:cNvSpPr txBox="1">
            <a:spLocks noChangeArrowheads="1"/>
          </p:cNvSpPr>
          <p:nvPr/>
        </p:nvSpPr>
        <p:spPr bwMode="auto">
          <a:xfrm>
            <a:off x="1077913" y="5424488"/>
            <a:ext cx="2006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00"/>
                </a:solidFill>
                <a:latin typeface="Arial" charset="0"/>
              </a:defRPr>
            </a:lvl1pPr>
            <a:lvl2pPr marL="742950" indent="-285750">
              <a:defRPr sz="2000">
                <a:solidFill>
                  <a:srgbClr val="000000"/>
                </a:solidFill>
                <a:latin typeface="Arial" charset="0"/>
              </a:defRPr>
            </a:lvl2pPr>
            <a:lvl3pPr marL="1143000" indent="-228600">
              <a:defRPr sz="2000">
                <a:solidFill>
                  <a:srgbClr val="000000"/>
                </a:solidFill>
                <a:latin typeface="Arial" charset="0"/>
              </a:defRPr>
            </a:lvl3pPr>
            <a:lvl4pPr marL="1600200" indent="-228600">
              <a:defRPr sz="2000">
                <a:solidFill>
                  <a:srgbClr val="000000"/>
                </a:solidFill>
                <a:latin typeface="Arial" charset="0"/>
              </a:defRPr>
            </a:lvl4pPr>
            <a:lvl5pPr marL="2057400" indent="-228600">
              <a:defRPr sz="2000">
                <a:solidFill>
                  <a:srgbClr val="000000"/>
                </a:solidFill>
                <a:latin typeface="Arial" charset="0"/>
              </a:defRPr>
            </a:lvl5pPr>
            <a:lvl6pPr marL="2514600" indent="-228600" eaLnBrk="0" fontAlgn="base" hangingPunct="0">
              <a:spcBef>
                <a:spcPct val="0"/>
              </a:spcBef>
              <a:spcAft>
                <a:spcPct val="0"/>
              </a:spcAft>
              <a:defRPr sz="2000">
                <a:solidFill>
                  <a:srgbClr val="000000"/>
                </a:solidFill>
                <a:latin typeface="Arial" charset="0"/>
              </a:defRPr>
            </a:lvl6pPr>
            <a:lvl7pPr marL="2971800" indent="-228600" eaLnBrk="0" fontAlgn="base" hangingPunct="0">
              <a:spcBef>
                <a:spcPct val="0"/>
              </a:spcBef>
              <a:spcAft>
                <a:spcPct val="0"/>
              </a:spcAft>
              <a:defRPr sz="2000">
                <a:solidFill>
                  <a:srgbClr val="000000"/>
                </a:solidFill>
                <a:latin typeface="Arial" charset="0"/>
              </a:defRPr>
            </a:lvl7pPr>
            <a:lvl8pPr marL="3429000" indent="-228600" eaLnBrk="0" fontAlgn="base" hangingPunct="0">
              <a:spcBef>
                <a:spcPct val="0"/>
              </a:spcBef>
              <a:spcAft>
                <a:spcPct val="0"/>
              </a:spcAft>
              <a:defRPr sz="2000">
                <a:solidFill>
                  <a:srgbClr val="000000"/>
                </a:solidFill>
                <a:latin typeface="Arial" charset="0"/>
              </a:defRPr>
            </a:lvl8pPr>
            <a:lvl9pPr marL="3886200" indent="-228600" eaLnBrk="0" fontAlgn="base" hangingPunct="0">
              <a:spcBef>
                <a:spcPct val="0"/>
              </a:spcBef>
              <a:spcAft>
                <a:spcPct val="0"/>
              </a:spcAft>
              <a:defRPr sz="2000">
                <a:solidFill>
                  <a:srgbClr val="000000"/>
                </a:solidFill>
                <a:latin typeface="Arial" charset="0"/>
              </a:defRPr>
            </a:lvl9pPr>
          </a:lstStyle>
          <a:p>
            <a:r>
              <a:rPr lang="en-US" sz="2800" b="1"/>
              <a:t>Osteoclast</a:t>
            </a:r>
          </a:p>
        </p:txBody>
      </p:sp>
      <p:sp>
        <p:nvSpPr>
          <p:cNvPr id="44038" name="Text Box 6"/>
          <p:cNvSpPr txBox="1">
            <a:spLocks noChangeArrowheads="1"/>
          </p:cNvSpPr>
          <p:nvPr/>
        </p:nvSpPr>
        <p:spPr bwMode="auto">
          <a:xfrm>
            <a:off x="6121400" y="5721350"/>
            <a:ext cx="1327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00"/>
                </a:solidFill>
                <a:latin typeface="Arial" charset="0"/>
              </a:defRPr>
            </a:lvl1pPr>
            <a:lvl2pPr marL="742950" indent="-285750">
              <a:defRPr sz="2000">
                <a:solidFill>
                  <a:srgbClr val="000000"/>
                </a:solidFill>
                <a:latin typeface="Arial" charset="0"/>
              </a:defRPr>
            </a:lvl2pPr>
            <a:lvl3pPr marL="1143000" indent="-228600">
              <a:defRPr sz="2000">
                <a:solidFill>
                  <a:srgbClr val="000000"/>
                </a:solidFill>
                <a:latin typeface="Arial" charset="0"/>
              </a:defRPr>
            </a:lvl3pPr>
            <a:lvl4pPr marL="1600200" indent="-228600">
              <a:defRPr sz="2000">
                <a:solidFill>
                  <a:srgbClr val="000000"/>
                </a:solidFill>
                <a:latin typeface="Arial" charset="0"/>
              </a:defRPr>
            </a:lvl4pPr>
            <a:lvl5pPr marL="2057400" indent="-228600">
              <a:defRPr sz="2000">
                <a:solidFill>
                  <a:srgbClr val="000000"/>
                </a:solidFill>
                <a:latin typeface="Arial" charset="0"/>
              </a:defRPr>
            </a:lvl5pPr>
            <a:lvl6pPr marL="2514600" indent="-228600" eaLnBrk="0" fontAlgn="base" hangingPunct="0">
              <a:spcBef>
                <a:spcPct val="0"/>
              </a:spcBef>
              <a:spcAft>
                <a:spcPct val="0"/>
              </a:spcAft>
              <a:defRPr sz="2000">
                <a:solidFill>
                  <a:srgbClr val="000000"/>
                </a:solidFill>
                <a:latin typeface="Arial" charset="0"/>
              </a:defRPr>
            </a:lvl6pPr>
            <a:lvl7pPr marL="2971800" indent="-228600" eaLnBrk="0" fontAlgn="base" hangingPunct="0">
              <a:spcBef>
                <a:spcPct val="0"/>
              </a:spcBef>
              <a:spcAft>
                <a:spcPct val="0"/>
              </a:spcAft>
              <a:defRPr sz="2000">
                <a:solidFill>
                  <a:srgbClr val="000000"/>
                </a:solidFill>
                <a:latin typeface="Arial" charset="0"/>
              </a:defRPr>
            </a:lvl7pPr>
            <a:lvl8pPr marL="3429000" indent="-228600" eaLnBrk="0" fontAlgn="base" hangingPunct="0">
              <a:spcBef>
                <a:spcPct val="0"/>
              </a:spcBef>
              <a:spcAft>
                <a:spcPct val="0"/>
              </a:spcAft>
              <a:defRPr sz="2000">
                <a:solidFill>
                  <a:srgbClr val="000000"/>
                </a:solidFill>
                <a:latin typeface="Arial" charset="0"/>
              </a:defRPr>
            </a:lvl8pPr>
            <a:lvl9pPr marL="3886200" indent="-228600" eaLnBrk="0" fontAlgn="base" hangingPunct="0">
              <a:spcBef>
                <a:spcPct val="0"/>
              </a:spcBef>
              <a:spcAft>
                <a:spcPct val="0"/>
              </a:spcAft>
              <a:defRPr sz="2000">
                <a:solidFill>
                  <a:srgbClr val="000000"/>
                </a:solidFill>
                <a:latin typeface="Arial" charset="0"/>
              </a:defRPr>
            </a:lvl9pPr>
          </a:lstStyle>
          <a:p>
            <a:r>
              <a:rPr lang="en-US" dirty="0"/>
              <a:t>Eats bone</a:t>
            </a:r>
          </a:p>
        </p:txBody>
      </p:sp>
      <p:sp>
        <p:nvSpPr>
          <p:cNvPr id="44039" name="Text Box 7"/>
          <p:cNvSpPr txBox="1">
            <a:spLocks noChangeArrowheads="1"/>
          </p:cNvSpPr>
          <p:nvPr/>
        </p:nvSpPr>
        <p:spPr bwMode="auto">
          <a:xfrm>
            <a:off x="5643563" y="1366838"/>
            <a:ext cx="20494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00"/>
                </a:solidFill>
                <a:latin typeface="Arial" charset="0"/>
              </a:defRPr>
            </a:lvl1pPr>
            <a:lvl2pPr marL="742950" indent="-285750">
              <a:defRPr sz="2000">
                <a:solidFill>
                  <a:srgbClr val="000000"/>
                </a:solidFill>
                <a:latin typeface="Arial" charset="0"/>
              </a:defRPr>
            </a:lvl2pPr>
            <a:lvl3pPr marL="1143000" indent="-228600">
              <a:defRPr sz="2000">
                <a:solidFill>
                  <a:srgbClr val="000000"/>
                </a:solidFill>
                <a:latin typeface="Arial" charset="0"/>
              </a:defRPr>
            </a:lvl3pPr>
            <a:lvl4pPr marL="1600200" indent="-228600">
              <a:defRPr sz="2000">
                <a:solidFill>
                  <a:srgbClr val="000000"/>
                </a:solidFill>
                <a:latin typeface="Arial" charset="0"/>
              </a:defRPr>
            </a:lvl4pPr>
            <a:lvl5pPr marL="2057400" indent="-228600">
              <a:defRPr sz="2000">
                <a:solidFill>
                  <a:srgbClr val="000000"/>
                </a:solidFill>
                <a:latin typeface="Arial" charset="0"/>
              </a:defRPr>
            </a:lvl5pPr>
            <a:lvl6pPr marL="2514600" indent="-228600" eaLnBrk="0" fontAlgn="base" hangingPunct="0">
              <a:spcBef>
                <a:spcPct val="0"/>
              </a:spcBef>
              <a:spcAft>
                <a:spcPct val="0"/>
              </a:spcAft>
              <a:defRPr sz="2000">
                <a:solidFill>
                  <a:srgbClr val="000000"/>
                </a:solidFill>
                <a:latin typeface="Arial" charset="0"/>
              </a:defRPr>
            </a:lvl6pPr>
            <a:lvl7pPr marL="2971800" indent="-228600" eaLnBrk="0" fontAlgn="base" hangingPunct="0">
              <a:spcBef>
                <a:spcPct val="0"/>
              </a:spcBef>
              <a:spcAft>
                <a:spcPct val="0"/>
              </a:spcAft>
              <a:defRPr sz="2000">
                <a:solidFill>
                  <a:srgbClr val="000000"/>
                </a:solidFill>
                <a:latin typeface="Arial" charset="0"/>
              </a:defRPr>
            </a:lvl7pPr>
            <a:lvl8pPr marL="3429000" indent="-228600" eaLnBrk="0" fontAlgn="base" hangingPunct="0">
              <a:spcBef>
                <a:spcPct val="0"/>
              </a:spcBef>
              <a:spcAft>
                <a:spcPct val="0"/>
              </a:spcAft>
              <a:defRPr sz="2000">
                <a:solidFill>
                  <a:srgbClr val="000000"/>
                </a:solidFill>
                <a:latin typeface="Arial" charset="0"/>
              </a:defRPr>
            </a:lvl8pPr>
            <a:lvl9pPr marL="3886200" indent="-228600" eaLnBrk="0" fontAlgn="base" hangingPunct="0">
              <a:spcBef>
                <a:spcPct val="0"/>
              </a:spcBef>
              <a:spcAft>
                <a:spcPct val="0"/>
              </a:spcAft>
              <a:defRPr sz="2000">
                <a:solidFill>
                  <a:srgbClr val="000000"/>
                </a:solidFill>
                <a:latin typeface="Arial" charset="0"/>
              </a:defRPr>
            </a:lvl9pPr>
          </a:lstStyle>
          <a:p>
            <a:r>
              <a:rPr lang="en-US" dirty="0"/>
              <a:t>Builds new bone</a:t>
            </a:r>
          </a:p>
        </p:txBody>
      </p:sp>
      <p:sp>
        <p:nvSpPr>
          <p:cNvPr id="44040" name="Text Box 8"/>
          <p:cNvSpPr txBox="1">
            <a:spLocks noChangeArrowheads="1"/>
          </p:cNvSpPr>
          <p:nvPr/>
        </p:nvSpPr>
        <p:spPr bwMode="auto">
          <a:xfrm>
            <a:off x="6353175" y="2874963"/>
            <a:ext cx="2060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rgbClr val="000000"/>
                </a:solidFill>
                <a:latin typeface="Arial" charset="0"/>
              </a:defRPr>
            </a:lvl1pPr>
            <a:lvl2pPr marL="742950" indent="-285750">
              <a:defRPr sz="2000">
                <a:solidFill>
                  <a:srgbClr val="000000"/>
                </a:solidFill>
                <a:latin typeface="Arial" charset="0"/>
              </a:defRPr>
            </a:lvl2pPr>
            <a:lvl3pPr marL="1143000" indent="-228600">
              <a:defRPr sz="2000">
                <a:solidFill>
                  <a:srgbClr val="000000"/>
                </a:solidFill>
                <a:latin typeface="Arial" charset="0"/>
              </a:defRPr>
            </a:lvl3pPr>
            <a:lvl4pPr marL="1600200" indent="-228600">
              <a:defRPr sz="2000">
                <a:solidFill>
                  <a:srgbClr val="000000"/>
                </a:solidFill>
                <a:latin typeface="Arial" charset="0"/>
              </a:defRPr>
            </a:lvl4pPr>
            <a:lvl5pPr marL="2057400" indent="-228600">
              <a:defRPr sz="2000">
                <a:solidFill>
                  <a:srgbClr val="000000"/>
                </a:solidFill>
                <a:latin typeface="Arial" charset="0"/>
              </a:defRPr>
            </a:lvl5pPr>
            <a:lvl6pPr marL="2514600" indent="-228600" eaLnBrk="0" fontAlgn="base" hangingPunct="0">
              <a:spcBef>
                <a:spcPct val="0"/>
              </a:spcBef>
              <a:spcAft>
                <a:spcPct val="0"/>
              </a:spcAft>
              <a:defRPr sz="2000">
                <a:solidFill>
                  <a:srgbClr val="000000"/>
                </a:solidFill>
                <a:latin typeface="Arial" charset="0"/>
              </a:defRPr>
            </a:lvl6pPr>
            <a:lvl7pPr marL="2971800" indent="-228600" eaLnBrk="0" fontAlgn="base" hangingPunct="0">
              <a:spcBef>
                <a:spcPct val="0"/>
              </a:spcBef>
              <a:spcAft>
                <a:spcPct val="0"/>
              </a:spcAft>
              <a:defRPr sz="2000">
                <a:solidFill>
                  <a:srgbClr val="000000"/>
                </a:solidFill>
                <a:latin typeface="Arial" charset="0"/>
              </a:defRPr>
            </a:lvl7pPr>
            <a:lvl8pPr marL="3429000" indent="-228600" eaLnBrk="0" fontAlgn="base" hangingPunct="0">
              <a:spcBef>
                <a:spcPct val="0"/>
              </a:spcBef>
              <a:spcAft>
                <a:spcPct val="0"/>
              </a:spcAft>
              <a:defRPr sz="2000">
                <a:solidFill>
                  <a:srgbClr val="000000"/>
                </a:solidFill>
                <a:latin typeface="Arial" charset="0"/>
              </a:defRPr>
            </a:lvl8pPr>
            <a:lvl9pPr marL="3886200" indent="-228600" eaLnBrk="0" fontAlgn="base" hangingPunct="0">
              <a:spcBef>
                <a:spcPct val="0"/>
              </a:spcBef>
              <a:spcAft>
                <a:spcPct val="0"/>
              </a:spcAft>
              <a:defRPr sz="2000">
                <a:solidFill>
                  <a:srgbClr val="000000"/>
                </a:solidFill>
                <a:latin typeface="Arial" charset="0"/>
              </a:defRPr>
            </a:lvl9pPr>
          </a:lstStyle>
          <a:p>
            <a:r>
              <a:rPr lang="en-US" dirty="0"/>
              <a:t>Mature bone cell</a:t>
            </a:r>
          </a:p>
        </p:txBody>
      </p:sp>
      <p:pic>
        <p:nvPicPr>
          <p:cNvPr id="44041" name="Picture 9" descr="http://www.veisland.com/exstract/MI250_250jpge/MI-000-026.JPG"/>
          <p:cNvPicPr>
            <a:picLocks noChangeAspect="1" noChangeArrowheads="1"/>
          </p:cNvPicPr>
          <p:nvPr/>
        </p:nvPicPr>
        <p:blipFill>
          <a:blip r:embed="rId4">
            <a:extLst>
              <a:ext uri="{28A0092B-C50C-407E-A947-70E740481C1C}">
                <a14:useLocalDpi xmlns:a14="http://schemas.microsoft.com/office/drawing/2010/main" val="0"/>
              </a:ext>
            </a:extLst>
          </a:blip>
          <a:srcRect t="14400" b="14400"/>
          <a:stretch>
            <a:fillRect/>
          </a:stretch>
        </p:blipFill>
        <p:spPr bwMode="auto">
          <a:xfrm>
            <a:off x="3148013" y="2746375"/>
            <a:ext cx="2857500"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10" descr="http://www.tau.ac.il/~inter05/ostbl1.gif"/>
          <p:cNvPicPr>
            <a:picLocks noChangeAspect="1" noChangeArrowheads="1"/>
          </p:cNvPicPr>
          <p:nvPr/>
        </p:nvPicPr>
        <p:blipFill>
          <a:blip r:embed="rId5">
            <a:extLst>
              <a:ext uri="{28A0092B-C50C-407E-A947-70E740481C1C}">
                <a14:useLocalDpi xmlns:a14="http://schemas.microsoft.com/office/drawing/2010/main" val="0"/>
              </a:ext>
            </a:extLst>
          </a:blip>
          <a:srcRect r="38213"/>
          <a:stretch>
            <a:fillRect/>
          </a:stretch>
        </p:blipFill>
        <p:spPr bwMode="auto">
          <a:xfrm>
            <a:off x="3044825" y="1000125"/>
            <a:ext cx="249872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3" name="WordArt 11"/>
          <p:cNvSpPr>
            <a:spLocks noChangeArrowheads="1" noChangeShapeType="1" noTextEdit="1"/>
          </p:cNvSpPr>
          <p:nvPr/>
        </p:nvSpPr>
        <p:spPr bwMode="auto">
          <a:xfrm>
            <a:off x="381000" y="228600"/>
            <a:ext cx="8305800" cy="609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spc="720" dirty="0" err="1"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Sel-sel</a:t>
            </a:r>
            <a:r>
              <a:rPr lang="en-US" sz="3600" kern="10" spc="720" dirty="0"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 </a:t>
            </a:r>
            <a:r>
              <a:rPr lang="en-US" sz="3600" kern="10" spc="720" dirty="0" err="1"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Tulang</a:t>
            </a:r>
            <a:r>
              <a:rPr lang="en-US" sz="3600" kern="10" spc="720" dirty="0"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 yang </a:t>
            </a:r>
            <a:r>
              <a:rPr lang="en-US" sz="3600" kern="10" spc="720" dirty="0" err="1"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Terlibat</a:t>
            </a:r>
            <a:r>
              <a:rPr lang="en-US" sz="3600" kern="10" spc="720" dirty="0"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 </a:t>
            </a:r>
            <a:r>
              <a:rPr lang="en-US" sz="3600" kern="10" spc="720" dirty="0" err="1"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dalam</a:t>
            </a:r>
            <a:r>
              <a:rPr lang="en-US" sz="3600" kern="10" spc="720" dirty="0"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 </a:t>
            </a:r>
            <a:r>
              <a:rPr lang="en-US" sz="3600" kern="10" spc="720" dirty="0" err="1"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Pertumbuhan</a:t>
            </a:r>
            <a:r>
              <a:rPr lang="en-US" sz="3600" kern="10" spc="720" dirty="0"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 </a:t>
            </a:r>
            <a:r>
              <a:rPr lang="en-US" sz="3600" kern="10" spc="720" dirty="0" err="1" smtClean="0">
                <a:gradFill rotWithShape="1">
                  <a:gsLst>
                    <a:gs pos="0">
                      <a:srgbClr val="9933FF"/>
                    </a:gs>
                    <a:gs pos="100000">
                      <a:srgbClr val="CC66FF"/>
                    </a:gs>
                  </a:gsLst>
                  <a:lin ang="5400000" scaled="1"/>
                </a:gradFill>
                <a:effectLst>
                  <a:outerShdw dist="45791" dir="3378596" algn="ctr" rotWithShape="0">
                    <a:srgbClr val="4D4D4D"/>
                  </a:outerShdw>
                </a:effectLst>
                <a:latin typeface="Arial Black"/>
              </a:rPr>
              <a:t>Tulang</a:t>
            </a:r>
            <a:endParaRPr lang="en-US" sz="3600" kern="10" spc="720" dirty="0">
              <a:gradFill rotWithShape="1">
                <a:gsLst>
                  <a:gs pos="0">
                    <a:srgbClr val="9933FF"/>
                  </a:gs>
                  <a:gs pos="100000">
                    <a:srgbClr val="CC66FF"/>
                  </a:gs>
                </a:gsLst>
                <a:lin ang="5400000" scaled="1"/>
              </a:gradFill>
              <a:effectLst>
                <a:outerShdw dist="45791" dir="3378596" algn="ctr" rotWithShape="0">
                  <a:srgbClr val="4D4D4D"/>
                </a:outerShdw>
              </a:effectLst>
              <a:latin typeface="Arial Black"/>
            </a:endParaRPr>
          </a:p>
        </p:txBody>
      </p:sp>
    </p:spTree>
    <p:extLst>
      <p:ext uri="{BB962C8B-B14F-4D97-AF65-F5344CB8AC3E}">
        <p14:creationId xmlns:p14="http://schemas.microsoft.com/office/powerpoint/2010/main" val="37195188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120" name="Slide" r:id="rId3" imgW="4657725" imgH="3492500" progId="PowerPoint.Slide.8">
                  <p:embed/>
                </p:oleObj>
              </mc:Choice>
              <mc:Fallback>
                <p:oleObj name="Slide" r:id="rId3" imgW="4657725" imgH="3492500" progId="PowerPoint.Slide.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86494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Pembentukan</a:t>
            </a:r>
            <a:r>
              <a:rPr lang="en-US" dirty="0" smtClean="0"/>
              <a:t> </a:t>
            </a:r>
            <a:r>
              <a:rPr lang="en-US" dirty="0" err="1" smtClean="0"/>
              <a:t>tulang</a:t>
            </a:r>
            <a:endParaRPr lang="en-US" dirty="0"/>
          </a:p>
        </p:txBody>
      </p:sp>
      <p:sp>
        <p:nvSpPr>
          <p:cNvPr id="3" name="Content Placeholder 2"/>
          <p:cNvSpPr>
            <a:spLocks noGrp="1"/>
          </p:cNvSpPr>
          <p:nvPr>
            <p:ph idx="1"/>
          </p:nvPr>
        </p:nvSpPr>
        <p:spPr/>
        <p:txBody>
          <a:bodyPr>
            <a:normAutofit/>
          </a:bodyPr>
          <a:lstStyle/>
          <a:p>
            <a:r>
              <a:rPr lang="id-ID" sz="2800" dirty="0"/>
              <a:t>Osifikasi - proses pembentukan tulang </a:t>
            </a:r>
            <a:endParaRPr lang="en-US" sz="2800" dirty="0" smtClean="0"/>
          </a:p>
          <a:p>
            <a:endParaRPr lang="en-US" sz="2800" dirty="0"/>
          </a:p>
          <a:p>
            <a:r>
              <a:rPr lang="id-ID" sz="2800" dirty="0" smtClean="0"/>
              <a:t>Mulai </a:t>
            </a:r>
            <a:r>
              <a:rPr lang="id-ID" sz="2800" dirty="0"/>
              <a:t>~ usia janin 2 bulan </a:t>
            </a:r>
            <a:endParaRPr lang="en-US" sz="2800" dirty="0" smtClean="0"/>
          </a:p>
          <a:p>
            <a:endParaRPr lang="en-US" sz="2800" dirty="0"/>
          </a:p>
          <a:p>
            <a:r>
              <a:rPr lang="id-ID" sz="2800" dirty="0" smtClean="0"/>
              <a:t>Berakhir </a:t>
            </a:r>
            <a:r>
              <a:rPr lang="id-ID" sz="2800" dirty="0"/>
              <a:t>pada akhir pubertas ~ usia 20 (sedikit lebih awal pada wanita)</a:t>
            </a:r>
            <a:endParaRPr lang="en-US" sz="2800" dirty="0"/>
          </a:p>
        </p:txBody>
      </p:sp>
    </p:spTree>
    <p:extLst>
      <p:ext uri="{BB962C8B-B14F-4D97-AF65-F5344CB8AC3E}">
        <p14:creationId xmlns:p14="http://schemas.microsoft.com/office/powerpoint/2010/main" val="1436458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Pembentukan</a:t>
            </a:r>
            <a:r>
              <a:rPr lang="en-US" dirty="0"/>
              <a:t> </a:t>
            </a:r>
            <a:r>
              <a:rPr lang="en-US" dirty="0" err="1"/>
              <a:t>tulang</a:t>
            </a:r>
            <a:endParaRPr lang="en-US" dirty="0"/>
          </a:p>
        </p:txBody>
      </p:sp>
      <p:sp>
        <p:nvSpPr>
          <p:cNvPr id="3" name="Content Placeholder 2"/>
          <p:cNvSpPr>
            <a:spLocks noGrp="1"/>
          </p:cNvSpPr>
          <p:nvPr>
            <p:ph idx="1"/>
          </p:nvPr>
        </p:nvSpPr>
        <p:spPr>
          <a:xfrm>
            <a:off x="457200" y="1752600"/>
            <a:ext cx="8229600" cy="4724400"/>
          </a:xfrm>
        </p:spPr>
        <p:txBody>
          <a:bodyPr>
            <a:normAutofit lnSpcReduction="10000"/>
          </a:bodyPr>
          <a:lstStyle/>
          <a:p>
            <a:r>
              <a:rPr lang="id-ID" dirty="0"/>
              <a:t>Tulang </a:t>
            </a:r>
            <a:r>
              <a:rPr lang="id-ID" dirty="0" smtClean="0"/>
              <a:t>panjang</a:t>
            </a:r>
            <a:r>
              <a:rPr lang="en-US" dirty="0" smtClean="0"/>
              <a:t> (long bone)</a:t>
            </a:r>
            <a:r>
              <a:rPr lang="id-ID" dirty="0" smtClean="0"/>
              <a:t>, pendek</a:t>
            </a:r>
            <a:r>
              <a:rPr lang="en-US" dirty="0" smtClean="0"/>
              <a:t> (short bone)</a:t>
            </a:r>
            <a:r>
              <a:rPr lang="id-ID" dirty="0" smtClean="0"/>
              <a:t>, </a:t>
            </a:r>
            <a:r>
              <a:rPr lang="id-ID" dirty="0"/>
              <a:t>dan tidak teratur </a:t>
            </a:r>
            <a:r>
              <a:rPr lang="en-US" dirty="0" smtClean="0"/>
              <a:t>(irregular bone) </a:t>
            </a:r>
            <a:r>
              <a:rPr lang="id-ID" dirty="0" smtClean="0"/>
              <a:t>berkembang </a:t>
            </a:r>
            <a:r>
              <a:rPr lang="id-ID" dirty="0"/>
              <a:t>dari tulang rawan hialin </a:t>
            </a:r>
            <a:endParaRPr lang="en-US" dirty="0" smtClean="0"/>
          </a:p>
          <a:p>
            <a:endParaRPr lang="en-US" dirty="0"/>
          </a:p>
          <a:p>
            <a:r>
              <a:rPr lang="id-ID" dirty="0" smtClean="0"/>
              <a:t>Tulang pipih</a:t>
            </a:r>
            <a:r>
              <a:rPr lang="en-US" dirty="0" smtClean="0"/>
              <a:t> (flat bone)</a:t>
            </a:r>
            <a:r>
              <a:rPr lang="id-ID" dirty="0" smtClean="0"/>
              <a:t> </a:t>
            </a:r>
            <a:r>
              <a:rPr lang="id-ID" dirty="0"/>
              <a:t>berkembang dari membran fibrosa - tulang berkembang di dalam lembaran jaringan </a:t>
            </a:r>
            <a:r>
              <a:rPr lang="id-ID" dirty="0" smtClean="0"/>
              <a:t>ikat</a:t>
            </a:r>
            <a:endParaRPr lang="en-US" dirty="0" smtClean="0"/>
          </a:p>
          <a:p>
            <a:pPr marL="114300" indent="0">
              <a:buNone/>
            </a:pPr>
            <a:endParaRPr lang="en-US" dirty="0"/>
          </a:p>
          <a:p>
            <a:r>
              <a:rPr lang="id-ID" dirty="0"/>
              <a:t>Tulang mengeras </a:t>
            </a:r>
            <a:r>
              <a:rPr lang="en-US" dirty="0" err="1" smtClean="0"/>
              <a:t>mulai</a:t>
            </a:r>
            <a:r>
              <a:rPr lang="en-US" dirty="0" smtClean="0"/>
              <a:t> </a:t>
            </a:r>
            <a:r>
              <a:rPr lang="id-ID" dirty="0" smtClean="0"/>
              <a:t>dari tengah</a:t>
            </a:r>
            <a:r>
              <a:rPr lang="en-US" dirty="0" smtClean="0"/>
              <a:t> </a:t>
            </a:r>
            <a:r>
              <a:rPr lang="id-ID" dirty="0" smtClean="0"/>
              <a:t>tulang </a:t>
            </a:r>
            <a:r>
              <a:rPr lang="en-US" dirty="0" err="1" smtClean="0"/>
              <a:t>lalu</a:t>
            </a:r>
            <a:r>
              <a:rPr lang="en-US" dirty="0" smtClean="0"/>
              <a:t> </a:t>
            </a:r>
            <a:r>
              <a:rPr lang="en-US" dirty="0" err="1" smtClean="0"/>
              <a:t>ke</a:t>
            </a:r>
            <a:r>
              <a:rPr lang="en-US" dirty="0" smtClean="0"/>
              <a:t> </a:t>
            </a:r>
            <a:r>
              <a:rPr lang="en-US" dirty="0" err="1" smtClean="0"/>
              <a:t>arah</a:t>
            </a:r>
            <a:r>
              <a:rPr lang="en-US" dirty="0" smtClean="0"/>
              <a:t> </a:t>
            </a:r>
            <a:r>
              <a:rPr lang="id-ID" dirty="0" smtClean="0"/>
              <a:t>ke </a:t>
            </a:r>
            <a:r>
              <a:rPr lang="id-ID" dirty="0"/>
              <a:t>luar. Semua jaringan baru pada awalnya </a:t>
            </a:r>
            <a:r>
              <a:rPr lang="en-US" dirty="0" err="1" smtClean="0"/>
              <a:t>terbentuk</a:t>
            </a:r>
            <a:r>
              <a:rPr lang="en-US" dirty="0" smtClean="0"/>
              <a:t> </a:t>
            </a:r>
            <a:r>
              <a:rPr lang="id-ID" dirty="0" smtClean="0"/>
              <a:t>seperti </a:t>
            </a:r>
            <a:r>
              <a:rPr lang="id-ID" dirty="0"/>
              <a:t>spons tetapi kemudian </a:t>
            </a:r>
            <a:r>
              <a:rPr lang="id-ID" dirty="0" smtClean="0"/>
              <a:t>pecah </a:t>
            </a:r>
            <a:r>
              <a:rPr lang="id-ID" dirty="0"/>
              <a:t>dan </a:t>
            </a:r>
            <a:r>
              <a:rPr lang="en-US" dirty="0" err="1" smtClean="0"/>
              <a:t>tersusun</a:t>
            </a:r>
            <a:r>
              <a:rPr lang="id-ID" dirty="0" smtClean="0"/>
              <a:t> </a:t>
            </a:r>
            <a:r>
              <a:rPr lang="id-ID" dirty="0"/>
              <a:t>kembali menjadi tulang yang </a:t>
            </a:r>
            <a:r>
              <a:rPr lang="id-ID" dirty="0" smtClean="0"/>
              <a:t>padat</a:t>
            </a:r>
            <a:r>
              <a:rPr lang="en-US" dirty="0" smtClean="0"/>
              <a:t> (</a:t>
            </a:r>
            <a:r>
              <a:rPr lang="en-US" dirty="0" err="1" smtClean="0"/>
              <a:t>kompak</a:t>
            </a:r>
            <a:r>
              <a:rPr lang="en-US" dirty="0" smtClean="0"/>
              <a:t>)</a:t>
            </a:r>
            <a:endParaRPr lang="en-US" dirty="0"/>
          </a:p>
        </p:txBody>
      </p:sp>
    </p:spTree>
    <p:extLst>
      <p:ext uri="{BB962C8B-B14F-4D97-AF65-F5344CB8AC3E}">
        <p14:creationId xmlns:p14="http://schemas.microsoft.com/office/powerpoint/2010/main" val="950083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a:t>
            </a:r>
            <a:r>
              <a:rPr lang="en-US" dirty="0" err="1" smtClean="0"/>
              <a:t>Osifikasi</a:t>
            </a:r>
            <a:r>
              <a:rPr lang="en-US" dirty="0" smtClean="0"/>
              <a:t> pre-natal </a:t>
            </a:r>
            <a:br>
              <a:rPr lang="en-US" dirty="0" smtClean="0"/>
            </a:br>
            <a:r>
              <a:rPr lang="en-US" dirty="0" smtClean="0"/>
              <a:t>(</a:t>
            </a:r>
            <a:r>
              <a:rPr lang="en-US" dirty="0" err="1" smtClean="0"/>
              <a:t>osifikasi</a:t>
            </a:r>
            <a:r>
              <a:rPr lang="en-US" dirty="0" smtClean="0"/>
              <a:t> </a:t>
            </a:r>
            <a:r>
              <a:rPr lang="en-US" dirty="0" err="1" smtClean="0"/>
              <a:t>pra-kelahiran</a:t>
            </a:r>
            <a:r>
              <a:rPr lang="en-US" dirty="0" smtClean="0"/>
              <a:t>)</a:t>
            </a:r>
            <a:endParaRPr lang="en-US" dirty="0"/>
          </a:p>
        </p:txBody>
      </p:sp>
      <p:sp>
        <p:nvSpPr>
          <p:cNvPr id="3" name="Content Placeholder 2"/>
          <p:cNvSpPr>
            <a:spLocks noGrp="1"/>
          </p:cNvSpPr>
          <p:nvPr>
            <p:ph idx="1"/>
          </p:nvPr>
        </p:nvSpPr>
        <p:spPr/>
        <p:txBody>
          <a:bodyPr>
            <a:normAutofit/>
          </a:bodyPr>
          <a:lstStyle/>
          <a:p>
            <a:r>
              <a:rPr lang="id-ID" sz="2800" dirty="0"/>
              <a:t>Kerangka embrio: dibuat dari membran fibrosa atau tulang </a:t>
            </a:r>
            <a:r>
              <a:rPr lang="id-ID" sz="2800" dirty="0" smtClean="0"/>
              <a:t>rawa</a:t>
            </a:r>
            <a:r>
              <a:rPr lang="en-US" sz="2800" dirty="0" smtClean="0"/>
              <a:t>n</a:t>
            </a:r>
          </a:p>
          <a:p>
            <a:endParaRPr lang="en-US" sz="2800" dirty="0"/>
          </a:p>
          <a:p>
            <a:r>
              <a:rPr lang="en-US" sz="2800" dirty="0" smtClean="0"/>
              <a:t>Ada </a:t>
            </a:r>
            <a:r>
              <a:rPr lang="id-ID" sz="2800" dirty="0" smtClean="0"/>
              <a:t>2 </a:t>
            </a:r>
            <a:r>
              <a:rPr lang="id-ID" sz="2800" dirty="0"/>
              <a:t>jenis osifikasi pra-kelahiran (pembentukan </a:t>
            </a:r>
            <a:r>
              <a:rPr lang="id-ID" sz="2800" dirty="0" smtClean="0"/>
              <a:t>tulang)</a:t>
            </a:r>
            <a:r>
              <a:rPr lang="en-US" sz="2800" dirty="0" err="1" smtClean="0"/>
              <a:t>yaitu</a:t>
            </a:r>
            <a:r>
              <a:rPr lang="en-US" sz="2800" dirty="0" smtClean="0"/>
              <a:t> : </a:t>
            </a:r>
            <a:r>
              <a:rPr lang="en-US" sz="2800" dirty="0" err="1" smtClean="0"/>
              <a:t>Osifikasi</a:t>
            </a:r>
            <a:r>
              <a:rPr lang="en-US" sz="2800" dirty="0" smtClean="0"/>
              <a:t> </a:t>
            </a:r>
            <a:r>
              <a:rPr lang="en-US" sz="2800" dirty="0" err="1" smtClean="0"/>
              <a:t>Intramembranosa</a:t>
            </a:r>
            <a:r>
              <a:rPr lang="en-US" sz="2800" dirty="0" smtClean="0"/>
              <a:t> </a:t>
            </a:r>
            <a:r>
              <a:rPr lang="en-US" sz="2800" dirty="0" err="1" smtClean="0"/>
              <a:t>dan</a:t>
            </a:r>
            <a:r>
              <a:rPr lang="en-US" sz="2800" dirty="0" smtClean="0"/>
              <a:t> </a:t>
            </a:r>
            <a:r>
              <a:rPr lang="en-US" sz="2800" dirty="0" err="1" smtClean="0"/>
              <a:t>Osifikasi</a:t>
            </a:r>
            <a:r>
              <a:rPr lang="en-US" sz="2800" dirty="0" smtClean="0"/>
              <a:t> </a:t>
            </a:r>
            <a:r>
              <a:rPr lang="en-US" sz="2800" dirty="0" err="1" smtClean="0"/>
              <a:t>Endokondral</a:t>
            </a:r>
            <a:endParaRPr lang="en-US" sz="2800" dirty="0"/>
          </a:p>
        </p:txBody>
      </p:sp>
    </p:spTree>
    <p:extLst>
      <p:ext uri="{BB962C8B-B14F-4D97-AF65-F5344CB8AC3E}">
        <p14:creationId xmlns:p14="http://schemas.microsoft.com/office/powerpoint/2010/main" val="535701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osifikasi</a:t>
            </a:r>
            <a:r>
              <a:rPr lang="en-US" dirty="0"/>
              <a:t> </a:t>
            </a:r>
            <a:r>
              <a:rPr lang="en-US" dirty="0" err="1"/>
              <a:t>pra-kelahiran</a:t>
            </a:r>
            <a:endParaRPr lang="en-US" dirty="0"/>
          </a:p>
        </p:txBody>
      </p:sp>
      <p:sp>
        <p:nvSpPr>
          <p:cNvPr id="3" name="Text Placeholder 2"/>
          <p:cNvSpPr>
            <a:spLocks noGrp="1"/>
          </p:cNvSpPr>
          <p:nvPr>
            <p:ph type="body" idx="1"/>
          </p:nvPr>
        </p:nvSpPr>
        <p:spPr/>
        <p:txBody>
          <a:bodyPr/>
          <a:lstStyle/>
          <a:p>
            <a:r>
              <a:rPr lang="en-US" sz="2800" dirty="0" smtClean="0"/>
              <a:t>INTRAMEMBRANOSA</a:t>
            </a:r>
            <a:endParaRPr lang="en-US" sz="2800" dirty="0"/>
          </a:p>
        </p:txBody>
      </p:sp>
      <p:sp>
        <p:nvSpPr>
          <p:cNvPr id="4" name="Content Placeholder 3"/>
          <p:cNvSpPr>
            <a:spLocks noGrp="1"/>
          </p:cNvSpPr>
          <p:nvPr>
            <p:ph sz="half" idx="2"/>
          </p:nvPr>
        </p:nvSpPr>
        <p:spPr/>
        <p:txBody>
          <a:bodyPr>
            <a:noAutofit/>
          </a:bodyPr>
          <a:lstStyle/>
          <a:p>
            <a:r>
              <a:rPr lang="id-ID" sz="2600" dirty="0"/>
              <a:t>Tulang berkembang dari membran </a:t>
            </a:r>
            <a:r>
              <a:rPr lang="id-ID" sz="2600" dirty="0" smtClean="0"/>
              <a:t>fibrosa</a:t>
            </a:r>
            <a:endParaRPr lang="en-US" sz="2600" dirty="0" smtClean="0"/>
          </a:p>
          <a:p>
            <a:r>
              <a:rPr lang="id-ID" sz="2600" dirty="0" smtClean="0"/>
              <a:t>Bentuk </a:t>
            </a:r>
            <a:r>
              <a:rPr lang="id-ID" sz="2600" dirty="0"/>
              <a:t>tulang tengkorak dan klavikula (semua tulang pipih) </a:t>
            </a:r>
            <a:r>
              <a:rPr lang="en-US" sz="2600" dirty="0" smtClean="0"/>
              <a:t>d</a:t>
            </a:r>
            <a:r>
              <a:rPr lang="id-ID" sz="2600" dirty="0" smtClean="0"/>
              <a:t>imulai </a:t>
            </a:r>
            <a:r>
              <a:rPr lang="id-ID" sz="2600" dirty="0"/>
              <a:t>pada 8 minggu </a:t>
            </a:r>
            <a:r>
              <a:rPr lang="en-US" sz="2600" dirty="0" smtClean="0"/>
              <a:t>p</a:t>
            </a:r>
            <a:r>
              <a:rPr lang="id-ID" sz="2600" dirty="0" smtClean="0"/>
              <a:t>erkembangan</a:t>
            </a:r>
            <a:r>
              <a:rPr lang="en-US" sz="2600" dirty="0" smtClean="0"/>
              <a:t> </a:t>
            </a:r>
            <a:r>
              <a:rPr lang="en-US" sz="2600" dirty="0" err="1" smtClean="0"/>
              <a:t>janin</a:t>
            </a:r>
            <a:endParaRPr lang="en-US" sz="2600" dirty="0"/>
          </a:p>
        </p:txBody>
      </p:sp>
      <p:sp>
        <p:nvSpPr>
          <p:cNvPr id="5" name="Text Placeholder 4"/>
          <p:cNvSpPr>
            <a:spLocks noGrp="1"/>
          </p:cNvSpPr>
          <p:nvPr>
            <p:ph type="body" sz="quarter" idx="3"/>
          </p:nvPr>
        </p:nvSpPr>
        <p:spPr/>
        <p:txBody>
          <a:bodyPr/>
          <a:lstStyle/>
          <a:p>
            <a:r>
              <a:rPr lang="en-US" sz="2800" dirty="0" smtClean="0"/>
              <a:t>ENDOKONDRAL</a:t>
            </a:r>
            <a:endParaRPr lang="en-US" sz="2800" dirty="0"/>
          </a:p>
        </p:txBody>
      </p:sp>
      <p:sp>
        <p:nvSpPr>
          <p:cNvPr id="6" name="Content Placeholder 5"/>
          <p:cNvSpPr>
            <a:spLocks noGrp="1"/>
          </p:cNvSpPr>
          <p:nvPr>
            <p:ph sz="quarter" idx="4"/>
          </p:nvPr>
        </p:nvSpPr>
        <p:spPr/>
        <p:txBody>
          <a:bodyPr>
            <a:normAutofit/>
          </a:bodyPr>
          <a:lstStyle/>
          <a:p>
            <a:r>
              <a:rPr lang="id-ID" sz="2600" dirty="0"/>
              <a:t>Tulang berkembang dari tulang rawan </a:t>
            </a:r>
            <a:r>
              <a:rPr lang="id-ID" sz="2600" dirty="0" smtClean="0"/>
              <a:t>hialin</a:t>
            </a:r>
            <a:endParaRPr lang="en-US" sz="2600" dirty="0" smtClean="0"/>
          </a:p>
          <a:p>
            <a:r>
              <a:rPr lang="id-ID" sz="2600" dirty="0" smtClean="0"/>
              <a:t>Membentuk </a:t>
            </a:r>
            <a:r>
              <a:rPr lang="id-ID" sz="2600" dirty="0"/>
              <a:t>semua tulang di bawah pangkal </a:t>
            </a:r>
            <a:r>
              <a:rPr lang="id-ID" sz="2600" dirty="0" smtClean="0"/>
              <a:t>tengkorak</a:t>
            </a:r>
            <a:endParaRPr lang="en-US" sz="2600" dirty="0" smtClean="0"/>
          </a:p>
          <a:p>
            <a:r>
              <a:rPr lang="id-ID" sz="2600" dirty="0" smtClean="0"/>
              <a:t> </a:t>
            </a:r>
            <a:r>
              <a:rPr lang="id-ID" sz="2600" dirty="0"/>
              <a:t>Dimulai bulan ke-2 </a:t>
            </a:r>
            <a:r>
              <a:rPr lang="en-US" sz="2600" dirty="0" err="1" smtClean="0"/>
              <a:t>perkembangan</a:t>
            </a:r>
            <a:r>
              <a:rPr lang="en-US" sz="2600" dirty="0" smtClean="0"/>
              <a:t> </a:t>
            </a:r>
            <a:r>
              <a:rPr lang="en-US" sz="2600" dirty="0" err="1" smtClean="0"/>
              <a:t>janin</a:t>
            </a:r>
            <a:endParaRPr lang="en-US" sz="2600" dirty="0"/>
          </a:p>
        </p:txBody>
      </p:sp>
    </p:spTree>
    <p:extLst>
      <p:ext uri="{BB962C8B-B14F-4D97-AF65-F5344CB8AC3E}">
        <p14:creationId xmlns:p14="http://schemas.microsoft.com/office/powerpoint/2010/main" val="27330358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Osifikasi</a:t>
            </a:r>
            <a:r>
              <a:rPr lang="en-US" dirty="0" smtClean="0"/>
              <a:t> </a:t>
            </a:r>
            <a:r>
              <a:rPr lang="en-US" dirty="0" err="1" smtClean="0"/>
              <a:t>intramembranosa</a:t>
            </a:r>
            <a:r>
              <a:rPr lang="en-US" dirty="0" smtClean="0"/>
              <a:t> </a:t>
            </a:r>
            <a:br>
              <a:rPr lang="en-US" dirty="0" smtClean="0"/>
            </a:br>
            <a:r>
              <a:rPr lang="en-US" dirty="0" smtClean="0"/>
              <a:t>(pre-natal)</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905000"/>
            <a:ext cx="4980864" cy="4121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a:spLocks noChangeArrowheads="1"/>
          </p:cNvSpPr>
          <p:nvPr/>
        </p:nvSpPr>
        <p:spPr bwMode="auto">
          <a:xfrm>
            <a:off x="4800600" y="1812668"/>
            <a:ext cx="4114800" cy="79574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err="1" smtClean="0">
                <a:ln>
                  <a:noFill/>
                </a:ln>
                <a:solidFill>
                  <a:srgbClr val="202124"/>
                </a:solidFill>
                <a:effectLst/>
                <a:latin typeface="inherit"/>
                <a:cs typeface="Arial" pitchFamily="34" charset="0"/>
              </a:rPr>
              <a:t>Sel-sel</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mesenkim</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memulai</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untuk</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membuat</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kerangka</a:t>
            </a:r>
            <a:r>
              <a:rPr lang="en-US" dirty="0" err="1" smtClean="0">
                <a:solidFill>
                  <a:srgbClr val="202124"/>
                </a:solidFill>
                <a:latin typeface="inherit"/>
                <a:cs typeface="Arial" pitchFamily="34" charset="0"/>
              </a:rPr>
              <a:t>-kerangka</a:t>
            </a:r>
            <a:r>
              <a:rPr lang="en-US" dirty="0" smtClean="0">
                <a:solidFill>
                  <a:srgbClr val="202124"/>
                </a:solidFill>
                <a:latin typeface="inherit"/>
                <a:cs typeface="Arial" pitchFamily="34" charset="0"/>
              </a:rPr>
              <a:t> </a:t>
            </a:r>
            <a:r>
              <a:rPr lang="en-US" dirty="0" err="1" smtClean="0">
                <a:solidFill>
                  <a:srgbClr val="202124"/>
                </a:solidFill>
                <a:latin typeface="inherit"/>
                <a:cs typeface="Arial" pitchFamily="34" charset="0"/>
              </a:rPr>
              <a:t>membranosa</a:t>
            </a:r>
            <a:r>
              <a:rPr lang="en-US" dirty="0" smtClean="0">
                <a:solidFill>
                  <a:srgbClr val="202124"/>
                </a:solidFill>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untuk</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memulai</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osifikasi</a:t>
            </a:r>
            <a:r>
              <a:rPr kumimoji="0" lang="en-US" b="0" i="0" u="none" strike="noStrike" cap="none" normalizeH="0" baseline="0" dirty="0" smtClean="0">
                <a:ln>
                  <a:noFill/>
                </a:ln>
                <a:solidFill>
                  <a:schemeClr val="tx1"/>
                </a:solidFill>
                <a:effectLst/>
                <a:latin typeface="Arial" pitchFamily="34" charset="0"/>
                <a:cs typeface="Arial" pitchFamily="34" charset="0"/>
              </a:rPr>
              <a:t> </a:t>
            </a:r>
          </a:p>
        </p:txBody>
      </p:sp>
      <p:sp>
        <p:nvSpPr>
          <p:cNvPr id="5" name="Rectangle 4"/>
          <p:cNvSpPr>
            <a:spLocks noChangeArrowheads="1"/>
          </p:cNvSpPr>
          <p:nvPr/>
        </p:nvSpPr>
        <p:spPr bwMode="auto">
          <a:xfrm>
            <a:off x="5105400" y="4419600"/>
            <a:ext cx="3810000" cy="79574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err="1" smtClean="0">
                <a:ln>
                  <a:noFill/>
                </a:ln>
                <a:solidFill>
                  <a:srgbClr val="202124"/>
                </a:solidFill>
                <a:effectLst/>
                <a:latin typeface="inherit"/>
                <a:cs typeface="Arial" pitchFamily="34" charset="0"/>
              </a:rPr>
              <a:t>Beberapa</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sel</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mesenkim</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berdiferensiasi</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menjadi</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osteoblas</a:t>
            </a:r>
            <a:r>
              <a:rPr kumimoji="0" lang="en-US" b="0" i="0" u="none" strike="noStrike" cap="none" normalizeH="0" baseline="0" dirty="0" smtClean="0">
                <a:ln>
                  <a:noFill/>
                </a:ln>
                <a:solidFill>
                  <a:srgbClr val="202124"/>
                </a:solidFill>
                <a:effectLst/>
                <a:latin typeface="inherit"/>
                <a:cs typeface="Arial" pitchFamily="34" charset="0"/>
              </a:rPr>
              <a:t> di </a:t>
            </a:r>
            <a:r>
              <a:rPr kumimoji="0" lang="en-US" b="0" i="0" u="none" strike="noStrike" cap="none" normalizeH="0" baseline="0" dirty="0" err="1" smtClean="0">
                <a:ln>
                  <a:noFill/>
                </a:ln>
                <a:solidFill>
                  <a:srgbClr val="202124"/>
                </a:solidFill>
                <a:effectLst/>
                <a:latin typeface="inherit"/>
                <a:cs typeface="Arial" pitchFamily="34" charset="0"/>
              </a:rPr>
              <a:t>pusat</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osifikasi</a:t>
            </a:r>
            <a:r>
              <a:rPr kumimoji="0" lang="en-US" b="0" i="0" u="none" strike="noStrike" cap="none" normalizeH="0" baseline="0" dirty="0" smtClean="0">
                <a:ln>
                  <a:noFill/>
                </a:ln>
                <a:solidFill>
                  <a:schemeClr val="tx1"/>
                </a:solidFill>
                <a:effectLst/>
                <a:latin typeface="Arial" pitchFamily="34" charset="0"/>
                <a:cs typeface="Arial" pitchFamily="34" charset="0"/>
              </a:rPr>
              <a:t> </a:t>
            </a:r>
          </a:p>
        </p:txBody>
      </p:sp>
      <p:sp>
        <p:nvSpPr>
          <p:cNvPr id="6" name="Rectangle 5"/>
          <p:cNvSpPr>
            <a:spLocks noChangeArrowheads="1"/>
          </p:cNvSpPr>
          <p:nvPr/>
        </p:nvSpPr>
        <p:spPr bwMode="auto">
          <a:xfrm>
            <a:off x="5334000" y="5733141"/>
            <a:ext cx="3810000" cy="518743"/>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err="1" smtClean="0">
                <a:ln>
                  <a:noFill/>
                </a:ln>
                <a:solidFill>
                  <a:srgbClr val="202124"/>
                </a:solidFill>
                <a:effectLst/>
                <a:latin typeface="inherit"/>
                <a:cs typeface="Arial" pitchFamily="34" charset="0"/>
              </a:rPr>
              <a:t>Osteoblas</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mengeluarkan</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matriks</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tulang</a:t>
            </a:r>
            <a:r>
              <a:rPr kumimoji="0" lang="en-US" b="0" i="0" u="none" strike="noStrike" cap="none" normalizeH="0" dirty="0" smtClean="0">
                <a:ln>
                  <a:noFill/>
                </a:ln>
                <a:solidFill>
                  <a:srgbClr val="202124"/>
                </a:solidFill>
                <a:effectLst/>
                <a:latin typeface="inherit"/>
                <a:cs typeface="Arial" pitchFamily="34" charset="0"/>
              </a:rPr>
              <a:t> </a:t>
            </a:r>
            <a:r>
              <a:rPr kumimoji="0" lang="en-US" b="0" i="0" u="none" strike="noStrike" cap="none" normalizeH="0" dirty="0" smtClean="0">
                <a:ln>
                  <a:noFill/>
                </a:ln>
                <a:solidFill>
                  <a:srgbClr val="202124"/>
                </a:solidFill>
                <a:effectLst/>
                <a:latin typeface="inherit"/>
                <a:cs typeface="Arial" pitchFamily="34" charset="0"/>
                <a:sym typeface="Wingdings" pitchFamily="2" charset="2"/>
              </a:rPr>
              <a:t> </a:t>
            </a:r>
            <a:r>
              <a:rPr kumimoji="0" lang="en-US" b="0" i="0" u="none" strike="noStrike" cap="none" normalizeH="0" baseline="0" dirty="0" smtClean="0">
                <a:ln>
                  <a:noFill/>
                </a:ln>
                <a:solidFill>
                  <a:srgbClr val="202124"/>
                </a:solidFill>
                <a:effectLst/>
                <a:latin typeface="inherit"/>
                <a:cs typeface="Arial" pitchFamily="34" charset="0"/>
              </a:rPr>
              <a:t>osteoid</a:t>
            </a:r>
            <a:r>
              <a:rPr kumimoji="0" lang="en-US" b="0" i="0" u="none" strike="noStrike" cap="none" normalizeH="0" baseline="0" dirty="0" smtClean="0">
                <a:ln>
                  <a:noFill/>
                </a:ln>
                <a:solidFill>
                  <a:schemeClr val="tx1"/>
                </a:solidFill>
                <a:effectLst/>
                <a:latin typeface="Arial" pitchFamily="34" charset="0"/>
                <a:cs typeface="Arial" pitchFamily="34" charset="0"/>
              </a:rPr>
              <a:t> </a:t>
            </a:r>
          </a:p>
        </p:txBody>
      </p:sp>
    </p:spTree>
    <p:extLst>
      <p:ext uri="{BB962C8B-B14F-4D97-AF65-F5344CB8AC3E}">
        <p14:creationId xmlns:p14="http://schemas.microsoft.com/office/powerpoint/2010/main" val="1906446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Osifikasi</a:t>
            </a:r>
            <a:r>
              <a:rPr lang="en-US" dirty="0"/>
              <a:t> </a:t>
            </a:r>
            <a:r>
              <a:rPr lang="en-US" dirty="0" err="1"/>
              <a:t>intramembranosa</a:t>
            </a:r>
            <a:r>
              <a:rPr lang="en-US" dirty="0"/>
              <a:t> </a:t>
            </a:r>
            <a:br>
              <a:rPr lang="en-US" dirty="0"/>
            </a:br>
            <a:r>
              <a:rPr lang="en-US" dirty="0"/>
              <a:t>(pre-natal)</a:t>
            </a:r>
          </a:p>
        </p:txBody>
      </p:sp>
      <p:grpSp>
        <p:nvGrpSpPr>
          <p:cNvPr id="4" name="Group 3"/>
          <p:cNvGrpSpPr/>
          <p:nvPr/>
        </p:nvGrpSpPr>
        <p:grpSpPr>
          <a:xfrm>
            <a:off x="581891" y="1828799"/>
            <a:ext cx="4267200" cy="3402013"/>
            <a:chOff x="457200" y="1524000"/>
            <a:chExt cx="4267200" cy="3402013"/>
          </a:xfrm>
        </p:grpSpPr>
        <p:pic>
          <p:nvPicPr>
            <p:cNvPr id="5"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0"/>
              <a:ext cx="3962400" cy="340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14"/>
            <p:cNvSpPr>
              <a:spLocks noChangeShapeType="1"/>
            </p:cNvSpPr>
            <p:nvPr/>
          </p:nvSpPr>
          <p:spPr bwMode="auto">
            <a:xfrm flipH="1">
              <a:off x="2819400" y="2057400"/>
              <a:ext cx="182880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Line 15"/>
            <p:cNvSpPr>
              <a:spLocks noChangeShapeType="1"/>
            </p:cNvSpPr>
            <p:nvPr/>
          </p:nvSpPr>
          <p:spPr bwMode="auto">
            <a:xfrm flipH="1">
              <a:off x="2362200" y="3733800"/>
              <a:ext cx="2362200" cy="533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8" name="Rectangle 7"/>
          <p:cNvSpPr/>
          <p:nvPr/>
        </p:nvSpPr>
        <p:spPr>
          <a:xfrm>
            <a:off x="4876800" y="2039034"/>
            <a:ext cx="3810000" cy="646331"/>
          </a:xfrm>
          <a:prstGeom prst="rect">
            <a:avLst/>
          </a:prstGeom>
        </p:spPr>
        <p:txBody>
          <a:bodyPr wrap="square">
            <a:spAutoFit/>
          </a:bodyPr>
          <a:lstStyle/>
          <a:p>
            <a:pPr>
              <a:spcBef>
                <a:spcPct val="50000"/>
              </a:spcBef>
            </a:pPr>
            <a:r>
              <a:rPr lang="en-US" dirty="0" err="1" smtClean="0"/>
              <a:t>Mineralisasi</a:t>
            </a:r>
            <a:r>
              <a:rPr lang="en-US" dirty="0" smtClean="0"/>
              <a:t> </a:t>
            </a:r>
            <a:r>
              <a:rPr lang="en-US" dirty="0" err="1" smtClean="0"/>
              <a:t>dan</a:t>
            </a:r>
            <a:r>
              <a:rPr lang="en-US" dirty="0" smtClean="0"/>
              <a:t> </a:t>
            </a:r>
            <a:r>
              <a:rPr lang="en-US" dirty="0" err="1" smtClean="0"/>
              <a:t>kalsifikasi</a:t>
            </a:r>
            <a:r>
              <a:rPr lang="en-US" dirty="0" smtClean="0"/>
              <a:t> osteoid</a:t>
            </a:r>
            <a:endParaRPr lang="en-US" dirty="0"/>
          </a:p>
        </p:txBody>
      </p:sp>
      <p:sp>
        <p:nvSpPr>
          <p:cNvPr id="14" name="Content Placeholder 13"/>
          <p:cNvSpPr>
            <a:spLocks noGrp="1"/>
          </p:cNvSpPr>
          <p:nvPr>
            <p:ph idx="1"/>
          </p:nvPr>
        </p:nvSpPr>
        <p:spPr>
          <a:xfrm>
            <a:off x="4911436" y="3715433"/>
            <a:ext cx="4003964" cy="646331"/>
          </a:xfrm>
          <a:prstGeom prst="rect">
            <a:avLst/>
          </a:prstGeom>
        </p:spPr>
        <p:txBody>
          <a:bodyPr wrap="square">
            <a:spAutoFit/>
          </a:bodyPr>
          <a:lstStyle/>
          <a:p>
            <a:pPr marL="114300" indent="0">
              <a:spcBef>
                <a:spcPct val="50000"/>
              </a:spcBef>
              <a:buNone/>
            </a:pPr>
            <a:r>
              <a:rPr lang="id-ID" sz="1800" dirty="0"/>
              <a:t>Osteoblas yang terperangkap menjadi osteosit</a:t>
            </a:r>
            <a:endParaRPr lang="en-US" sz="1800" dirty="0"/>
          </a:p>
        </p:txBody>
      </p:sp>
    </p:spTree>
    <p:extLst>
      <p:ext uri="{BB962C8B-B14F-4D97-AF65-F5344CB8AC3E}">
        <p14:creationId xmlns:p14="http://schemas.microsoft.com/office/powerpoint/2010/main" val="35328839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Osifikasi</a:t>
            </a:r>
            <a:r>
              <a:rPr lang="en-US" dirty="0"/>
              <a:t> </a:t>
            </a:r>
            <a:r>
              <a:rPr lang="en-US" dirty="0" err="1"/>
              <a:t>intramembranosa</a:t>
            </a:r>
            <a:r>
              <a:rPr lang="en-US" dirty="0"/>
              <a:t> </a:t>
            </a:r>
            <a:br>
              <a:rPr lang="en-US" dirty="0"/>
            </a:br>
            <a:r>
              <a:rPr lang="en-US" dirty="0"/>
              <a:t>(pre-natal)</a:t>
            </a:r>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4114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1"/>
          <p:cNvSpPr>
            <a:spLocks noChangeShapeType="1"/>
          </p:cNvSpPr>
          <p:nvPr/>
        </p:nvSpPr>
        <p:spPr bwMode="auto">
          <a:xfrm flipH="1">
            <a:off x="3200400" y="3200400"/>
            <a:ext cx="1447800" cy="609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 name="Line 13"/>
          <p:cNvSpPr>
            <a:spLocks noChangeShapeType="1"/>
          </p:cNvSpPr>
          <p:nvPr/>
        </p:nvSpPr>
        <p:spPr bwMode="auto">
          <a:xfrm flipH="1" flipV="1">
            <a:off x="3581400" y="4648200"/>
            <a:ext cx="114300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Rectangle 6"/>
          <p:cNvSpPr/>
          <p:nvPr/>
        </p:nvSpPr>
        <p:spPr>
          <a:xfrm>
            <a:off x="4759036" y="2549236"/>
            <a:ext cx="4232564" cy="126076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Osteoid </a:t>
            </a:r>
            <a:r>
              <a:rPr lang="en-US" dirty="0" err="1"/>
              <a:t>terakumulasi</a:t>
            </a:r>
            <a:r>
              <a:rPr lang="en-US" dirty="0"/>
              <a:t> di </a:t>
            </a:r>
            <a:r>
              <a:rPr lang="en-US" dirty="0" err="1"/>
              <a:t>antara</a:t>
            </a:r>
            <a:r>
              <a:rPr lang="en-US" dirty="0"/>
              <a:t> </a:t>
            </a:r>
            <a:r>
              <a:rPr lang="en-US" dirty="0" err="1"/>
              <a:t>pembuluh</a:t>
            </a:r>
            <a:r>
              <a:rPr lang="en-US" dirty="0"/>
              <a:t> </a:t>
            </a:r>
            <a:r>
              <a:rPr lang="en-US" dirty="0" err="1"/>
              <a:t>darah</a:t>
            </a:r>
            <a:r>
              <a:rPr lang="en-US" dirty="0"/>
              <a:t> </a:t>
            </a:r>
            <a:r>
              <a:rPr lang="en-US" dirty="0" err="1"/>
              <a:t>embrionik</a:t>
            </a:r>
            <a:r>
              <a:rPr lang="en-US" dirty="0"/>
              <a:t>, </a:t>
            </a:r>
            <a:r>
              <a:rPr lang="en-US" dirty="0" err="1"/>
              <a:t>menciptakan</a:t>
            </a:r>
            <a:r>
              <a:rPr lang="en-US" dirty="0"/>
              <a:t> </a:t>
            </a:r>
            <a:r>
              <a:rPr lang="en-US" dirty="0" err="1"/>
              <a:t>trabekula</a:t>
            </a:r>
            <a:r>
              <a:rPr lang="en-US" dirty="0"/>
              <a:t> </a:t>
            </a:r>
            <a:r>
              <a:rPr lang="en-US" dirty="0" err="1"/>
              <a:t>tulang</a:t>
            </a:r>
            <a:r>
              <a:rPr lang="en-US" dirty="0"/>
              <a:t> </a:t>
            </a:r>
            <a:r>
              <a:rPr lang="en-US" dirty="0" err="1" smtClean="0"/>
              <a:t>anyaman</a:t>
            </a:r>
            <a:endParaRPr lang="en-US" dirty="0"/>
          </a:p>
        </p:txBody>
      </p:sp>
      <p:sp>
        <p:nvSpPr>
          <p:cNvPr id="9" name="Content Placeholder 8"/>
          <p:cNvSpPr>
            <a:spLocks noGrp="1"/>
          </p:cNvSpPr>
          <p:nvPr>
            <p:ph idx="1"/>
          </p:nvPr>
        </p:nvSpPr>
        <p:spPr>
          <a:xfrm>
            <a:off x="4786745" y="4762500"/>
            <a:ext cx="4204855" cy="12954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114300" indent="0">
              <a:buNone/>
            </a:pPr>
            <a:r>
              <a:rPr lang="id-ID" sz="1800" dirty="0"/>
              <a:t>Mesenkim pada tulang </a:t>
            </a:r>
            <a:r>
              <a:rPr lang="en-US" sz="1800" dirty="0" err="1" smtClean="0"/>
              <a:t>akan</a:t>
            </a:r>
            <a:r>
              <a:rPr lang="en-US" sz="1800" dirty="0" smtClean="0"/>
              <a:t> </a:t>
            </a:r>
            <a:r>
              <a:rPr lang="id-ID" sz="1800" dirty="0" smtClean="0"/>
              <a:t>memadat </a:t>
            </a:r>
            <a:r>
              <a:rPr lang="id-ID" sz="1800" dirty="0"/>
              <a:t>dan berdiferensiasi menjadi periosteum</a:t>
            </a:r>
            <a:endParaRPr lang="en-US" sz="1800" dirty="0"/>
          </a:p>
        </p:txBody>
      </p:sp>
    </p:spTree>
    <p:extLst>
      <p:ext uri="{BB962C8B-B14F-4D97-AF65-F5344CB8AC3E}">
        <p14:creationId xmlns:p14="http://schemas.microsoft.com/office/powerpoint/2010/main" val="134362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Osifikasi</a:t>
            </a:r>
            <a:r>
              <a:rPr lang="en-US" dirty="0"/>
              <a:t> </a:t>
            </a:r>
            <a:r>
              <a:rPr lang="en-US" dirty="0" err="1"/>
              <a:t>intramembranosa</a:t>
            </a:r>
            <a:r>
              <a:rPr lang="en-US" dirty="0"/>
              <a:t> </a:t>
            </a:r>
            <a:br>
              <a:rPr lang="en-US" dirty="0"/>
            </a:br>
            <a:r>
              <a:rPr lang="en-US" dirty="0"/>
              <a:t>(pre-natal)</a:t>
            </a:r>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418" y="1828800"/>
            <a:ext cx="39624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9"/>
          <p:cNvSpPr>
            <a:spLocks noChangeShapeType="1"/>
          </p:cNvSpPr>
          <p:nvPr/>
        </p:nvSpPr>
        <p:spPr bwMode="auto">
          <a:xfrm flipH="1" flipV="1">
            <a:off x="3535218" y="2566555"/>
            <a:ext cx="1117600" cy="4191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p:nvSpPr>
        <p:spPr bwMode="auto">
          <a:xfrm flipH="1" flipV="1">
            <a:off x="2620818" y="3861955"/>
            <a:ext cx="2057400" cy="1295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 name="Rectangle 1"/>
          <p:cNvSpPr>
            <a:spLocks noChangeArrowheads="1"/>
          </p:cNvSpPr>
          <p:nvPr/>
        </p:nvSpPr>
        <p:spPr bwMode="auto">
          <a:xfrm>
            <a:off x="4800600" y="2587783"/>
            <a:ext cx="4191000" cy="79574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err="1" smtClean="0">
                <a:ln>
                  <a:noFill/>
                </a:ln>
                <a:solidFill>
                  <a:srgbClr val="202124"/>
                </a:solidFill>
                <a:effectLst/>
                <a:latin typeface="inherit"/>
                <a:cs typeface="Arial" pitchFamily="34" charset="0"/>
              </a:rPr>
              <a:t>Kerah</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tulang</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dari</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bentuk</a:t>
            </a:r>
            <a:r>
              <a:rPr kumimoji="0" lang="en-US" b="0" i="0" u="none" strike="noStrike" cap="none" normalizeH="0" baseline="0" dirty="0" smtClean="0">
                <a:ln>
                  <a:noFill/>
                </a:ln>
                <a:solidFill>
                  <a:srgbClr val="202124"/>
                </a:solidFill>
                <a:effectLst/>
                <a:latin typeface="inherit"/>
                <a:cs typeface="Arial" pitchFamily="34" charset="0"/>
              </a:rPr>
              <a:t> osteoid </a:t>
            </a:r>
            <a:r>
              <a:rPr kumimoji="0" lang="en-US" b="0" i="0" u="none" strike="noStrike" cap="none" normalizeH="0" baseline="0" dirty="0" err="1" smtClean="0">
                <a:ln>
                  <a:noFill/>
                </a:ln>
                <a:solidFill>
                  <a:srgbClr val="202124"/>
                </a:solidFill>
                <a:effectLst/>
                <a:latin typeface="inherit"/>
                <a:cs typeface="Arial" pitchFamily="34" charset="0"/>
              </a:rPr>
              <a:t>lalu</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menebal</a:t>
            </a:r>
            <a:r>
              <a:rPr kumimoji="0" lang="en-US" b="0" i="0" u="none" strike="noStrike" cap="none" normalizeH="0" baseline="0" dirty="0" smtClean="0">
                <a:ln>
                  <a:noFill/>
                </a:ln>
                <a:solidFill>
                  <a:srgbClr val="202124"/>
                </a:solidFill>
                <a:effectLst/>
                <a:latin typeface="inherit"/>
                <a:cs typeface="Arial" pitchFamily="34" charset="0"/>
              </a:rPr>
              <a:t> di </a:t>
            </a:r>
            <a:r>
              <a:rPr kumimoji="0" lang="en-US" b="0" i="0" u="none" strike="noStrike" cap="none" normalizeH="0" baseline="0" dirty="0" err="1" smtClean="0">
                <a:ln>
                  <a:noFill/>
                </a:ln>
                <a:solidFill>
                  <a:srgbClr val="202124"/>
                </a:solidFill>
                <a:effectLst/>
                <a:latin typeface="inherit"/>
                <a:cs typeface="Arial" pitchFamily="34" charset="0"/>
              </a:rPr>
              <a:t>sekitar</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trabekula</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dan</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mengeras</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menjadi</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tulang</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kompak</a:t>
            </a:r>
            <a:r>
              <a:rPr kumimoji="0" lang="en-US" b="0" i="0" u="none" strike="noStrike" cap="none" normalizeH="0" baseline="0" dirty="0" smtClean="0">
                <a:ln>
                  <a:noFill/>
                </a:ln>
                <a:solidFill>
                  <a:schemeClr val="tx1"/>
                </a:solidFill>
                <a:effectLst/>
                <a:latin typeface="Arial" pitchFamily="34" charset="0"/>
                <a:cs typeface="Arial" pitchFamily="34" charset="0"/>
              </a:rPr>
              <a:t> </a:t>
            </a:r>
          </a:p>
        </p:txBody>
      </p:sp>
      <p:sp>
        <p:nvSpPr>
          <p:cNvPr id="9" name="Rectangle 1"/>
          <p:cNvSpPr>
            <a:spLocks noGrp="1" noChangeArrowheads="1"/>
          </p:cNvSpPr>
          <p:nvPr>
            <p:ph idx="1"/>
          </p:nvPr>
        </p:nvSpPr>
        <p:spPr bwMode="auto">
          <a:xfrm>
            <a:off x="4714504" y="4620984"/>
            <a:ext cx="4191000" cy="107274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lvl="0" indent="0" fontAlgn="base">
              <a:spcBef>
                <a:spcPct val="0"/>
              </a:spcBef>
              <a:spcAft>
                <a:spcPct val="0"/>
              </a:spcAft>
              <a:buClrTx/>
              <a:buNone/>
            </a:pPr>
            <a:r>
              <a:rPr lang="id-ID" sz="1800" dirty="0">
                <a:latin typeface="inherit"/>
              </a:rPr>
              <a:t>Rongga tulang spons (diploë) yang terdiri dari trabekula yang diisi dengan sumsum merah yang dibuat dari pembuluh (jaringan vaskular)</a:t>
            </a:r>
            <a:endParaRPr kumimoji="0" lang="en-US" sz="1800" i="0" u="none" strike="noStrike" cap="none" normalizeH="0" baseline="0" dirty="0" smtClean="0">
              <a:ln>
                <a:noFill/>
              </a:ln>
              <a:solidFill>
                <a:schemeClr val="tx1"/>
              </a:solidFill>
              <a:effectLst/>
              <a:latin typeface="inherit"/>
              <a:cs typeface="Arial" pitchFamily="34" charset="0"/>
            </a:endParaRPr>
          </a:p>
        </p:txBody>
      </p:sp>
    </p:spTree>
    <p:extLst>
      <p:ext uri="{BB962C8B-B14F-4D97-AF65-F5344CB8AC3E}">
        <p14:creationId xmlns:p14="http://schemas.microsoft.com/office/powerpoint/2010/main" val="46547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t>
            </a:r>
            <a:r>
              <a:rPr lang="en-US" dirty="0" err="1" smtClean="0"/>
              <a:t>Osifikasi</a:t>
            </a:r>
            <a:r>
              <a:rPr lang="en-US" dirty="0" smtClean="0"/>
              <a:t> </a:t>
            </a:r>
            <a:r>
              <a:rPr lang="en-US" dirty="0" err="1" smtClean="0"/>
              <a:t>endokondral</a:t>
            </a:r>
            <a:endParaRPr lang="en-US" dirty="0"/>
          </a:p>
        </p:txBody>
      </p:sp>
      <p:sp>
        <p:nvSpPr>
          <p:cNvPr id="8" name="Rectangle 7"/>
          <p:cNvSpPr/>
          <p:nvPr/>
        </p:nvSpPr>
        <p:spPr>
          <a:xfrm>
            <a:off x="2971800" y="2057400"/>
            <a:ext cx="4572000" cy="923330"/>
          </a:xfrm>
          <a:prstGeom prst="rect">
            <a:avLst/>
          </a:prstGeom>
        </p:spPr>
        <p:txBody>
          <a:bodyPr>
            <a:spAutoFit/>
          </a:bodyPr>
          <a:lstStyle/>
          <a:p>
            <a:r>
              <a:rPr lang="id-ID" dirty="0"/>
              <a:t>Kerah tulang dibentuk di sekitar diafisis oleh osteoblas yang terletak di sisi dalam periosteum</a:t>
            </a:r>
            <a:endParaRPr lang="en-US" dirty="0"/>
          </a:p>
        </p:txBody>
      </p:sp>
      <p:pic>
        <p:nvPicPr>
          <p:cNvPr id="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828800"/>
            <a:ext cx="1752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98271" y="2563306"/>
            <a:ext cx="1127858" cy="142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4234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Osifikasi</a:t>
            </a:r>
            <a:r>
              <a:rPr lang="en-US" dirty="0"/>
              <a:t> </a:t>
            </a:r>
            <a:r>
              <a:rPr lang="en-US" dirty="0" err="1"/>
              <a:t>endokondral</a:t>
            </a:r>
            <a:endParaRPr lang="en-US"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676400"/>
            <a:ext cx="2900660" cy="437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505200" y="3039070"/>
            <a:ext cx="4572000" cy="923330"/>
          </a:xfrm>
          <a:prstGeom prst="rect">
            <a:avLst/>
          </a:prstGeom>
        </p:spPr>
        <p:txBody>
          <a:bodyPr>
            <a:spAutoFit/>
          </a:bodyPr>
          <a:lstStyle/>
          <a:p>
            <a:r>
              <a:rPr lang="en-US" dirty="0" err="1"/>
              <a:t>Tulang</a:t>
            </a:r>
            <a:r>
              <a:rPr lang="en-US" dirty="0"/>
              <a:t> </a:t>
            </a:r>
            <a:r>
              <a:rPr lang="en-US" dirty="0" err="1"/>
              <a:t>rawan</a:t>
            </a:r>
            <a:r>
              <a:rPr lang="en-US" dirty="0"/>
              <a:t> di </a:t>
            </a:r>
            <a:r>
              <a:rPr lang="en-US" dirty="0" err="1"/>
              <a:t>pusat</a:t>
            </a:r>
            <a:r>
              <a:rPr lang="en-US" dirty="0"/>
              <a:t> </a:t>
            </a:r>
            <a:r>
              <a:rPr lang="en-US" dirty="0" err="1"/>
              <a:t>osifikasi</a:t>
            </a:r>
            <a:r>
              <a:rPr lang="en-US" dirty="0"/>
              <a:t> primer </a:t>
            </a:r>
            <a:r>
              <a:rPr lang="en-US" dirty="0" err="1"/>
              <a:t>mengeras</a:t>
            </a:r>
            <a:r>
              <a:rPr lang="en-US" dirty="0"/>
              <a:t>, </a:t>
            </a:r>
            <a:r>
              <a:rPr lang="en-US" dirty="0" err="1"/>
              <a:t>kemudian</a:t>
            </a:r>
            <a:r>
              <a:rPr lang="en-US" dirty="0"/>
              <a:t> </a:t>
            </a:r>
            <a:r>
              <a:rPr lang="en-US" dirty="0" err="1"/>
              <a:t>sel-sel</a:t>
            </a:r>
            <a:r>
              <a:rPr lang="en-US" dirty="0"/>
              <a:t> </a:t>
            </a:r>
            <a:r>
              <a:rPr lang="en-US" dirty="0" err="1"/>
              <a:t>mati</a:t>
            </a:r>
            <a:r>
              <a:rPr lang="en-US" dirty="0"/>
              <a:t> </a:t>
            </a:r>
            <a:r>
              <a:rPr lang="en-US" dirty="0" err="1"/>
              <a:t>dan</a:t>
            </a:r>
            <a:r>
              <a:rPr lang="en-US" dirty="0"/>
              <a:t> </a:t>
            </a:r>
            <a:r>
              <a:rPr lang="en-US" dirty="0" err="1"/>
              <a:t>terbentuk</a:t>
            </a:r>
            <a:r>
              <a:rPr lang="en-US" dirty="0"/>
              <a:t> </a:t>
            </a:r>
            <a:r>
              <a:rPr lang="en-US" dirty="0" err="1"/>
              <a:t>rongga</a:t>
            </a:r>
            <a:r>
              <a:rPr lang="en-US" dirty="0"/>
              <a:t> </a:t>
            </a:r>
            <a:r>
              <a:rPr lang="en-US" dirty="0" smtClean="0"/>
              <a:t>(cavity)</a:t>
            </a:r>
            <a:endParaRPr lang="en-US" dirty="0"/>
          </a:p>
        </p:txBody>
      </p:sp>
      <p:sp>
        <p:nvSpPr>
          <p:cNvPr id="5" name="Rectangle 3"/>
          <p:cNvSpPr>
            <a:spLocks noChangeArrowheads="1"/>
          </p:cNvSpPr>
          <p:nvPr/>
        </p:nvSpPr>
        <p:spPr bwMode="auto">
          <a:xfrm>
            <a:off x="3505200" y="4426551"/>
            <a:ext cx="5334000" cy="107274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b="0" i="0" u="none" strike="noStrike" cap="none" normalizeH="0" baseline="0" dirty="0" err="1" smtClean="0">
                <a:ln>
                  <a:noFill/>
                </a:ln>
                <a:solidFill>
                  <a:srgbClr val="202124"/>
                </a:solidFill>
                <a:effectLst/>
                <a:latin typeface="inherit"/>
                <a:cs typeface="Arial" pitchFamily="34" charset="0"/>
              </a:rPr>
              <a:t>Kerah</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tulang</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memberikan</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stabilitas</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selama</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kavitasi</a:t>
            </a:r>
            <a:r>
              <a:rPr kumimoji="0" lang="en-US" b="0" i="0" u="none" strike="noStrike" cap="none" normalizeH="0" baseline="0" dirty="0" smtClean="0">
                <a:ln>
                  <a:noFill/>
                </a:ln>
                <a:solidFill>
                  <a:srgbClr val="202124"/>
                </a:solidFill>
                <a:effectLst/>
                <a:latin typeface="inherit"/>
                <a:cs typeface="Arial" pitchFamily="34" charset="0"/>
              </a:rPr>
              <a:t> </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en-US" b="0" i="0" u="none" strike="noStrike" cap="none" normalizeH="0" baseline="0" dirty="0" smtClean="0">
              <a:ln>
                <a:noFill/>
              </a:ln>
              <a:solidFill>
                <a:srgbClr val="202124"/>
              </a:solidFill>
              <a:effectLst/>
              <a:latin typeface="inherit"/>
              <a:cs typeface="Arial"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b="0" i="0" u="none" strike="noStrike" cap="none" normalizeH="0" baseline="0" dirty="0" err="1" smtClean="0">
                <a:ln>
                  <a:noFill/>
                </a:ln>
                <a:solidFill>
                  <a:srgbClr val="202124"/>
                </a:solidFill>
                <a:effectLst/>
                <a:latin typeface="inherit"/>
                <a:cs typeface="Arial" pitchFamily="34" charset="0"/>
              </a:rPr>
              <a:t>Tulang</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rawan</a:t>
            </a:r>
            <a:r>
              <a:rPr kumimoji="0" lang="en-US" b="0" i="0" u="none" strike="noStrike" cap="none" normalizeH="0" baseline="0" dirty="0" smtClean="0">
                <a:ln>
                  <a:noFill/>
                </a:ln>
                <a:solidFill>
                  <a:srgbClr val="202124"/>
                </a:solidFill>
                <a:effectLst/>
                <a:latin typeface="inherit"/>
                <a:cs typeface="Arial" pitchFamily="34" charset="0"/>
              </a:rPr>
              <a:t> di </a:t>
            </a:r>
            <a:r>
              <a:rPr kumimoji="0" lang="en-US" b="0" i="0" u="none" strike="noStrike" cap="none" normalizeH="0" baseline="0" dirty="0" err="1" smtClean="0">
                <a:ln>
                  <a:noFill/>
                </a:ln>
                <a:solidFill>
                  <a:srgbClr val="202124"/>
                </a:solidFill>
                <a:effectLst/>
                <a:latin typeface="inherit"/>
                <a:cs typeface="Arial" pitchFamily="34" charset="0"/>
              </a:rPr>
              <a:t>tempat</a:t>
            </a:r>
            <a:r>
              <a:rPr kumimoji="0" lang="en-US" b="0" i="0" u="none" strike="noStrike" cap="none" normalizeH="0" baseline="0" dirty="0" smtClean="0">
                <a:ln>
                  <a:noFill/>
                </a:ln>
                <a:solidFill>
                  <a:srgbClr val="202124"/>
                </a:solidFill>
                <a:effectLst/>
                <a:latin typeface="inherit"/>
                <a:cs typeface="Arial" pitchFamily="34" charset="0"/>
              </a:rPr>
              <a:t> lain </a:t>
            </a:r>
            <a:r>
              <a:rPr kumimoji="0" lang="en-US" b="0" i="0" u="none" strike="noStrike" cap="none" normalizeH="0" baseline="0" dirty="0" err="1" smtClean="0">
                <a:ln>
                  <a:noFill/>
                </a:ln>
                <a:solidFill>
                  <a:srgbClr val="202124"/>
                </a:solidFill>
                <a:effectLst/>
                <a:latin typeface="inherit"/>
                <a:cs typeface="Arial" pitchFamily="34" charset="0"/>
              </a:rPr>
              <a:t>terus</a:t>
            </a:r>
            <a:r>
              <a:rPr kumimoji="0" lang="en-US" b="0" i="0" u="none" strike="noStrike" cap="none" normalizeH="0" baseline="0" dirty="0" smtClean="0">
                <a:ln>
                  <a:noFill/>
                </a:ln>
                <a:solidFill>
                  <a:srgbClr val="202124"/>
                </a:solidFill>
                <a:effectLst/>
                <a:latin typeface="inherit"/>
                <a:cs typeface="Arial" pitchFamily="34" charset="0"/>
              </a:rPr>
              <a:t> </a:t>
            </a:r>
            <a:r>
              <a:rPr kumimoji="0" lang="en-US" b="0" i="0" u="none" strike="noStrike" cap="none" normalizeH="0" baseline="0" dirty="0" err="1" smtClean="0">
                <a:ln>
                  <a:noFill/>
                </a:ln>
                <a:solidFill>
                  <a:srgbClr val="202124"/>
                </a:solidFill>
                <a:effectLst/>
                <a:latin typeface="inherit"/>
                <a:cs typeface="Arial" pitchFamily="34" charset="0"/>
              </a:rPr>
              <a:t>memanjang</a:t>
            </a:r>
            <a:r>
              <a:rPr kumimoji="0" lang="en-US" b="0" i="0" u="none" strike="noStrike" cap="none" normalizeH="0" baseline="0" dirty="0" smtClean="0">
                <a:ln>
                  <a:noFill/>
                </a:ln>
                <a:solidFill>
                  <a:schemeClr val="tx1"/>
                </a:solidFill>
                <a:effectLst/>
                <a:latin typeface="Arial" pitchFamily="34" charset="0"/>
                <a:cs typeface="Arial" pitchFamily="34" charset="0"/>
              </a:rPr>
              <a:t> </a:t>
            </a:r>
          </a:p>
        </p:txBody>
      </p:sp>
    </p:spTree>
    <p:extLst>
      <p:ext uri="{BB962C8B-B14F-4D97-AF65-F5344CB8AC3E}">
        <p14:creationId xmlns:p14="http://schemas.microsoft.com/office/powerpoint/2010/main" val="587448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Osifikasi</a:t>
            </a:r>
            <a:r>
              <a:rPr lang="en-US" dirty="0"/>
              <a:t> </a:t>
            </a:r>
            <a:r>
              <a:rPr lang="en-US" dirty="0" err="1"/>
              <a:t>endokondral</a:t>
            </a:r>
            <a:endParaRPr lang="en-US" dirty="0"/>
          </a:p>
        </p:txBody>
      </p:sp>
      <p:grpSp>
        <p:nvGrpSpPr>
          <p:cNvPr id="4" name="Group 3"/>
          <p:cNvGrpSpPr/>
          <p:nvPr/>
        </p:nvGrpSpPr>
        <p:grpSpPr>
          <a:xfrm>
            <a:off x="762000" y="1316182"/>
            <a:ext cx="2667000" cy="5334000"/>
            <a:chOff x="762000" y="1219200"/>
            <a:chExt cx="2667000" cy="5334000"/>
          </a:xfrm>
        </p:grpSpPr>
        <p:pic>
          <p:nvPicPr>
            <p:cNvPr id="5"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19200"/>
              <a:ext cx="2157413"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11"/>
            <p:cNvSpPr>
              <a:spLocks noChangeShapeType="1"/>
            </p:cNvSpPr>
            <p:nvPr/>
          </p:nvSpPr>
          <p:spPr bwMode="auto">
            <a:xfrm flipH="1">
              <a:off x="1676400" y="2590800"/>
              <a:ext cx="1752600" cy="1066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8" name="Content Placeholder 7"/>
          <p:cNvSpPr>
            <a:spLocks noGrp="1"/>
          </p:cNvSpPr>
          <p:nvPr>
            <p:ph idx="1"/>
          </p:nvPr>
        </p:nvSpPr>
        <p:spPr/>
        <p:txBody>
          <a:bodyPr/>
          <a:lstStyle/>
          <a:p>
            <a:pPr marL="114300" indent="0">
              <a:buNone/>
            </a:pPr>
            <a:endParaRPr lang="en-US" dirty="0"/>
          </a:p>
        </p:txBody>
      </p:sp>
      <p:sp>
        <p:nvSpPr>
          <p:cNvPr id="9" name="Rectangle 8"/>
          <p:cNvSpPr/>
          <p:nvPr/>
        </p:nvSpPr>
        <p:spPr>
          <a:xfrm>
            <a:off x="3581400" y="1915391"/>
            <a:ext cx="4267200" cy="154478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n-US" dirty="0"/>
              <a:t>Tunas periosteal (</a:t>
            </a:r>
            <a:r>
              <a:rPr lang="en-US" dirty="0" err="1"/>
              <a:t>getah</a:t>
            </a:r>
            <a:r>
              <a:rPr lang="en-US" dirty="0"/>
              <a:t> </a:t>
            </a:r>
            <a:r>
              <a:rPr lang="en-US" dirty="0" err="1"/>
              <a:t>bening</a:t>
            </a:r>
            <a:r>
              <a:rPr lang="en-US" dirty="0"/>
              <a:t>, </a:t>
            </a:r>
            <a:r>
              <a:rPr lang="en-US" dirty="0" err="1"/>
              <a:t>pembuluh</a:t>
            </a:r>
            <a:r>
              <a:rPr lang="en-US" dirty="0"/>
              <a:t> </a:t>
            </a:r>
            <a:r>
              <a:rPr lang="en-US" dirty="0" err="1"/>
              <a:t>darah</a:t>
            </a:r>
            <a:r>
              <a:rPr lang="en-US" dirty="0"/>
              <a:t>, </a:t>
            </a:r>
            <a:r>
              <a:rPr lang="en-US" dirty="0" err="1"/>
              <a:t>saraf</a:t>
            </a:r>
            <a:r>
              <a:rPr lang="en-US" dirty="0"/>
              <a:t>, </a:t>
            </a:r>
            <a:r>
              <a:rPr lang="en-US" dirty="0" err="1"/>
              <a:t>sumsum</a:t>
            </a:r>
            <a:r>
              <a:rPr lang="en-US" dirty="0"/>
              <a:t> </a:t>
            </a:r>
            <a:r>
              <a:rPr lang="en-US" dirty="0" err="1"/>
              <a:t>merah</a:t>
            </a:r>
            <a:r>
              <a:rPr lang="en-US" dirty="0"/>
              <a:t>, </a:t>
            </a:r>
            <a:r>
              <a:rPr lang="en-US" dirty="0" err="1"/>
              <a:t>osteoblas</a:t>
            </a:r>
            <a:r>
              <a:rPr lang="en-US" dirty="0"/>
              <a:t>, </a:t>
            </a:r>
            <a:r>
              <a:rPr lang="en-US" dirty="0" err="1"/>
              <a:t>dan</a:t>
            </a:r>
            <a:r>
              <a:rPr lang="en-US" dirty="0"/>
              <a:t> </a:t>
            </a:r>
            <a:r>
              <a:rPr lang="en-US" dirty="0" err="1"/>
              <a:t>osteoklas</a:t>
            </a:r>
            <a:r>
              <a:rPr lang="en-US" dirty="0"/>
              <a:t>) </a:t>
            </a:r>
            <a:r>
              <a:rPr lang="en-US" dirty="0" err="1"/>
              <a:t>memasuki</a:t>
            </a:r>
            <a:r>
              <a:rPr lang="en-US" dirty="0"/>
              <a:t> </a:t>
            </a:r>
            <a:r>
              <a:rPr lang="en-US" dirty="0" err="1"/>
              <a:t>rongga</a:t>
            </a:r>
            <a:r>
              <a:rPr lang="en-US" dirty="0"/>
              <a:t> </a:t>
            </a:r>
            <a:r>
              <a:rPr lang="en-US" dirty="0" err="1"/>
              <a:t>dan</a:t>
            </a:r>
            <a:r>
              <a:rPr lang="en-US" dirty="0"/>
              <a:t> </a:t>
            </a:r>
            <a:r>
              <a:rPr lang="en-US" dirty="0" err="1"/>
              <a:t>membangun</a:t>
            </a:r>
            <a:r>
              <a:rPr lang="en-US" dirty="0"/>
              <a:t> </a:t>
            </a:r>
            <a:r>
              <a:rPr lang="en-US" dirty="0" err="1"/>
              <a:t>tulang</a:t>
            </a:r>
            <a:r>
              <a:rPr lang="en-US" dirty="0"/>
              <a:t> </a:t>
            </a:r>
            <a:r>
              <a:rPr lang="en-US" dirty="0" err="1"/>
              <a:t>spons</a:t>
            </a:r>
            <a:endParaRPr lang="en-US" dirty="0"/>
          </a:p>
        </p:txBody>
      </p:sp>
    </p:spTree>
    <p:extLst>
      <p:ext uri="{BB962C8B-B14F-4D97-AF65-F5344CB8AC3E}">
        <p14:creationId xmlns:p14="http://schemas.microsoft.com/office/powerpoint/2010/main" val="1987112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Osifikasi</a:t>
            </a:r>
            <a:r>
              <a:rPr lang="en-US" dirty="0"/>
              <a:t> </a:t>
            </a:r>
            <a:r>
              <a:rPr lang="en-US" dirty="0" err="1"/>
              <a:t>endokondral</a:t>
            </a:r>
            <a:endParaRPr lang="en-US" dirty="0"/>
          </a:p>
        </p:txBody>
      </p:sp>
      <p:grpSp>
        <p:nvGrpSpPr>
          <p:cNvPr id="4" name="Group 3"/>
          <p:cNvGrpSpPr/>
          <p:nvPr/>
        </p:nvGrpSpPr>
        <p:grpSpPr>
          <a:xfrm>
            <a:off x="609600" y="1295400"/>
            <a:ext cx="2819400" cy="5715000"/>
            <a:chOff x="609600" y="1295400"/>
            <a:chExt cx="2819400" cy="5715000"/>
          </a:xfrm>
        </p:grpSpPr>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95400"/>
              <a:ext cx="23939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7"/>
            <p:cNvSpPr>
              <a:spLocks noChangeShapeType="1"/>
            </p:cNvSpPr>
            <p:nvPr/>
          </p:nvSpPr>
          <p:spPr bwMode="auto">
            <a:xfrm flipH="1" flipV="1">
              <a:off x="1981200" y="3886200"/>
              <a:ext cx="1447800" cy="304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Line 10"/>
            <p:cNvSpPr>
              <a:spLocks noChangeShapeType="1"/>
            </p:cNvSpPr>
            <p:nvPr/>
          </p:nvSpPr>
          <p:spPr bwMode="auto">
            <a:xfrm flipH="1">
              <a:off x="2209800" y="1676400"/>
              <a:ext cx="990600" cy="152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9" name="Content Placeholder 8"/>
          <p:cNvSpPr>
            <a:spLocks noGrp="1"/>
          </p:cNvSpPr>
          <p:nvPr>
            <p:ph idx="1"/>
          </p:nvPr>
        </p:nvSpPr>
        <p:spPr>
          <a:xfrm>
            <a:off x="3394364" y="1409700"/>
            <a:ext cx="3733800" cy="685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114300" indent="0">
              <a:buNone/>
            </a:pPr>
            <a:r>
              <a:rPr lang="id-ID" sz="1400" dirty="0" smtClean="0"/>
              <a:t>Pusat </a:t>
            </a:r>
            <a:r>
              <a:rPr lang="id-ID" sz="1400" dirty="0"/>
              <a:t>Osifikasi Sekunder </a:t>
            </a:r>
            <a:r>
              <a:rPr lang="en-US" sz="1400" dirty="0" smtClean="0"/>
              <a:t> </a:t>
            </a:r>
            <a:r>
              <a:rPr lang="en-US" sz="1400" dirty="0" err="1" smtClean="0"/>
              <a:t>terbentuk</a:t>
            </a:r>
            <a:r>
              <a:rPr lang="en-US" sz="1400" dirty="0" smtClean="0"/>
              <a:t> </a:t>
            </a:r>
            <a:r>
              <a:rPr lang="id-ID" sz="1400" dirty="0" smtClean="0"/>
              <a:t>di </a:t>
            </a:r>
            <a:r>
              <a:rPr lang="id-ID" sz="1400" dirty="0"/>
              <a:t>epifisis</a:t>
            </a:r>
            <a:endParaRPr lang="en-US" sz="1400" dirty="0"/>
          </a:p>
        </p:txBody>
      </p:sp>
      <p:sp>
        <p:nvSpPr>
          <p:cNvPr id="10" name="Content Placeholder 8"/>
          <p:cNvSpPr txBox="1">
            <a:spLocks/>
          </p:cNvSpPr>
          <p:nvPr/>
        </p:nvSpPr>
        <p:spPr>
          <a:xfrm>
            <a:off x="3546764" y="3848100"/>
            <a:ext cx="3733800" cy="68580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dk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dk1"/>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dk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dk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dk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dk1"/>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dk1"/>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dk1"/>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dk1"/>
                </a:solidFill>
                <a:latin typeface="+mn-lt"/>
                <a:ea typeface="+mn-ea"/>
                <a:cs typeface="+mn-cs"/>
              </a:defRPr>
            </a:lvl9pPr>
          </a:lstStyle>
          <a:p>
            <a:pPr marL="114300" indent="0">
              <a:buNone/>
            </a:pPr>
            <a:r>
              <a:rPr lang="id-ID" sz="1400" dirty="0"/>
              <a:t>Osteoklas melarutkan tulang spons </a:t>
            </a:r>
            <a:r>
              <a:rPr lang="id-ID" sz="1400" dirty="0" smtClean="0"/>
              <a:t>untuk</a:t>
            </a:r>
            <a:r>
              <a:rPr lang="en-US" sz="1400" dirty="0" smtClean="0"/>
              <a:t> </a:t>
            </a:r>
            <a:r>
              <a:rPr lang="en-US" sz="1400" dirty="0" err="1" smtClean="0"/>
              <a:t>lalu</a:t>
            </a:r>
            <a:r>
              <a:rPr lang="en-US" sz="1400" dirty="0" smtClean="0"/>
              <a:t> </a:t>
            </a:r>
            <a:r>
              <a:rPr lang="en-US" sz="1400" dirty="0" err="1" smtClean="0"/>
              <a:t>terbentuk</a:t>
            </a:r>
            <a:r>
              <a:rPr lang="en-US" sz="1400" dirty="0" smtClean="0"/>
              <a:t> </a:t>
            </a:r>
            <a:r>
              <a:rPr lang="id-ID" sz="1400" dirty="0" smtClean="0"/>
              <a:t> </a:t>
            </a:r>
            <a:r>
              <a:rPr lang="id-ID" sz="1400" dirty="0"/>
              <a:t>rongga meduler</a:t>
            </a:r>
            <a:endParaRPr lang="en-US" sz="1400" dirty="0"/>
          </a:p>
        </p:txBody>
      </p:sp>
    </p:spTree>
    <p:extLst>
      <p:ext uri="{BB962C8B-B14F-4D97-AF65-F5344CB8AC3E}">
        <p14:creationId xmlns:p14="http://schemas.microsoft.com/office/powerpoint/2010/main" val="3356385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Osifikasi</a:t>
            </a:r>
            <a:r>
              <a:rPr lang="en-US" dirty="0"/>
              <a:t> </a:t>
            </a:r>
            <a:r>
              <a:rPr lang="en-US" dirty="0" err="1"/>
              <a:t>endokondral</a:t>
            </a:r>
            <a:endParaRPr lang="en-US" dirty="0"/>
          </a:p>
        </p:txBody>
      </p:sp>
      <p:grpSp>
        <p:nvGrpSpPr>
          <p:cNvPr id="4" name="Group 3"/>
          <p:cNvGrpSpPr/>
          <p:nvPr/>
        </p:nvGrpSpPr>
        <p:grpSpPr>
          <a:xfrm>
            <a:off x="457200" y="1219200"/>
            <a:ext cx="2895600" cy="5715000"/>
            <a:chOff x="0" y="1219200"/>
            <a:chExt cx="2895600" cy="5715000"/>
          </a:xfrm>
        </p:grpSpPr>
        <p:pic>
          <p:nvPicPr>
            <p:cNvPr id="5"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27844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9"/>
            <p:cNvSpPr>
              <a:spLocks noChangeShapeType="1"/>
            </p:cNvSpPr>
            <p:nvPr/>
          </p:nvSpPr>
          <p:spPr bwMode="auto">
            <a:xfrm flipH="1" flipV="1">
              <a:off x="1447800" y="1981200"/>
              <a:ext cx="1371600" cy="2133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Line 12"/>
            <p:cNvSpPr>
              <a:spLocks noChangeShapeType="1"/>
            </p:cNvSpPr>
            <p:nvPr/>
          </p:nvSpPr>
          <p:spPr bwMode="auto">
            <a:xfrm flipH="1" flipV="1">
              <a:off x="2057400" y="1371600"/>
              <a:ext cx="838200" cy="609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 name="Line 13"/>
            <p:cNvSpPr>
              <a:spLocks noChangeShapeType="1"/>
            </p:cNvSpPr>
            <p:nvPr/>
          </p:nvSpPr>
          <p:spPr bwMode="auto">
            <a:xfrm flipH="1" flipV="1">
              <a:off x="1905000" y="2286000"/>
              <a:ext cx="99060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9" name="Content Placeholder 8"/>
          <p:cNvSpPr>
            <a:spLocks noGrp="1"/>
          </p:cNvSpPr>
          <p:nvPr>
            <p:ph idx="1"/>
          </p:nvPr>
        </p:nvSpPr>
        <p:spPr>
          <a:xfrm>
            <a:off x="3352800" y="3695700"/>
            <a:ext cx="3505200" cy="838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114300" indent="0">
              <a:buNone/>
            </a:pPr>
            <a:r>
              <a:rPr lang="id-ID" sz="1400" dirty="0"/>
              <a:t>Pusat Osifikasi Sekunder </a:t>
            </a:r>
            <a:r>
              <a:rPr lang="en-US" sz="1400" dirty="0" err="1" smtClean="0"/>
              <a:t>tidak</a:t>
            </a:r>
            <a:r>
              <a:rPr lang="en-US" sz="1400" dirty="0" smtClean="0"/>
              <a:t> </a:t>
            </a:r>
            <a:r>
              <a:rPr lang="id-ID" sz="1400" dirty="0" smtClean="0"/>
              <a:t>mengapur</a:t>
            </a:r>
            <a:r>
              <a:rPr lang="id-ID" sz="1400" dirty="0"/>
              <a:t>. Tulang spons dipertahankan.</a:t>
            </a:r>
            <a:endParaRPr lang="en-US" sz="1400" dirty="0"/>
          </a:p>
        </p:txBody>
      </p:sp>
      <p:sp>
        <p:nvSpPr>
          <p:cNvPr id="10" name="Content Placeholder 8"/>
          <p:cNvSpPr txBox="1">
            <a:spLocks/>
          </p:cNvSpPr>
          <p:nvPr/>
        </p:nvSpPr>
        <p:spPr>
          <a:xfrm>
            <a:off x="3505200" y="1828800"/>
            <a:ext cx="3505200" cy="137160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dk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dk1"/>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dk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dk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dk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dk1"/>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dk1"/>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dk1"/>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dk1"/>
                </a:solidFill>
                <a:latin typeface="+mn-lt"/>
                <a:ea typeface="+mn-ea"/>
                <a:cs typeface="+mn-cs"/>
              </a:defRPr>
            </a:lvl9pPr>
          </a:lstStyle>
          <a:p>
            <a:pPr marL="114300" indent="0">
              <a:buNone/>
            </a:pPr>
            <a:r>
              <a:rPr lang="id-ID" sz="1400" dirty="0"/>
              <a:t>Hyaline hanya tersisa di permukaan epifisis (tulang rawan artikular) dan di diafisis dan persimpangan epifisis, untuk membentuk pelat epifisis.</a:t>
            </a:r>
            <a:endParaRPr lang="en-US" sz="1400" dirty="0"/>
          </a:p>
        </p:txBody>
      </p:sp>
    </p:spTree>
    <p:extLst>
      <p:ext uri="{BB962C8B-B14F-4D97-AF65-F5344CB8AC3E}">
        <p14:creationId xmlns:p14="http://schemas.microsoft.com/office/powerpoint/2010/main" val="1259281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endochondral%20ossification%20r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Oval 5"/>
          <p:cNvSpPr>
            <a:spLocks noChangeArrowheads="1"/>
          </p:cNvSpPr>
          <p:nvPr/>
        </p:nvSpPr>
        <p:spPr bwMode="auto">
          <a:xfrm>
            <a:off x="3505200" y="3657600"/>
            <a:ext cx="5638800" cy="320040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486" name="Text Box 6"/>
          <p:cNvSpPr txBox="1">
            <a:spLocks noChangeArrowheads="1"/>
          </p:cNvSpPr>
          <p:nvPr/>
        </p:nvSpPr>
        <p:spPr bwMode="auto">
          <a:xfrm>
            <a:off x="685800" y="6035675"/>
            <a:ext cx="3200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400"/>
              <a:t>Growing taller throughout childhood!</a:t>
            </a:r>
          </a:p>
        </p:txBody>
      </p:sp>
    </p:spTree>
    <p:extLst>
      <p:ext uri="{BB962C8B-B14F-4D97-AF65-F5344CB8AC3E}">
        <p14:creationId xmlns:p14="http://schemas.microsoft.com/office/powerpoint/2010/main" val="24243554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dissolve">
                                      <p:cBhvr>
                                        <p:cTn id="7" dur="500"/>
                                        <p:tgtEl>
                                          <p:spTgt spid="2048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486"/>
                                        </p:tgtEl>
                                        <p:attrNameLst>
                                          <p:attrName>style.visibility</p:attrName>
                                        </p:attrNameLst>
                                      </p:cBhvr>
                                      <p:to>
                                        <p:strVal val="visible"/>
                                      </p:to>
                                    </p:set>
                                    <p:animEffect transition="in" filter="dissolve">
                                      <p:cBhvr>
                                        <p:cTn id="10" dur="5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4638"/>
            <a:ext cx="8229600" cy="1143000"/>
          </a:xfrm>
          <a:prstGeom prst="rect">
            <a:avLst/>
          </a:prstGeom>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n-US" dirty="0" smtClean="0"/>
              <a:t>Growing Taller!</a:t>
            </a:r>
            <a:br>
              <a:rPr lang="en-US" dirty="0" smtClean="0"/>
            </a:br>
            <a:r>
              <a:rPr lang="en-US" sz="2000" dirty="0" smtClean="0">
                <a:solidFill>
                  <a:srgbClr val="CC00CC"/>
                </a:solidFill>
              </a:rPr>
              <a:t>(A closer look at the epiphyseal plate)</a:t>
            </a:r>
          </a:p>
        </p:txBody>
      </p:sp>
      <p:pic>
        <p:nvPicPr>
          <p:cNvPr id="5" name="Picture 4" descr="modbonegrow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254" y="1641314"/>
            <a:ext cx="7493049"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284379" y="1904164"/>
            <a:ext cx="4195594" cy="5232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1400" b="1" dirty="0" err="1" smtClean="0"/>
              <a:t>Tulang</a:t>
            </a:r>
            <a:r>
              <a:rPr lang="en-US" sz="1400" b="1" dirty="0" smtClean="0"/>
              <a:t> </a:t>
            </a:r>
            <a:r>
              <a:rPr lang="en-US" sz="1400" b="1" dirty="0" err="1"/>
              <a:t>rawan</a:t>
            </a:r>
            <a:r>
              <a:rPr lang="en-US" sz="1400" b="1" dirty="0"/>
              <a:t> mitosis yang </a:t>
            </a:r>
            <a:r>
              <a:rPr lang="en-US" sz="1400" b="1" dirty="0" err="1"/>
              <a:t>cepat</a:t>
            </a:r>
            <a:r>
              <a:rPr lang="en-US" sz="1400" b="1" dirty="0"/>
              <a:t>, </a:t>
            </a:r>
            <a:r>
              <a:rPr lang="en-US" sz="1400" b="1" dirty="0" err="1"/>
              <a:t>tulang</a:t>
            </a:r>
            <a:r>
              <a:rPr lang="en-US" sz="1400" b="1" dirty="0"/>
              <a:t> yang </a:t>
            </a:r>
            <a:r>
              <a:rPr lang="en-US" sz="1400" b="1" dirty="0" err="1"/>
              <a:t>memanjang</a:t>
            </a:r>
            <a:r>
              <a:rPr lang="en-US" sz="1400" b="1" dirty="0"/>
              <a:t>; </a:t>
            </a:r>
            <a:r>
              <a:rPr lang="en-US" sz="1400" b="1" dirty="0" err="1"/>
              <a:t>kondrosit</a:t>
            </a:r>
            <a:r>
              <a:rPr lang="en-US" sz="1400" b="1" dirty="0"/>
              <a:t> </a:t>
            </a:r>
            <a:r>
              <a:rPr lang="en-US" sz="1400" b="1" dirty="0" err="1"/>
              <a:t>membentuk</a:t>
            </a:r>
            <a:r>
              <a:rPr lang="en-US" sz="1400" b="1" dirty="0"/>
              <a:t> </a:t>
            </a:r>
            <a:r>
              <a:rPr lang="en-US" sz="1400" b="1" dirty="0" err="1"/>
              <a:t>kolom</a:t>
            </a:r>
            <a:endParaRPr lang="en-US" sz="1400" b="1" dirty="0"/>
          </a:p>
        </p:txBody>
      </p:sp>
      <p:sp>
        <p:nvSpPr>
          <p:cNvPr id="9" name="Line 10"/>
          <p:cNvSpPr>
            <a:spLocks noChangeShapeType="1"/>
          </p:cNvSpPr>
          <p:nvPr/>
        </p:nvSpPr>
        <p:spPr bwMode="auto">
          <a:xfrm flipH="1">
            <a:off x="4293779" y="2165774"/>
            <a:ext cx="990600" cy="152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Rectangle 6"/>
          <p:cNvSpPr/>
          <p:nvPr/>
        </p:nvSpPr>
        <p:spPr>
          <a:xfrm>
            <a:off x="4724473" y="2628780"/>
            <a:ext cx="4572000" cy="30777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n-US" sz="1400" b="1" dirty="0" err="1" smtClean="0"/>
              <a:t>Memperbesar</a:t>
            </a:r>
            <a:r>
              <a:rPr lang="en-US" sz="1400" b="1" dirty="0" smtClean="0"/>
              <a:t> </a:t>
            </a:r>
            <a:r>
              <a:rPr lang="en-US" sz="1400" b="1" dirty="0" err="1"/>
              <a:t>ukuran</a:t>
            </a:r>
            <a:r>
              <a:rPr lang="en-US" sz="1400" b="1" dirty="0"/>
              <a:t> </a:t>
            </a:r>
            <a:r>
              <a:rPr lang="en-US" sz="1400" b="1" dirty="0" err="1"/>
              <a:t>kondrosit</a:t>
            </a:r>
            <a:r>
              <a:rPr lang="en-US" sz="1400" b="1" dirty="0"/>
              <a:t> (</a:t>
            </a:r>
            <a:r>
              <a:rPr lang="en-US" sz="1400" b="1" dirty="0" err="1"/>
              <a:t>hipertrofi</a:t>
            </a:r>
            <a:r>
              <a:rPr lang="en-US" sz="1400" b="1" dirty="0"/>
              <a:t>)</a:t>
            </a:r>
          </a:p>
        </p:txBody>
      </p:sp>
      <p:sp>
        <p:nvSpPr>
          <p:cNvPr id="11" name="Line 10"/>
          <p:cNvSpPr>
            <a:spLocks noChangeShapeType="1"/>
          </p:cNvSpPr>
          <p:nvPr/>
        </p:nvSpPr>
        <p:spPr bwMode="auto">
          <a:xfrm flipH="1">
            <a:off x="3581400" y="2782669"/>
            <a:ext cx="990600" cy="152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 name="Rectangle 7"/>
          <p:cNvSpPr>
            <a:spLocks noChangeArrowheads="1"/>
          </p:cNvSpPr>
          <p:nvPr/>
        </p:nvSpPr>
        <p:spPr bwMode="auto">
          <a:xfrm rot="19007815">
            <a:off x="2584083" y="2276632"/>
            <a:ext cx="1873250" cy="1096963"/>
          </a:xfrm>
          <a:prstGeom prst="rect">
            <a:avLst/>
          </a:prstGeom>
          <a:noFill/>
          <a:ln w="63500" cap="rnd">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 name="Line 10"/>
          <p:cNvSpPr>
            <a:spLocks noChangeShapeType="1"/>
          </p:cNvSpPr>
          <p:nvPr/>
        </p:nvSpPr>
        <p:spPr bwMode="auto">
          <a:xfrm flipH="1">
            <a:off x="5105400" y="3746262"/>
            <a:ext cx="990600" cy="152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 name="Rectangle 4"/>
          <p:cNvSpPr>
            <a:spLocks noChangeArrowheads="1"/>
          </p:cNvSpPr>
          <p:nvPr/>
        </p:nvSpPr>
        <p:spPr bwMode="auto">
          <a:xfrm>
            <a:off x="6256647" y="3536439"/>
            <a:ext cx="4030353" cy="334077"/>
          </a:xfrm>
          <a:prstGeom prst="rect">
            <a:avLst/>
          </a:prstGeom>
          <a:ln/>
        </p:spPr>
        <p:style>
          <a:lnRef idx="2">
            <a:schemeClr val="accent1"/>
          </a:lnRef>
          <a:fillRef idx="1">
            <a:schemeClr val="lt1"/>
          </a:fillRef>
          <a:effectRef idx="0">
            <a:schemeClr val="accent1"/>
          </a:effectRef>
          <a:fontRef idx="minor">
            <a:schemeClr val="dk1"/>
          </a:fontRef>
        </p:style>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200" b="1" dirty="0" err="1">
                <a:solidFill>
                  <a:srgbClr val="202124"/>
                </a:solidFill>
                <a:latin typeface="inherit"/>
                <a:cs typeface="Arial" pitchFamily="34" charset="0"/>
              </a:rPr>
              <a:t>M</a:t>
            </a:r>
            <a:r>
              <a:rPr kumimoji="0" lang="en-US" sz="1200" b="1" i="0" u="none" strike="noStrike" cap="none" normalizeH="0" baseline="0" dirty="0" err="1" smtClean="0">
                <a:ln>
                  <a:noFill/>
                </a:ln>
                <a:solidFill>
                  <a:srgbClr val="202124"/>
                </a:solidFill>
                <a:effectLst/>
                <a:latin typeface="inherit"/>
                <a:cs typeface="Arial" pitchFamily="34" charset="0"/>
              </a:rPr>
              <a:t>atriks</a:t>
            </a:r>
            <a:r>
              <a:rPr kumimoji="0" lang="en-US" sz="1200" b="1" i="0" u="none" strike="noStrike" cap="none" normalizeH="0" baseline="0" dirty="0" smtClean="0">
                <a:ln>
                  <a:noFill/>
                </a:ln>
                <a:solidFill>
                  <a:srgbClr val="202124"/>
                </a:solidFill>
                <a:effectLst/>
                <a:latin typeface="inherit"/>
                <a:cs typeface="Arial" pitchFamily="34" charset="0"/>
              </a:rPr>
              <a:t> </a:t>
            </a:r>
            <a:r>
              <a:rPr kumimoji="0" lang="en-US" sz="1200" b="1" i="0" u="none" strike="noStrike" cap="none" normalizeH="0" baseline="0" dirty="0" err="1" smtClean="0">
                <a:ln>
                  <a:noFill/>
                </a:ln>
                <a:solidFill>
                  <a:srgbClr val="202124"/>
                </a:solidFill>
                <a:effectLst/>
                <a:latin typeface="inherit"/>
                <a:cs typeface="Arial" pitchFamily="34" charset="0"/>
              </a:rPr>
              <a:t>tulang</a:t>
            </a:r>
            <a:r>
              <a:rPr kumimoji="0" lang="en-US" sz="1200" b="1" i="0" u="none" strike="noStrike" cap="none" normalizeH="0" baseline="0" dirty="0" smtClean="0">
                <a:ln>
                  <a:noFill/>
                </a:ln>
                <a:solidFill>
                  <a:srgbClr val="202124"/>
                </a:solidFill>
                <a:effectLst/>
                <a:latin typeface="inherit"/>
                <a:cs typeface="Arial" pitchFamily="34" charset="0"/>
              </a:rPr>
              <a:t> </a:t>
            </a:r>
            <a:r>
              <a:rPr kumimoji="0" lang="en-US" sz="1200" b="1" i="0" u="none" strike="noStrike" cap="none" normalizeH="0" baseline="0" dirty="0" err="1" smtClean="0">
                <a:ln>
                  <a:noFill/>
                </a:ln>
                <a:solidFill>
                  <a:srgbClr val="202124"/>
                </a:solidFill>
                <a:effectLst/>
                <a:latin typeface="inherit"/>
                <a:cs typeface="Arial" pitchFamily="34" charset="0"/>
              </a:rPr>
              <a:t>rawan</a:t>
            </a:r>
            <a:r>
              <a:rPr kumimoji="0" lang="en-US" sz="1200" b="1" i="0" u="none" strike="noStrike" cap="none" normalizeH="0" baseline="0" dirty="0" smtClean="0">
                <a:ln>
                  <a:noFill/>
                </a:ln>
                <a:solidFill>
                  <a:srgbClr val="202124"/>
                </a:solidFill>
                <a:effectLst/>
                <a:latin typeface="inherit"/>
                <a:cs typeface="Arial" pitchFamily="34" charset="0"/>
              </a:rPr>
              <a:t> </a:t>
            </a:r>
            <a:r>
              <a:rPr kumimoji="0" lang="en-US" sz="1200" b="1" i="0" u="none" strike="noStrike" cap="none" normalizeH="0" baseline="0" dirty="0" err="1" smtClean="0">
                <a:ln>
                  <a:noFill/>
                </a:ln>
                <a:solidFill>
                  <a:srgbClr val="202124"/>
                </a:solidFill>
                <a:effectLst/>
                <a:latin typeface="inherit"/>
                <a:cs typeface="Arial" pitchFamily="34" charset="0"/>
              </a:rPr>
              <a:t>mengeras</a:t>
            </a:r>
            <a:r>
              <a:rPr kumimoji="0" lang="en-US" sz="1200" b="1" i="0" u="none" strike="noStrike" cap="none" normalizeH="0" baseline="0" dirty="0" smtClean="0">
                <a:ln>
                  <a:noFill/>
                </a:ln>
                <a:solidFill>
                  <a:srgbClr val="202124"/>
                </a:solidFill>
                <a:effectLst/>
                <a:latin typeface="inherit"/>
                <a:cs typeface="Arial" pitchFamily="34" charset="0"/>
              </a:rPr>
              <a:t> </a:t>
            </a:r>
            <a:r>
              <a:rPr kumimoji="0" lang="en-US" sz="1200" b="1" i="0" u="none" strike="noStrike" cap="none" normalizeH="0" baseline="0" dirty="0" err="1" smtClean="0">
                <a:ln>
                  <a:noFill/>
                </a:ln>
                <a:solidFill>
                  <a:srgbClr val="202124"/>
                </a:solidFill>
                <a:effectLst/>
                <a:latin typeface="inherit"/>
                <a:cs typeface="Arial" pitchFamily="34" charset="0"/>
              </a:rPr>
              <a:t>dan</a:t>
            </a:r>
            <a:r>
              <a:rPr kumimoji="0" lang="en-US" sz="1200" b="1" i="0" u="none" strike="noStrike" cap="none" normalizeH="0" baseline="0" dirty="0" smtClean="0">
                <a:ln>
                  <a:noFill/>
                </a:ln>
                <a:solidFill>
                  <a:srgbClr val="202124"/>
                </a:solidFill>
                <a:effectLst/>
                <a:latin typeface="inherit"/>
                <a:cs typeface="Arial" pitchFamily="34" charset="0"/>
              </a:rPr>
              <a:t> </a:t>
            </a:r>
            <a:r>
              <a:rPr kumimoji="0" lang="en-US" sz="1200" b="1" i="0" u="none" strike="noStrike" cap="none" normalizeH="0" baseline="0" dirty="0" err="1" smtClean="0">
                <a:ln>
                  <a:noFill/>
                </a:ln>
                <a:solidFill>
                  <a:srgbClr val="202124"/>
                </a:solidFill>
                <a:effectLst/>
                <a:latin typeface="inherit"/>
                <a:cs typeface="Arial" pitchFamily="34" charset="0"/>
              </a:rPr>
              <a:t>sel</a:t>
            </a:r>
            <a:r>
              <a:rPr kumimoji="0" lang="en-US" sz="1200" b="1" i="0" u="none" strike="noStrike" cap="none" normalizeH="0" baseline="0" dirty="0" smtClean="0">
                <a:ln>
                  <a:noFill/>
                </a:ln>
                <a:solidFill>
                  <a:srgbClr val="202124"/>
                </a:solidFill>
                <a:effectLst/>
                <a:latin typeface="inherit"/>
                <a:cs typeface="Arial" pitchFamily="34" charset="0"/>
              </a:rPr>
              <a:t> </a:t>
            </a:r>
            <a:r>
              <a:rPr kumimoji="0" lang="en-US" sz="1200" b="1" i="0" u="none" strike="noStrike" cap="none" normalizeH="0" baseline="0" dirty="0" err="1" smtClean="0">
                <a:ln>
                  <a:noFill/>
                </a:ln>
                <a:solidFill>
                  <a:srgbClr val="202124"/>
                </a:solidFill>
                <a:effectLst/>
                <a:latin typeface="inherit"/>
                <a:cs typeface="Arial" pitchFamily="34" charset="0"/>
              </a:rPr>
              <a:t>mati</a:t>
            </a:r>
            <a:r>
              <a:rPr kumimoji="0" lang="en-US" sz="1200" b="1" i="0" u="none" strike="noStrike" cap="none" normalizeH="0" baseline="0" dirty="0" smtClean="0">
                <a:ln>
                  <a:noFill/>
                </a:ln>
                <a:solidFill>
                  <a:srgbClr val="202124"/>
                </a:solidFill>
                <a:effectLst/>
                <a:latin typeface="inherit"/>
                <a:cs typeface="Arial" pitchFamily="34" charset="0"/>
              </a:rPr>
              <a:t> </a:t>
            </a:r>
            <a:r>
              <a:rPr kumimoji="0" lang="en-US" sz="1200" b="1" i="0" u="none" strike="noStrike" cap="none" normalizeH="0" baseline="0" dirty="0" err="1" smtClean="0">
                <a:ln>
                  <a:noFill/>
                </a:ln>
                <a:solidFill>
                  <a:srgbClr val="202124"/>
                </a:solidFill>
                <a:effectLst/>
                <a:latin typeface="inherit"/>
                <a:cs typeface="Arial" pitchFamily="34" charset="0"/>
              </a:rPr>
              <a:t>membentuk</a:t>
            </a:r>
            <a:r>
              <a:rPr kumimoji="0" lang="en-US" sz="1200" b="1" i="0" u="none" strike="noStrike" cap="none" normalizeH="0" baseline="0" dirty="0" smtClean="0">
                <a:ln>
                  <a:noFill/>
                </a:ln>
                <a:solidFill>
                  <a:srgbClr val="202124"/>
                </a:solidFill>
                <a:effectLst/>
                <a:latin typeface="inherit"/>
                <a:cs typeface="Arial" pitchFamily="34" charset="0"/>
              </a:rPr>
              <a:t> </a:t>
            </a:r>
            <a:r>
              <a:rPr kumimoji="0" lang="en-US" sz="1200" b="1" i="0" u="none" strike="noStrike" cap="none" normalizeH="0" baseline="0" dirty="0" err="1" smtClean="0">
                <a:ln>
                  <a:noFill/>
                </a:ln>
                <a:solidFill>
                  <a:srgbClr val="202124"/>
                </a:solidFill>
                <a:effectLst/>
                <a:latin typeface="inherit"/>
                <a:cs typeface="Arial" pitchFamily="34" charset="0"/>
              </a:rPr>
              <a:t>ujung</a:t>
            </a:r>
            <a:r>
              <a:rPr kumimoji="0" lang="en-US" sz="1200" b="1" i="0" u="none" strike="noStrike" cap="none" normalizeH="0" baseline="0" dirty="0" smtClean="0">
                <a:ln>
                  <a:noFill/>
                </a:ln>
                <a:solidFill>
                  <a:srgbClr val="202124"/>
                </a:solidFill>
                <a:effectLst/>
                <a:latin typeface="inherit"/>
                <a:cs typeface="Arial" pitchFamily="34" charset="0"/>
              </a:rPr>
              <a:t> </a:t>
            </a:r>
            <a:r>
              <a:rPr kumimoji="0" lang="en-US" sz="1200" b="1" i="0" u="none" strike="noStrike" cap="none" normalizeH="0" baseline="0" dirty="0" err="1" smtClean="0">
                <a:ln>
                  <a:noFill/>
                </a:ln>
                <a:solidFill>
                  <a:srgbClr val="202124"/>
                </a:solidFill>
                <a:effectLst/>
                <a:latin typeface="inherit"/>
                <a:cs typeface="Arial" pitchFamily="34" charset="0"/>
              </a:rPr>
              <a:t>runcing</a:t>
            </a:r>
            <a:r>
              <a:rPr kumimoji="0" lang="en-US" sz="1200" b="1" i="0" u="none" strike="noStrike" cap="none" normalizeH="0" baseline="0" dirty="0" smtClean="0">
                <a:ln>
                  <a:noFill/>
                </a:ln>
                <a:solidFill>
                  <a:schemeClr val="tx1"/>
                </a:solidFill>
                <a:effectLst/>
                <a:latin typeface="Arial" pitchFamily="34" charset="0"/>
                <a:cs typeface="Arial" pitchFamily="34" charset="0"/>
              </a:rPr>
              <a:t> </a:t>
            </a:r>
          </a:p>
        </p:txBody>
      </p:sp>
    </p:spTree>
    <p:extLst>
      <p:ext uri="{BB962C8B-B14F-4D97-AF65-F5344CB8AC3E}">
        <p14:creationId xmlns:p14="http://schemas.microsoft.com/office/powerpoint/2010/main" val="296480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par>
                                <p:cTn id="8" presetID="6" presetClass="entr" presetSubtype="1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ircle(in)">
                                      <p:cBhvr>
                                        <p:cTn id="1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05000"/>
            <a:ext cx="7795437"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07074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a:t>Growing Taller!</a:t>
            </a:r>
            <a:br>
              <a:rPr lang="en-US" dirty="0"/>
            </a:br>
            <a:endParaRPr lang="en-US" dirty="0"/>
          </a:p>
        </p:txBody>
      </p:sp>
      <p:pic>
        <p:nvPicPr>
          <p:cNvPr id="4" name="Picture 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4396"/>
          <a:stretch>
            <a:fillRect/>
          </a:stretch>
        </p:blipFill>
        <p:spPr bwMode="auto">
          <a:xfrm>
            <a:off x="304800" y="304800"/>
            <a:ext cx="4343400" cy="647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18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Bone remodeling </a:t>
            </a:r>
            <a:br>
              <a:rPr lang="en-US" dirty="0" smtClean="0"/>
            </a:br>
            <a:r>
              <a:rPr lang="en-US" dirty="0" smtClean="0"/>
              <a:t>(</a:t>
            </a:r>
            <a:r>
              <a:rPr lang="en-US" dirty="0" err="1" smtClean="0"/>
              <a:t>perombakan</a:t>
            </a:r>
            <a:r>
              <a:rPr lang="en-US" dirty="0" smtClean="0"/>
              <a:t> </a:t>
            </a:r>
            <a:r>
              <a:rPr lang="en-US" dirty="0" err="1" smtClean="0"/>
              <a:t>tulang</a:t>
            </a:r>
            <a:r>
              <a:rPr lang="en-US" dirty="0" smtClean="0"/>
              <a:t>)</a:t>
            </a:r>
            <a:endParaRPr lang="en-US" dirty="0"/>
          </a:p>
        </p:txBody>
      </p:sp>
      <p:sp>
        <p:nvSpPr>
          <p:cNvPr id="3" name="Content Placeholder 2"/>
          <p:cNvSpPr>
            <a:spLocks noGrp="1"/>
          </p:cNvSpPr>
          <p:nvPr>
            <p:ph idx="1"/>
          </p:nvPr>
        </p:nvSpPr>
        <p:spPr/>
        <p:txBody>
          <a:bodyPr/>
          <a:lstStyle/>
          <a:p>
            <a:r>
              <a:rPr lang="id-ID" dirty="0"/>
              <a:t>Sementara tulang semakin panjang, epifisis harus terus dibentuk ulang untuk mempertahankan proporsinya </a:t>
            </a:r>
            <a:endParaRPr lang="en-US" dirty="0" smtClean="0"/>
          </a:p>
          <a:p>
            <a:pPr marL="114300" indent="0">
              <a:buNone/>
            </a:pPr>
            <a:endParaRPr lang="en-US" dirty="0" smtClean="0"/>
          </a:p>
          <a:p>
            <a:r>
              <a:rPr lang="id-ID" dirty="0" smtClean="0"/>
              <a:t>Melibatkan</a:t>
            </a:r>
            <a:r>
              <a:rPr lang="en-US" dirty="0" smtClean="0"/>
              <a:t> :</a:t>
            </a:r>
          </a:p>
          <a:p>
            <a:pPr lvl="1">
              <a:buFont typeface="Wingdings" pitchFamily="2" charset="2"/>
              <a:buChar char="q"/>
            </a:pPr>
            <a:r>
              <a:rPr lang="en-US" dirty="0" smtClean="0"/>
              <a:t> </a:t>
            </a:r>
            <a:r>
              <a:rPr lang="en-US" dirty="0" err="1" smtClean="0"/>
              <a:t>Penghancuran</a:t>
            </a:r>
            <a:r>
              <a:rPr lang="en-US" dirty="0" smtClean="0"/>
              <a:t> </a:t>
            </a:r>
            <a:r>
              <a:rPr lang="id-ID" dirty="0" smtClean="0"/>
              <a:t>tulang</a:t>
            </a:r>
            <a:endParaRPr lang="en-US" dirty="0" smtClean="0"/>
          </a:p>
          <a:p>
            <a:pPr lvl="1">
              <a:buFont typeface="Wingdings" pitchFamily="2" charset="2"/>
              <a:buChar char="q"/>
            </a:pPr>
            <a:r>
              <a:rPr lang="id-ID" dirty="0" smtClean="0"/>
              <a:t> </a:t>
            </a:r>
            <a:r>
              <a:rPr lang="id-ID" dirty="0"/>
              <a:t>Pertumbuhan tulang baru</a:t>
            </a:r>
            <a:endParaRPr lang="en-US" dirty="0"/>
          </a:p>
        </p:txBody>
      </p:sp>
    </p:spTree>
    <p:extLst>
      <p:ext uri="{BB962C8B-B14F-4D97-AF65-F5344CB8AC3E}">
        <p14:creationId xmlns:p14="http://schemas.microsoft.com/office/powerpoint/2010/main" val="27524124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err="1"/>
              <a:t>Kapan</a:t>
            </a:r>
            <a:r>
              <a:rPr lang="en-US" dirty="0"/>
              <a:t> </a:t>
            </a:r>
            <a:r>
              <a:rPr lang="en-US" dirty="0" err="1"/>
              <a:t>perpanjangan</a:t>
            </a:r>
            <a:r>
              <a:rPr lang="en-US" dirty="0"/>
              <a:t> </a:t>
            </a:r>
            <a:r>
              <a:rPr lang="en-US" dirty="0" err="1" smtClean="0"/>
              <a:t>tulang</a:t>
            </a:r>
            <a:r>
              <a:rPr lang="en-US" dirty="0" smtClean="0"/>
              <a:t> </a:t>
            </a:r>
            <a:r>
              <a:rPr lang="en-US" dirty="0" err="1" smtClean="0"/>
              <a:t>berhenti</a:t>
            </a:r>
            <a:r>
              <a:rPr lang="en-US" dirty="0"/>
              <a:t>?</a:t>
            </a:r>
          </a:p>
        </p:txBody>
      </p:sp>
      <p:sp>
        <p:nvSpPr>
          <p:cNvPr id="3" name="Content Placeholder 2"/>
          <p:cNvSpPr>
            <a:spLocks noGrp="1"/>
          </p:cNvSpPr>
          <p:nvPr>
            <p:ph idx="1"/>
          </p:nvPr>
        </p:nvSpPr>
        <p:spPr>
          <a:xfrm>
            <a:off x="457200" y="1752600"/>
            <a:ext cx="8229600" cy="4876800"/>
          </a:xfrm>
        </p:spPr>
        <p:txBody>
          <a:bodyPr>
            <a:noAutofit/>
          </a:bodyPr>
          <a:lstStyle/>
          <a:p>
            <a:r>
              <a:rPr lang="id-ID" sz="2600" dirty="0"/>
              <a:t>Akhir masa remaja - perpanjangan berhenti </a:t>
            </a:r>
            <a:endParaRPr lang="en-US" sz="2600" dirty="0" smtClean="0"/>
          </a:p>
          <a:p>
            <a:r>
              <a:rPr lang="id-ID" sz="2600" dirty="0" smtClean="0"/>
              <a:t>Kondrosit </a:t>
            </a:r>
            <a:r>
              <a:rPr lang="id-ID" sz="2600" dirty="0"/>
              <a:t>menghentikan mitosis. </a:t>
            </a:r>
            <a:endParaRPr lang="en-US" sz="2600" dirty="0" smtClean="0"/>
          </a:p>
          <a:p>
            <a:r>
              <a:rPr lang="en-US" sz="2600" dirty="0" err="1" smtClean="0"/>
              <a:t>Lempeng</a:t>
            </a:r>
            <a:r>
              <a:rPr lang="en-US" sz="2600" dirty="0" smtClean="0"/>
              <a:t> </a:t>
            </a:r>
            <a:r>
              <a:rPr lang="en-US" sz="2600" dirty="0" err="1" smtClean="0"/>
              <a:t>epifisis</a:t>
            </a:r>
            <a:r>
              <a:rPr lang="id-ID" sz="2600" dirty="0" smtClean="0"/>
              <a:t> </a:t>
            </a:r>
            <a:r>
              <a:rPr lang="id-ID" sz="2600" dirty="0"/>
              <a:t>menipis dan diganti dengan tulang </a:t>
            </a:r>
            <a:endParaRPr lang="en-US" sz="2600" dirty="0" smtClean="0"/>
          </a:p>
          <a:p>
            <a:r>
              <a:rPr lang="en-US" sz="2600" dirty="0" smtClean="0"/>
              <a:t>D</a:t>
            </a:r>
            <a:r>
              <a:rPr lang="id-ID" sz="2600" dirty="0" smtClean="0"/>
              <a:t>iafisis </a:t>
            </a:r>
            <a:r>
              <a:rPr lang="id-ID" sz="2600" dirty="0"/>
              <a:t>dan epifisis menyatu menjadi satu tulang </a:t>
            </a:r>
            <a:endParaRPr lang="en-US" sz="2600" dirty="0" smtClean="0"/>
          </a:p>
          <a:p>
            <a:r>
              <a:rPr lang="id-ID" sz="2600" dirty="0" smtClean="0"/>
              <a:t>Penutupan </a:t>
            </a:r>
            <a:r>
              <a:rPr lang="id-ID" sz="2600" dirty="0"/>
              <a:t>lempeng epifisis </a:t>
            </a:r>
            <a:r>
              <a:rPr lang="id-ID" sz="2600" dirty="0" smtClean="0"/>
              <a:t>(</a:t>
            </a:r>
            <a:r>
              <a:rPr lang="en-US" sz="2600" dirty="0" err="1" smtClean="0"/>
              <a:t>pada</a:t>
            </a:r>
            <a:r>
              <a:rPr lang="en-US" sz="2600" dirty="0" smtClean="0"/>
              <a:t> </a:t>
            </a:r>
            <a:r>
              <a:rPr lang="en-US" sz="2600" dirty="0" err="1" smtClean="0"/>
              <a:t>wanita</a:t>
            </a:r>
            <a:r>
              <a:rPr lang="en-US" sz="2600" dirty="0" smtClean="0"/>
              <a:t> </a:t>
            </a:r>
            <a:r>
              <a:rPr lang="en-US" sz="2600" dirty="0" err="1" smtClean="0"/>
              <a:t>terjadi</a:t>
            </a:r>
            <a:r>
              <a:rPr lang="en-US" sz="2600" dirty="0" smtClean="0"/>
              <a:t> </a:t>
            </a:r>
            <a:r>
              <a:rPr lang="en-US" sz="2600" dirty="0" err="1" smtClean="0"/>
              <a:t>pada</a:t>
            </a:r>
            <a:r>
              <a:rPr lang="en-US" sz="2600" dirty="0" smtClean="0"/>
              <a:t> </a:t>
            </a:r>
            <a:r>
              <a:rPr lang="en-US" sz="2600" dirty="0" err="1" smtClean="0"/>
              <a:t>usia</a:t>
            </a:r>
            <a:r>
              <a:rPr lang="id-ID" sz="2600" dirty="0" smtClean="0"/>
              <a:t> </a:t>
            </a:r>
            <a:r>
              <a:rPr lang="id-ID" sz="2600" dirty="0"/>
              <a:t>18 thn, </a:t>
            </a:r>
            <a:r>
              <a:rPr lang="en-US" sz="2600" dirty="0" err="1" smtClean="0"/>
              <a:t>laki-laki</a:t>
            </a:r>
            <a:r>
              <a:rPr lang="en-US" sz="2600" dirty="0" smtClean="0"/>
              <a:t> </a:t>
            </a:r>
            <a:r>
              <a:rPr lang="en-US" sz="2600" dirty="0" err="1" smtClean="0"/>
              <a:t>terjadi</a:t>
            </a:r>
            <a:r>
              <a:rPr lang="en-US" sz="2600" dirty="0" smtClean="0"/>
              <a:t> </a:t>
            </a:r>
            <a:r>
              <a:rPr lang="en-US" sz="2600" dirty="0" err="1" smtClean="0"/>
              <a:t>pada</a:t>
            </a:r>
            <a:r>
              <a:rPr lang="en-US" sz="2600" dirty="0" smtClean="0"/>
              <a:t> </a:t>
            </a:r>
            <a:r>
              <a:rPr lang="en-US" sz="2600" dirty="0" err="1" smtClean="0"/>
              <a:t>usia</a:t>
            </a:r>
            <a:r>
              <a:rPr lang="id-ID" sz="2600" dirty="0" smtClean="0"/>
              <a:t>21 </a:t>
            </a:r>
            <a:r>
              <a:rPr lang="id-ID" sz="2600" dirty="0"/>
              <a:t>thn) </a:t>
            </a:r>
            <a:endParaRPr lang="en-US" sz="2600" dirty="0" smtClean="0"/>
          </a:p>
          <a:p>
            <a:r>
              <a:rPr lang="id-ID" sz="2600" dirty="0" smtClean="0"/>
              <a:t>Penebalan </a:t>
            </a:r>
            <a:r>
              <a:rPr lang="id-ID" sz="2600" dirty="0"/>
              <a:t>tulang terus menerus sepanjang hidup</a:t>
            </a:r>
            <a:endParaRPr lang="en-US" sz="2600" dirty="0"/>
          </a:p>
        </p:txBody>
      </p:sp>
    </p:spTree>
    <p:extLst>
      <p:ext uri="{BB962C8B-B14F-4D97-AF65-F5344CB8AC3E}">
        <p14:creationId xmlns:p14="http://schemas.microsoft.com/office/powerpoint/2010/main" val="16528805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Homeostasis </a:t>
            </a:r>
            <a:r>
              <a:rPr lang="en-US" dirty="0" err="1" smtClean="0"/>
              <a:t>tulang</a:t>
            </a:r>
            <a:endParaRPr lang="en-US" dirty="0"/>
          </a:p>
        </p:txBody>
      </p:sp>
      <p:sp>
        <p:nvSpPr>
          <p:cNvPr id="3" name="Content Placeholder 2"/>
          <p:cNvSpPr>
            <a:spLocks noGrp="1"/>
          </p:cNvSpPr>
          <p:nvPr>
            <p:ph idx="1"/>
          </p:nvPr>
        </p:nvSpPr>
        <p:spPr/>
        <p:txBody>
          <a:bodyPr>
            <a:normAutofit/>
          </a:bodyPr>
          <a:lstStyle/>
          <a:p>
            <a:r>
              <a:rPr lang="en-US" sz="2600" dirty="0" err="1" smtClean="0"/>
              <a:t>Setelah</a:t>
            </a:r>
            <a:r>
              <a:rPr lang="en-US" sz="2600" dirty="0" smtClean="0"/>
              <a:t> proses </a:t>
            </a:r>
            <a:r>
              <a:rPr lang="en-US" sz="2600" dirty="0" err="1" smtClean="0"/>
              <a:t>intramembranosa</a:t>
            </a:r>
            <a:r>
              <a:rPr lang="en-US" sz="2600" dirty="0" smtClean="0"/>
              <a:t> </a:t>
            </a:r>
            <a:r>
              <a:rPr lang="en-US" sz="2600" dirty="0" err="1" smtClean="0"/>
              <a:t>dan</a:t>
            </a:r>
            <a:r>
              <a:rPr lang="en-US" sz="2600" dirty="0" smtClean="0"/>
              <a:t> </a:t>
            </a:r>
            <a:r>
              <a:rPr lang="en-US" sz="2600" dirty="0" err="1" smtClean="0"/>
              <a:t>endokondral</a:t>
            </a:r>
            <a:r>
              <a:rPr lang="en-US" sz="2600" dirty="0" smtClean="0"/>
              <a:t> </a:t>
            </a:r>
            <a:r>
              <a:rPr lang="en-US" sz="2600" dirty="0" err="1" smtClean="0"/>
              <a:t>selesai</a:t>
            </a:r>
            <a:r>
              <a:rPr lang="en-US" sz="2600" dirty="0" smtClean="0"/>
              <a:t> , </a:t>
            </a:r>
            <a:r>
              <a:rPr lang="en-US" sz="2600" dirty="0" err="1" smtClean="0"/>
              <a:t>osteoblas</a:t>
            </a:r>
            <a:r>
              <a:rPr lang="en-US" sz="2600" dirty="0" smtClean="0"/>
              <a:t> </a:t>
            </a:r>
            <a:r>
              <a:rPr lang="en-US" sz="2600" dirty="0" err="1" smtClean="0"/>
              <a:t>dan</a:t>
            </a:r>
            <a:r>
              <a:rPr lang="en-US" sz="2600" dirty="0" smtClean="0"/>
              <a:t> </a:t>
            </a:r>
            <a:r>
              <a:rPr lang="en-US" sz="2600" dirty="0" err="1" smtClean="0"/>
              <a:t>osteoklas</a:t>
            </a:r>
            <a:r>
              <a:rPr lang="en-US" sz="2600" dirty="0" smtClean="0"/>
              <a:t> </a:t>
            </a:r>
            <a:r>
              <a:rPr lang="en-US" sz="2600" dirty="0" err="1" smtClean="0"/>
              <a:t>secara</a:t>
            </a:r>
            <a:r>
              <a:rPr lang="en-US" sz="2600" dirty="0" smtClean="0"/>
              <a:t> </a:t>
            </a:r>
            <a:r>
              <a:rPr lang="en-US" sz="2600" dirty="0" err="1" smtClean="0"/>
              <a:t>kontinyu</a:t>
            </a:r>
            <a:r>
              <a:rPr lang="en-US" sz="2600" dirty="0" smtClean="0"/>
              <a:t> </a:t>
            </a:r>
            <a:r>
              <a:rPr lang="en-US" sz="2600" dirty="0" err="1" smtClean="0"/>
              <a:t>akan</a:t>
            </a:r>
            <a:r>
              <a:rPr lang="en-US" sz="2600" dirty="0" smtClean="0"/>
              <a:t> </a:t>
            </a:r>
            <a:r>
              <a:rPr lang="en-US" sz="2600" dirty="0" err="1" smtClean="0"/>
              <a:t>merombak</a:t>
            </a:r>
            <a:r>
              <a:rPr lang="en-US" sz="2600" dirty="0" smtClean="0"/>
              <a:t> </a:t>
            </a:r>
            <a:r>
              <a:rPr lang="en-US" sz="2600" dirty="0" err="1" smtClean="0"/>
              <a:t>tulang</a:t>
            </a:r>
            <a:endParaRPr lang="en-US" sz="2600" dirty="0" smtClean="0"/>
          </a:p>
          <a:p>
            <a:r>
              <a:rPr lang="en-US" sz="2600" dirty="0" err="1" smtClean="0"/>
              <a:t>Sepanjang</a:t>
            </a:r>
            <a:r>
              <a:rPr lang="en-US" sz="2600" dirty="0" smtClean="0"/>
              <a:t> </a:t>
            </a:r>
            <a:r>
              <a:rPr lang="en-US" sz="2600" dirty="0" err="1" smtClean="0"/>
              <a:t>hidup</a:t>
            </a:r>
            <a:r>
              <a:rPr lang="en-US" sz="2600" dirty="0" smtClean="0"/>
              <a:t>, </a:t>
            </a:r>
            <a:r>
              <a:rPr lang="en-US" sz="2600" dirty="0" err="1" smtClean="0"/>
              <a:t>osteoklas</a:t>
            </a:r>
            <a:r>
              <a:rPr lang="en-US" sz="2600" dirty="0" smtClean="0"/>
              <a:t> </a:t>
            </a:r>
            <a:r>
              <a:rPr lang="en-US" sz="2600" dirty="0" err="1" smtClean="0"/>
              <a:t>akan</a:t>
            </a:r>
            <a:r>
              <a:rPr lang="en-US" sz="2600" dirty="0" smtClean="0"/>
              <a:t> </a:t>
            </a:r>
            <a:r>
              <a:rPr lang="en-US" sz="2600" dirty="0" err="1" smtClean="0"/>
              <a:t>meresorbsi</a:t>
            </a:r>
            <a:r>
              <a:rPr lang="en-US" sz="2600" dirty="0" smtClean="0"/>
              <a:t> </a:t>
            </a:r>
            <a:r>
              <a:rPr lang="en-US" sz="2600" dirty="0" err="1" smtClean="0"/>
              <a:t>matriks</a:t>
            </a:r>
            <a:r>
              <a:rPr lang="en-US" sz="2600" dirty="0" smtClean="0"/>
              <a:t> </a:t>
            </a:r>
            <a:r>
              <a:rPr lang="en-US" sz="2600" dirty="0" err="1" smtClean="0"/>
              <a:t>tulang</a:t>
            </a:r>
            <a:r>
              <a:rPr lang="en-US" sz="2600" dirty="0" smtClean="0"/>
              <a:t> </a:t>
            </a:r>
            <a:r>
              <a:rPr lang="en-US" sz="2600" dirty="0" err="1" smtClean="0"/>
              <a:t>dan</a:t>
            </a:r>
            <a:r>
              <a:rPr lang="en-US" sz="2600" dirty="0" smtClean="0"/>
              <a:t> </a:t>
            </a:r>
            <a:r>
              <a:rPr lang="en-US" sz="2600" dirty="0" err="1" smtClean="0"/>
              <a:t>digantikan</a:t>
            </a:r>
            <a:r>
              <a:rPr lang="en-US" sz="2600" dirty="0" smtClean="0"/>
              <a:t> </a:t>
            </a:r>
            <a:r>
              <a:rPr lang="en-US" sz="2600" dirty="0" err="1" smtClean="0"/>
              <a:t>dengan</a:t>
            </a:r>
            <a:r>
              <a:rPr lang="en-US" sz="2600" dirty="0" smtClean="0"/>
              <a:t> </a:t>
            </a:r>
            <a:r>
              <a:rPr lang="en-US" sz="2600" dirty="0" err="1" smtClean="0"/>
              <a:t>osteoblas</a:t>
            </a:r>
            <a:r>
              <a:rPr lang="en-US" sz="2600" dirty="0" smtClean="0"/>
              <a:t> (</a:t>
            </a:r>
            <a:r>
              <a:rPr lang="en-US" sz="2600" dirty="0" err="1" smtClean="0"/>
              <a:t>resorpsi</a:t>
            </a:r>
            <a:r>
              <a:rPr lang="en-US" sz="2600" dirty="0" smtClean="0"/>
              <a:t> </a:t>
            </a:r>
            <a:r>
              <a:rPr lang="en-US" sz="2600" dirty="0" err="1" smtClean="0"/>
              <a:t>dan</a:t>
            </a:r>
            <a:r>
              <a:rPr lang="en-US" sz="2600" dirty="0" smtClean="0"/>
              <a:t> </a:t>
            </a:r>
            <a:r>
              <a:rPr lang="en-US" sz="2600" dirty="0" err="1" smtClean="0"/>
              <a:t>deposisi</a:t>
            </a:r>
            <a:r>
              <a:rPr lang="en-US" sz="2600" dirty="0" smtClean="0"/>
              <a:t>)</a:t>
            </a:r>
          </a:p>
          <a:p>
            <a:r>
              <a:rPr lang="en-US" sz="2600" dirty="0" err="1" smtClean="0"/>
              <a:t>Hormon-hormon</a:t>
            </a:r>
            <a:r>
              <a:rPr lang="en-US" sz="2600" dirty="0" smtClean="0"/>
              <a:t> </a:t>
            </a:r>
            <a:r>
              <a:rPr lang="en-US" sz="2600" dirty="0" err="1" smtClean="0"/>
              <a:t>juga</a:t>
            </a:r>
            <a:r>
              <a:rPr lang="en-US" sz="2600" dirty="0" smtClean="0"/>
              <a:t> </a:t>
            </a:r>
            <a:r>
              <a:rPr lang="en-US" sz="2600" dirty="0" err="1" smtClean="0"/>
              <a:t>berperan</a:t>
            </a:r>
            <a:r>
              <a:rPr lang="en-US" sz="2600" dirty="0" smtClean="0"/>
              <a:t> </a:t>
            </a:r>
            <a:r>
              <a:rPr lang="en-US" sz="2600" dirty="0" err="1" smtClean="0"/>
              <a:t>dalam</a:t>
            </a:r>
            <a:r>
              <a:rPr lang="en-US" sz="2600" dirty="0" smtClean="0"/>
              <a:t> </a:t>
            </a:r>
            <a:r>
              <a:rPr lang="en-US" sz="2600" dirty="0" err="1" smtClean="0"/>
              <a:t>mengontrol</a:t>
            </a:r>
            <a:r>
              <a:rPr lang="en-US" sz="2600" dirty="0" smtClean="0"/>
              <a:t> </a:t>
            </a:r>
            <a:r>
              <a:rPr lang="en-US" sz="2600" dirty="0" err="1" smtClean="0"/>
              <a:t>regulasi</a:t>
            </a:r>
            <a:r>
              <a:rPr lang="en-US" sz="2600" dirty="0" smtClean="0"/>
              <a:t> (</a:t>
            </a:r>
            <a:r>
              <a:rPr lang="en-US" sz="2600" dirty="0" err="1" smtClean="0"/>
              <a:t>pengaturan</a:t>
            </a:r>
            <a:r>
              <a:rPr lang="en-US" sz="2600" dirty="0" smtClean="0"/>
              <a:t>) </a:t>
            </a:r>
            <a:r>
              <a:rPr lang="en-US" sz="2600" dirty="0" err="1" smtClean="0"/>
              <a:t>kadar</a:t>
            </a:r>
            <a:r>
              <a:rPr lang="en-US" sz="2600" dirty="0" smtClean="0"/>
              <a:t> </a:t>
            </a:r>
            <a:r>
              <a:rPr lang="en-US" sz="2600" dirty="0" err="1" smtClean="0"/>
              <a:t>kalsium</a:t>
            </a:r>
            <a:r>
              <a:rPr lang="en-US" sz="2600" dirty="0" smtClean="0"/>
              <a:t> </a:t>
            </a:r>
            <a:r>
              <a:rPr lang="en-US" sz="2600" dirty="0" err="1" smtClean="0"/>
              <a:t>dalam</a:t>
            </a:r>
            <a:r>
              <a:rPr lang="en-US" sz="2600" dirty="0" smtClean="0"/>
              <a:t> </a:t>
            </a:r>
            <a:r>
              <a:rPr lang="en-US" sz="2600" dirty="0" err="1" smtClean="0"/>
              <a:t>darah</a:t>
            </a:r>
            <a:r>
              <a:rPr lang="en-US" sz="2600" dirty="0" smtClean="0"/>
              <a:t> </a:t>
            </a:r>
            <a:r>
              <a:rPr lang="en-US" sz="2600" dirty="0" err="1" smtClean="0"/>
              <a:t>juga</a:t>
            </a:r>
            <a:r>
              <a:rPr lang="en-US" sz="2600" dirty="0" smtClean="0"/>
              <a:t> </a:t>
            </a:r>
            <a:r>
              <a:rPr lang="en-US" sz="2600" dirty="0" err="1" smtClean="0"/>
              <a:t>mengontrol</a:t>
            </a:r>
            <a:r>
              <a:rPr lang="en-US" sz="2600" dirty="0" smtClean="0"/>
              <a:t> proses </a:t>
            </a:r>
            <a:r>
              <a:rPr lang="en-US" sz="2600" dirty="0" err="1" smtClean="0"/>
              <a:t>resorbsi</a:t>
            </a:r>
            <a:r>
              <a:rPr lang="en-US" sz="2600" dirty="0" smtClean="0"/>
              <a:t> </a:t>
            </a:r>
            <a:r>
              <a:rPr lang="en-US" sz="2600" dirty="0" err="1" smtClean="0"/>
              <a:t>dan</a:t>
            </a:r>
            <a:r>
              <a:rPr lang="en-US" sz="2600" dirty="0" smtClean="0"/>
              <a:t> </a:t>
            </a:r>
            <a:r>
              <a:rPr lang="en-US" sz="2600" dirty="0" err="1" smtClean="0"/>
              <a:t>deposisi</a:t>
            </a:r>
            <a:endParaRPr lang="en-US" sz="2600" dirty="0"/>
          </a:p>
        </p:txBody>
      </p:sp>
    </p:spTree>
    <p:extLst>
      <p:ext uri="{BB962C8B-B14F-4D97-AF65-F5344CB8AC3E}">
        <p14:creationId xmlns:p14="http://schemas.microsoft.com/office/powerpoint/2010/main" val="14123931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14300" indent="0" algn="ctr">
              <a:buNone/>
            </a:pPr>
            <a:endParaRPr lang="en-US" sz="6000" b="1" dirty="0" smtClean="0"/>
          </a:p>
          <a:p>
            <a:pPr marL="114300" indent="0" algn="ctr">
              <a:buNone/>
            </a:pPr>
            <a:r>
              <a:rPr lang="en-US" sz="6000" b="1" dirty="0" smtClean="0"/>
              <a:t>TERIMA KASIH</a:t>
            </a:r>
            <a:endParaRPr lang="en-US" sz="6000" b="1" dirty="0"/>
          </a:p>
        </p:txBody>
      </p:sp>
    </p:spTree>
    <p:extLst>
      <p:ext uri="{BB962C8B-B14F-4D97-AF65-F5344CB8AC3E}">
        <p14:creationId xmlns:p14="http://schemas.microsoft.com/office/powerpoint/2010/main" val="20329047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482</TotalTime>
  <Words>839</Words>
  <Application>Microsoft Office PowerPoint</Application>
  <PresentationFormat>On-screen Show (4:3)</PresentationFormat>
  <Paragraphs>111</Paragraphs>
  <Slides>26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Apothecary</vt:lpstr>
      <vt:lpstr>Slide</vt:lpstr>
      <vt:lpstr>Pembentukan dan Pertumbuhan Tulang</vt:lpstr>
      <vt:lpstr>sel-sel  tulang</vt:lpstr>
      <vt:lpstr>sel-sel  tulang</vt:lpstr>
      <vt:lpstr>PowerPoint Presentation</vt:lpstr>
      <vt:lpstr>PowerPoint Presentation</vt:lpstr>
      <vt:lpstr>Pembentukan tulang</vt:lpstr>
      <vt:lpstr>Pembentukan tulang</vt:lpstr>
      <vt:lpstr>1. Osifikasi pre-natal  (osifikasi pra-kelahiran)</vt:lpstr>
      <vt:lpstr>osifikasi pra-kelahiran</vt:lpstr>
      <vt:lpstr>Osifikasi intramembranosa  (pre-natal)</vt:lpstr>
      <vt:lpstr>Osifikasi intramembranosa  (pre-natal)</vt:lpstr>
      <vt:lpstr>Osifikasi intramembranosa  (pre-natal)</vt:lpstr>
      <vt:lpstr>Osifikasi intramembranosa  (pre-natal)</vt:lpstr>
      <vt:lpstr>2. Osifikasi endokondral</vt:lpstr>
      <vt:lpstr>Osifikasi endokondral</vt:lpstr>
      <vt:lpstr>Osifikasi endokondral</vt:lpstr>
      <vt:lpstr>Osifikasi endokondral</vt:lpstr>
      <vt:lpstr>Osifikasi endokondral</vt:lpstr>
      <vt:lpstr>PowerPoint Presentation</vt:lpstr>
      <vt:lpstr>PowerPoint Presentation</vt:lpstr>
      <vt:lpstr>PowerPoint Presentation</vt:lpstr>
      <vt:lpstr>Growing Taller! </vt:lpstr>
      <vt:lpstr>Bone remodeling  (perombakan tulang)</vt:lpstr>
      <vt:lpstr> Kapan perpanjangan tulang berhenti?</vt:lpstr>
      <vt:lpstr>Homeostasis tulang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Pertumbuhan Tulang</dc:title>
  <dc:creator>User</dc:creator>
  <cp:lastModifiedBy>User</cp:lastModifiedBy>
  <cp:revision>81</cp:revision>
  <dcterms:created xsi:type="dcterms:W3CDTF">2020-10-02T00:25:39Z</dcterms:created>
  <dcterms:modified xsi:type="dcterms:W3CDTF">2020-10-06T08:55:00Z</dcterms:modified>
</cp:coreProperties>
</file>