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9" r:id="rId3"/>
    <p:sldId id="273" r:id="rId4"/>
    <p:sldId id="274" r:id="rId5"/>
    <p:sldId id="286" r:id="rId6"/>
    <p:sldId id="275" r:id="rId7"/>
    <p:sldId id="287" r:id="rId8"/>
    <p:sldId id="276" r:id="rId9"/>
    <p:sldId id="285" r:id="rId10"/>
    <p:sldId id="284" r:id="rId11"/>
    <p:sldId id="288" r:id="rId12"/>
    <p:sldId id="277" r:id="rId13"/>
    <p:sldId id="278" r:id="rId14"/>
    <p:sldId id="279" r:id="rId15"/>
    <p:sldId id="28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669C0-2851-4678-9D44-B432934D8A59}" type="datetimeFigureOut">
              <a:rPr lang="en-US" smtClean="0"/>
              <a:pPr/>
              <a:t>6/3/2017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914400"/>
            <a:ext cx="7772400" cy="1470025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US" sz="5400" dirty="0" smtClean="0">
                <a:solidFill>
                  <a:srgbClr val="C00000"/>
                </a:solidFill>
                <a:latin typeface="Arial Black" pitchFamily="34" charset="0"/>
              </a:rPr>
              <a:t>PERSYARATAN UJI ANALISIS </a:t>
            </a:r>
            <a:endParaRPr lang="en-US" sz="54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UJI NORMALITAS DAN HOMOGENITAS</a:t>
            </a:r>
            <a:endParaRPr lang="en-US" sz="44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 pitchFamily="34" charset="0"/>
              </a:rPr>
              <a:t>FUNGSI DAN PERAN</a:t>
            </a:r>
            <a:endParaRPr lang="en-US" sz="54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4525963"/>
          </a:xfrm>
        </p:spPr>
        <p:txBody>
          <a:bodyPr>
            <a:normAutofit fontScale="92500"/>
          </a:bodyPr>
          <a:lstStyle/>
          <a:p>
            <a:r>
              <a:rPr lang="en-US" b="1" dirty="0" smtClean="0"/>
              <a:t>UNTUK UJI t/ANOVA DATA YANG AKAN DIANALISIS HARUS MEMENUHI PERSYARATANNYA , YAITU DATANYA HARUS  BERDISTRIBUSI NORMAL DAN  SAMPEL YANG DIAMBIL HOMOGEN</a:t>
            </a:r>
          </a:p>
          <a:p>
            <a:r>
              <a:rPr lang="en-US" b="1" dirty="0" smtClean="0"/>
              <a:t>SEDANG UNTUK UJI REGRESI DATANYA HARUS BERDISTRIBUSI  NORMAL, SAMPEL DARI POPULASI  HOMOGEN DAN  DATANYA LINIER. </a:t>
            </a:r>
          </a:p>
          <a:p>
            <a:r>
              <a:rPr lang="en-US" b="1" dirty="0" smtClean="0"/>
              <a:t>PERSYARATAN  TERSEBUT HARUS DIPERHATIKAN.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CONTOH:</a:t>
            </a:r>
            <a:r>
              <a:rPr lang="en-US" dirty="0" smtClean="0">
                <a:latin typeface="Arial Black" pitchFamily="34" charset="0"/>
              </a:rPr>
              <a:t> UJI NORMALITAS</a:t>
            </a:r>
            <a:endParaRPr lang="en-US" dirty="0">
              <a:latin typeface="Arial Black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59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143000"/>
                <a:gridCol w="1447800"/>
                <a:gridCol w="1524000"/>
                <a:gridCol w="12192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NO  SUBYEK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X1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          X2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NO </a:t>
                      </a:r>
                      <a:r>
                        <a:rPr lang="en-US" sz="2800" dirty="0" smtClean="0"/>
                        <a:t>SUBYEK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      X1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 X2</a:t>
                      </a:r>
                      <a:endParaRPr 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   1.</a:t>
                      </a:r>
                    </a:p>
                    <a:p>
                      <a:r>
                        <a:rPr lang="en-US" sz="3200" dirty="0" smtClean="0"/>
                        <a:t>       2.</a:t>
                      </a:r>
                    </a:p>
                    <a:p>
                      <a:r>
                        <a:rPr lang="en-US" sz="3200" dirty="0" smtClean="0"/>
                        <a:t>       3.</a:t>
                      </a:r>
                    </a:p>
                    <a:p>
                      <a:r>
                        <a:rPr lang="en-US" sz="3200" dirty="0" smtClean="0"/>
                        <a:t>       4.</a:t>
                      </a:r>
                    </a:p>
                    <a:p>
                      <a:r>
                        <a:rPr lang="en-US" sz="3200" dirty="0" smtClean="0"/>
                        <a:t>       5.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 3</a:t>
                      </a:r>
                    </a:p>
                    <a:p>
                      <a:r>
                        <a:rPr lang="en-US" sz="3200" dirty="0" smtClean="0"/>
                        <a:t>     4 </a:t>
                      </a:r>
                    </a:p>
                    <a:p>
                      <a:r>
                        <a:rPr lang="en-US" sz="3200" dirty="0" smtClean="0"/>
                        <a:t>     6 </a:t>
                      </a:r>
                    </a:p>
                    <a:p>
                      <a:r>
                        <a:rPr lang="en-US" sz="3200" dirty="0" smtClean="0"/>
                        <a:t>     5 </a:t>
                      </a:r>
                    </a:p>
                    <a:p>
                      <a:r>
                        <a:rPr lang="en-US" sz="3200" dirty="0" smtClean="0"/>
                        <a:t>     5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   4</a:t>
                      </a:r>
                    </a:p>
                    <a:p>
                      <a:r>
                        <a:rPr lang="en-US" sz="3200" dirty="0" smtClean="0"/>
                        <a:t>       6 </a:t>
                      </a:r>
                    </a:p>
                    <a:p>
                      <a:r>
                        <a:rPr lang="en-US" sz="3200" baseline="0" dirty="0" smtClean="0"/>
                        <a:t>       7 </a:t>
                      </a:r>
                    </a:p>
                    <a:p>
                      <a:r>
                        <a:rPr lang="en-US" sz="3200" baseline="0" dirty="0" smtClean="0"/>
                        <a:t>       5</a:t>
                      </a:r>
                    </a:p>
                    <a:p>
                      <a:r>
                        <a:rPr lang="en-US" sz="3200" baseline="0" dirty="0" smtClean="0"/>
                        <a:t>       6    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  6.</a:t>
                      </a:r>
                    </a:p>
                    <a:p>
                      <a:r>
                        <a:rPr lang="en-US" sz="3200" dirty="0" smtClean="0"/>
                        <a:t>      7.</a:t>
                      </a:r>
                    </a:p>
                    <a:p>
                      <a:r>
                        <a:rPr lang="en-US" sz="3200" dirty="0" smtClean="0"/>
                        <a:t>      8. </a:t>
                      </a:r>
                    </a:p>
                    <a:p>
                      <a:r>
                        <a:rPr lang="en-US" sz="3200" dirty="0" smtClean="0"/>
                        <a:t>      9. </a:t>
                      </a:r>
                    </a:p>
                    <a:p>
                      <a:r>
                        <a:rPr lang="en-US" sz="3200" dirty="0" smtClean="0"/>
                        <a:t>     10.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3</a:t>
                      </a:r>
                      <a:r>
                        <a:rPr lang="en-US" sz="3200" baseline="0" dirty="0" smtClean="0"/>
                        <a:t> </a:t>
                      </a:r>
                    </a:p>
                    <a:p>
                      <a:r>
                        <a:rPr lang="en-US" sz="3200" baseline="0" smtClean="0"/>
                        <a:t>    6 </a:t>
                      </a:r>
                      <a:endParaRPr lang="en-US" sz="3200" baseline="0" dirty="0" smtClean="0"/>
                    </a:p>
                    <a:p>
                      <a:r>
                        <a:rPr lang="en-US" sz="3200" baseline="0" dirty="0" smtClean="0"/>
                        <a:t>    6</a:t>
                      </a:r>
                    </a:p>
                    <a:p>
                      <a:r>
                        <a:rPr lang="en-US" sz="3200" baseline="0" dirty="0" smtClean="0"/>
                        <a:t>    4</a:t>
                      </a:r>
                    </a:p>
                    <a:p>
                      <a:r>
                        <a:rPr lang="en-US" sz="3200" baseline="0" dirty="0" smtClean="0"/>
                        <a:t>    5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      4 </a:t>
                      </a:r>
                    </a:p>
                    <a:p>
                      <a:r>
                        <a:rPr lang="en-US" sz="3200" dirty="0" smtClean="0"/>
                        <a:t>      7</a:t>
                      </a:r>
                    </a:p>
                    <a:p>
                      <a:r>
                        <a:rPr lang="en-US" sz="3200" dirty="0" smtClean="0"/>
                        <a:t>      6</a:t>
                      </a:r>
                    </a:p>
                    <a:p>
                      <a:r>
                        <a:rPr lang="en-US" sz="3200" dirty="0" smtClean="0"/>
                        <a:t>      5</a:t>
                      </a:r>
                    </a:p>
                    <a:p>
                      <a:r>
                        <a:rPr lang="en-US" sz="3200" dirty="0" smtClean="0"/>
                        <a:t>      6</a:t>
                      </a:r>
                      <a:endParaRPr lang="en-US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LANGKAH ANALISIS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1. MEMBAGI KURVE NORMAL MENJADI 6 DAERAH:  KLS 1 = 2%, KLS 2 = 14%, KLS 3 =34%, KLS 4 = 34%, KLS 5 = 14%, KLS 6 = 2%</a:t>
            </a:r>
          </a:p>
          <a:p>
            <a:pPr>
              <a:buNone/>
            </a:pPr>
            <a:r>
              <a:rPr lang="en-US" dirty="0" smtClean="0"/>
              <a:t>2. PEMBAGIAN DIBATASI OLEH STANDARD DEVIASI (SD) , YG KLS 1 =  M – 3SD, KLS 2: M – 2SD, KLS 3 M – 1SD; KLS 4 M + 1SD ; KLS 5: M + 2SD DAN KLS 6: M + 1SD.</a:t>
            </a:r>
          </a:p>
          <a:p>
            <a:pPr>
              <a:buNone/>
            </a:pPr>
            <a:r>
              <a:rPr lang="en-US" dirty="0" smtClean="0"/>
              <a:t>   KET . SD = STANDART DEVIASI, M = RERATA/</a:t>
            </a:r>
          </a:p>
          <a:p>
            <a:pPr>
              <a:buNone/>
            </a:pPr>
            <a:r>
              <a:rPr lang="en-US" dirty="0" smtClean="0"/>
              <a:t>   MEAN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 pitchFamily="34" charset="0"/>
              </a:rPr>
              <a:t>LANJUTAN</a:t>
            </a:r>
            <a:endParaRPr lang="en-US" sz="54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UNTUK X1</a:t>
            </a:r>
            <a:r>
              <a:rPr lang="en-US" dirty="0" smtClean="0"/>
              <a:t>: ∑ X = 43, ∑ X</a:t>
            </a:r>
            <a:r>
              <a:rPr lang="en-US" dirty="0" smtClean="0">
                <a:latin typeface="Microsoft Sans Serif"/>
                <a:cs typeface="Microsoft Sans Serif"/>
              </a:rPr>
              <a:t>² = 197; µ/M = 4,3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SD² =  (197 – 43²/10)/10-1 = 1,21; SD = 1,1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KLS 1: 4,3-3(1,1) s/d 4,3 -2(1,1) = 1 – 2,1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KLS 2: 4,3-2(1,1) s/d 4,3-1(1,1) = 2,1 – 3,2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KLS 3: 4,3 – 1(1,1) s/d 4,3 = 3,2 – 4,3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KLS 4: 4,3  s/d 4,3 + 1(1,1) = 4,3 – 5,4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KLS 5: 4,3+1(1,1) s/d 4,3+2(1,1) = 5,4 – 6,5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KLS 6:4,3+2(1,1) s/d 4,3+3(1,1) = 6,5 – 7,6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LANGKAH BERIKUT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8610600" cy="4419600"/>
          </a:xfrm>
        </p:spPr>
        <p:txBody>
          <a:bodyPr/>
          <a:lstStyle/>
          <a:p>
            <a:r>
              <a:rPr lang="en-US" dirty="0" smtClean="0"/>
              <a:t>MASUKAN KE TABEL</a:t>
            </a:r>
          </a:p>
          <a:p>
            <a:endParaRPr lang="en-US" dirty="0" smtClean="0"/>
          </a:p>
          <a:p>
            <a:r>
              <a:rPr lang="en-US" dirty="0" smtClean="0"/>
              <a:t> H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277257"/>
              </p:ext>
            </p:extLst>
          </p:nvPr>
        </p:nvGraphicFramePr>
        <p:xfrm>
          <a:off x="381000" y="2362200"/>
          <a:ext cx="8305800" cy="373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1066800"/>
                <a:gridCol w="1447800"/>
                <a:gridCol w="1447800"/>
                <a:gridCol w="1447800"/>
                <a:gridCol w="1752600"/>
              </a:tblGrid>
              <a:tr h="910912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KELAS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</a:t>
                      </a:r>
                      <a:r>
                        <a:rPr lang="en-US" sz="2400" baseline="0" dirty="0" smtClean="0"/>
                        <a:t>  </a:t>
                      </a:r>
                      <a:r>
                        <a:rPr lang="en-US" sz="2400" baseline="0" dirty="0" err="1" smtClean="0"/>
                        <a:t>fo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</a:t>
                      </a:r>
                      <a:r>
                        <a:rPr lang="en-US" sz="2400" dirty="0" err="1" smtClean="0"/>
                        <a:t>fh</a:t>
                      </a:r>
                      <a:r>
                        <a:rPr lang="en-US" sz="2400" dirty="0" smtClean="0"/>
                        <a:t>    </a:t>
                      </a:r>
                    </a:p>
                    <a:p>
                      <a:r>
                        <a:rPr lang="en-US" sz="2400" dirty="0" smtClean="0"/>
                        <a:t>     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</a:t>
                      </a:r>
                      <a:r>
                        <a:rPr lang="en-US" sz="2400" dirty="0" err="1" smtClean="0"/>
                        <a:t>fo</a:t>
                      </a:r>
                      <a:r>
                        <a:rPr lang="en-US" sz="2400" dirty="0" smtClean="0"/>
                        <a:t>- </a:t>
                      </a:r>
                      <a:r>
                        <a:rPr lang="en-US" sz="2400" dirty="0" err="1" smtClean="0"/>
                        <a:t>fh</a:t>
                      </a:r>
                      <a:r>
                        <a:rPr lang="en-US" sz="2400" dirty="0" smtClean="0"/>
                        <a:t>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(</a:t>
                      </a:r>
                      <a:r>
                        <a:rPr lang="en-US" sz="2400" dirty="0" err="1" smtClean="0"/>
                        <a:t>fo-fh</a:t>
                      </a:r>
                      <a:r>
                        <a:rPr lang="en-US" sz="2400" dirty="0" smtClean="0"/>
                        <a:t>)2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(</a:t>
                      </a:r>
                      <a:r>
                        <a:rPr lang="en-US" sz="2400" dirty="0" err="1" smtClean="0"/>
                        <a:t>fo-fh</a:t>
                      </a:r>
                      <a:r>
                        <a:rPr lang="en-US" sz="2400" dirty="0" smtClean="0"/>
                        <a:t>)2/</a:t>
                      </a:r>
                      <a:r>
                        <a:rPr lang="en-US" sz="2400" dirty="0" err="1" smtClean="0"/>
                        <a:t>fh</a:t>
                      </a:r>
                      <a:endParaRPr lang="en-US" sz="2400" dirty="0"/>
                    </a:p>
                  </a:txBody>
                  <a:tcPr/>
                </a:tc>
              </a:tr>
              <a:tr h="2822888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   1</a:t>
                      </a:r>
                    </a:p>
                    <a:p>
                      <a:r>
                        <a:rPr lang="en-US" sz="2800" dirty="0" smtClean="0"/>
                        <a:t>        2</a:t>
                      </a:r>
                    </a:p>
                    <a:p>
                      <a:r>
                        <a:rPr lang="en-US" sz="2800" dirty="0" smtClean="0"/>
                        <a:t>        3 </a:t>
                      </a:r>
                    </a:p>
                    <a:p>
                      <a:r>
                        <a:rPr lang="en-US" sz="2800" baseline="0" dirty="0" smtClean="0"/>
                        <a:t>        4</a:t>
                      </a:r>
                    </a:p>
                    <a:p>
                      <a:r>
                        <a:rPr lang="en-US" sz="2800" baseline="0" dirty="0" smtClean="0"/>
                        <a:t>        5</a:t>
                      </a:r>
                    </a:p>
                    <a:p>
                      <a:r>
                        <a:rPr lang="en-US" sz="2800" baseline="0" dirty="0" smtClean="0"/>
                        <a:t>        6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0</a:t>
                      </a:r>
                    </a:p>
                    <a:p>
                      <a:r>
                        <a:rPr lang="en-US" sz="2800" dirty="0" smtClean="0"/>
                        <a:t>      2</a:t>
                      </a:r>
                    </a:p>
                    <a:p>
                      <a:r>
                        <a:rPr lang="en-US" sz="2800" dirty="0" smtClean="0"/>
                        <a:t>      2</a:t>
                      </a:r>
                    </a:p>
                    <a:p>
                      <a:r>
                        <a:rPr lang="en-US" sz="2800" dirty="0" smtClean="0"/>
                        <a:t>      3</a:t>
                      </a:r>
                    </a:p>
                    <a:p>
                      <a:r>
                        <a:rPr lang="en-US" sz="2800" dirty="0" smtClean="0"/>
                        <a:t>      3</a:t>
                      </a:r>
                    </a:p>
                    <a:p>
                      <a:r>
                        <a:rPr lang="en-US" sz="2800" dirty="0" smtClean="0"/>
                        <a:t>      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  0,2</a:t>
                      </a:r>
                    </a:p>
                    <a:p>
                      <a:r>
                        <a:rPr lang="en-US" sz="2800" dirty="0" smtClean="0"/>
                        <a:t>       1,4</a:t>
                      </a:r>
                    </a:p>
                    <a:p>
                      <a:r>
                        <a:rPr lang="en-US" sz="2800" dirty="0" smtClean="0"/>
                        <a:t>       3,4</a:t>
                      </a:r>
                    </a:p>
                    <a:p>
                      <a:r>
                        <a:rPr lang="en-US" sz="2800" dirty="0" smtClean="0"/>
                        <a:t>       3,4</a:t>
                      </a:r>
                    </a:p>
                    <a:p>
                      <a:r>
                        <a:rPr lang="en-US" sz="2800" dirty="0" smtClean="0"/>
                        <a:t>       1,4</a:t>
                      </a:r>
                    </a:p>
                    <a:p>
                      <a:r>
                        <a:rPr lang="en-US" sz="2800" dirty="0" smtClean="0"/>
                        <a:t>       0,2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</a:t>
                      </a:r>
                      <a:r>
                        <a:rPr lang="en-US" sz="2800" dirty="0" smtClean="0"/>
                        <a:t>-0,2</a:t>
                      </a:r>
                    </a:p>
                    <a:p>
                      <a:r>
                        <a:rPr lang="en-US" sz="2800" dirty="0" smtClean="0"/>
                        <a:t>     0,6</a:t>
                      </a:r>
                    </a:p>
                    <a:p>
                      <a:r>
                        <a:rPr lang="en-US" sz="2800" baseline="0" dirty="0" smtClean="0"/>
                        <a:t>    -1,4</a:t>
                      </a:r>
                    </a:p>
                    <a:p>
                      <a:r>
                        <a:rPr lang="en-US" sz="2800" baseline="0" dirty="0" smtClean="0"/>
                        <a:t>    -0,4</a:t>
                      </a:r>
                    </a:p>
                    <a:p>
                      <a:r>
                        <a:rPr lang="en-US" sz="2800" baseline="0" dirty="0" smtClean="0"/>
                        <a:t>     1,6</a:t>
                      </a:r>
                    </a:p>
                    <a:p>
                      <a:r>
                        <a:rPr lang="en-US" sz="2800" baseline="0" dirty="0" smtClean="0"/>
                        <a:t>    -0,2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0,04</a:t>
                      </a:r>
                    </a:p>
                    <a:p>
                      <a:r>
                        <a:rPr lang="en-US" sz="2800" dirty="0" smtClean="0"/>
                        <a:t>    0,36</a:t>
                      </a:r>
                    </a:p>
                    <a:p>
                      <a:r>
                        <a:rPr lang="en-US" sz="2800" dirty="0" smtClean="0"/>
                        <a:t>    1,96</a:t>
                      </a:r>
                    </a:p>
                    <a:p>
                      <a:r>
                        <a:rPr lang="en-US" sz="2800" dirty="0" smtClean="0"/>
                        <a:t>    0,16</a:t>
                      </a:r>
                    </a:p>
                    <a:p>
                      <a:r>
                        <a:rPr lang="en-US" sz="2800" dirty="0" smtClean="0"/>
                        <a:t>    2,56</a:t>
                      </a:r>
                    </a:p>
                    <a:p>
                      <a:r>
                        <a:rPr lang="en-US" sz="2800" dirty="0" smtClean="0"/>
                        <a:t>    0,04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0,2</a:t>
                      </a:r>
                    </a:p>
                    <a:p>
                      <a:r>
                        <a:rPr lang="en-US" sz="2800" dirty="0" smtClean="0"/>
                        <a:t>    0,26</a:t>
                      </a:r>
                    </a:p>
                    <a:p>
                      <a:r>
                        <a:rPr lang="en-US" sz="2800" dirty="0" smtClean="0"/>
                        <a:t>    0,06</a:t>
                      </a:r>
                    </a:p>
                    <a:p>
                      <a:r>
                        <a:rPr lang="en-US" sz="2800" dirty="0" smtClean="0"/>
                        <a:t>    0,005</a:t>
                      </a:r>
                    </a:p>
                    <a:p>
                      <a:r>
                        <a:rPr lang="en-US" sz="2800" dirty="0" smtClean="0"/>
                        <a:t>    1,829</a:t>
                      </a:r>
                    </a:p>
                    <a:p>
                      <a:r>
                        <a:rPr lang="en-US" sz="2800" dirty="0" smtClean="0"/>
                        <a:t>    0,2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9600" y="6096000"/>
            <a:ext cx="830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                                                              X</a:t>
            </a:r>
            <a:r>
              <a:rPr lang="en-US" sz="3200" dirty="0" smtClean="0">
                <a:latin typeface="Microsoft Sans Serif"/>
                <a:cs typeface="Microsoft Sans Serif"/>
              </a:rPr>
              <a:t>² </a:t>
            </a:r>
            <a:r>
              <a:rPr lang="en-US" sz="2800" dirty="0" smtClean="0">
                <a:latin typeface="Microsoft Sans Serif"/>
                <a:cs typeface="Microsoft Sans Serif"/>
              </a:rPr>
              <a:t>=   2,,554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 pitchFamily="34" charset="0"/>
              </a:rPr>
              <a:t>LANJUTAN</a:t>
            </a:r>
            <a:endParaRPr lang="en-US" sz="54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BERDASARKAN db 6 – 1 = 5 (N – 1), BESAR X</a:t>
            </a:r>
            <a:r>
              <a:rPr lang="en-US" dirty="0" smtClean="0">
                <a:latin typeface="Microsoft Sans Serif"/>
                <a:cs typeface="Microsoft Sans Serif"/>
              </a:rPr>
              <a:t>² </a:t>
            </a:r>
            <a:r>
              <a:rPr lang="en-US" dirty="0" err="1" smtClean="0">
                <a:latin typeface="Microsoft Sans Serif"/>
                <a:cs typeface="Microsoft Sans Serif"/>
              </a:rPr>
              <a:t>tabel</a:t>
            </a:r>
            <a:r>
              <a:rPr lang="en-US" dirty="0" smtClean="0">
                <a:latin typeface="Microsoft Sans Serif"/>
                <a:cs typeface="Microsoft Sans Serif"/>
              </a:rPr>
              <a:t> = 11,07, </a:t>
            </a:r>
            <a:r>
              <a:rPr lang="en-US" dirty="0" err="1" smtClean="0">
                <a:latin typeface="Microsoft Sans Serif"/>
                <a:cs typeface="Microsoft Sans Serif"/>
              </a:rPr>
              <a:t>dengan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demikian</a:t>
            </a:r>
            <a:r>
              <a:rPr lang="en-US" dirty="0" smtClean="0">
                <a:latin typeface="Microsoft Sans Serif"/>
                <a:cs typeface="Microsoft Sans Serif"/>
              </a:rPr>
              <a:t> X² </a:t>
            </a:r>
            <a:r>
              <a:rPr lang="en-US" dirty="0" err="1" smtClean="0">
                <a:latin typeface="Microsoft Sans Serif"/>
                <a:cs typeface="Microsoft Sans Serif"/>
              </a:rPr>
              <a:t>hasil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observasi</a:t>
            </a:r>
            <a:r>
              <a:rPr lang="en-US" dirty="0" smtClean="0">
                <a:latin typeface="Microsoft Sans Serif"/>
                <a:cs typeface="Microsoft Sans Serif"/>
              </a:rPr>
              <a:t> 2,554 </a:t>
            </a:r>
            <a:r>
              <a:rPr lang="en-US" dirty="0" err="1" smtClean="0">
                <a:latin typeface="Microsoft Sans Serif"/>
                <a:cs typeface="Microsoft Sans Serif"/>
              </a:rPr>
              <a:t>lebih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kecil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dari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tabel</a:t>
            </a:r>
            <a:r>
              <a:rPr lang="en-US" dirty="0" smtClean="0">
                <a:latin typeface="Microsoft Sans Serif"/>
                <a:cs typeface="Microsoft Sans Serif"/>
              </a:rPr>
              <a:t>: 2,554 &lt; 11,07.  </a:t>
            </a:r>
            <a:r>
              <a:rPr lang="en-US" dirty="0" err="1" smtClean="0">
                <a:latin typeface="Microsoft Sans Serif"/>
                <a:cs typeface="Microsoft Sans Serif"/>
              </a:rPr>
              <a:t>maka</a:t>
            </a:r>
            <a:r>
              <a:rPr lang="en-US" dirty="0" smtClean="0">
                <a:latin typeface="Microsoft Sans Serif"/>
                <a:cs typeface="Microsoft Sans Serif"/>
              </a:rPr>
              <a:t> Ho </a:t>
            </a:r>
            <a:r>
              <a:rPr lang="en-US" dirty="0" err="1" smtClean="0">
                <a:latin typeface="Microsoft Sans Serif"/>
                <a:cs typeface="Microsoft Sans Serif"/>
              </a:rPr>
              <a:t>diterima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dan</a:t>
            </a:r>
            <a:r>
              <a:rPr lang="en-US" dirty="0" smtClean="0">
                <a:latin typeface="Microsoft Sans Serif"/>
                <a:cs typeface="Microsoft Sans Serif"/>
              </a:rPr>
              <a:t> Ha </a:t>
            </a:r>
            <a:r>
              <a:rPr lang="en-US" dirty="0" err="1" smtClean="0">
                <a:latin typeface="Microsoft Sans Serif"/>
                <a:cs typeface="Microsoft Sans Serif"/>
              </a:rPr>
              <a:t>ditolak</a:t>
            </a:r>
            <a:r>
              <a:rPr lang="en-US" dirty="0" smtClean="0">
                <a:latin typeface="Microsoft Sans Serif"/>
                <a:cs typeface="Microsoft Sans Serif"/>
              </a:rPr>
              <a:t>, </a:t>
            </a:r>
            <a:r>
              <a:rPr lang="en-US" dirty="0" err="1" smtClean="0">
                <a:latin typeface="Microsoft Sans Serif"/>
                <a:cs typeface="Microsoft Sans Serif"/>
              </a:rPr>
              <a:t>oleh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karena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itu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datanya</a:t>
            </a:r>
            <a:r>
              <a:rPr lang="en-US" dirty="0" smtClean="0">
                <a:latin typeface="Microsoft Sans Serif"/>
                <a:cs typeface="Microsoft Sans Serif"/>
              </a:rPr>
              <a:t>  </a:t>
            </a:r>
            <a:r>
              <a:rPr lang="en-US" dirty="0" err="1" smtClean="0">
                <a:latin typeface="Microsoft Sans Serif"/>
                <a:cs typeface="Microsoft Sans Serif"/>
              </a:rPr>
              <a:t>berdistri-busi</a:t>
            </a:r>
            <a:r>
              <a:rPr lang="en-US" dirty="0" smtClean="0">
                <a:latin typeface="Microsoft Sans Serif"/>
                <a:cs typeface="Microsoft Sans Serif"/>
              </a:rPr>
              <a:t> </a:t>
            </a:r>
            <a:r>
              <a:rPr lang="en-US" dirty="0" err="1" smtClean="0">
                <a:latin typeface="Microsoft Sans Serif"/>
                <a:cs typeface="Microsoft Sans Serif"/>
              </a:rPr>
              <a:t>frekuensi</a:t>
            </a:r>
            <a:r>
              <a:rPr lang="en-US" dirty="0" smtClean="0">
                <a:latin typeface="Microsoft Sans Serif"/>
                <a:cs typeface="Microsoft Sans Serif"/>
              </a:rPr>
              <a:t> normal</a:t>
            </a:r>
            <a:r>
              <a:rPr lang="en-US" dirty="0" smtClean="0"/>
              <a:t>         </a:t>
            </a:r>
          </a:p>
          <a:p>
            <a:pPr fontAlgn="t"/>
            <a:endParaRPr lang="en-US" dirty="0" smtClean="0"/>
          </a:p>
          <a:p>
            <a:pPr fontAlgn="t">
              <a:buNone/>
            </a:pPr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LANJUTKAN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UNTUK ANALISIS KELOMPOK 2 ATAU X2,  ∑X = 56 DAN  ∑ X</a:t>
            </a:r>
            <a:r>
              <a:rPr lang="en-US" dirty="0" smtClean="0">
                <a:latin typeface="Microsoft Sans Serif"/>
                <a:cs typeface="Microsoft Sans Serif"/>
              </a:rPr>
              <a:t>² = 332</a:t>
            </a:r>
            <a:r>
              <a:rPr lang="en-US" sz="3600" dirty="0" smtClean="0">
                <a:latin typeface="Microsoft Sans Serif"/>
                <a:cs typeface="Microsoft Sans Serif"/>
              </a:rPr>
              <a:t>, µ = 5,6</a:t>
            </a:r>
          </a:p>
          <a:p>
            <a:pPr>
              <a:buNone/>
            </a:pPr>
            <a:r>
              <a:rPr lang="en-US" dirty="0" smtClean="0">
                <a:latin typeface="Microsoft Sans Serif"/>
                <a:cs typeface="Microsoft Sans Serif"/>
              </a:rPr>
              <a:t>   SD² = </a:t>
            </a:r>
            <a:r>
              <a:rPr lang="id-ID" dirty="0" smtClean="0">
                <a:latin typeface="Microsoft Sans Serif"/>
                <a:cs typeface="Microsoft Sans Serif"/>
              </a:rPr>
              <a:t>(</a:t>
            </a:r>
            <a:r>
              <a:rPr lang="en-US" dirty="0" smtClean="0">
                <a:latin typeface="Microsoft Sans Serif"/>
                <a:cs typeface="Microsoft Sans Serif"/>
              </a:rPr>
              <a:t>332 – 56²/10</a:t>
            </a:r>
            <a:r>
              <a:rPr lang="id-ID" dirty="0" smtClean="0">
                <a:latin typeface="Microsoft Sans Serif"/>
                <a:cs typeface="Microsoft Sans Serif"/>
              </a:rPr>
              <a:t>)</a:t>
            </a:r>
            <a:r>
              <a:rPr lang="en-US" dirty="0" smtClean="0">
                <a:latin typeface="Microsoft Sans Serif"/>
                <a:cs typeface="Microsoft Sans Serif"/>
              </a:rPr>
              <a:t>/10-1= 2,06, MAKA </a:t>
            </a:r>
          </a:p>
          <a:p>
            <a:pPr>
              <a:buNone/>
            </a:pPr>
            <a:r>
              <a:rPr lang="en-US" dirty="0" smtClean="0">
                <a:latin typeface="Microsoft Sans Serif"/>
                <a:cs typeface="Microsoft Sans Serif"/>
              </a:rPr>
              <a:t>   SD = 1,34. KITA SUSUN KELOMPOKNYA BERDASARKAN KURVE NORMAL: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 MARILAH KITA SUSUN KLAS  BERDA-SARKAN PENGELOMPOKAN PADA KURVE NORMAL SBB: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 pitchFamily="34" charset="0"/>
              </a:rPr>
              <a:t>LANJUTAN </a:t>
            </a:r>
            <a:endParaRPr lang="en-US" sz="54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525963"/>
          </a:xfrm>
        </p:spPr>
        <p:txBody>
          <a:bodyPr/>
          <a:lstStyle/>
          <a:p>
            <a:r>
              <a:rPr lang="en-US" dirty="0" smtClean="0"/>
              <a:t>KLAS 1 : 5,6-3(1,34) s/d 5,6–2(1,34) = 1,58 – 2,92</a:t>
            </a:r>
          </a:p>
          <a:p>
            <a:r>
              <a:rPr lang="en-US" dirty="0" smtClean="0"/>
              <a:t>KLS 2: 5,6 – 2(1,34) s/d 5,6 – 1(1,34) = 2,92 – 4,26</a:t>
            </a:r>
          </a:p>
          <a:p>
            <a:r>
              <a:rPr lang="en-US" dirty="0" smtClean="0"/>
              <a:t>KLS 3: 5,6 – 1(1,34) s/d 5,6  =  4,26 – 5,6</a:t>
            </a:r>
          </a:p>
          <a:p>
            <a:r>
              <a:rPr lang="en-US" dirty="0" smtClean="0"/>
              <a:t>KLS 4: 5,6 </a:t>
            </a:r>
            <a:r>
              <a:rPr lang="en-US" dirty="0" smtClean="0"/>
              <a:t> </a:t>
            </a:r>
            <a:r>
              <a:rPr lang="en-US" dirty="0" smtClean="0"/>
              <a:t>s/d </a:t>
            </a:r>
            <a:r>
              <a:rPr lang="en-US" dirty="0" smtClean="0"/>
              <a:t>5,6+1(1,34</a:t>
            </a:r>
            <a:r>
              <a:rPr lang="en-US" dirty="0" smtClean="0"/>
              <a:t>) = 5,6- 6,94</a:t>
            </a:r>
          </a:p>
          <a:p>
            <a:r>
              <a:rPr lang="en-US" dirty="0" smtClean="0"/>
              <a:t>KLS 5: 5,6 + 1(1,34) s/d 5,6 + 2(1,34) = 6,94 – 8,28</a:t>
            </a:r>
          </a:p>
          <a:p>
            <a:r>
              <a:rPr lang="en-US" dirty="0" smtClean="0"/>
              <a:t>KLS 6: 5,6 + 2,(1,34) s/d 5,6+3(1,34) = 8,28 – 9,62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>
                <a:latin typeface="Arial Black" pitchFamily="34" charset="0"/>
              </a:rPr>
              <a:t>LANJUTAN</a:t>
            </a:r>
            <a:endParaRPr lang="en-US" sz="54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TABEL KERJA</a:t>
            </a:r>
          </a:p>
          <a:p>
            <a:pPr>
              <a:buNone/>
            </a:pPr>
            <a:r>
              <a:rPr lang="en-US" dirty="0" smtClean="0"/>
              <a:t>   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33400" y="2362200"/>
          <a:ext cx="8305800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549400"/>
                <a:gridCol w="1384300"/>
                <a:gridCol w="1384300"/>
                <a:gridCol w="1384300"/>
                <a:gridCol w="1384300"/>
              </a:tblGrid>
              <a:tr h="33761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</a:t>
                      </a:r>
                      <a:r>
                        <a:rPr lang="en-US" sz="2000" baseline="0" dirty="0" smtClean="0"/>
                        <a:t>  KLS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</a:t>
                      </a:r>
                      <a:r>
                        <a:rPr lang="en-US" sz="2000" dirty="0" err="1" smtClean="0"/>
                        <a:t>fo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</a:t>
                      </a:r>
                      <a:r>
                        <a:rPr lang="en-US" sz="2000" dirty="0" err="1" smtClean="0"/>
                        <a:t>fH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</a:t>
                      </a:r>
                      <a:r>
                        <a:rPr lang="en-US" sz="2000" dirty="0" err="1" smtClean="0"/>
                        <a:t>fo</a:t>
                      </a:r>
                      <a:r>
                        <a:rPr lang="en-US" sz="2000" dirty="0" smtClean="0"/>
                        <a:t> - </a:t>
                      </a:r>
                      <a:r>
                        <a:rPr lang="en-US" sz="2000" dirty="0" err="1" smtClean="0"/>
                        <a:t>fh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(</a:t>
                      </a:r>
                      <a:r>
                        <a:rPr lang="en-US" sz="2000" dirty="0" err="1" smtClean="0"/>
                        <a:t>fo</a:t>
                      </a:r>
                      <a:r>
                        <a:rPr lang="en-US" sz="2000" dirty="0" smtClean="0"/>
                        <a:t> – </a:t>
                      </a:r>
                      <a:r>
                        <a:rPr lang="en-US" sz="2000" dirty="0" err="1" smtClean="0"/>
                        <a:t>fh</a:t>
                      </a:r>
                      <a:r>
                        <a:rPr lang="en-US" sz="2000" dirty="0" smtClean="0"/>
                        <a:t>)</a:t>
                      </a:r>
                      <a:r>
                        <a:rPr lang="en-US" sz="2000" dirty="0" smtClean="0">
                          <a:latin typeface="Microsoft Sans Serif"/>
                          <a:cs typeface="Microsoft Sans Serif"/>
                        </a:rPr>
                        <a:t>²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(</a:t>
                      </a:r>
                      <a:r>
                        <a:rPr lang="en-US" sz="2000" dirty="0" err="1" smtClean="0"/>
                        <a:t>fo-fh</a:t>
                      </a:r>
                      <a:r>
                        <a:rPr lang="en-US" sz="2000" dirty="0" smtClean="0"/>
                        <a:t>)</a:t>
                      </a:r>
                      <a:r>
                        <a:rPr lang="en-US" sz="2000" dirty="0" smtClean="0">
                          <a:latin typeface="Microsoft Sans Serif"/>
                          <a:cs typeface="Microsoft Sans Serif"/>
                        </a:rPr>
                        <a:t>²/</a:t>
                      </a:r>
                      <a:r>
                        <a:rPr lang="en-US" sz="2000" dirty="0" err="1" smtClean="0">
                          <a:latin typeface="Microsoft Sans Serif"/>
                          <a:cs typeface="Microsoft Sans Serif"/>
                        </a:rPr>
                        <a:t>fh</a:t>
                      </a:r>
                      <a:endParaRPr lang="en-US" sz="2000" dirty="0"/>
                    </a:p>
                  </a:txBody>
                  <a:tcPr/>
                </a:tc>
              </a:tr>
              <a:tr h="2623011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 1</a:t>
                      </a:r>
                    </a:p>
                    <a:p>
                      <a:r>
                        <a:rPr lang="en-US" sz="2800" dirty="0" smtClean="0"/>
                        <a:t>      2</a:t>
                      </a:r>
                    </a:p>
                    <a:p>
                      <a:r>
                        <a:rPr lang="en-US" sz="2800" dirty="0" smtClean="0"/>
                        <a:t>      3</a:t>
                      </a:r>
                    </a:p>
                    <a:p>
                      <a:r>
                        <a:rPr lang="en-US" sz="2800" dirty="0" smtClean="0"/>
                        <a:t>      4</a:t>
                      </a:r>
                    </a:p>
                    <a:p>
                      <a:r>
                        <a:rPr lang="en-US" sz="2800" dirty="0" smtClean="0"/>
                        <a:t>      5</a:t>
                      </a:r>
                    </a:p>
                    <a:p>
                      <a:r>
                        <a:rPr lang="en-US" sz="2800" dirty="0" smtClean="0"/>
                        <a:t>      6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    0</a:t>
                      </a:r>
                    </a:p>
                    <a:p>
                      <a:r>
                        <a:rPr lang="en-US" sz="2800" dirty="0" smtClean="0"/>
                        <a:t>        </a:t>
                      </a:r>
                      <a:r>
                        <a:rPr lang="en-US" sz="2800" baseline="0" dirty="0" smtClean="0"/>
                        <a:t> 2</a:t>
                      </a:r>
                    </a:p>
                    <a:p>
                      <a:r>
                        <a:rPr lang="en-US" sz="2800" baseline="0" dirty="0" smtClean="0"/>
                        <a:t>         2</a:t>
                      </a:r>
                    </a:p>
                    <a:p>
                      <a:r>
                        <a:rPr lang="en-US" sz="2800" baseline="0" dirty="0" smtClean="0"/>
                        <a:t>         4</a:t>
                      </a:r>
                    </a:p>
                    <a:p>
                      <a:r>
                        <a:rPr lang="en-US" sz="2800" baseline="0" dirty="0" smtClean="0"/>
                        <a:t>         2</a:t>
                      </a:r>
                    </a:p>
                    <a:p>
                      <a:r>
                        <a:rPr lang="en-US" sz="2800" baseline="0" dirty="0" smtClean="0"/>
                        <a:t>         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 0,2</a:t>
                      </a:r>
                    </a:p>
                    <a:p>
                      <a:r>
                        <a:rPr lang="en-US" sz="2800" dirty="0" smtClean="0"/>
                        <a:t>      1,4</a:t>
                      </a:r>
                    </a:p>
                    <a:p>
                      <a:r>
                        <a:rPr lang="en-US" sz="2800" baseline="0" dirty="0" smtClean="0"/>
                        <a:t>      3,4</a:t>
                      </a:r>
                    </a:p>
                    <a:p>
                      <a:r>
                        <a:rPr lang="en-US" sz="2800" baseline="0" dirty="0" smtClean="0"/>
                        <a:t>      3,4</a:t>
                      </a:r>
                    </a:p>
                    <a:p>
                      <a:r>
                        <a:rPr lang="en-US" sz="2800" baseline="0" dirty="0" smtClean="0"/>
                        <a:t>       1,4</a:t>
                      </a:r>
                    </a:p>
                    <a:p>
                      <a:r>
                        <a:rPr lang="en-US" sz="2800" baseline="0" dirty="0" smtClean="0"/>
                        <a:t>      0,2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</a:t>
                      </a:r>
                      <a:r>
                        <a:rPr lang="en-US" sz="2800" baseline="0" dirty="0" smtClean="0"/>
                        <a:t> -</a:t>
                      </a:r>
                      <a:r>
                        <a:rPr lang="en-US" sz="2800" dirty="0" smtClean="0"/>
                        <a:t>0,2</a:t>
                      </a:r>
                    </a:p>
                    <a:p>
                      <a:r>
                        <a:rPr lang="en-US" sz="2800" dirty="0" smtClean="0"/>
                        <a:t>      0,6</a:t>
                      </a:r>
                    </a:p>
                    <a:p>
                      <a:r>
                        <a:rPr lang="en-US" sz="2800" baseline="0" dirty="0" smtClean="0"/>
                        <a:t>      -1,4</a:t>
                      </a:r>
                    </a:p>
                    <a:p>
                      <a:r>
                        <a:rPr lang="en-US" sz="2800" baseline="0" dirty="0" smtClean="0"/>
                        <a:t>       0,6</a:t>
                      </a:r>
                    </a:p>
                    <a:p>
                      <a:r>
                        <a:rPr lang="en-US" sz="2800" baseline="0" dirty="0" smtClean="0"/>
                        <a:t>       0,6</a:t>
                      </a:r>
                    </a:p>
                    <a:p>
                      <a:r>
                        <a:rPr lang="en-US" sz="2800" baseline="0" dirty="0" smtClean="0"/>
                        <a:t>      -0,2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0,04</a:t>
                      </a:r>
                    </a:p>
                    <a:p>
                      <a:r>
                        <a:rPr lang="en-US" sz="2800" baseline="0" dirty="0" smtClean="0"/>
                        <a:t>   0,36</a:t>
                      </a:r>
                    </a:p>
                    <a:p>
                      <a:r>
                        <a:rPr lang="en-US" sz="2800" baseline="0" dirty="0" smtClean="0"/>
                        <a:t>   1,96</a:t>
                      </a:r>
                    </a:p>
                    <a:p>
                      <a:r>
                        <a:rPr lang="en-US" sz="2800" baseline="0" dirty="0" smtClean="0"/>
                        <a:t>   0,36</a:t>
                      </a:r>
                    </a:p>
                    <a:p>
                      <a:r>
                        <a:rPr lang="en-US" sz="2800" baseline="0" dirty="0" smtClean="0"/>
                        <a:t>   0,36</a:t>
                      </a:r>
                    </a:p>
                    <a:p>
                      <a:r>
                        <a:rPr lang="en-US" sz="2800" baseline="0" dirty="0" smtClean="0"/>
                        <a:t>   0,04</a:t>
                      </a:r>
                    </a:p>
                    <a:p>
                      <a:r>
                        <a:rPr lang="en-US" sz="2800" dirty="0" smtClean="0"/>
                        <a:t>     X</a:t>
                      </a:r>
                      <a:r>
                        <a:rPr lang="en-US" sz="2800" dirty="0" smtClean="0">
                          <a:latin typeface="Microsoft Sans Serif"/>
                          <a:cs typeface="Microsoft Sans Serif"/>
                        </a:rPr>
                        <a:t>²      </a:t>
                      </a:r>
                      <a:r>
                        <a:rPr lang="en-US" sz="2800" baseline="0" dirty="0" smtClean="0">
                          <a:latin typeface="Microsoft Sans Serif"/>
                          <a:cs typeface="Microsoft Sans Serif"/>
                        </a:rPr>
                        <a:t>     </a:t>
                      </a:r>
                      <a:endParaRPr lang="en-US" sz="2800" dirty="0" smtClean="0"/>
                    </a:p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0,2</a:t>
                      </a:r>
                    </a:p>
                    <a:p>
                      <a:r>
                        <a:rPr lang="en-US" sz="2800" dirty="0" smtClean="0"/>
                        <a:t>    0.26</a:t>
                      </a:r>
                    </a:p>
                    <a:p>
                      <a:r>
                        <a:rPr lang="en-US" sz="2800" baseline="0" dirty="0" smtClean="0"/>
                        <a:t>    0,58</a:t>
                      </a:r>
                    </a:p>
                    <a:p>
                      <a:r>
                        <a:rPr lang="en-US" sz="2800" baseline="0" dirty="0" smtClean="0"/>
                        <a:t>    0.106</a:t>
                      </a:r>
                    </a:p>
                    <a:p>
                      <a:r>
                        <a:rPr lang="en-US" sz="2800" baseline="0" dirty="0" smtClean="0"/>
                        <a:t>    0,26</a:t>
                      </a:r>
                    </a:p>
                    <a:p>
                      <a:r>
                        <a:rPr lang="en-US" sz="2800" baseline="0" dirty="0" smtClean="0"/>
                        <a:t>    0,2</a:t>
                      </a:r>
                      <a:endParaRPr lang="en-US" sz="2800" dirty="0" smtClean="0"/>
                    </a:p>
                    <a:p>
                      <a:pPr algn="ctr"/>
                      <a:r>
                        <a:rPr lang="en-US" sz="2800" dirty="0" smtClean="0"/>
                        <a:t>   1,606</a:t>
                      </a:r>
                      <a:endParaRPr lang="en-US" sz="2800" dirty="0"/>
                    </a:p>
                  </a:txBody>
                  <a:tcPr/>
                </a:tc>
              </a:tr>
              <a:tr h="31597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LANJUTKAN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COBA BAGAIMANA KESIMPULANNYA?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UJI HOMOGENITAS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CONTOH LAIN: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045415"/>
              </p:ext>
            </p:extLst>
          </p:nvPr>
        </p:nvGraphicFramePr>
        <p:xfrm>
          <a:off x="533400" y="2209800"/>
          <a:ext cx="830580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1625600"/>
                <a:gridCol w="1384300"/>
                <a:gridCol w="1181100"/>
                <a:gridCol w="1587500"/>
                <a:gridCol w="13843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NO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X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 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X2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  Y2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1</a:t>
                      </a:r>
                    </a:p>
                    <a:p>
                      <a:r>
                        <a:rPr lang="en-US" sz="2400" dirty="0" smtClean="0"/>
                        <a:t>        2</a:t>
                      </a:r>
                    </a:p>
                    <a:p>
                      <a:r>
                        <a:rPr lang="en-US" sz="2400" dirty="0" smtClean="0"/>
                        <a:t>        3</a:t>
                      </a:r>
                    </a:p>
                    <a:p>
                      <a:r>
                        <a:rPr lang="en-US" sz="2400" dirty="0" smtClean="0"/>
                        <a:t>        4</a:t>
                      </a:r>
                    </a:p>
                    <a:p>
                      <a:r>
                        <a:rPr lang="en-US" sz="2400" dirty="0" smtClean="0"/>
                        <a:t>        5</a:t>
                      </a:r>
                    </a:p>
                    <a:p>
                      <a:r>
                        <a:rPr lang="en-US" sz="2400" dirty="0" smtClean="0"/>
                        <a:t>        6</a:t>
                      </a:r>
                    </a:p>
                    <a:p>
                      <a:r>
                        <a:rPr lang="en-US" sz="2400" dirty="0" smtClean="0"/>
                        <a:t>        7</a:t>
                      </a:r>
                    </a:p>
                    <a:p>
                      <a:r>
                        <a:rPr lang="en-US" sz="2400" dirty="0" smtClean="0"/>
                        <a:t>        8</a:t>
                      </a:r>
                    </a:p>
                    <a:p>
                      <a:r>
                        <a:rPr lang="en-US" sz="2400" dirty="0" smtClean="0"/>
                        <a:t>        9</a:t>
                      </a:r>
                    </a:p>
                    <a:p>
                      <a:r>
                        <a:rPr lang="en-US" sz="2400" dirty="0" smtClean="0"/>
                        <a:t>       10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 4</a:t>
                      </a:r>
                    </a:p>
                    <a:p>
                      <a:r>
                        <a:rPr lang="en-US" sz="2400" dirty="0" smtClean="0"/>
                        <a:t>          4</a:t>
                      </a:r>
                    </a:p>
                    <a:p>
                      <a:r>
                        <a:rPr lang="en-US" sz="2400" dirty="0" smtClean="0"/>
                        <a:t>          5</a:t>
                      </a:r>
                    </a:p>
                    <a:p>
                      <a:r>
                        <a:rPr lang="en-US" sz="2400" dirty="0" smtClean="0"/>
                        <a:t>          5</a:t>
                      </a:r>
                    </a:p>
                    <a:p>
                      <a:r>
                        <a:rPr lang="en-US" sz="2400" dirty="0" smtClean="0"/>
                        <a:t>          5</a:t>
                      </a:r>
                    </a:p>
                    <a:p>
                      <a:r>
                        <a:rPr lang="en-US" sz="2400" dirty="0" smtClean="0"/>
                        <a:t>          6</a:t>
                      </a:r>
                    </a:p>
                    <a:p>
                      <a:r>
                        <a:rPr lang="en-US" sz="2400" dirty="0" smtClean="0"/>
                        <a:t>           6</a:t>
                      </a:r>
                    </a:p>
                    <a:p>
                      <a:r>
                        <a:rPr lang="en-US" sz="2400" dirty="0" smtClean="0"/>
                        <a:t>           7</a:t>
                      </a:r>
                    </a:p>
                    <a:p>
                      <a:r>
                        <a:rPr lang="en-US" sz="2400" dirty="0" smtClean="0"/>
                        <a:t>           7</a:t>
                      </a:r>
                    </a:p>
                    <a:p>
                      <a:r>
                        <a:rPr lang="en-US" sz="2400" dirty="0" smtClean="0"/>
                        <a:t>           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4</a:t>
                      </a:r>
                    </a:p>
                    <a:p>
                      <a:r>
                        <a:rPr lang="en-US" sz="2400" dirty="0" smtClean="0"/>
                        <a:t>         5</a:t>
                      </a:r>
                    </a:p>
                    <a:p>
                      <a:r>
                        <a:rPr lang="en-US" sz="2400" dirty="0" smtClean="0"/>
                        <a:t>         6</a:t>
                      </a:r>
                    </a:p>
                    <a:p>
                      <a:r>
                        <a:rPr lang="en-US" sz="2400" dirty="0" smtClean="0"/>
                        <a:t>          6</a:t>
                      </a:r>
                    </a:p>
                    <a:p>
                      <a:r>
                        <a:rPr lang="en-US" sz="2400" dirty="0" smtClean="0"/>
                        <a:t>          6</a:t>
                      </a:r>
                    </a:p>
                    <a:p>
                      <a:r>
                        <a:rPr lang="en-US" sz="2400" dirty="0" smtClean="0"/>
                        <a:t>          7</a:t>
                      </a:r>
                    </a:p>
                    <a:p>
                      <a:r>
                        <a:rPr lang="en-US" sz="2400" dirty="0" smtClean="0"/>
                        <a:t>          7</a:t>
                      </a:r>
                    </a:p>
                    <a:p>
                      <a:r>
                        <a:rPr lang="en-US" sz="2400" dirty="0" smtClean="0"/>
                        <a:t>          8</a:t>
                      </a:r>
                    </a:p>
                    <a:p>
                      <a:r>
                        <a:rPr lang="en-US" sz="2400" dirty="0" smtClean="0"/>
                        <a:t>          8</a:t>
                      </a:r>
                    </a:p>
                    <a:p>
                      <a:r>
                        <a:rPr lang="en-US" sz="2400" dirty="0" smtClean="0"/>
                        <a:t>          9</a:t>
                      </a:r>
                    </a:p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16</a:t>
                      </a:r>
                    </a:p>
                    <a:p>
                      <a:r>
                        <a:rPr lang="en-US" sz="2400" dirty="0" smtClean="0"/>
                        <a:t>      16</a:t>
                      </a:r>
                    </a:p>
                    <a:p>
                      <a:r>
                        <a:rPr lang="en-US" sz="2400" dirty="0" smtClean="0"/>
                        <a:t>      25</a:t>
                      </a:r>
                    </a:p>
                    <a:p>
                      <a:r>
                        <a:rPr lang="en-US" sz="2400" dirty="0" smtClean="0"/>
                        <a:t>      25</a:t>
                      </a:r>
                    </a:p>
                    <a:p>
                      <a:r>
                        <a:rPr lang="en-US" sz="2400" dirty="0" smtClean="0"/>
                        <a:t>      25</a:t>
                      </a:r>
                    </a:p>
                    <a:p>
                      <a:r>
                        <a:rPr lang="en-US" sz="2400" baseline="0" dirty="0" smtClean="0"/>
                        <a:t>      36</a:t>
                      </a:r>
                    </a:p>
                    <a:p>
                      <a:r>
                        <a:rPr lang="en-US" sz="2400" baseline="0" dirty="0" smtClean="0"/>
                        <a:t>      36</a:t>
                      </a:r>
                    </a:p>
                    <a:p>
                      <a:r>
                        <a:rPr lang="en-US" sz="2400" baseline="0" dirty="0" smtClean="0"/>
                        <a:t>       49</a:t>
                      </a:r>
                    </a:p>
                    <a:p>
                      <a:r>
                        <a:rPr lang="en-US" sz="2400" baseline="0" dirty="0" smtClean="0"/>
                        <a:t>       49</a:t>
                      </a:r>
                    </a:p>
                    <a:p>
                      <a:r>
                        <a:rPr lang="en-US" sz="2400" baseline="0" dirty="0" smtClean="0"/>
                        <a:t>       49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16</a:t>
                      </a:r>
                    </a:p>
                    <a:p>
                      <a:r>
                        <a:rPr lang="en-US" sz="2400" dirty="0" smtClean="0"/>
                        <a:t>         25</a:t>
                      </a:r>
                    </a:p>
                    <a:p>
                      <a:r>
                        <a:rPr lang="en-US" sz="2400" dirty="0" smtClean="0"/>
                        <a:t>         36</a:t>
                      </a:r>
                    </a:p>
                    <a:p>
                      <a:r>
                        <a:rPr lang="en-US" sz="2400" dirty="0" smtClean="0"/>
                        <a:t>         36</a:t>
                      </a:r>
                    </a:p>
                    <a:p>
                      <a:r>
                        <a:rPr lang="en-US" sz="2400" dirty="0" smtClean="0"/>
                        <a:t>         36</a:t>
                      </a:r>
                    </a:p>
                    <a:p>
                      <a:r>
                        <a:rPr lang="en-US" sz="2400" dirty="0" smtClean="0"/>
                        <a:t>         49</a:t>
                      </a:r>
                    </a:p>
                    <a:p>
                      <a:r>
                        <a:rPr lang="en-US" sz="2400" dirty="0" smtClean="0"/>
                        <a:t>         49</a:t>
                      </a:r>
                    </a:p>
                    <a:p>
                      <a:r>
                        <a:rPr lang="en-US" sz="2400" dirty="0" smtClean="0"/>
                        <a:t>         64</a:t>
                      </a:r>
                    </a:p>
                    <a:p>
                      <a:r>
                        <a:rPr lang="en-US" sz="2400" dirty="0" smtClean="0"/>
                        <a:t>         64</a:t>
                      </a:r>
                    </a:p>
                    <a:p>
                      <a:r>
                        <a:rPr lang="en-US" sz="2400" dirty="0" smtClean="0"/>
                        <a:t>         81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 pitchFamily="34" charset="0"/>
              </a:rPr>
              <a:t>LANJUTAN</a:t>
            </a:r>
            <a:endParaRPr lang="en-US" sz="54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 MENCARI  STANDARD DEVIASI X MAUPUN Y, </a:t>
            </a:r>
          </a:p>
          <a:p>
            <a:r>
              <a:rPr lang="en-US" dirty="0" smtClean="0"/>
              <a:t>MENCARI VARIAN DENGAN MEMBAGI STANDARD DEVIASI BESAR DIBAGI STANDARD DEVIASI KECIL</a:t>
            </a:r>
          </a:p>
          <a:p>
            <a:r>
              <a:rPr lang="en-US" dirty="0" smtClean="0"/>
              <a:t> KONSULTASI KE TABEL  F DENGAN db (Nx-1: Ny-1)</a:t>
            </a:r>
          </a:p>
          <a:p>
            <a:r>
              <a:rPr lang="en-US" dirty="0" smtClean="0"/>
              <a:t>BILA HASIL OBSERVASI LEBIH KECIL DARI TABEL </a:t>
            </a:r>
            <a:r>
              <a:rPr lang="en-US" i="1" dirty="0" smtClean="0"/>
              <a:t>MAKA  SAMPEL ATAU DATANYA BERASAL DARI POPULASI YANG BERVAREASI HOMOGEN.  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 pitchFamily="34" charset="0"/>
              </a:rPr>
              <a:t>LANJUTAN</a:t>
            </a:r>
            <a:endParaRPr lang="en-US" sz="54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DALAM TABEL DIPEROLEH ∑X = 55; ∑ X</a:t>
            </a:r>
            <a:r>
              <a:rPr lang="en-US" sz="2800" dirty="0" smtClean="0">
                <a:latin typeface="Microsoft Sans Serif"/>
                <a:cs typeface="Microsoft Sans Serif"/>
              </a:rPr>
              <a:t>²</a:t>
            </a:r>
            <a:r>
              <a:rPr lang="en-US" dirty="0" smtClean="0"/>
              <a:t>= 326 , N = 10,  DAN ∑ Y = 66 DAN ∑ Y</a:t>
            </a:r>
            <a:r>
              <a:rPr lang="en-US" dirty="0" smtClean="0">
                <a:latin typeface="Microsoft Sans Serif"/>
                <a:cs typeface="Microsoft Sans Serif"/>
              </a:rPr>
              <a:t>² = 446 </a:t>
            </a:r>
            <a:r>
              <a:rPr lang="en-US" dirty="0" err="1" smtClean="0">
                <a:latin typeface="Microsoft Sans Serif"/>
                <a:cs typeface="Microsoft Sans Serif"/>
              </a:rPr>
              <a:t>dan</a:t>
            </a:r>
            <a:r>
              <a:rPr lang="en-US" dirty="0" smtClean="0">
                <a:latin typeface="Microsoft Sans Serif"/>
                <a:cs typeface="Microsoft Sans Serif"/>
              </a:rPr>
              <a:t> N = 10 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LANJUTKAN HITUNG </a:t>
            </a:r>
            <a:r>
              <a:rPr lang="en-US" dirty="0" err="1" smtClean="0">
                <a:latin typeface="Microsoft Sans Serif"/>
                <a:cs typeface="Microsoft Sans Serif"/>
              </a:rPr>
              <a:t>SDx</a:t>
            </a:r>
            <a:r>
              <a:rPr lang="en-US" dirty="0" smtClean="0">
                <a:latin typeface="Microsoft Sans Serif"/>
                <a:cs typeface="Microsoft Sans Serif"/>
              </a:rPr>
              <a:t> DAN </a:t>
            </a:r>
            <a:r>
              <a:rPr lang="en-US" dirty="0" err="1" smtClean="0">
                <a:latin typeface="Microsoft Sans Serif"/>
                <a:cs typeface="Microsoft Sans Serif"/>
              </a:rPr>
              <a:t>SDy</a:t>
            </a:r>
            <a:r>
              <a:rPr lang="en-US" dirty="0" smtClean="0">
                <a:latin typeface="Microsoft Sans Serif"/>
                <a:cs typeface="Microsoft Sans Serif"/>
              </a:rPr>
              <a:t>. KEMUDIAN CARI F = SD BESAR/SD KECIL</a:t>
            </a:r>
          </a:p>
          <a:p>
            <a:r>
              <a:rPr lang="en-US" dirty="0" err="1" smtClean="0">
                <a:latin typeface="Microsoft Sans Serif"/>
                <a:cs typeface="Microsoft Sans Serif"/>
              </a:rPr>
              <a:t>SDx</a:t>
            </a:r>
            <a:r>
              <a:rPr lang="en-US" dirty="0" smtClean="0">
                <a:latin typeface="Microsoft Sans Serif"/>
                <a:cs typeface="Microsoft Sans Serif"/>
              </a:rPr>
              <a:t> = 1,61 DAN </a:t>
            </a:r>
            <a:r>
              <a:rPr lang="en-US" dirty="0" err="1" smtClean="0">
                <a:latin typeface="Microsoft Sans Serif"/>
                <a:cs typeface="Microsoft Sans Serif"/>
              </a:rPr>
              <a:t>SDy</a:t>
            </a:r>
            <a:r>
              <a:rPr lang="en-US" dirty="0" smtClean="0">
                <a:latin typeface="Microsoft Sans Serif"/>
                <a:cs typeface="Microsoft Sans Serif"/>
              </a:rPr>
              <a:t> = 1,07 </a:t>
            </a:r>
          </a:p>
          <a:p>
            <a:pPr>
              <a:buNone/>
            </a:pPr>
            <a:r>
              <a:rPr lang="en-US" dirty="0" smtClean="0">
                <a:latin typeface="Microsoft Sans Serif"/>
                <a:cs typeface="Microsoft Sans Serif"/>
              </a:rPr>
              <a:t>    F = 1,61/1,07 = 1,50</a:t>
            </a:r>
          </a:p>
          <a:p>
            <a:r>
              <a:rPr lang="en-US" dirty="0" smtClean="0">
                <a:latin typeface="Microsoft Sans Serif"/>
                <a:cs typeface="Microsoft Sans Serif"/>
              </a:rPr>
              <a:t>KONSULTASI KETABEL. UNTUK SIG. 5% </a:t>
            </a:r>
          </a:p>
          <a:p>
            <a:pPr>
              <a:buNone/>
            </a:pPr>
            <a:r>
              <a:rPr lang="en-US" dirty="0" smtClean="0">
                <a:latin typeface="Microsoft Sans Serif"/>
                <a:cs typeface="Microsoft Sans Serif"/>
              </a:rPr>
              <a:t>    F (9;9) = 3.18,  DENGAN DEMIKIAN </a:t>
            </a:r>
            <a:r>
              <a:rPr lang="en-US" dirty="0" err="1" smtClean="0">
                <a:latin typeface="Microsoft Sans Serif"/>
                <a:cs typeface="Microsoft Sans Serif"/>
              </a:rPr>
              <a:t>Fo</a:t>
            </a:r>
            <a:r>
              <a:rPr lang="en-US" dirty="0" smtClean="0">
                <a:latin typeface="Microsoft Sans Serif"/>
                <a:cs typeface="Microsoft Sans Serif"/>
              </a:rPr>
              <a:t> &lt; Ft ATAU  1,05 &lt; 3,18, JADI Ho DITERIMA, DAN Ha DITOLAK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KESIMPULAN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KARENA Fob &lt; Ft, ATAU 1,50 &lt; 3,18, MAKA Ho DITERIMA DAN Ha DITOLAK, JADI  SAMPEL DIPEROLEH DARI POPULASI YANG BERDISTRI-BUSI FREKUENSI HOMOGEN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1526</TotalTime>
  <Words>1037</Words>
  <Application>Microsoft Office PowerPoint</Application>
  <PresentationFormat>On-screen Show (4:3)</PresentationFormat>
  <Paragraphs>242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PERSYARATAN UJI ANALISIS </vt:lpstr>
      <vt:lpstr>FUNGSI DAN PERAN</vt:lpstr>
      <vt:lpstr>CONTOH: UJI NORMALITAS</vt:lpstr>
      <vt:lpstr>LANGKAH ANALISIS</vt:lpstr>
      <vt:lpstr>LANJUTAN</vt:lpstr>
      <vt:lpstr>LANGKAH BERIKUT</vt:lpstr>
      <vt:lpstr>LANJUTAN</vt:lpstr>
      <vt:lpstr>LANJUTKAN</vt:lpstr>
      <vt:lpstr>LANJUTAN </vt:lpstr>
      <vt:lpstr>LANJUTAN</vt:lpstr>
      <vt:lpstr>LANJUTKAN</vt:lpstr>
      <vt:lpstr>UJI HOMOGENITAS</vt:lpstr>
      <vt:lpstr>LANJUTAN</vt:lpstr>
      <vt:lpstr>LANJUTAN</vt:lpstr>
      <vt:lpstr>KESIMPULAN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STATISTIK LANJUT</dc:title>
  <dc:creator> </dc:creator>
  <cp:lastModifiedBy>hp</cp:lastModifiedBy>
  <cp:revision>128</cp:revision>
  <dcterms:created xsi:type="dcterms:W3CDTF">2012-09-15T23:50:01Z</dcterms:created>
  <dcterms:modified xsi:type="dcterms:W3CDTF">2017-06-03T08:10:16Z</dcterms:modified>
</cp:coreProperties>
</file>