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7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18870" y="913841"/>
            <a:ext cx="10154259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40404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047" y="6400799"/>
            <a:ext cx="12189460" cy="457200"/>
          </a:xfrm>
          <a:custGeom>
            <a:avLst/>
            <a:gdLst/>
            <a:ahLst/>
            <a:cxnLst/>
            <a:rect l="l" t="t" r="r" b="b"/>
            <a:pathLst>
              <a:path w="12189460" h="457200">
                <a:moveTo>
                  <a:pt x="0" y="457199"/>
                </a:moveTo>
                <a:lnTo>
                  <a:pt x="12188952" y="457199"/>
                </a:lnTo>
                <a:lnTo>
                  <a:pt x="12188952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2583C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33744"/>
            <a:ext cx="12189460" cy="64135"/>
          </a:xfrm>
          <a:custGeom>
            <a:avLst/>
            <a:gdLst/>
            <a:ahLst/>
            <a:cxnLst/>
            <a:rect l="l" t="t" r="r" b="b"/>
            <a:pathLst>
              <a:path w="12189460" h="64135">
                <a:moveTo>
                  <a:pt x="0" y="64007"/>
                </a:moveTo>
                <a:lnTo>
                  <a:pt x="12188952" y="64007"/>
                </a:lnTo>
                <a:lnTo>
                  <a:pt x="12188952" y="0"/>
                </a:lnTo>
                <a:lnTo>
                  <a:pt x="0" y="0"/>
                </a:lnTo>
                <a:lnTo>
                  <a:pt x="0" y="64007"/>
                </a:lnTo>
                <a:close/>
              </a:path>
            </a:pathLst>
          </a:custGeom>
          <a:solidFill>
            <a:srgbClr val="1CAC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8870" y="292353"/>
            <a:ext cx="10154259" cy="1379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34440" y="1685237"/>
            <a:ext cx="9923119" cy="23831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40404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400799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0" y="457199"/>
                </a:moveTo>
                <a:lnTo>
                  <a:pt x="12192000" y="457199"/>
                </a:lnTo>
                <a:lnTo>
                  <a:pt x="12192000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2583C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33744"/>
            <a:ext cx="12192000" cy="67310"/>
          </a:xfrm>
          <a:custGeom>
            <a:avLst/>
            <a:gdLst/>
            <a:ahLst/>
            <a:cxnLst/>
            <a:rect l="l" t="t" r="r" b="b"/>
            <a:pathLst>
              <a:path w="12192000" h="67310">
                <a:moveTo>
                  <a:pt x="0" y="67055"/>
                </a:moveTo>
                <a:lnTo>
                  <a:pt x="12192000" y="67055"/>
                </a:lnTo>
                <a:lnTo>
                  <a:pt x="12192000" y="0"/>
                </a:lnTo>
                <a:lnTo>
                  <a:pt x="0" y="0"/>
                </a:lnTo>
                <a:lnTo>
                  <a:pt x="0" y="67055"/>
                </a:lnTo>
                <a:close/>
              </a:path>
            </a:pathLst>
          </a:custGeom>
          <a:solidFill>
            <a:srgbClr val="1CAC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76324" y="2991688"/>
            <a:ext cx="9919335" cy="12445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906000" algn="l"/>
              </a:tabLst>
            </a:pPr>
            <a:r>
              <a:rPr sz="8000" b="0" u="sng" spc="-70" dirty="0" err="1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Pertemuan</a:t>
            </a:r>
            <a:r>
              <a:rPr sz="8000" b="0" u="sng" spc="-7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 </a:t>
            </a:r>
            <a:r>
              <a:rPr sz="8000" u="sng" smtClean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11</a:t>
            </a:r>
            <a:r>
              <a:rPr sz="8000" b="0" u="sng" smtClean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 </a:t>
            </a:r>
            <a:r>
              <a:rPr sz="8000" b="0" u="sng" dirty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-</a:t>
            </a:r>
            <a:r>
              <a:rPr sz="8000" b="0" u="sng" spc="-355" dirty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 </a:t>
            </a:r>
            <a:r>
              <a:rPr sz="8000" b="0" u="sng" spc="-35" dirty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ETL	</a:t>
            </a:r>
            <a:endParaRPr sz="8000" dirty="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76324" y="913841"/>
            <a:ext cx="9996805" cy="2606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983470" algn="l"/>
              </a:tabLst>
            </a:pPr>
            <a:r>
              <a:rPr spc="-45" dirty="0"/>
              <a:t>Outline	</a:t>
            </a:r>
          </a:p>
          <a:p>
            <a:pPr marL="12700" marR="8403590">
              <a:lnSpc>
                <a:spcPct val="148400"/>
              </a:lnSpc>
              <a:spcBef>
                <a:spcPts val="310"/>
              </a:spcBef>
            </a:pPr>
            <a:r>
              <a:rPr sz="2000" b="0" u="none" spc="-5" dirty="0">
                <a:latin typeface="Calibri"/>
                <a:cs typeface="Calibri"/>
              </a:rPr>
              <a:t>Overview  Extraction  </a:t>
            </a:r>
            <a:r>
              <a:rPr sz="2000" b="0" u="none" spc="-125" dirty="0">
                <a:latin typeface="Calibri"/>
                <a:cs typeface="Calibri"/>
              </a:rPr>
              <a:t>T</a:t>
            </a:r>
            <a:r>
              <a:rPr sz="2000" b="0" u="none" spc="-40" dirty="0">
                <a:latin typeface="Calibri"/>
                <a:cs typeface="Calibri"/>
              </a:rPr>
              <a:t>r</a:t>
            </a:r>
            <a:r>
              <a:rPr sz="2000" b="0" u="none" dirty="0">
                <a:latin typeface="Calibri"/>
                <a:cs typeface="Calibri"/>
              </a:rPr>
              <a:t>an</a:t>
            </a:r>
            <a:r>
              <a:rPr sz="2000" b="0" u="none" spc="-25" dirty="0">
                <a:latin typeface="Calibri"/>
                <a:cs typeface="Calibri"/>
              </a:rPr>
              <a:t>s</a:t>
            </a:r>
            <a:r>
              <a:rPr sz="2000" b="0" u="none" spc="-40" dirty="0">
                <a:latin typeface="Calibri"/>
                <a:cs typeface="Calibri"/>
              </a:rPr>
              <a:t>f</a:t>
            </a:r>
            <a:r>
              <a:rPr sz="2000" b="0" u="none" spc="-5" dirty="0">
                <a:latin typeface="Calibri"/>
                <a:cs typeface="Calibri"/>
              </a:rPr>
              <a:t>or</a:t>
            </a:r>
            <a:r>
              <a:rPr sz="2000" b="0" u="none" spc="-10" dirty="0">
                <a:latin typeface="Calibri"/>
                <a:cs typeface="Calibri"/>
              </a:rPr>
              <a:t>m</a:t>
            </a:r>
            <a:r>
              <a:rPr sz="2000" b="0" u="none" spc="-25" dirty="0">
                <a:latin typeface="Calibri"/>
                <a:cs typeface="Calibri"/>
              </a:rPr>
              <a:t>a</a:t>
            </a:r>
            <a:r>
              <a:rPr sz="2000" b="0" u="none" dirty="0">
                <a:latin typeface="Calibri"/>
                <a:cs typeface="Calibri"/>
              </a:rPr>
              <a:t>tion  </a:t>
            </a:r>
            <a:r>
              <a:rPr sz="2000" b="0" u="none" spc="-5" dirty="0">
                <a:latin typeface="Calibri"/>
                <a:cs typeface="Calibri"/>
              </a:rPr>
              <a:t>Load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35" dirty="0"/>
              <a:t>ETL </a:t>
            </a:r>
            <a:r>
              <a:rPr dirty="0"/>
              <a:t>–</a:t>
            </a:r>
            <a:r>
              <a:rPr spc="-260" dirty="0"/>
              <a:t> </a:t>
            </a:r>
            <a:r>
              <a:rPr spc="-45" dirty="0"/>
              <a:t>Overview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4448175" cy="93027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Proses 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paling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menantang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penting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Proses 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melelahkan dan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lama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114" dirty="0"/>
              <a:t>Tantangan </a:t>
            </a:r>
            <a:r>
              <a:rPr spc="-40" dirty="0"/>
              <a:t>pada</a:t>
            </a:r>
            <a:r>
              <a:rPr spc="-85" dirty="0"/>
              <a:t> </a:t>
            </a:r>
            <a:r>
              <a:rPr spc="-35" dirty="0"/>
              <a:t>ETL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9636760" cy="210883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Source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System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sangat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luas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tersebar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Keperluan pada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sistem operasi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platform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yang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berbeda-beda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Banyak source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system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berjalan dalam aplikasi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tua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database yang</a:t>
            </a:r>
            <a:r>
              <a:rPr sz="2000" spc="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kadaluarsa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2160"/>
              </a:lnSpc>
              <a:spcBef>
                <a:spcPts val="143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Perubahan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(update) memiliki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makna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penting dalam DW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tetapi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tidak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ditangkap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oleh  aplikasi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biasa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114" dirty="0"/>
              <a:t>Tantangan </a:t>
            </a:r>
            <a:r>
              <a:rPr spc="-40" dirty="0"/>
              <a:t>pada</a:t>
            </a:r>
            <a:r>
              <a:rPr spc="-85" dirty="0"/>
              <a:t> </a:t>
            </a:r>
            <a:r>
              <a:rPr spc="-35" dirty="0"/>
              <a:t>ETL	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1260"/>
              </a:spcBef>
            </a:pPr>
            <a:r>
              <a:rPr spc="-10" dirty="0"/>
              <a:t>Kualitas </a:t>
            </a:r>
            <a:r>
              <a:rPr spc="-15" dirty="0"/>
              <a:t>data </a:t>
            </a:r>
            <a:r>
              <a:rPr spc="-10" dirty="0"/>
              <a:t>dipertanyakan </a:t>
            </a:r>
            <a:r>
              <a:rPr spc="-5" dirty="0"/>
              <a:t>akibat perjalanan</a:t>
            </a:r>
            <a:r>
              <a:rPr spc="50" dirty="0"/>
              <a:t> </a:t>
            </a:r>
            <a:r>
              <a:rPr spc="-10" dirty="0"/>
              <a:t>waktu</a:t>
            </a:r>
          </a:p>
          <a:p>
            <a:pPr marL="53975">
              <a:lnSpc>
                <a:spcPct val="100000"/>
              </a:lnSpc>
              <a:spcBef>
                <a:spcPts val="1160"/>
              </a:spcBef>
            </a:pPr>
            <a:r>
              <a:rPr spc="-5" dirty="0"/>
              <a:t>Tidak </a:t>
            </a:r>
            <a:r>
              <a:rPr dirty="0"/>
              <a:t>ada </a:t>
            </a:r>
            <a:r>
              <a:rPr spc="-15" dirty="0"/>
              <a:t>konsistensi </a:t>
            </a:r>
            <a:r>
              <a:rPr spc="-10" dirty="0"/>
              <a:t>pasti </a:t>
            </a:r>
            <a:r>
              <a:rPr spc="-5" dirty="0"/>
              <a:t>dalam source</a:t>
            </a:r>
            <a:r>
              <a:rPr spc="35" dirty="0"/>
              <a:t> </a:t>
            </a:r>
            <a:r>
              <a:rPr spc="-20" dirty="0"/>
              <a:t>system</a:t>
            </a:r>
          </a:p>
          <a:p>
            <a:pPr marL="53975" marR="285115">
              <a:lnSpc>
                <a:spcPts val="2160"/>
              </a:lnSpc>
              <a:spcBef>
                <a:spcPts val="1430"/>
              </a:spcBef>
            </a:pPr>
            <a:r>
              <a:rPr dirty="0"/>
              <a:t>Meskipun </a:t>
            </a:r>
            <a:r>
              <a:rPr spc="-15" dirty="0"/>
              <a:t>data </a:t>
            </a:r>
            <a:r>
              <a:rPr spc="-10" dirty="0"/>
              <a:t>yang </a:t>
            </a:r>
            <a:r>
              <a:rPr dirty="0"/>
              <a:t>tidak </a:t>
            </a:r>
            <a:r>
              <a:rPr spc="-15" dirty="0"/>
              <a:t>konsisten </a:t>
            </a:r>
            <a:r>
              <a:rPr spc="-5" dirty="0"/>
              <a:t>dalam </a:t>
            </a:r>
            <a:r>
              <a:rPr spc="-10" dirty="0"/>
              <a:t>source </a:t>
            </a:r>
            <a:r>
              <a:rPr spc="-20" dirty="0"/>
              <a:t>system </a:t>
            </a:r>
            <a:r>
              <a:rPr spc="-5" dirty="0"/>
              <a:t>mampu ditangkap, maksud dari hal  </a:t>
            </a:r>
            <a:r>
              <a:rPr spc="-10" dirty="0"/>
              <a:t>tersebut </a:t>
            </a:r>
            <a:r>
              <a:rPr spc="-5" dirty="0"/>
              <a:t>bisa</a:t>
            </a:r>
            <a:r>
              <a:rPr spc="15" dirty="0"/>
              <a:t> </a:t>
            </a:r>
            <a:r>
              <a:rPr spc="-5" dirty="0"/>
              <a:t>bermacam-macam</a:t>
            </a:r>
          </a:p>
          <a:p>
            <a:pPr marL="53975">
              <a:lnSpc>
                <a:spcPts val="2280"/>
              </a:lnSpc>
              <a:spcBef>
                <a:spcPts val="1130"/>
              </a:spcBef>
            </a:pPr>
            <a:r>
              <a:rPr spc="-15" dirty="0"/>
              <a:t>Kebanyakan </a:t>
            </a:r>
            <a:r>
              <a:rPr dirty="0"/>
              <a:t>makna dan </a:t>
            </a:r>
            <a:r>
              <a:rPr spc="-5" dirty="0"/>
              <a:t>nilai dari </a:t>
            </a:r>
            <a:r>
              <a:rPr spc="-15" dirty="0"/>
              <a:t>data </a:t>
            </a:r>
            <a:r>
              <a:rPr dirty="0"/>
              <a:t>tidak </a:t>
            </a:r>
            <a:r>
              <a:rPr spc="-10" dirty="0"/>
              <a:t>berorientasi </a:t>
            </a:r>
            <a:r>
              <a:rPr dirty="0"/>
              <a:t>pada pengguna. </a:t>
            </a:r>
            <a:r>
              <a:rPr spc="-10" dirty="0"/>
              <a:t>Mayoritas </a:t>
            </a:r>
            <a:r>
              <a:rPr dirty="0"/>
              <a:t>penuh</a:t>
            </a:r>
            <a:r>
              <a:rPr spc="50" dirty="0"/>
              <a:t> </a:t>
            </a:r>
            <a:r>
              <a:rPr spc="-25" dirty="0"/>
              <a:t>kode</a:t>
            </a:r>
          </a:p>
          <a:p>
            <a:pPr marL="53975">
              <a:lnSpc>
                <a:spcPts val="2280"/>
              </a:lnSpc>
            </a:pPr>
            <a:r>
              <a:rPr spc="-5" dirty="0"/>
              <a:t>dan</a:t>
            </a:r>
            <a:r>
              <a:rPr spc="-10" dirty="0"/>
              <a:t> </a:t>
            </a:r>
            <a:r>
              <a:rPr spc="-5" dirty="0"/>
              <a:t>simbolik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5" dirty="0"/>
              <a:t>Kebutuhan </a:t>
            </a:r>
            <a:r>
              <a:rPr spc="-35" dirty="0"/>
              <a:t>dan</a:t>
            </a:r>
            <a:r>
              <a:rPr spc="-155" dirty="0"/>
              <a:t> </a:t>
            </a:r>
            <a:r>
              <a:rPr spc="-65" dirty="0"/>
              <a:t>langkah-langkah	</a:t>
            </a:r>
          </a:p>
        </p:txBody>
      </p:sp>
      <p:sp>
        <p:nvSpPr>
          <p:cNvPr id="3" name="object 3"/>
          <p:cNvSpPr/>
          <p:nvPr/>
        </p:nvSpPr>
        <p:spPr>
          <a:xfrm>
            <a:off x="1687067" y="1737301"/>
            <a:ext cx="8834863" cy="46955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5" dirty="0"/>
              <a:t>Kebutuhan </a:t>
            </a:r>
            <a:r>
              <a:rPr spc="-35" dirty="0"/>
              <a:t>dan</a:t>
            </a:r>
            <a:r>
              <a:rPr spc="-155" dirty="0"/>
              <a:t> </a:t>
            </a:r>
            <a:r>
              <a:rPr spc="-65" dirty="0"/>
              <a:t>langkah-langkah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3715"/>
            <a:ext cx="9592945" cy="2110105"/>
          </a:xfrm>
          <a:prstGeom prst="rect">
            <a:avLst/>
          </a:prstGeom>
        </p:spPr>
        <p:txBody>
          <a:bodyPr vert="horz" wrap="square" lIns="0" tIns="161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7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Menggabungkan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beberapa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struktur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menjadi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satu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baris dalam database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tujuan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</a:t>
            </a:r>
            <a:r>
              <a:rPr sz="2000" spc="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DW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7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Membagi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satu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sumber struktur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5" dirty="0">
                <a:solidFill>
                  <a:srgbClr val="404040"/>
                </a:solidFill>
                <a:latin typeface="Wingdings"/>
                <a:cs typeface="Wingdings"/>
              </a:rPr>
              <a:t></a:t>
            </a:r>
            <a:r>
              <a:rPr sz="2000" spc="5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beberapa struktur </a:t>
            </a:r>
            <a:r>
              <a:rPr sz="2000" spc="5" dirty="0">
                <a:solidFill>
                  <a:srgbClr val="404040"/>
                </a:solidFill>
                <a:latin typeface="Wingdings"/>
                <a:cs typeface="Wingdings"/>
              </a:rPr>
              <a:t></a:t>
            </a:r>
            <a:r>
              <a:rPr sz="2000" spc="5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beberapa</a:t>
            </a:r>
            <a:r>
              <a:rPr sz="2000" spc="-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baris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4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Membaca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kamus dan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katalog 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source</a:t>
            </a:r>
            <a:r>
              <a:rPr sz="2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system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2160"/>
              </a:lnSpc>
              <a:spcBef>
                <a:spcPts val="143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Membaca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berbagai macam file seperti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flat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file, file berindeks (VSAM), dan database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sistem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(hierarkis/jaringan)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5" dirty="0"/>
              <a:t>Kebutuhan </a:t>
            </a:r>
            <a:r>
              <a:rPr spc="-35" dirty="0"/>
              <a:t>dan</a:t>
            </a:r>
            <a:r>
              <a:rPr spc="-155" dirty="0"/>
              <a:t> </a:t>
            </a:r>
            <a:r>
              <a:rPr spc="-65" dirty="0"/>
              <a:t>langkah-langkah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9832340" cy="256159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Memuat detail untuk tabel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fakta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atomik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Agregasi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mempopulasi tabel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fakta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ringkasan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3560"/>
              </a:lnSpc>
              <a:spcBef>
                <a:spcPts val="309"/>
              </a:spcBef>
            </a:pP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Transformasi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satu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format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source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platform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format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lain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platform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tujuan  Menurunkan nilai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target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input field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(Contoh: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tanggal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lahir)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85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Mengubah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nilai simbolik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nilai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bermakna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(Contoh: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jenis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kelamin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1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2 menjadi</a:t>
            </a:r>
            <a:r>
              <a:rPr sz="2000" spc="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‘male’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‘female’)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80" dirty="0"/>
              <a:t>Faktor</a:t>
            </a:r>
            <a:r>
              <a:rPr spc="-180" dirty="0"/>
              <a:t> </a:t>
            </a:r>
            <a:r>
              <a:rPr spc="-60" dirty="0"/>
              <a:t>Kunci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6853555" cy="175641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Kompleksitas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Fungsi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Ekstraksi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Transformasi</a:t>
            </a:r>
            <a:r>
              <a:rPr sz="20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Lakukan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inventarisasi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source</a:t>
            </a:r>
            <a:r>
              <a:rPr sz="18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system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Fungsi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transformasi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berkaitan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heterogenitas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source</a:t>
            </a:r>
            <a:r>
              <a:rPr sz="1800" spc="114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system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loading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5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30" dirty="0">
                <a:solidFill>
                  <a:srgbClr val="404040"/>
                </a:solidFill>
                <a:latin typeface="Calibri"/>
                <a:cs typeface="Calibri"/>
              </a:rPr>
              <a:t>Tentukan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full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refresh/incremental</a:t>
            </a:r>
            <a:r>
              <a:rPr sz="18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load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0" dirty="0"/>
              <a:t>Data </a:t>
            </a:r>
            <a:r>
              <a:rPr spc="-55" dirty="0"/>
              <a:t>Extraction </a:t>
            </a:r>
            <a:r>
              <a:rPr dirty="0"/>
              <a:t>-</a:t>
            </a:r>
            <a:r>
              <a:rPr spc="-254" dirty="0"/>
              <a:t> </a:t>
            </a:r>
            <a:r>
              <a:rPr spc="-45" dirty="0"/>
              <a:t>Overview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2415540" cy="3191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400"/>
              </a:lnSpc>
              <a:spcBef>
                <a:spcPts val="9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Identifikasi </a:t>
            </a:r>
            <a:r>
              <a:rPr sz="2000" i="1" spc="-5" dirty="0">
                <a:solidFill>
                  <a:srgbClr val="404040"/>
                </a:solidFill>
                <a:latin typeface="Calibri"/>
                <a:cs typeface="Calibri"/>
              </a:rPr>
              <a:t>source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Metode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Ekstraksi Data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Frekuensi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Ekstraksi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Jendela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Waktu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Penjadwalan</a:t>
            </a:r>
            <a:r>
              <a:rPr sz="2000" spc="-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Pekerjaan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Exception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Handling 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Teknik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Evaluasi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Identifikasi</a:t>
            </a:r>
            <a:r>
              <a:rPr spc="-145" dirty="0"/>
              <a:t> </a:t>
            </a:r>
            <a:r>
              <a:rPr spc="-55" dirty="0"/>
              <a:t>Source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9689465" cy="120523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Bergantung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kebutuhan bisnis dalam tabel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fakta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Tidak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hanya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menemukan tabel dari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source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bersesuaian, tetapi juga memverifikasi</a:t>
            </a:r>
            <a:r>
              <a:rPr sz="2000" spc="1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source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ditemukan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bia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memberikan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nilai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diperlukan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ke</a:t>
            </a:r>
            <a:r>
              <a:rPr sz="20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DW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Identifikasi</a:t>
            </a:r>
            <a:r>
              <a:rPr spc="-145" dirty="0"/>
              <a:t> </a:t>
            </a:r>
            <a:r>
              <a:rPr spc="-55" dirty="0"/>
              <a:t>Source	</a:t>
            </a:r>
          </a:p>
        </p:txBody>
      </p:sp>
      <p:sp>
        <p:nvSpPr>
          <p:cNvPr id="3" name="object 3"/>
          <p:cNvSpPr/>
          <p:nvPr/>
        </p:nvSpPr>
        <p:spPr>
          <a:xfrm>
            <a:off x="2676143" y="1737367"/>
            <a:ext cx="7198084" cy="50185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114" dirty="0"/>
              <a:t>Teknik </a:t>
            </a:r>
            <a:r>
              <a:rPr spc="-70" dirty="0"/>
              <a:t>Data</a:t>
            </a:r>
            <a:r>
              <a:rPr spc="-170" dirty="0"/>
              <a:t> </a:t>
            </a:r>
            <a:r>
              <a:rPr spc="-55" dirty="0"/>
              <a:t>Extraction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92047"/>
            <a:ext cx="9206865" cy="207454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Bergantung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Aplikasi Source.</a:t>
            </a:r>
            <a:r>
              <a:rPr sz="2800" spc="1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Apakah: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5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Tidak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ada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pengaturan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mengenai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konfigurasi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(Ekstraksi data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saat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itu</a:t>
            </a:r>
            <a:r>
              <a:rPr sz="24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juga)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Mencatat jika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ada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perubahan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(update)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5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Ekstraksi data</a:t>
            </a:r>
            <a:r>
              <a:rPr sz="24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segera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Ekstraksi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deferred</a:t>
            </a:r>
            <a:r>
              <a:rPr sz="2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i="1" spc="-55" dirty="0">
                <a:latin typeface="Calibri Light"/>
                <a:cs typeface="Calibri Light"/>
              </a:rPr>
              <a:t>Current</a:t>
            </a:r>
            <a:r>
              <a:rPr i="1" spc="-150" dirty="0">
                <a:latin typeface="Calibri Light"/>
                <a:cs typeface="Calibri Light"/>
              </a:rPr>
              <a:t> </a:t>
            </a:r>
            <a:r>
              <a:rPr i="1" spc="-90" dirty="0">
                <a:latin typeface="Calibri Light"/>
                <a:cs typeface="Calibri Light"/>
              </a:rPr>
              <a:t>Value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6026785" cy="138176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Mayoritas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Aplikasi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source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menggunakan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konsep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ini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Tidak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ada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pengetahuan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mengenai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histori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Hanya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berubah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jika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ada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perubahan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sesuai</a:t>
            </a:r>
            <a:r>
              <a:rPr sz="2000" spc="1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i="1" spc="-60" dirty="0">
                <a:latin typeface="Calibri Light"/>
                <a:cs typeface="Calibri Light"/>
              </a:rPr>
              <a:t>Periodic</a:t>
            </a:r>
            <a:r>
              <a:rPr i="1" spc="-170" dirty="0">
                <a:latin typeface="Calibri Light"/>
                <a:cs typeface="Calibri Light"/>
              </a:rPr>
              <a:t> </a:t>
            </a:r>
            <a:r>
              <a:rPr i="1" spc="-60" dirty="0">
                <a:latin typeface="Calibri Light"/>
                <a:cs typeface="Calibri Light"/>
              </a:rPr>
              <a:t>Status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9234170" cy="60515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Ketika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nilai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suatu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baris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Database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diubah,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sistem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bisa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mencatat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perubahan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tersebut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beserta waktu</a:t>
            </a:r>
            <a:r>
              <a:rPr sz="2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diubahnya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38755" y="286681"/>
            <a:ext cx="7775270" cy="59632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76324" y="1042161"/>
            <a:ext cx="986917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0" spc="-70" dirty="0">
                <a:solidFill>
                  <a:srgbClr val="404040"/>
                </a:solidFill>
                <a:latin typeface="Calibri Light"/>
                <a:cs typeface="Calibri Light"/>
              </a:rPr>
              <a:t>Ekstraksi </a:t>
            </a:r>
            <a:r>
              <a:rPr sz="4000" b="0" spc="-65" dirty="0">
                <a:solidFill>
                  <a:srgbClr val="404040"/>
                </a:solidFill>
                <a:latin typeface="Calibri Light"/>
                <a:cs typeface="Calibri Light"/>
              </a:rPr>
              <a:t>Data </a:t>
            </a:r>
            <a:r>
              <a:rPr sz="4000" b="0" spc="-60" dirty="0">
                <a:solidFill>
                  <a:srgbClr val="404040"/>
                </a:solidFill>
                <a:latin typeface="Calibri Light"/>
                <a:cs typeface="Calibri Light"/>
              </a:rPr>
              <a:t>Segera </a:t>
            </a:r>
            <a:r>
              <a:rPr sz="4000" b="0" spc="-55" dirty="0">
                <a:solidFill>
                  <a:srgbClr val="404040"/>
                </a:solidFill>
                <a:latin typeface="Calibri Light"/>
                <a:cs typeface="Calibri Light"/>
              </a:rPr>
              <a:t>(Immediate </a:t>
            </a:r>
            <a:r>
              <a:rPr sz="4000" b="0" spc="-65" dirty="0">
                <a:solidFill>
                  <a:srgbClr val="404040"/>
                </a:solidFill>
                <a:latin typeface="Calibri Light"/>
                <a:cs typeface="Calibri Light"/>
              </a:rPr>
              <a:t>Data</a:t>
            </a:r>
            <a:r>
              <a:rPr sz="4000" b="0" spc="-3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4000" b="0" spc="-55" dirty="0">
                <a:solidFill>
                  <a:srgbClr val="404040"/>
                </a:solidFill>
                <a:latin typeface="Calibri Light"/>
                <a:cs typeface="Calibri Light"/>
              </a:rPr>
              <a:t>Extraction)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76324" y="1685237"/>
            <a:ext cx="2838450" cy="1381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10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Melalui Log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Transaksi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Melalui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Trigger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 Database  Melalui Aplikasi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Source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54123" y="286409"/>
            <a:ext cx="8731034" cy="58079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69545" marR="5080">
              <a:lnSpc>
                <a:spcPts val="4900"/>
              </a:lnSpc>
              <a:spcBef>
                <a:spcPts val="980"/>
              </a:spcBef>
              <a:tabLst>
                <a:tab pos="10140950" algn="l"/>
              </a:tabLst>
            </a:pPr>
            <a:r>
              <a:rPr u="none" spc="-75" dirty="0"/>
              <a:t>Ekstraksi </a:t>
            </a:r>
            <a:r>
              <a:rPr u="none" spc="-70" dirty="0"/>
              <a:t>Data </a:t>
            </a:r>
            <a:r>
              <a:rPr u="none" spc="-60" dirty="0"/>
              <a:t>Segera: </a:t>
            </a:r>
            <a:r>
              <a:rPr u="none" spc="-45" dirty="0"/>
              <a:t>Melalui </a:t>
            </a:r>
            <a:r>
              <a:rPr u="none" spc="-30" dirty="0"/>
              <a:t>Log  </a:t>
            </a:r>
            <a:r>
              <a:rPr spc="-100" dirty="0"/>
              <a:t>Transaksi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9288145" cy="93027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Dapat digunakan untuk source yang menggunakan</a:t>
            </a:r>
            <a:r>
              <a:rPr sz="2000" spc="-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database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Jika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non-database,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tidak ada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pembuatan 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log,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sehingga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lebih sulit untuk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replikasi</a:t>
            </a:r>
            <a:r>
              <a:rPr sz="2000" spc="1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5" dirty="0"/>
              <a:t>Ekstraksi </a:t>
            </a:r>
            <a:r>
              <a:rPr spc="-70" dirty="0"/>
              <a:t>Data </a:t>
            </a:r>
            <a:r>
              <a:rPr spc="-65" dirty="0"/>
              <a:t>Segera: </a:t>
            </a:r>
            <a:r>
              <a:rPr spc="-45" dirty="0"/>
              <a:t>Melalui</a:t>
            </a:r>
            <a:r>
              <a:rPr spc="-204" dirty="0"/>
              <a:t> </a:t>
            </a:r>
            <a:r>
              <a:rPr spc="-90" dirty="0"/>
              <a:t>Trigger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6663690" cy="18345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45770">
              <a:lnSpc>
                <a:spcPct val="148300"/>
              </a:lnSpc>
              <a:spcBef>
                <a:spcPts val="10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Dapat digunakan untuk source yang menggunakan database  Dapat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dipercaya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keperluan menangkap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Pembangunannya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membutuhkan beban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tersendiri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Eksekusi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trigger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memberikan beban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komputasi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terhadap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aplikasi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76324" y="1042161"/>
            <a:ext cx="89687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u="none" spc="-70" dirty="0"/>
              <a:t>Ekstraksi </a:t>
            </a:r>
            <a:r>
              <a:rPr sz="4000" u="none" spc="-65" dirty="0"/>
              <a:t>Data </a:t>
            </a:r>
            <a:r>
              <a:rPr sz="4000" u="none" spc="-60" dirty="0"/>
              <a:t>Segera: </a:t>
            </a:r>
            <a:r>
              <a:rPr sz="4000" u="none" spc="-45" dirty="0"/>
              <a:t>Melalui </a:t>
            </a:r>
            <a:r>
              <a:rPr sz="4000" u="none" spc="-55" dirty="0"/>
              <a:t>Aplikasi</a:t>
            </a:r>
            <a:r>
              <a:rPr sz="4000" u="none" spc="-325" dirty="0"/>
              <a:t> </a:t>
            </a:r>
            <a:r>
              <a:rPr sz="4000" u="none" spc="-55" dirty="0"/>
              <a:t>Source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1176324" y="1685237"/>
            <a:ext cx="7861300" cy="138176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Dapat digunakan untuk source yang menggunakan database dan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format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lain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Usaha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membangunnya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sangat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besar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Tergantung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skala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aplikasi</a:t>
            </a:r>
            <a:r>
              <a:rPr sz="2000" spc="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source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7595" y="182953"/>
            <a:ext cx="11614403" cy="64920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5" dirty="0"/>
              <a:t>Deferred </a:t>
            </a:r>
            <a:r>
              <a:rPr spc="-70" dirty="0"/>
              <a:t>Data</a:t>
            </a:r>
            <a:r>
              <a:rPr spc="-215" dirty="0"/>
              <a:t> </a:t>
            </a:r>
            <a:r>
              <a:rPr spc="-55" dirty="0"/>
              <a:t>Extraction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9772650" cy="175641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Berdasarkan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time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and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date</a:t>
            </a:r>
            <a:r>
              <a:rPr sz="2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stamp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Jika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ada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terhapus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di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antara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2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waktu ekstraksi, </a:t>
            </a: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catatan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mengenai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tersebut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tidak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akan</a:t>
            </a:r>
            <a:r>
              <a:rPr sz="1800" spc="2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terlacak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Berdasarkan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perbandingan file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5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Jika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berbeda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akan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dicatat</a:t>
            </a:r>
            <a:r>
              <a:rPr sz="18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perubahannya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25" dirty="0">
                <a:solidFill>
                  <a:srgbClr val="404040"/>
                </a:solidFill>
                <a:latin typeface="Calibri"/>
                <a:cs typeface="Calibri"/>
              </a:rPr>
              <a:t>Terkadang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inefisien dan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mungkin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cocok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untuk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sistem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dengan software</a:t>
            </a:r>
            <a:r>
              <a:rPr sz="1800" spc="1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lama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84375" y="428369"/>
            <a:ext cx="9208562" cy="6001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0" dirty="0"/>
              <a:t>Evaluasi </a:t>
            </a:r>
            <a:r>
              <a:rPr spc="-114" dirty="0"/>
              <a:t>Teknik </a:t>
            </a:r>
            <a:r>
              <a:rPr spc="-75" dirty="0"/>
              <a:t>Ekstraksi</a:t>
            </a:r>
            <a:r>
              <a:rPr spc="-145" dirty="0"/>
              <a:t> </a:t>
            </a:r>
            <a:r>
              <a:rPr spc="-70" dirty="0"/>
              <a:t>Data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9629140" cy="60515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Gunakanlah teknik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ekstraksi data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secara hati-hati karena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membutuhkan usaha pembangunan  dan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perawatan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banyak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59568" y="1737360"/>
            <a:ext cx="901065" cy="0"/>
          </a:xfrm>
          <a:custGeom>
            <a:avLst/>
            <a:gdLst/>
            <a:ahLst/>
            <a:cxnLst/>
            <a:rect l="l" t="t" r="r" b="b"/>
            <a:pathLst>
              <a:path w="901065">
                <a:moveTo>
                  <a:pt x="0" y="0"/>
                </a:moveTo>
                <a:lnTo>
                  <a:pt x="900683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76544" y="1737360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93291" y="1737360"/>
            <a:ext cx="330835" cy="0"/>
          </a:xfrm>
          <a:custGeom>
            <a:avLst/>
            <a:gdLst/>
            <a:ahLst/>
            <a:cxnLst/>
            <a:rect l="l" t="t" r="r" b="b"/>
            <a:pathLst>
              <a:path w="330834">
                <a:moveTo>
                  <a:pt x="0" y="0"/>
                </a:moveTo>
                <a:lnTo>
                  <a:pt x="330708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76399" y="568451"/>
            <a:ext cx="8392633" cy="5625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24000" y="964691"/>
            <a:ext cx="4352925" cy="1457325"/>
          </a:xfrm>
          <a:custGeom>
            <a:avLst/>
            <a:gdLst/>
            <a:ahLst/>
            <a:cxnLst/>
            <a:rect l="l" t="t" r="r" b="b"/>
            <a:pathLst>
              <a:path w="4352925" h="1457325">
                <a:moveTo>
                  <a:pt x="0" y="1456943"/>
                </a:moveTo>
                <a:lnTo>
                  <a:pt x="4352544" y="1456943"/>
                </a:lnTo>
                <a:lnTo>
                  <a:pt x="4352544" y="0"/>
                </a:lnTo>
                <a:lnTo>
                  <a:pt x="0" y="0"/>
                </a:lnTo>
                <a:lnTo>
                  <a:pt x="0" y="145694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907023" y="961644"/>
            <a:ext cx="4352925" cy="1455420"/>
          </a:xfrm>
          <a:custGeom>
            <a:avLst/>
            <a:gdLst/>
            <a:ahLst/>
            <a:cxnLst/>
            <a:rect l="l" t="t" r="r" b="b"/>
            <a:pathLst>
              <a:path w="4352925" h="1455420">
                <a:moveTo>
                  <a:pt x="0" y="1455419"/>
                </a:moveTo>
                <a:lnTo>
                  <a:pt x="4352544" y="1455419"/>
                </a:lnTo>
                <a:lnTo>
                  <a:pt x="4352544" y="0"/>
                </a:lnTo>
                <a:lnTo>
                  <a:pt x="0" y="0"/>
                </a:lnTo>
                <a:lnTo>
                  <a:pt x="0" y="145541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56003" y="2804160"/>
            <a:ext cx="4351020" cy="1455420"/>
          </a:xfrm>
          <a:custGeom>
            <a:avLst/>
            <a:gdLst/>
            <a:ahLst/>
            <a:cxnLst/>
            <a:rect l="l" t="t" r="r" b="b"/>
            <a:pathLst>
              <a:path w="4351020" h="1455420">
                <a:moveTo>
                  <a:pt x="0" y="1455420"/>
                </a:moveTo>
                <a:lnTo>
                  <a:pt x="4351020" y="1455420"/>
                </a:lnTo>
                <a:lnTo>
                  <a:pt x="4351020" y="0"/>
                </a:lnTo>
                <a:lnTo>
                  <a:pt x="0" y="0"/>
                </a:lnTo>
                <a:lnTo>
                  <a:pt x="0" y="14554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907023" y="2814827"/>
            <a:ext cx="4352925" cy="1457325"/>
          </a:xfrm>
          <a:custGeom>
            <a:avLst/>
            <a:gdLst/>
            <a:ahLst/>
            <a:cxnLst/>
            <a:rect l="l" t="t" r="r" b="b"/>
            <a:pathLst>
              <a:path w="4352925" h="1457325">
                <a:moveTo>
                  <a:pt x="0" y="1456944"/>
                </a:moveTo>
                <a:lnTo>
                  <a:pt x="4352544" y="1456944"/>
                </a:lnTo>
                <a:lnTo>
                  <a:pt x="4352544" y="0"/>
                </a:lnTo>
                <a:lnTo>
                  <a:pt x="0" y="0"/>
                </a:lnTo>
                <a:lnTo>
                  <a:pt x="0" y="14569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907023" y="4604003"/>
            <a:ext cx="4352925" cy="1457325"/>
          </a:xfrm>
          <a:custGeom>
            <a:avLst/>
            <a:gdLst/>
            <a:ahLst/>
            <a:cxnLst/>
            <a:rect l="l" t="t" r="r" b="b"/>
            <a:pathLst>
              <a:path w="4352925" h="1457325">
                <a:moveTo>
                  <a:pt x="0" y="1456944"/>
                </a:moveTo>
                <a:lnTo>
                  <a:pt x="4352544" y="1456944"/>
                </a:lnTo>
                <a:lnTo>
                  <a:pt x="4352544" y="0"/>
                </a:lnTo>
                <a:lnTo>
                  <a:pt x="0" y="0"/>
                </a:lnTo>
                <a:lnTo>
                  <a:pt x="0" y="14569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95" dirty="0"/>
              <a:t>Transformasi</a:t>
            </a:r>
            <a:r>
              <a:rPr spc="-190" dirty="0"/>
              <a:t> </a:t>
            </a:r>
            <a:r>
              <a:rPr spc="-70" dirty="0"/>
              <a:t>Data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52336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Salah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satu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tujuan: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memperbaiki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76324" y="913841"/>
            <a:ext cx="9996805" cy="3058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983470" algn="l"/>
              </a:tabLst>
            </a:pPr>
            <a:r>
              <a:rPr spc="-125" dirty="0"/>
              <a:t>Tugas </a:t>
            </a:r>
            <a:r>
              <a:rPr spc="-45" dirty="0"/>
              <a:t>Dasar </a:t>
            </a:r>
            <a:r>
              <a:rPr spc="-95" dirty="0"/>
              <a:t>Transformasi</a:t>
            </a:r>
            <a:r>
              <a:rPr spc="-204" dirty="0"/>
              <a:t> </a:t>
            </a:r>
            <a:r>
              <a:rPr spc="-70" dirty="0"/>
              <a:t>Data	</a:t>
            </a:r>
          </a:p>
          <a:p>
            <a:pPr marL="12700" marR="8734425">
              <a:lnSpc>
                <a:spcPct val="148400"/>
              </a:lnSpc>
              <a:spcBef>
                <a:spcPts val="310"/>
              </a:spcBef>
            </a:pPr>
            <a:r>
              <a:rPr sz="2000" b="0" u="none" spc="-10" dirty="0">
                <a:latin typeface="Calibri"/>
                <a:cs typeface="Calibri"/>
              </a:rPr>
              <a:t>Seleksi  </a:t>
            </a:r>
            <a:r>
              <a:rPr sz="2000" b="0" u="none" spc="-5" dirty="0">
                <a:latin typeface="Calibri"/>
                <a:cs typeface="Calibri"/>
              </a:rPr>
              <a:t>Split/Join  </a:t>
            </a:r>
            <a:r>
              <a:rPr sz="2000" b="0" u="none" spc="-20" dirty="0">
                <a:latin typeface="Calibri"/>
                <a:cs typeface="Calibri"/>
              </a:rPr>
              <a:t>Konversi  </a:t>
            </a:r>
            <a:r>
              <a:rPr sz="2000" b="0" u="none" spc="-40" dirty="0">
                <a:latin typeface="Calibri"/>
                <a:cs typeface="Calibri"/>
              </a:rPr>
              <a:t>P</a:t>
            </a:r>
            <a:r>
              <a:rPr sz="2000" b="0" u="none" dirty="0">
                <a:latin typeface="Calibri"/>
                <a:cs typeface="Calibri"/>
              </a:rPr>
              <a:t>er</a:t>
            </a:r>
            <a:r>
              <a:rPr sz="2000" b="0" u="none" spc="-10" dirty="0">
                <a:latin typeface="Calibri"/>
                <a:cs typeface="Calibri"/>
              </a:rPr>
              <a:t>i</a:t>
            </a:r>
            <a:r>
              <a:rPr sz="2000" b="0" u="none" spc="-5" dirty="0">
                <a:latin typeface="Calibri"/>
                <a:cs typeface="Calibri"/>
              </a:rPr>
              <a:t>n</a:t>
            </a:r>
            <a:r>
              <a:rPr sz="2000" b="0" u="none" spc="5" dirty="0">
                <a:latin typeface="Calibri"/>
                <a:cs typeface="Calibri"/>
              </a:rPr>
              <a:t>g</a:t>
            </a:r>
            <a:r>
              <a:rPr sz="2000" b="0" u="none" spc="-40" dirty="0">
                <a:latin typeface="Calibri"/>
                <a:cs typeface="Calibri"/>
              </a:rPr>
              <a:t>k</a:t>
            </a:r>
            <a:r>
              <a:rPr sz="2000" b="0" u="none" dirty="0">
                <a:latin typeface="Calibri"/>
                <a:cs typeface="Calibri"/>
              </a:rPr>
              <a:t>asan  </a:t>
            </a:r>
            <a:r>
              <a:rPr sz="2000" b="0" u="none" spc="-15" dirty="0">
                <a:latin typeface="Calibri"/>
                <a:cs typeface="Calibri"/>
              </a:rPr>
              <a:t>Pengayaan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69545" marR="5080">
              <a:lnSpc>
                <a:spcPts val="4900"/>
              </a:lnSpc>
              <a:spcBef>
                <a:spcPts val="980"/>
              </a:spcBef>
              <a:tabLst>
                <a:tab pos="10140950" algn="l"/>
              </a:tabLst>
            </a:pPr>
            <a:r>
              <a:rPr u="none" spc="-40" dirty="0"/>
              <a:t>Tipe </a:t>
            </a:r>
            <a:r>
              <a:rPr u="none" spc="-60" dirty="0"/>
              <a:t>Perubahan Utama </a:t>
            </a:r>
            <a:r>
              <a:rPr u="none" dirty="0"/>
              <a:t>– </a:t>
            </a:r>
            <a:r>
              <a:rPr u="none" spc="-100" dirty="0"/>
              <a:t>Transformasi  </a:t>
            </a:r>
            <a:r>
              <a:rPr spc="-70" dirty="0"/>
              <a:t>Data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8081645" cy="375920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Revisi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format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Pengubahan tipe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panjang</a:t>
            </a:r>
            <a:r>
              <a:rPr sz="1800" spc="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Penguraian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makna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5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(M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-&gt;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Male,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F-&gt;</a:t>
            </a:r>
            <a:r>
              <a:rPr sz="18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Female)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Nilai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turunan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hitungan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(Penjualan sehari,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biaya</a:t>
            </a:r>
            <a:r>
              <a:rPr sz="18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operasional)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Pemecahan nilai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tunggal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(Alamat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-&gt; Nama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jalan, </a:t>
            </a: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kota, kode</a:t>
            </a:r>
            <a:r>
              <a:rPr sz="18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pos)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Penggabungan</a:t>
            </a:r>
            <a:r>
              <a:rPr sz="2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5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(Kode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produksi,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deskripsi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produk,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harga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berasal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dari tabel berbeda, harus</a:t>
            </a:r>
            <a:r>
              <a:rPr sz="1800" spc="204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digabung)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69545" marR="5080">
              <a:lnSpc>
                <a:spcPts val="4900"/>
              </a:lnSpc>
              <a:spcBef>
                <a:spcPts val="980"/>
              </a:spcBef>
              <a:tabLst>
                <a:tab pos="10140950" algn="l"/>
              </a:tabLst>
            </a:pPr>
            <a:r>
              <a:rPr u="none" spc="-40" dirty="0"/>
              <a:t>Tipe </a:t>
            </a:r>
            <a:r>
              <a:rPr u="none" spc="-60" dirty="0"/>
              <a:t>Perubahan Utama </a:t>
            </a:r>
            <a:r>
              <a:rPr u="none" dirty="0"/>
              <a:t>– </a:t>
            </a:r>
            <a:r>
              <a:rPr u="none" spc="-100" dirty="0"/>
              <a:t>Transformasi  </a:t>
            </a:r>
            <a:r>
              <a:rPr spc="-70" dirty="0"/>
              <a:t>Data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2112"/>
            <a:ext cx="3335654" cy="391414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Konversi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character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set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1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EBCDIC </a:t>
            </a:r>
            <a:r>
              <a:rPr sz="1800" dirty="0">
                <a:solidFill>
                  <a:srgbClr val="404040"/>
                </a:solidFill>
                <a:latin typeface="Wingdings"/>
                <a:cs typeface="Wingdings"/>
              </a:rPr>
              <a:t></a:t>
            </a:r>
            <a:r>
              <a:rPr sz="1800" spc="-45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ASCII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40"/>
              </a:spcBef>
            </a:pP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Konversi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satuan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1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Feet </a:t>
            </a:r>
            <a:r>
              <a:rPr sz="1800" dirty="0">
                <a:solidFill>
                  <a:srgbClr val="404040"/>
                </a:solidFill>
                <a:latin typeface="Wingdings"/>
                <a:cs typeface="Wingdings"/>
              </a:rPr>
              <a:t></a:t>
            </a:r>
            <a:r>
              <a:rPr sz="180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m,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lbs </a:t>
            </a:r>
            <a:r>
              <a:rPr sz="1800" dirty="0">
                <a:solidFill>
                  <a:srgbClr val="404040"/>
                </a:solidFill>
                <a:latin typeface="Wingdings"/>
                <a:cs typeface="Wingdings"/>
              </a:rPr>
              <a:t></a:t>
            </a:r>
            <a:r>
              <a:rPr sz="1800" spc="-8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kg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25"/>
              </a:spcBef>
            </a:pP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Konversi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tanggal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1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(MM-DD-YYYY </a:t>
            </a:r>
            <a:r>
              <a:rPr sz="1800" dirty="0">
                <a:solidFill>
                  <a:srgbClr val="404040"/>
                </a:solidFill>
                <a:latin typeface="Wingdings"/>
                <a:cs typeface="Wingdings"/>
              </a:rPr>
              <a:t></a:t>
            </a:r>
            <a:r>
              <a:rPr sz="1800" spc="-80" dirty="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DD/MM/YYYY)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4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Peringkasan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Query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agregat</a:t>
            </a:r>
            <a:endParaRPr sz="1800">
              <a:latin typeface="Calibri"/>
              <a:cs typeface="Calibri"/>
            </a:endParaRPr>
          </a:p>
          <a:p>
            <a:pPr marL="12700" marR="1381125">
              <a:lnSpc>
                <a:spcPct val="148100"/>
              </a:lnSpc>
              <a:spcBef>
                <a:spcPts val="19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Restrukturisasi</a:t>
            </a:r>
            <a:r>
              <a:rPr sz="20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key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Deduplikasi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305811" y="650668"/>
            <a:ext cx="7616431" cy="49789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Integrasi </a:t>
            </a:r>
            <a:r>
              <a:rPr spc="-35" dirty="0"/>
              <a:t>dan </a:t>
            </a:r>
            <a:r>
              <a:rPr spc="-55" dirty="0"/>
              <a:t>Konsolidasi</a:t>
            </a:r>
            <a:r>
              <a:rPr spc="-275" dirty="0"/>
              <a:t> </a:t>
            </a:r>
            <a:r>
              <a:rPr spc="-70" dirty="0"/>
              <a:t>Data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4690110" cy="143319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Masalah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identifikasi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entitas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Perbedaan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atribut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customer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di berbagai</a:t>
            </a:r>
            <a:r>
              <a:rPr sz="1800" spc="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source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Masalah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sumber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jamak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5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Satu nilai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berasal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sumber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yang</a:t>
            </a:r>
            <a:r>
              <a:rPr sz="18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berbeda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Implementasi</a:t>
            </a:r>
            <a:r>
              <a:rPr spc="-120" dirty="0"/>
              <a:t> </a:t>
            </a:r>
            <a:r>
              <a:rPr spc="-95" dirty="0"/>
              <a:t>Transformasi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2099310" cy="93027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Dengan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kakas</a:t>
            </a:r>
            <a:r>
              <a:rPr sz="20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bantu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Manual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40" dirty="0"/>
              <a:t>Load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9622790" cy="165608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Initial Load—populating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all the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warehouse tables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for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very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first</a:t>
            </a:r>
            <a:r>
              <a:rPr sz="20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time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Incremental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Load—applying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ongoing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changes as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necessary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in 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periodic</a:t>
            </a:r>
            <a:r>
              <a:rPr sz="2000" spc="-1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manner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2160"/>
              </a:lnSpc>
              <a:spcBef>
                <a:spcPts val="143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Full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Refresh—completely erasing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contents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of one or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more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tables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and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reloading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with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fresh 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(initial load is 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refresh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of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all the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tables)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114" dirty="0"/>
              <a:t>Teknik </a:t>
            </a:r>
            <a:r>
              <a:rPr spc="-35" dirty="0"/>
              <a:t>dan</a:t>
            </a:r>
            <a:r>
              <a:rPr spc="-165" dirty="0"/>
              <a:t> </a:t>
            </a:r>
            <a:r>
              <a:rPr spc="-65" dirty="0"/>
              <a:t>Proses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2143125" cy="1628139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Teknik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Load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Append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Destructive</a:t>
            </a:r>
            <a:r>
              <a:rPr sz="18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Merge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Constructive</a:t>
            </a:r>
            <a:r>
              <a:rPr sz="18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Merge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114" dirty="0"/>
              <a:t>Teknik </a:t>
            </a:r>
            <a:r>
              <a:rPr spc="-35" dirty="0"/>
              <a:t>dan</a:t>
            </a:r>
            <a:r>
              <a:rPr spc="-165" dirty="0"/>
              <a:t> </a:t>
            </a:r>
            <a:r>
              <a:rPr spc="-65" dirty="0"/>
              <a:t>Proses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5377815" cy="220916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Initial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Load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Load/Load-append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Incremental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Load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5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Constructive Merge/Destructive Merge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(jika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ada</a:t>
            </a:r>
            <a:r>
              <a:rPr sz="1800" spc="1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error)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Full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Refresh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1CACE3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Clear All dulu,</a:t>
            </a:r>
            <a:r>
              <a:rPr sz="18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Load/Load-append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5" dirty="0"/>
              <a:t>Refresh </a:t>
            </a:r>
            <a:r>
              <a:rPr spc="-40" dirty="0"/>
              <a:t>vs</a:t>
            </a:r>
            <a:r>
              <a:rPr spc="-200" dirty="0"/>
              <a:t> </a:t>
            </a:r>
            <a:r>
              <a:rPr spc="-60" dirty="0"/>
              <a:t>Update	</a:t>
            </a:r>
          </a:p>
        </p:txBody>
      </p:sp>
      <p:sp>
        <p:nvSpPr>
          <p:cNvPr id="3" name="object 3"/>
          <p:cNvSpPr/>
          <p:nvPr/>
        </p:nvSpPr>
        <p:spPr>
          <a:xfrm>
            <a:off x="2125979" y="1737340"/>
            <a:ext cx="6354771" cy="50307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76324" y="913841"/>
            <a:ext cx="9996805" cy="2153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983470" algn="l"/>
              </a:tabLst>
            </a:pPr>
            <a:r>
              <a:rPr spc="-65" dirty="0"/>
              <a:t>Prosedur </a:t>
            </a:r>
            <a:r>
              <a:rPr spc="-50" dirty="0"/>
              <a:t>untuk </a:t>
            </a:r>
            <a:r>
              <a:rPr spc="-114" dirty="0"/>
              <a:t>Tabel</a:t>
            </a:r>
            <a:r>
              <a:rPr spc="-235" dirty="0"/>
              <a:t> </a:t>
            </a:r>
            <a:r>
              <a:rPr spc="-45" dirty="0"/>
              <a:t>Dimensi	</a:t>
            </a:r>
          </a:p>
          <a:p>
            <a:pPr marL="12700" marR="6804659">
              <a:lnSpc>
                <a:spcPct val="148300"/>
              </a:lnSpc>
              <a:spcBef>
                <a:spcPts val="315"/>
              </a:spcBef>
            </a:pPr>
            <a:r>
              <a:rPr sz="2000" b="0" u="none" spc="-5" dirty="0">
                <a:latin typeface="Calibri"/>
                <a:cs typeface="Calibri"/>
              </a:rPr>
              <a:t>Initial Load </a:t>
            </a:r>
            <a:r>
              <a:rPr sz="2000" b="0" u="none" dirty="0">
                <a:latin typeface="Calibri"/>
                <a:cs typeface="Calibri"/>
              </a:rPr>
              <a:t>+ </a:t>
            </a:r>
            <a:r>
              <a:rPr sz="2000" b="0" u="none" spc="-10" dirty="0">
                <a:latin typeface="Calibri"/>
                <a:cs typeface="Calibri"/>
              </a:rPr>
              <a:t>Incremental </a:t>
            </a:r>
            <a:r>
              <a:rPr sz="2000" b="0" u="none" spc="-5" dirty="0">
                <a:latin typeface="Calibri"/>
                <a:cs typeface="Calibri"/>
              </a:rPr>
              <a:t>Load  Isu perubahan dimensi  </a:t>
            </a:r>
            <a:r>
              <a:rPr sz="2000" b="0" u="none" spc="-10" dirty="0">
                <a:latin typeface="Calibri"/>
                <a:cs typeface="Calibri"/>
              </a:rPr>
              <a:t>Penerapan </a:t>
            </a:r>
            <a:r>
              <a:rPr sz="2000" b="0" u="none" spc="-25" dirty="0">
                <a:latin typeface="Calibri"/>
                <a:cs typeface="Calibri"/>
              </a:rPr>
              <a:t>konversi</a:t>
            </a:r>
            <a:r>
              <a:rPr sz="2000" b="0" u="none" spc="15" dirty="0">
                <a:latin typeface="Calibri"/>
                <a:cs typeface="Calibri"/>
              </a:rPr>
              <a:t> </a:t>
            </a:r>
            <a:r>
              <a:rPr sz="2000" b="0" u="none" spc="-25" dirty="0">
                <a:latin typeface="Calibri"/>
                <a:cs typeface="Calibri"/>
              </a:rPr>
              <a:t>key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Prosedur </a:t>
            </a:r>
            <a:r>
              <a:rPr spc="-50" dirty="0"/>
              <a:t>untuk </a:t>
            </a:r>
            <a:r>
              <a:rPr spc="-114" dirty="0"/>
              <a:t>Tabel</a:t>
            </a:r>
            <a:r>
              <a:rPr spc="-250" dirty="0"/>
              <a:t> </a:t>
            </a:r>
            <a:r>
              <a:rPr spc="-90" dirty="0"/>
              <a:t>Fakta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32712" y="1685237"/>
            <a:ext cx="7091045" cy="319151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Identify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historical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useful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and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interesting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for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warehouse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Define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and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refine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extract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business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rules</a:t>
            </a:r>
            <a:endParaRPr sz="2000">
              <a:latin typeface="Calibri"/>
              <a:cs typeface="Calibri"/>
            </a:endParaRPr>
          </a:p>
          <a:p>
            <a:pPr marL="12700" marR="1178560">
              <a:lnSpc>
                <a:spcPts val="3560"/>
              </a:lnSpc>
              <a:spcBef>
                <a:spcPts val="309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Capture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audit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statistics to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tie back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to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operational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systems 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Perform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fact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table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surrogate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key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look-up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Improve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fact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table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content</a:t>
            </a:r>
            <a:endParaRPr sz="2000">
              <a:latin typeface="Calibri"/>
              <a:cs typeface="Calibri"/>
            </a:endParaRPr>
          </a:p>
          <a:p>
            <a:pPr marL="12700" marR="4872355">
              <a:lnSpc>
                <a:spcPts val="3560"/>
              </a:lnSpc>
              <a:spcBef>
                <a:spcPts val="30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Restructure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data  Prepare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 load</a:t>
            </a:r>
            <a:r>
              <a:rPr sz="20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files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89175" y="778744"/>
            <a:ext cx="7778683" cy="50961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Ringkasan</a:t>
            </a:r>
            <a:r>
              <a:rPr spc="-145" dirty="0"/>
              <a:t> </a:t>
            </a:r>
            <a:r>
              <a:rPr spc="-35" dirty="0"/>
              <a:t>ETL	</a:t>
            </a:r>
          </a:p>
        </p:txBody>
      </p:sp>
      <p:sp>
        <p:nvSpPr>
          <p:cNvPr id="3" name="object 3"/>
          <p:cNvSpPr/>
          <p:nvPr/>
        </p:nvSpPr>
        <p:spPr>
          <a:xfrm>
            <a:off x="330707" y="1671747"/>
            <a:ext cx="11007010" cy="43709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03859" y="763409"/>
            <a:ext cx="10908697" cy="45690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844</Words>
  <Application>Microsoft Office PowerPoint</Application>
  <PresentationFormat>Widescreen</PresentationFormat>
  <Paragraphs>134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Calibri</vt:lpstr>
      <vt:lpstr>Calibri Light</vt:lpstr>
      <vt:lpstr>Times New Roman</vt:lpstr>
      <vt:lpstr>Wingdings</vt:lpstr>
      <vt:lpstr>Office Theme</vt:lpstr>
      <vt:lpstr>PowerPoint Presentation</vt:lpstr>
      <vt:lpstr>Outline  Overview  Extraction  Transformation  Load</vt:lpstr>
      <vt:lpstr>ETL – Overview </vt:lpstr>
      <vt:lpstr>Tantangan pada ETL </vt:lpstr>
      <vt:lpstr>Tantangan pada ETL </vt:lpstr>
      <vt:lpstr>Kebutuhan dan langkah-langkah </vt:lpstr>
      <vt:lpstr>Kebutuhan dan langkah-langkah </vt:lpstr>
      <vt:lpstr>Kebutuhan dan langkah-langkah </vt:lpstr>
      <vt:lpstr>Faktor Kunci </vt:lpstr>
      <vt:lpstr>Data Extraction - Overview </vt:lpstr>
      <vt:lpstr>Identifikasi Source </vt:lpstr>
      <vt:lpstr>Identifikasi Source </vt:lpstr>
      <vt:lpstr>Teknik Data Extraction </vt:lpstr>
      <vt:lpstr>Current Value </vt:lpstr>
      <vt:lpstr>Periodic Status </vt:lpstr>
      <vt:lpstr>PowerPoint Presentation</vt:lpstr>
      <vt:lpstr>PowerPoint Presentation</vt:lpstr>
      <vt:lpstr>PowerPoint Presentation</vt:lpstr>
      <vt:lpstr>Ekstraksi Data Segera: Melalui Log  Transaksi </vt:lpstr>
      <vt:lpstr>Ekstraksi Data Segera: Melalui Trigger </vt:lpstr>
      <vt:lpstr>Ekstraksi Data Segera: Melalui Aplikasi Source</vt:lpstr>
      <vt:lpstr>PowerPoint Presentation</vt:lpstr>
      <vt:lpstr>Deferred Data Extraction </vt:lpstr>
      <vt:lpstr>PowerPoint Presentation</vt:lpstr>
      <vt:lpstr>Evaluasi Teknik Ekstraksi Data </vt:lpstr>
      <vt:lpstr>PowerPoint Presentation</vt:lpstr>
      <vt:lpstr>Transformasi Data </vt:lpstr>
      <vt:lpstr>Tugas Dasar Transformasi Data  Seleksi  Split/Join  Konversi  Peringkasan  Pengayaan</vt:lpstr>
      <vt:lpstr>Tipe Perubahan Utama – Transformasi  Data </vt:lpstr>
      <vt:lpstr>Tipe Perubahan Utama – Transformasi  Data </vt:lpstr>
      <vt:lpstr>PowerPoint Presentation</vt:lpstr>
      <vt:lpstr>Integrasi dan Konsolidasi Data </vt:lpstr>
      <vt:lpstr>Implementasi Transformasi </vt:lpstr>
      <vt:lpstr>Load </vt:lpstr>
      <vt:lpstr>Teknik dan Proses </vt:lpstr>
      <vt:lpstr>Teknik dan Proses </vt:lpstr>
      <vt:lpstr>Refresh vs Update </vt:lpstr>
      <vt:lpstr>Prosedur untuk Tabel Dimensi  Initial Load + Incremental Load  Isu perubahan dimensi  Penerapan konversi key</vt:lpstr>
      <vt:lpstr>Prosedur untuk Tabel Fakta </vt:lpstr>
      <vt:lpstr>PowerPoint Presentation</vt:lpstr>
      <vt:lpstr>Ringkasan ETL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</dc:creator>
  <cp:lastModifiedBy>INFORMATIKA</cp:lastModifiedBy>
  <cp:revision>2</cp:revision>
  <dcterms:created xsi:type="dcterms:W3CDTF">2019-08-27T03:51:16Z</dcterms:created>
  <dcterms:modified xsi:type="dcterms:W3CDTF">2019-08-27T04:42:12Z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2019-08-27T00:00:00Z</vt:filetime>
  </property>
</Properties>
</file>