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rels" ContentType="application/vnd.openxmlformats-package.relationships+xml"/>
  <Default Extension="emf" ContentType="image/x-emf"/>
  <Default Extension="vml" ContentType="application/vnd.openxmlformats-officedocument.vmlDrawing"/>
  <Default Extension="gif" ContentType="image/gif"/>
  <Default Extension="bin" ContentType="application/vnd.openxmlformats-officedocument.presentationml.printerSettings"/>
  <Default Extension="png" ContentType="image/p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embeddings/oleObject1.bin" ContentType="application/vnd.openxmlformats-officedocument.oleObject"/>
  <Override PartName="/ppt/embeddings/oleObject2.bin" ContentType="application/vnd.openxmlformats-officedocument.oleObject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702" r:id="rId1"/>
  </p:sldMasterIdLst>
  <p:notesMasterIdLst>
    <p:notesMasterId r:id="rId16"/>
  </p:notesMasterIdLst>
  <p:handoutMasterIdLst>
    <p:handoutMasterId r:id="rId17"/>
  </p:handoutMasterIdLst>
  <p:sldIdLst>
    <p:sldId id="256" r:id="rId2"/>
    <p:sldId id="268" r:id="rId3"/>
    <p:sldId id="269" r:id="rId4"/>
    <p:sldId id="265" r:id="rId5"/>
    <p:sldId id="266" r:id="rId6"/>
    <p:sldId id="271" r:id="rId7"/>
    <p:sldId id="272" r:id="rId8"/>
    <p:sldId id="257" r:id="rId9"/>
    <p:sldId id="258" r:id="rId10"/>
    <p:sldId id="260" r:id="rId11"/>
    <p:sldId id="261" r:id="rId12"/>
    <p:sldId id="262" r:id="rId13"/>
    <p:sldId id="263" r:id="rId14"/>
    <p:sldId id="264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94" d="100"/>
          <a:sy n="94" d="100"/>
        </p:scale>
        <p:origin x="-552" y="-10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8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handoutMaster" Target="handoutMasters/handout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3B763A-C4A2-6541-AD11-107AB6E0021D}" type="datetime1">
              <a:t>9/12/18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4A50759-361C-0F44-8BCA-47DC4C664763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453035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829D09-CD86-6C41-BE6C-5C5637C4BA4D}" type="datetime1">
              <a:t>9/12/18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DFB409-29CC-0844-8871-F13EDA305454}" type="slidenum"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801136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DFB409-29CC-0844-8871-F13EDA305454}" type="slidenum"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4089636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4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20738" y="3116356"/>
            <a:ext cx="7542212" cy="759759"/>
          </a:xfrm>
        </p:spPr>
        <p:txBody>
          <a:bodyPr anchor="b" anchorCtr="0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20738" y="3923179"/>
            <a:ext cx="7542212" cy="773207"/>
          </a:xfrm>
        </p:spPr>
        <p:txBody>
          <a:bodyPr/>
          <a:lstStyle>
            <a:lvl1pPr marL="0" indent="0" algn="ctr">
              <a:spcBef>
                <a:spcPct val="300"/>
              </a:spcBef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C70A6A9-0BC0-AF47-8FEB-06DF55D88C49}" type="datetime1">
              <a:t>9/12/18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‹#›</a:t>
            </a:fld>
            <a:endParaRPr lang="en-US"/>
          </a:p>
        </p:txBody>
      </p:sp>
      <p:pic>
        <p:nvPicPr>
          <p:cNvPr id="7" name="Picture 6" descr="MoleculeTrac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4020" y="168509"/>
            <a:ext cx="5795963" cy="2957529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C53E6-1518-4244-9192-CCEF00179E45}" type="datetime1">
              <a:t>9/12/18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0738" y="914260"/>
            <a:ext cx="7542213" cy="1469231"/>
          </a:xfrm>
        </p:spPr>
        <p:txBody>
          <a:bodyPr vert="horz" lIns="91440" tIns="45720" rIns="91440" bIns="45720" rtlCol="0" anchor="b" anchorCtr="0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52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0738" y="2418160"/>
            <a:ext cx="7542213" cy="112514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ts val="300"/>
              </a:spcBef>
              <a:buFontTx/>
              <a:buNone/>
              <a:defRPr sz="2400" b="1" kern="1200">
                <a:solidFill>
                  <a:schemeClr val="tx1">
                    <a:tint val="75000"/>
                  </a:schemeClr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3F6F09-ED37-8A47-9E1B-BC611532DF1A}" type="datetime1">
              <a:t>9/12/18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80683"/>
            <a:ext cx="7581901" cy="1240491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79462" y="1419226"/>
            <a:ext cx="3657600" cy="29813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sz="1800"/>
            </a:lvl6pPr>
            <a:lvl7pPr marL="2173288" indent="-344488">
              <a:defRPr sz="1800"/>
            </a:lvl7pPr>
            <a:lvl8pPr marL="2173288" indent="-344488">
              <a:defRPr sz="1800"/>
            </a:lvl8pPr>
            <a:lvl9pPr marL="2173288" indent="-344488"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3763" y="1419226"/>
            <a:ext cx="3657600" cy="2981325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sz="1800"/>
            </a:lvl6pPr>
            <a:lvl7pPr marL="2173288" indent="-344488">
              <a:defRPr sz="1800"/>
            </a:lvl7pPr>
            <a:lvl8pPr marL="2173288" indent="-344488">
              <a:defRPr sz="1800"/>
            </a:lvl8pPr>
            <a:lvl9pPr marL="2173288" indent="-344488"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077FA8-494D-1944-A9BA-EE3DE4850479}" type="datetime1">
              <a:t>9/12/18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80683"/>
            <a:ext cx="7581901" cy="1240491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2" y="1321174"/>
            <a:ext cx="3657600" cy="386602"/>
          </a:xfrm>
        </p:spPr>
        <p:txBody>
          <a:bodyPr anchor="b">
            <a:normAutofit/>
          </a:bodyPr>
          <a:lstStyle>
            <a:lvl1pPr marL="0" indent="0" algn="ctr">
              <a:spcBef>
                <a:spcPct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79462" y="1795182"/>
            <a:ext cx="3657600" cy="260536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sz="1600"/>
            </a:lvl6pPr>
            <a:lvl7pPr marL="2173288" indent="-344488">
              <a:defRPr sz="1600"/>
            </a:lvl7pPr>
            <a:lvl8pPr marL="2173288" indent="-344488">
              <a:defRPr sz="1600"/>
            </a:lvl8pPr>
            <a:lvl9pPr marL="2173288" indent="-344488"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3763" y="1321174"/>
            <a:ext cx="3657600" cy="386602"/>
          </a:xfrm>
        </p:spPr>
        <p:txBody>
          <a:bodyPr anchor="b">
            <a:normAutofit/>
          </a:bodyPr>
          <a:lstStyle>
            <a:lvl1pPr marL="0" indent="0" algn="ctr">
              <a:spcBef>
                <a:spcPct val="0"/>
              </a:spcBef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3763" y="1795182"/>
            <a:ext cx="3657600" cy="2605367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sz="1600"/>
            </a:lvl6pPr>
            <a:lvl7pPr marL="2173288" indent="-344488">
              <a:defRPr sz="1600"/>
            </a:lvl7pPr>
            <a:lvl8pPr marL="2173288" indent="-344488">
              <a:defRPr sz="1600"/>
            </a:lvl8pPr>
            <a:lvl9pPr marL="2173288" indent="-344488">
              <a:defRPr sz="16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D147F1-7835-4E40-A3EB-829E756DF604}" type="datetime1">
              <a:t>9/12/18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C45749-DD63-BE46-978D-A54E3F928FEA}" type="datetime1">
              <a:t>9/12/18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91FD0-3977-3C40-8C88-85C52FB07DE0}" type="datetime1">
              <a:t>9/12/18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929" y="342901"/>
            <a:ext cx="3566160" cy="1028700"/>
          </a:xfrm>
        </p:spPr>
        <p:txBody>
          <a:bodyPr anchor="b">
            <a:normAutofit/>
          </a:bodyPr>
          <a:lstStyle>
            <a:lvl1pPr algn="ctr">
              <a:defRPr sz="3600" b="1"/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2393" y="342901"/>
            <a:ext cx="3566160" cy="405765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 marL="2173288" indent="-344488">
              <a:defRPr lang="en-US" sz="1800" b="1" kern="1200" dirty="0" smtClean="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6pPr>
            <a:lvl7pPr marL="2173288" indent="-344488">
              <a:defRPr lang="en-US" sz="1800" b="1" kern="1200" dirty="0" smtClean="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7pPr>
            <a:lvl8pPr marL="2173288" indent="-344488">
              <a:defRPr lang="en-US" sz="1800" b="1" kern="1200" dirty="0" smtClean="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8pPr>
            <a:lvl9pPr marL="2173288" indent="-344488">
              <a:defRPr sz="1800" b="1" kern="1200" dirty="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9929" y="1371601"/>
            <a:ext cx="3566160" cy="2743200"/>
          </a:xfrm>
        </p:spPr>
        <p:txBody>
          <a:bodyPr>
            <a:normAutofit/>
          </a:bodyPr>
          <a:lstStyle>
            <a:lvl1pPr marL="0" indent="0" algn="ctr">
              <a:spcBef>
                <a:spcPts val="600"/>
              </a:spcBef>
              <a:buNone/>
              <a:defRPr sz="20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7FDA84-D728-9742-B733-2DAEFA45BD1D}" type="datetime1">
              <a:t>9/12/18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0" y="342900"/>
            <a:ext cx="3566160" cy="1028700"/>
          </a:xfrm>
        </p:spPr>
        <p:txBody>
          <a:bodyPr anchor="b">
            <a:normAutofit/>
          </a:bodyPr>
          <a:lstStyle>
            <a:lvl1pPr algn="ctr">
              <a:defRPr sz="36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266765" y="1257300"/>
            <a:ext cx="2975610" cy="2231708"/>
          </a:xfrm>
          <a:prstGeom prst="ellipse">
            <a:avLst/>
          </a:prstGeom>
          <a:solidFill>
            <a:schemeClr val="tx1">
              <a:lumMod val="75000"/>
            </a:schemeClr>
          </a:solidFill>
          <a:ln w="63500">
            <a:solidFill>
              <a:schemeClr val="tx1"/>
            </a:solidFill>
          </a:ln>
          <a:effectLst>
            <a:outerShdw blurRad="254000" dist="152400" dir="5400000" sx="90000" sy="-19000" rotWithShape="0">
              <a:prstClr val="black">
                <a:alpha val="2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7240" y="1371600"/>
            <a:ext cx="3566160" cy="27432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600"/>
              </a:spcBef>
              <a:buNone/>
              <a:defRPr sz="20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A84243-CD1D-B947-882F-CE70501E533A}" type="datetime1">
              <a:t>9/12/18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abov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7240" y="2971800"/>
            <a:ext cx="7585710" cy="504265"/>
          </a:xfrm>
        </p:spPr>
        <p:txBody>
          <a:bodyPr anchor="b">
            <a:normAutofit/>
          </a:bodyPr>
          <a:lstStyle>
            <a:lvl1pPr algn="ctr">
              <a:defRPr sz="36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101958" y="342901"/>
            <a:ext cx="2940087" cy="2205065"/>
          </a:xfrm>
          <a:prstGeom prst="ellipse">
            <a:avLst/>
          </a:prstGeom>
          <a:solidFill>
            <a:schemeClr val="tx1">
              <a:lumMod val="75000"/>
            </a:schemeClr>
          </a:solidFill>
          <a:ln w="63500">
            <a:solidFill>
              <a:schemeClr val="tx1"/>
            </a:solidFill>
          </a:ln>
          <a:effectLst>
            <a:outerShdw blurRad="254000" dist="152400" dir="5400000" sx="90000" sy="-19000" rotWithShape="0">
              <a:prstClr val="black">
                <a:alpha val="20000"/>
              </a:prstClr>
            </a:outerShdw>
          </a:effectLst>
        </p:spPr>
        <p:txBody>
          <a:bodyPr vert="horz" lIns="91440" tIns="45720" rIns="91440" bIns="45720" rtlCol="0">
            <a:normAutofit/>
          </a:bodyPr>
          <a:lstStyle>
            <a:lvl1pPr marL="0" indent="0" algn="l" defTabSz="914400" rtl="0" eaLnBrk="1" latinLnBrk="0" hangingPunct="1">
              <a:spcBef>
                <a:spcPts val="2000"/>
              </a:spcBef>
              <a:buFontTx/>
              <a:buNone/>
              <a:defRPr sz="24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77240" y="3479426"/>
            <a:ext cx="7585710" cy="1028700"/>
          </a:xfrm>
        </p:spPr>
        <p:txBody>
          <a:bodyPr vert="horz" lIns="91440" tIns="45720" rIns="91440" bIns="45720" rtlCol="0">
            <a:normAutofit/>
          </a:bodyPr>
          <a:lstStyle>
            <a:lvl1pPr marL="0" indent="0" algn="ctr">
              <a:spcBef>
                <a:spcPts val="0"/>
              </a:spcBef>
              <a:buNone/>
              <a:defRPr sz="2000" b="1" kern="1200">
                <a:solidFill>
                  <a:schemeClr val="tx1"/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lvl="0" indent="0" algn="ctr" defTabSz="914400" rtl="0" eaLnBrk="1" latinLnBrk="0" hangingPunct="1">
              <a:spcBef>
                <a:spcPts val="2000"/>
              </a:spcBef>
              <a:buFontTx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448154-212B-584D-8595-1AA7D4A33675}" type="datetime1">
              <a:t>9/12/18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‹#›</a:t>
            </a:fld>
            <a:endParaRPr lang="en-US"/>
          </a:p>
        </p:txBody>
      </p:sp>
    </p:spTree>
  </p:cSld>
  <p:clrMapOvr>
    <a:masterClrMapping/>
  </p:clrMapOvr>
  <p:hf hdr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5pP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8DF182-E102-9D43-A5C4-D8FCFBBDF9F5}" type="datetime1">
              <a:t>9/12/18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19366" y="312644"/>
            <a:ext cx="1940859" cy="4205568"/>
          </a:xfrm>
        </p:spPr>
        <p:txBody>
          <a:bodyPr vert="eaVert" anchor="ctr" anchorCtr="0"/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20738" y="310511"/>
            <a:ext cx="6144839" cy="4207701"/>
          </a:xfrm>
        </p:spPr>
        <p:txBody>
          <a:bodyPr vert="eaVert"/>
          <a:lstStyle>
            <a:lvl5pPr>
              <a:defRPr/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4B0AC7-E25A-3A4D-B457-E0C1A1FACF28}" type="datetime1">
              <a:t>9/12/18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theme" Target="../theme/theme1.xml"/><Relationship Id="rId14" Type="http://schemas.openxmlformats.org/officeDocument/2006/relationships/image" Target="../media/image2.png"/><Relationship Id="rId15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GridOverlay.png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solidFill>
            <a:schemeClr val="bg2">
              <a:lumMod val="60000"/>
              <a:lumOff val="40000"/>
              <a:alpha val="10000"/>
            </a:schemeClr>
          </a:solidFill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9463" y="80683"/>
            <a:ext cx="7581901" cy="124049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79463" y="1411941"/>
            <a:ext cx="7581901" cy="29650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51812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</a:defRPr>
            </a:lvl1pPr>
          </a:lstStyle>
          <a:p>
            <a:fld id="{B1448154-212B-584D-8595-1AA7D4A33675}" type="datetime1">
              <a:t>9/12/18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06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</a:defRPr>
            </a:lvl1pPr>
          </a:lstStyle>
          <a:p>
            <a:r>
              <a:rPr lang="en-US"/>
              <a:t>MK 3315330524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191000" y="4767263"/>
            <a:ext cx="7620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>
                <a:solidFill>
                  <a:schemeClr val="tx1">
                    <a:tint val="75000"/>
                  </a:schemeClr>
                </a:solidFill>
                <a:effectLst>
                  <a:outerShdw blurRad="101600" dist="63500" dir="2700000" algn="tl" rotWithShape="0">
                    <a:prstClr val="black">
                      <a:alpha val="75000"/>
                    </a:prstClr>
                  </a:outerShdw>
                </a:effectLst>
              </a:defRPr>
            </a:lvl1pPr>
          </a:lstStyle>
          <a:p>
            <a:fld id="{D1FBCF50-AA0D-D645-955F-C5151AC62620}" type="slidenum"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3" r:id="rId1"/>
    <p:sldLayoutId id="2147483704" r:id="rId2"/>
    <p:sldLayoutId id="2147483705" r:id="rId3"/>
    <p:sldLayoutId id="2147483706" r:id="rId4"/>
    <p:sldLayoutId id="2147483707" r:id="rId5"/>
    <p:sldLayoutId id="2147483708" r:id="rId6"/>
    <p:sldLayoutId id="2147483709" r:id="rId7"/>
    <p:sldLayoutId id="2147483710" r:id="rId8"/>
    <p:sldLayoutId id="2147483711" r:id="rId9"/>
    <p:sldLayoutId id="2147483712" r:id="rId10"/>
    <p:sldLayoutId id="2147483713" r:id="rId11"/>
    <p:sldLayoutId id="2147483714" r:id="rId12"/>
  </p:sldLayoutIdLst>
  <p:hf hdr="0"/>
  <p:txStyles>
    <p:titleStyle>
      <a:lvl1pPr algn="ctr" defTabSz="914400" rtl="0" eaLnBrk="1" latinLnBrk="0" hangingPunct="1">
        <a:spcBef>
          <a:spcPct val="0"/>
        </a:spcBef>
        <a:buNone/>
        <a:defRPr sz="56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403225" indent="-403225" algn="l" defTabSz="914400" rtl="0" eaLnBrk="1" latinLnBrk="0" hangingPunct="1">
        <a:spcBef>
          <a:spcPts val="2000"/>
        </a:spcBef>
        <a:buFontTx/>
        <a:buBlip>
          <a:blip r:embed="rId15"/>
        </a:buBlip>
        <a:defRPr sz="24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1pPr>
      <a:lvl2pPr marL="806450" indent="-403225" algn="l" defTabSz="914400" rtl="0" eaLnBrk="1" latinLnBrk="0" hangingPunct="1">
        <a:spcBef>
          <a:spcPts val="600"/>
        </a:spcBef>
        <a:buFontTx/>
        <a:buBlip>
          <a:blip r:embed="rId15"/>
        </a:buBlip>
        <a:defRPr sz="22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2pPr>
      <a:lvl3pPr marL="1143000" indent="-336550" algn="l" defTabSz="914400" rtl="0" eaLnBrk="1" latinLnBrk="0" hangingPunct="1">
        <a:spcBef>
          <a:spcPts val="600"/>
        </a:spcBef>
        <a:buFontTx/>
        <a:buBlip>
          <a:blip r:embed="rId15"/>
        </a:buBlip>
        <a:defRPr sz="20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3pPr>
      <a:lvl4pPr marL="1492250" indent="-349250" algn="l" defTabSz="914400" rtl="0" eaLnBrk="1" latinLnBrk="0" hangingPunct="1">
        <a:spcBef>
          <a:spcPts val="600"/>
        </a:spcBef>
        <a:buFontTx/>
        <a:buBlip>
          <a:blip r:embed="rId15"/>
        </a:buBlip>
        <a:defRPr sz="18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4pPr>
      <a:lvl5pPr marL="1828800" indent="-336550" algn="l" defTabSz="914400" rtl="0" eaLnBrk="1" latinLnBrk="0" hangingPunct="1">
        <a:spcBef>
          <a:spcPts val="600"/>
        </a:spcBef>
        <a:buFontTx/>
        <a:buBlip>
          <a:blip r:embed="rId15"/>
        </a:buBlip>
        <a:defRPr sz="1800" b="1" kern="120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5pPr>
      <a:lvl6pPr marL="2173288" indent="-344488" algn="l" defTabSz="914400" rtl="0" eaLnBrk="1" latinLnBrk="0" hangingPunct="1">
        <a:spcBef>
          <a:spcPct val="20000"/>
        </a:spcBef>
        <a:buFontTx/>
        <a:buBlip>
          <a:blip r:embed="rId15"/>
        </a:buBlip>
        <a:defRPr lang="en-US" sz="1800" b="1" kern="1200" dirty="0" smtClean="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6pPr>
      <a:lvl7pPr marL="2516188" indent="-344488" algn="l" defTabSz="914400" rtl="0" eaLnBrk="1" latinLnBrk="0" hangingPunct="1">
        <a:spcBef>
          <a:spcPct val="20000"/>
        </a:spcBef>
        <a:buFontTx/>
        <a:buBlip>
          <a:blip r:embed="rId15"/>
        </a:buBlip>
        <a:defRPr lang="en-US" sz="1800" b="1" kern="1200" dirty="0" smtClean="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7pPr>
      <a:lvl8pPr marL="2860675" indent="-344488" algn="l" defTabSz="914400" rtl="0" eaLnBrk="1" latinLnBrk="0" hangingPunct="1">
        <a:spcBef>
          <a:spcPct val="20000"/>
        </a:spcBef>
        <a:buFontTx/>
        <a:buBlip>
          <a:blip r:embed="rId15"/>
        </a:buBlip>
        <a:defRPr lang="en-US" sz="1800" b="1" kern="1200" dirty="0" smtClean="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8pPr>
      <a:lvl9pPr marL="3205163" indent="-344488" algn="l" defTabSz="914400" rtl="0" eaLnBrk="1" latinLnBrk="0" hangingPunct="1">
        <a:spcBef>
          <a:spcPct val="20000"/>
        </a:spcBef>
        <a:buFontTx/>
        <a:buBlip>
          <a:blip r:embed="rId15"/>
        </a:buBlip>
        <a:defRPr lang="en-US" sz="1800" b="1" kern="1200" dirty="0">
          <a:solidFill>
            <a:schemeClr val="tx1"/>
          </a:solidFill>
          <a:effectLst>
            <a:outerShdw blurRad="101600" dist="63500" dir="2700000" algn="tl" rotWithShape="0">
              <a:prstClr val="black">
                <a:alpha val="75000"/>
              </a:prstClr>
            </a:outerShdw>
          </a:effectLst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5.gi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6.gif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4" Type="http://schemas.openxmlformats.org/officeDocument/2006/relationships/image" Target="../media/image8.emf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4" Type="http://schemas.openxmlformats.org/officeDocument/2006/relationships/image" Target="../media/image9.emf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Termodinamika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Harto Nuroso</a:t>
            </a:r>
          </a:p>
        </p:txBody>
      </p:sp>
    </p:spTree>
    <p:extLst>
      <p:ext uri="{BB962C8B-B14F-4D97-AF65-F5344CB8AC3E}">
        <p14:creationId xmlns:p14="http://schemas.microsoft.com/office/powerpoint/2010/main" val="186615945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Pengertian Termodinamika</a:t>
            </a:r>
            <a:endParaRPr lang="id-ID"/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9463" y="1884756"/>
            <a:ext cx="7581901" cy="2965077"/>
          </a:xfrm>
        </p:spPr>
        <p:txBody>
          <a:bodyPr/>
          <a:lstStyle/>
          <a:p>
            <a:r>
              <a:rPr lang="id-ID" i="1" smtClean="0"/>
              <a:t>Therme</a:t>
            </a:r>
            <a:r>
              <a:rPr lang="id-ID" smtClean="0"/>
              <a:t> = kalor ; </a:t>
            </a:r>
            <a:r>
              <a:rPr lang="id-ID" i="1" smtClean="0"/>
              <a:t>dynamic</a:t>
            </a:r>
            <a:r>
              <a:rPr lang="id-ID" smtClean="0"/>
              <a:t> = kakas</a:t>
            </a:r>
          </a:p>
          <a:p>
            <a:r>
              <a:rPr lang="en-US" smtClean="0"/>
              <a:t>Ilmu </a:t>
            </a:r>
            <a:r>
              <a:rPr lang="en-US"/>
              <a:t>yang mempelajari </a:t>
            </a:r>
            <a:r>
              <a:rPr lang="id-ID" smtClean="0"/>
              <a:t>energi beserta perubahannya dan hubungan antara sifat-sifat fisis materi</a:t>
            </a:r>
            <a:r>
              <a:rPr lang="en-US" smtClean="0"/>
              <a:t>.</a:t>
            </a:r>
            <a:endParaRPr lang="en-US"/>
          </a:p>
          <a:p>
            <a:r>
              <a:rPr lang="en-US"/>
              <a:t>Ilmu yang mempelajari energi dan transformasinya</a:t>
            </a:r>
            <a:endParaRPr lang="id-ID"/>
          </a:p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9348662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3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Aplikasi Termodinamika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1411941"/>
            <a:ext cx="7581901" cy="3491777"/>
          </a:xfrm>
        </p:spPr>
        <p:txBody>
          <a:bodyPr>
            <a:normAutofit fontScale="85000" lnSpcReduction="20000"/>
          </a:bodyPr>
          <a:lstStyle/>
          <a:p>
            <a:r>
              <a:rPr lang="id-ID" sz="2800" smtClean="0"/>
              <a:t>Penerapan prinsip dan metode termodinamika membentang di seluruh kehidupan manusia.</a:t>
            </a:r>
          </a:p>
          <a:p>
            <a:r>
              <a:rPr lang="id-ID" sz="2800" smtClean="0"/>
              <a:t>Perkembangan teknologi telah memacu manusia utk memanfaatkan energi utk kemaslahatan bersama.</a:t>
            </a:r>
          </a:p>
          <a:p>
            <a:r>
              <a:rPr lang="id-ID" sz="2800" smtClean="0"/>
              <a:t>Contoh mesin-mesin yg mengunakan prinsip termodinamika : PLTN, mesin turbo, refrigerator, roket, misil, pesawat terbang, kapal, kendaraan darat, sistem magnet dan listrik, sistem termolistrik, dll.</a:t>
            </a:r>
            <a:endParaRPr lang="id-ID" sz="2800"/>
          </a:p>
        </p:txBody>
      </p:sp>
    </p:spTree>
    <p:extLst>
      <p:ext uri="{BB962C8B-B14F-4D97-AF65-F5344CB8AC3E}">
        <p14:creationId xmlns:p14="http://schemas.microsoft.com/office/powerpoint/2010/main" val="19415409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C53E6-1518-4244-9192-CCEF00179E45}" type="datetime1">
              <a:t>9/12/18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4</a:t>
            </a:fld>
            <a:endParaRPr lang="en-US"/>
          </a:p>
        </p:txBody>
      </p:sp>
      <p:pic>
        <p:nvPicPr>
          <p:cNvPr id="7" name="Picture 2" descr="http://www.technologystudent.com/images5/geo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4106" y="39385"/>
            <a:ext cx="8536551" cy="4732973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245680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2291FD0-3977-3C40-8C88-85C52FB07DE0}" type="datetime1">
              <a:t>9/12/18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5</a:t>
            </a:fld>
            <a:endParaRPr lang="en-US"/>
          </a:p>
        </p:txBody>
      </p:sp>
      <p:pic>
        <p:nvPicPr>
          <p:cNvPr id="5" name="Picture 2" descr="http://www.technologystudent.com/images7/nucl2.gif"/>
          <p:cNvPicPr>
            <a:picLocks noChangeAspect="1" noChangeArrowheads="1" noCrop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0273" y="165260"/>
            <a:ext cx="8385139" cy="4495297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32453932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smtClean="0"/>
              <a:t>Pemerian Makro dan Mikro</a:t>
            </a:r>
            <a:endParaRPr lang="id-ID"/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>
            <a:normAutofit lnSpcReduction="10000"/>
          </a:bodyPr>
          <a:lstStyle/>
          <a:p>
            <a:r>
              <a:rPr lang="en-US"/>
              <a:t>Sistem termodinamika dapat dipelajari dengan 3 pendekatan:</a:t>
            </a:r>
            <a:endParaRPr lang="id-ID"/>
          </a:p>
          <a:p>
            <a:pPr lvl="1"/>
            <a:r>
              <a:rPr lang="en-US"/>
              <a:t>Mikroskopik </a:t>
            </a:r>
          </a:p>
          <a:p>
            <a:pPr lvl="1"/>
            <a:r>
              <a:rPr lang="en-US"/>
              <a:t>Statistik (berdasar teori statistika dan kementakan/probabilitas) </a:t>
            </a:r>
          </a:p>
          <a:p>
            <a:pPr lvl="1"/>
            <a:r>
              <a:rPr lang="en-US"/>
              <a:t>Makroskopik (efek rata-rata dari semua molekul, dapat dirasakan oleh indera kita dan dapat diukur dengan alat ukur, pendekatan temodinamika klasik)</a:t>
            </a:r>
            <a:endParaRPr lang="id-ID"/>
          </a:p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92847818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" dur="500"/>
                                        <p:tgtEl>
                                          <p:spTgt spid="317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id-ID" sz="3400" smtClean="0"/>
              <a:t>Pengertian Sistem dan Lingkungan</a:t>
            </a:r>
            <a:endParaRPr lang="id-ID" sz="3400"/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62141" y="1411941"/>
            <a:ext cx="6715282" cy="3437741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90000"/>
              </a:lnSpc>
            </a:pPr>
            <a:r>
              <a:rPr lang="en-US"/>
              <a:t>Sistem </a:t>
            </a:r>
            <a:r>
              <a:rPr lang="en-US">
                <a:sym typeface="Wingdings" pitchFamily="2" charset="2"/>
              </a:rPr>
              <a:t></a:t>
            </a:r>
            <a:r>
              <a:rPr lang="en-US"/>
              <a:t> sejumlah zat yang dibatasi oleh dinding tertutup</a:t>
            </a:r>
          </a:p>
          <a:p>
            <a:pPr>
              <a:lnSpc>
                <a:spcPct val="90000"/>
              </a:lnSpc>
            </a:pPr>
            <a:r>
              <a:rPr lang="en-US"/>
              <a:t>Lingkungan dari suatu sistem </a:t>
            </a:r>
            <a:r>
              <a:rPr lang="en-US">
                <a:sym typeface="Wingdings" pitchFamily="2" charset="2"/>
              </a:rPr>
              <a:t></a:t>
            </a:r>
            <a:r>
              <a:rPr lang="en-US"/>
              <a:t> semua sistem lain yang dapat saling bertukar tenaga dengan sistem tersebut</a:t>
            </a:r>
          </a:p>
          <a:p>
            <a:pPr>
              <a:lnSpc>
                <a:spcPct val="90000"/>
              </a:lnSpc>
            </a:pPr>
            <a:r>
              <a:rPr lang="en-US"/>
              <a:t>Sistem</a:t>
            </a:r>
            <a:r>
              <a:rPr lang="id-ID"/>
              <a:t> termodinamika terdiri dari:</a:t>
            </a:r>
          </a:p>
          <a:p>
            <a:pPr lvl="1">
              <a:lnSpc>
                <a:spcPct val="90000"/>
              </a:lnSpc>
            </a:pPr>
            <a:r>
              <a:rPr lang="id-ID"/>
              <a:t>T</a:t>
            </a:r>
            <a:r>
              <a:rPr lang="en-US"/>
              <a:t>erisolasi </a:t>
            </a:r>
            <a:endParaRPr lang="id-ID"/>
          </a:p>
          <a:p>
            <a:pPr lvl="1">
              <a:lnSpc>
                <a:spcPct val="90000"/>
              </a:lnSpc>
            </a:pPr>
            <a:r>
              <a:rPr lang="id-ID"/>
              <a:t>S</a:t>
            </a:r>
            <a:r>
              <a:rPr lang="en-US"/>
              <a:t>istem tertutup, dan </a:t>
            </a:r>
            <a:endParaRPr lang="id-ID"/>
          </a:p>
          <a:p>
            <a:pPr lvl="1">
              <a:lnSpc>
                <a:spcPct val="90000"/>
              </a:lnSpc>
            </a:pPr>
            <a:r>
              <a:rPr lang="id-ID"/>
              <a:t>S</a:t>
            </a:r>
            <a:r>
              <a:rPr lang="en-US"/>
              <a:t>istem terbuka</a:t>
            </a:r>
            <a:endParaRPr lang="id-ID"/>
          </a:p>
        </p:txBody>
      </p:sp>
      <p:pic>
        <p:nvPicPr>
          <p:cNvPr id="4" name="Picture 3" descr="Screenshot 2016-09-08 23.36.55.png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028" t="29928" r="29029" b="26326"/>
          <a:stretch/>
        </p:blipFill>
        <p:spPr>
          <a:xfrm>
            <a:off x="5364119" y="2858844"/>
            <a:ext cx="3585175" cy="2103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136579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400"/>
              <a:t>Kuantitas Termodinamika</a:t>
            </a:r>
            <a:endParaRPr lang="en-US" sz="44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9775" y="1391414"/>
            <a:ext cx="7662864" cy="3136535"/>
          </a:xfrm>
        </p:spPr>
        <p:txBody>
          <a:bodyPr>
            <a:normAutofit fontScale="92500" lnSpcReduction="10000"/>
          </a:bodyPr>
          <a:lstStyle/>
          <a:p>
            <a:r>
              <a:rPr lang="id-ID"/>
              <a:t>Dalam mekanika kita berurusan dengan kuantitas seperti massa, posisi, kecepatan, percepatan, energi, momentum, dll.</a:t>
            </a:r>
          </a:p>
          <a:p>
            <a:r>
              <a:rPr lang="id-ID"/>
              <a:t>Pertanyaan: Apa yang terjadi pada energi bola ketika kita menjatuhkannya ke lantai?</a:t>
            </a:r>
          </a:p>
          <a:p>
            <a:r>
              <a:rPr lang="id-ID"/>
              <a:t>Jawaban: Ini masuk ke energi panas.</a:t>
            </a:r>
          </a:p>
          <a:p>
            <a:r>
              <a:rPr lang="id-ID"/>
              <a:t>Pertanyaan: Apakah energi panas itu?</a:t>
            </a:r>
          </a:p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C53E6-1518-4244-9192-CCEF00179E45}" type="datetime1">
              <a:t>9/12/18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165514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67174"/>
            <a:ext cx="7581901" cy="770375"/>
          </a:xfrm>
        </p:spPr>
        <p:txBody>
          <a:bodyPr/>
          <a:lstStyle/>
          <a:p>
            <a:r>
              <a:rPr lang="id-ID" sz="4000"/>
              <a:t>Jawabannya sedikit lebih panjang</a:t>
            </a:r>
            <a:endParaRPr lang="en-US" sz="40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837549"/>
            <a:ext cx="7581901" cy="3929714"/>
          </a:xfrm>
        </p:spPr>
        <p:txBody>
          <a:bodyPr/>
          <a:lstStyle/>
          <a:p>
            <a:r>
              <a:rPr lang="id-ID"/>
              <a:t>Dalam Termodinamika kita berurusan dengan kuantitas yang menggambarkan sistem kita, biasanya (tetapi tidak selalu) gas.</a:t>
            </a:r>
          </a:p>
          <a:p>
            <a:r>
              <a:rPr lang="id-ID"/>
              <a:t>Volume, Suhu, Tekanan, Energi Panas, Kerja.</a:t>
            </a:r>
          </a:p>
          <a:p>
            <a:r>
              <a:rPr lang="id-ID"/>
              <a:t>Kita semua tahu tentang Volume.</a:t>
            </a:r>
          </a:p>
          <a:p>
            <a:r>
              <a:rPr lang="id-ID"/>
              <a:t>Tekanan:</a:t>
            </a:r>
          </a:p>
          <a:p>
            <a:pPr marL="0" indent="0">
              <a:buNone/>
            </a:pP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C53E6-1518-4244-9192-CCEF00179E45}" type="datetime1">
              <a:t>9/12/18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9</a:t>
            </a:fld>
            <a:endParaRPr lang="en-US"/>
          </a:p>
        </p:txBody>
      </p:sp>
      <p:graphicFrame>
        <p:nvGraphicFramePr>
          <p:cNvPr id="7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58008094"/>
              </p:ext>
            </p:extLst>
          </p:nvPr>
        </p:nvGraphicFramePr>
        <p:xfrm>
          <a:off x="3180299" y="3425795"/>
          <a:ext cx="3614738" cy="1314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2" name="Equation" r:id="rId3" imgW="977900" imgH="355600" progId="Equation.3">
                  <p:embed/>
                </p:oleObj>
              </mc:Choice>
              <mc:Fallback>
                <p:oleObj name="Equation" r:id="rId3" imgW="977900" imgH="355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80299" y="3425795"/>
                        <a:ext cx="3614738" cy="1314450"/>
                      </a:xfrm>
                      <a:prstGeom prst="rect">
                        <a:avLst/>
                      </a:prstGeom>
                      <a:solidFill>
                        <a:schemeClr val="tx1"/>
                      </a:solidFill>
                      <a:ln>
                        <a:noFill/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0706521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Suhu dan Energi Panas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d-ID"/>
              <a:t>Setiap orang memiliki pemahaman kualitatif tentang suhu, tetapi itu tidak terlalu tepat.</a:t>
            </a:r>
          </a:p>
          <a:p>
            <a:r>
              <a:rPr lang="id-ID"/>
              <a:t>Pertanyaan: Mengapa Anda meletakkan tangan Anda di oven 400 F dan tidak langsung terbakar, tetapi jika Anda menyentuh rak logam, Anda lakukan?</a:t>
            </a:r>
          </a:p>
          <a:p>
            <a:r>
              <a:rPr lang="id-ID"/>
              <a:t>Jawaban: Meskipun udara dan rak berada pada suhu yang sama, mereka memiliki kandungan energi yang sangat berbeda.</a:t>
            </a:r>
          </a:p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C53E6-1518-4244-9192-CCEF00179E45}" type="datetime1">
              <a:t>9/12/18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77821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80684"/>
            <a:ext cx="7581901" cy="770374"/>
          </a:xfrm>
        </p:spPr>
        <p:txBody>
          <a:bodyPr/>
          <a:lstStyle/>
          <a:p>
            <a:r>
              <a:rPr lang="id-ID"/>
              <a:t>Konstruksi Skala Suhu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986147"/>
            <a:ext cx="7581901" cy="3958098"/>
          </a:xfrm>
        </p:spPr>
        <p:txBody>
          <a:bodyPr>
            <a:normAutofit fontScale="92500" lnSpcReduction="20000"/>
          </a:bodyPr>
          <a:lstStyle/>
          <a:p>
            <a:r>
              <a:rPr lang="id-ID"/>
              <a:t>Pilih suhu titik tetap yang mudah direkonstruksi di lab apa pun, mis. titik beku air, titik didih air, atau apa pun yang dapat Anda pikirkan.</a:t>
            </a:r>
            <a:br>
              <a:rPr lang="id-ID"/>
            </a:br>
            <a:r>
              <a:rPr lang="id-ID"/>
              <a:t>Fahrenheit: Ide orisinal:</a:t>
            </a:r>
            <a:br>
              <a:rPr lang="id-ID"/>
            </a:br>
            <a:r>
              <a:rPr lang="id-ID"/>
              <a:t>0F 		Titik beku dari Garam / es</a:t>
            </a:r>
            <a:br>
              <a:rPr lang="id-ID"/>
            </a:br>
            <a:r>
              <a:rPr lang="id-ID"/>
              <a:t>100F 	Suhu Tubuh</a:t>
            </a:r>
          </a:p>
          <a:p>
            <a:pPr>
              <a:spcBef>
                <a:spcPts val="0"/>
              </a:spcBef>
            </a:pPr>
            <a:r>
              <a:rPr lang="id-ID"/>
              <a:t>Menggunakan es ini mencair pada 32F dan air mendidih pada 212F (Tidak terlalu nyaman) </a:t>
            </a:r>
          </a:p>
          <a:p>
            <a:pPr marL="365125" indent="0">
              <a:spcBef>
                <a:spcPts val="0"/>
              </a:spcBef>
              <a:buNone/>
            </a:pPr>
            <a:r>
              <a:rPr lang="id-ID"/>
              <a:t>Catatan: 180F antara mendidih pembekuan.</a:t>
            </a:r>
          </a:p>
          <a:p>
            <a:pPr>
              <a:spcBef>
                <a:spcPts val="0"/>
              </a:spcBef>
            </a:pPr>
            <a:r>
              <a:rPr lang="id-ID"/>
              <a:t>Celsius (Celcius) Skala:</a:t>
            </a:r>
            <a:br>
              <a:rPr lang="id-ID"/>
            </a:br>
            <a:r>
              <a:rPr lang="id-ID"/>
              <a:t>0C Es mencair</a:t>
            </a:r>
          </a:p>
          <a:p>
            <a:pPr marL="365125" indent="0">
              <a:spcBef>
                <a:spcPts val="0"/>
              </a:spcBef>
              <a:buNone/>
            </a:pPr>
            <a:r>
              <a:rPr lang="id-ID"/>
              <a:t>100C Air mendidih</a:t>
            </a:r>
            <a:br>
              <a:rPr lang="id-ID"/>
            </a:br>
            <a:r>
              <a:rPr lang="id-ID"/>
              <a:t>Perhatikan perubahan 1C = perubahan 1.8F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C53E6-1518-4244-9192-CCEF00179E45}" type="datetime1">
              <a:t>9/12/18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426128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80684"/>
            <a:ext cx="7581901" cy="567742"/>
          </a:xfrm>
        </p:spPr>
        <p:txBody>
          <a:bodyPr/>
          <a:lstStyle/>
          <a:p>
            <a:r>
              <a:rPr lang="en-US" sz="3200"/>
              <a:t>Konversi antara Fahrenheit dgn Celcius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C53E6-1518-4244-9192-CCEF00179E45}" type="datetime1">
              <a:t>9/12/18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12</a:t>
            </a:fld>
            <a:endParaRPr lang="en-US"/>
          </a:p>
        </p:txBody>
      </p:sp>
      <p:graphicFrame>
        <p:nvGraphicFramePr>
          <p:cNvPr id="7" name="Object 5"/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80166660"/>
              </p:ext>
            </p:extLst>
          </p:nvPr>
        </p:nvGraphicFramePr>
        <p:xfrm>
          <a:off x="914400" y="1225550"/>
          <a:ext cx="6858000" cy="3044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6" name="Equation" r:id="rId3" imgW="2603500" imgH="1155700" progId="Equation.3">
                  <p:embed/>
                </p:oleObj>
              </mc:Choice>
              <mc:Fallback>
                <p:oleObj name="Equation" r:id="rId3" imgW="2603500" imgH="11557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914400" y="1225550"/>
                        <a:ext cx="6858000" cy="3044825"/>
                      </a:xfrm>
                      <a:prstGeom prst="rect">
                        <a:avLst/>
                      </a:prstGeom>
                      <a:solidFill>
                        <a:srgbClr val="FFFFFF"/>
                      </a:solidFill>
                      <a:ln>
                        <a:solidFill>
                          <a:schemeClr val="accent4"/>
                        </a:solidFill>
                      </a:ln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27648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80684"/>
            <a:ext cx="7581901" cy="716340"/>
          </a:xfrm>
        </p:spPr>
        <p:txBody>
          <a:bodyPr/>
          <a:lstStyle/>
          <a:p>
            <a:r>
              <a:rPr lang="id-ID" sz="4400"/>
              <a:t>Skala Absolut atau Kelvin</a:t>
            </a:r>
            <a:endParaRPr lang="en-US" sz="44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932113"/>
            <a:ext cx="7581901" cy="3835150"/>
          </a:xfrm>
        </p:spPr>
        <p:txBody>
          <a:bodyPr/>
          <a:lstStyle/>
          <a:p>
            <a:r>
              <a:rPr lang="id-ID"/>
              <a:t>Suhu terendah pada Skala Celcius adalah -273C.</a:t>
            </a:r>
          </a:p>
          <a:p>
            <a:r>
              <a:rPr lang="id-ID"/>
              <a:t>Skala Kelvin hanya mengambil nilai ini dan menyebutnya 0 K, atau nol mutlak.</a:t>
            </a:r>
            <a:br>
              <a:rPr lang="id-ID"/>
            </a:br>
            <a:r>
              <a:rPr lang="id-ID"/>
              <a:t>Catatan: "ukuran" 1 K sama dengan 1C.</a:t>
            </a:r>
          </a:p>
          <a:p>
            <a:r>
              <a:rPr lang="id-ID"/>
              <a:t>Untuk mengkonversi dari C ke K tambahkan saja 273.</a:t>
            </a:r>
            <a:br>
              <a:rPr lang="id-ID"/>
            </a:br>
            <a:r>
              <a:rPr lang="id-ID"/>
              <a:t>K = C + 273</a:t>
            </a:r>
          </a:p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C53E6-1518-4244-9192-CCEF00179E45}" type="datetime1">
              <a:t>9/12/18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258430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9463" y="80683"/>
            <a:ext cx="7581901" cy="662305"/>
          </a:xfrm>
        </p:spPr>
        <p:txBody>
          <a:bodyPr/>
          <a:lstStyle/>
          <a:p>
            <a:r>
              <a:rPr lang="id-ID" sz="3200"/>
              <a:t>Kapan Anda menggunakan skala berapa</a:t>
            </a:r>
            <a:endParaRPr lang="en-US" sz="320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79463" y="742989"/>
            <a:ext cx="7581901" cy="3634030"/>
          </a:xfrm>
        </p:spPr>
        <p:txBody>
          <a:bodyPr>
            <a:normAutofit/>
          </a:bodyPr>
          <a:lstStyle/>
          <a:p>
            <a:r>
              <a:rPr lang="id-ID"/>
              <a:t>Jangan pernah menggunakan Fahrenheit, kecuali cuacanya.</a:t>
            </a:r>
          </a:p>
          <a:p>
            <a:r>
              <a:rPr lang="id-ID"/>
              <a:t>Anda selalu dapat menggunakan Kelvin dan Anda harus menggunakan Kelvin ketika melakukan pengukuran suhu absolut.</a:t>
            </a:r>
          </a:p>
          <a:p>
            <a:r>
              <a:rPr lang="id-ID"/>
              <a:t>Anda dapat menggunakan Kelvin atau Celsius saat mengukur perbedaan suhu.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2C53E6-1518-4244-9192-CCEF00179E45}" type="datetime1">
              <a:t>9/12/18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MK 3315330524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1FBCF50-AA0D-D645-955F-C5151AC62620}" type="slidenum"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91603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rbit">
  <a:themeElements>
    <a:clrScheme name="Orbit">
      <a:dk1>
        <a:srgbClr val="000000"/>
      </a:dk1>
      <a:lt1>
        <a:srgbClr val="FFFFFF"/>
      </a:lt1>
      <a:dk2>
        <a:srgbClr val="7C9BA5"/>
      </a:dk2>
      <a:lt2>
        <a:srgbClr val="C1D0CA"/>
      </a:lt2>
      <a:accent1>
        <a:srgbClr val="F2D908"/>
      </a:accent1>
      <a:accent2>
        <a:srgbClr val="9DE61E"/>
      </a:accent2>
      <a:accent3>
        <a:srgbClr val="0D8BE6"/>
      </a:accent3>
      <a:accent4>
        <a:srgbClr val="C61B1B"/>
      </a:accent4>
      <a:accent5>
        <a:srgbClr val="E26F08"/>
      </a:accent5>
      <a:accent6>
        <a:srgbClr val="8D35D1"/>
      </a:accent6>
      <a:hlink>
        <a:srgbClr val="ECBF0B"/>
      </a:hlink>
      <a:folHlink>
        <a:srgbClr val="F4E5A8"/>
      </a:folHlink>
    </a:clrScheme>
    <a:fontScheme name="Orbit">
      <a:majorFont>
        <a:latin typeface="Candara"/>
        <a:ea typeface=""/>
        <a:cs typeface=""/>
        <a:font script="Jpan" typeface="ＭＳ Ｐゴシック"/>
        <a:font script="Hans" typeface="宋体"/>
        <a:font script="Hant" typeface="新細明體"/>
      </a:majorFont>
      <a:minorFont>
        <a:latin typeface="Candara"/>
        <a:ea typeface=""/>
        <a:cs typeface=""/>
        <a:font script="Jpan" typeface="ＭＳ Ｐゴシック"/>
        <a:font script="Hans" typeface="宋体"/>
        <a:font script="Hant" typeface="新細明體"/>
      </a:minorFont>
    </a:fontScheme>
    <a:fmtScheme name="Orbit">
      <a:fillStyleLst>
        <a:solidFill>
          <a:schemeClr val="phClr"/>
        </a:solidFill>
        <a:solidFill>
          <a:schemeClr val="phClr">
            <a:shade val="80000"/>
          </a:schemeClr>
        </a:solidFill>
        <a:gradFill rotWithShape="1">
          <a:gsLst>
            <a:gs pos="0">
              <a:schemeClr val="phClr">
                <a:shade val="30000"/>
                <a:satMod val="100000"/>
              </a:schemeClr>
            </a:gs>
            <a:gs pos="80000">
              <a:schemeClr val="phClr">
                <a:shade val="90000"/>
                <a:satMod val="100000"/>
              </a:schemeClr>
            </a:gs>
            <a:gs pos="100000">
              <a:schemeClr val="phClr">
                <a:tint val="90000"/>
                <a:shade val="100000"/>
                <a:satMod val="150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31750" cap="flat" cmpd="sng" algn="ctr">
          <a:solidFill>
            <a:schemeClr val="phClr">
              <a:shade val="90000"/>
            </a:schemeClr>
          </a:solidFill>
          <a:prstDash val="solid"/>
        </a:ln>
        <a:ln w="762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228600" dist="38100" dir="5400000" sx="104000" sy="104000" algn="ctr" rotWithShape="0">
              <a:srgbClr val="000000">
                <a:alpha val="80000"/>
              </a:srgbClr>
            </a:outerShdw>
          </a:effectLst>
        </a:effectStyle>
        <a:effectStyle>
          <a:effectLst>
            <a:outerShdw blurRad="317500" dist="381000" dir="5400000" sx="90000" sy="2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balanced" dir="t"/>
          </a:scene3d>
          <a:sp3d prstMaterial="metal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1000"/>
                <a:lumMod val="80000"/>
              </a:schemeClr>
              <a:schemeClr val="phClr">
                <a:satMod val="360000"/>
                <a:lumMod val="140000"/>
              </a:schemeClr>
            </a:duotone>
          </a:blip>
          <a:stretch/>
        </a:blipFill>
      </a:bgFillStyleLst>
    </a:fmtScheme>
  </a:themeElements>
  <a:objectDefaults>
    <a:spDef>
      <a:spPr/>
      <a:bodyPr rtlCol="0" anchor="ctr"/>
      <a:lstStyle>
        <a:defPPr algn="ctr">
          <a:defRPr/>
        </a:defPPr>
      </a:lstStyle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Orbit.thmx</Template>
  <TotalTime>92</TotalTime>
  <Words>489</Words>
  <Application>Microsoft Macintosh PowerPoint</Application>
  <PresentationFormat>On-screen Show (16:9)</PresentationFormat>
  <Paragraphs>79</Paragraphs>
  <Slides>14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Orbit</vt:lpstr>
      <vt:lpstr>Equation</vt:lpstr>
      <vt:lpstr>Termodinamika</vt:lpstr>
      <vt:lpstr>Pengertian Termodinamika</vt:lpstr>
      <vt:lpstr>Aplikasi Termodinamika</vt:lpstr>
      <vt:lpstr>PowerPoint Presentation</vt:lpstr>
      <vt:lpstr>PowerPoint Presentation</vt:lpstr>
      <vt:lpstr>Pemerian Makro dan Mikro</vt:lpstr>
      <vt:lpstr>Pengertian Sistem dan Lingkungan</vt:lpstr>
      <vt:lpstr>Kuantitas Termodinamika</vt:lpstr>
      <vt:lpstr>Jawabannya sedikit lebih panjang</vt:lpstr>
      <vt:lpstr>Suhu dan Energi Panas</vt:lpstr>
      <vt:lpstr>Konstruksi Skala Suhu</vt:lpstr>
      <vt:lpstr>Konversi antara Fahrenheit dgn Celcius</vt:lpstr>
      <vt:lpstr>Skala Absolut atau Kelvin</vt:lpstr>
      <vt:lpstr>Kapan Anda menggunakan skala berapa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Termodinamika</dc:title>
  <dc:creator>harto</dc:creator>
  <cp:lastModifiedBy>harto</cp:lastModifiedBy>
  <cp:revision>15</cp:revision>
  <dcterms:created xsi:type="dcterms:W3CDTF">2018-09-12T01:42:24Z</dcterms:created>
  <dcterms:modified xsi:type="dcterms:W3CDTF">2018-09-12T03:19:45Z</dcterms:modified>
</cp:coreProperties>
</file>