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78" r:id="rId5"/>
    <p:sldId id="279" r:id="rId6"/>
    <p:sldId id="280" r:id="rId7"/>
    <p:sldId id="281" r:id="rId8"/>
    <p:sldId id="282" r:id="rId9"/>
    <p:sldId id="283" r:id="rId10"/>
    <p:sldId id="262" r:id="rId11"/>
    <p:sldId id="285" r:id="rId12"/>
    <p:sldId id="284" r:id="rId13"/>
    <p:sldId id="264" r:id="rId14"/>
    <p:sldId id="286" r:id="rId15"/>
    <p:sldId id="287" r:id="rId16"/>
    <p:sldId id="288" r:id="rId17"/>
    <p:sldId id="266" r:id="rId18"/>
    <p:sldId id="289" r:id="rId19"/>
    <p:sldId id="268" r:id="rId20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74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96D34-579C-4DDB-A4AF-04506B6172B1}" type="datetimeFigureOut">
              <a:rPr lang="id-ID" smtClean="0"/>
              <a:t>15/05/2019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5C452-9E81-40B7-A188-75F886DDD9D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874757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96D34-579C-4DDB-A4AF-04506B6172B1}" type="datetimeFigureOut">
              <a:rPr lang="id-ID" smtClean="0"/>
              <a:t>15/05/2019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5C452-9E81-40B7-A188-75F886DDD9D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5261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96D34-579C-4DDB-A4AF-04506B6172B1}" type="datetimeFigureOut">
              <a:rPr lang="id-ID" smtClean="0"/>
              <a:t>15/05/2019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5C452-9E81-40B7-A188-75F886DDD9D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73409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96D34-579C-4DDB-A4AF-04506B6172B1}" type="datetimeFigureOut">
              <a:rPr lang="id-ID" smtClean="0"/>
              <a:t>15/05/2019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5C452-9E81-40B7-A188-75F886DDD9D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50795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96D34-579C-4DDB-A4AF-04506B6172B1}" type="datetimeFigureOut">
              <a:rPr lang="id-ID" smtClean="0"/>
              <a:t>15/05/2019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5C452-9E81-40B7-A188-75F886DDD9D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19007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96D34-579C-4DDB-A4AF-04506B6172B1}" type="datetimeFigureOut">
              <a:rPr lang="id-ID" smtClean="0"/>
              <a:t>15/05/2019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5C452-9E81-40B7-A188-75F886DDD9D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0892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96D34-579C-4DDB-A4AF-04506B6172B1}" type="datetimeFigureOut">
              <a:rPr lang="id-ID" smtClean="0"/>
              <a:t>15/05/2019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5C452-9E81-40B7-A188-75F886DDD9D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53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96D34-579C-4DDB-A4AF-04506B6172B1}" type="datetimeFigureOut">
              <a:rPr lang="id-ID" smtClean="0"/>
              <a:t>15/05/2019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5C452-9E81-40B7-A188-75F886DDD9D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52737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96D34-579C-4DDB-A4AF-04506B6172B1}" type="datetimeFigureOut">
              <a:rPr lang="id-ID" smtClean="0"/>
              <a:t>15/05/2019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5C452-9E81-40B7-A188-75F886DDD9D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73085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96D34-579C-4DDB-A4AF-04506B6172B1}" type="datetimeFigureOut">
              <a:rPr lang="id-ID" smtClean="0"/>
              <a:t>15/05/2019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5C452-9E81-40B7-A188-75F886DDD9D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22816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96D34-579C-4DDB-A4AF-04506B6172B1}" type="datetimeFigureOut">
              <a:rPr lang="id-ID" smtClean="0"/>
              <a:t>15/05/2019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5C452-9E81-40B7-A188-75F886DDD9D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60396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196D34-579C-4DDB-A4AF-04506B6172B1}" type="datetimeFigureOut">
              <a:rPr lang="id-ID" smtClean="0"/>
              <a:t>15/05/2019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75C452-9E81-40B7-A188-75F886DDD9D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08181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29"/>
            <a:ext cx="9144000" cy="2132856"/>
          </a:xfrm>
          <a:solidFill>
            <a:srgbClr val="FFFF00"/>
          </a:solidFill>
        </p:spPr>
        <p:txBody>
          <a:bodyPr/>
          <a:lstStyle/>
          <a:p>
            <a:r>
              <a:rPr lang="id-ID" i="1" dirty="0" smtClean="0"/>
              <a:t>E-Business</a:t>
            </a:r>
            <a:br>
              <a:rPr lang="id-ID" i="1" dirty="0" smtClean="0"/>
            </a:br>
            <a:r>
              <a:rPr lang="id-ID" i="1" dirty="0" smtClean="0"/>
              <a:t>FRAMEWORK START-UP</a:t>
            </a:r>
            <a:endParaRPr lang="id-ID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32856"/>
            <a:ext cx="9144000" cy="4725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840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i="1" dirty="0" smtClean="0"/>
              <a:t>Framework Start-Up</a:t>
            </a:r>
            <a:endParaRPr lang="id-ID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/>
          <a:lstStyle/>
          <a:p>
            <a:pPr marL="0" indent="0">
              <a:buNone/>
            </a:pPr>
            <a:r>
              <a:rPr lang="id-ID" dirty="0" smtClean="0"/>
              <a:t>Metode dalam merintis sebuah </a:t>
            </a:r>
            <a:r>
              <a:rPr lang="id-ID" i="1" dirty="0" smtClean="0"/>
              <a:t>start-up </a:t>
            </a:r>
          </a:p>
          <a:p>
            <a:pPr marL="0" indent="0">
              <a:buNone/>
            </a:pPr>
            <a:r>
              <a:rPr lang="id-ID" b="1" i="1" dirty="0" smtClean="0">
                <a:solidFill>
                  <a:schemeClr val="accent6"/>
                </a:solidFill>
              </a:rPr>
              <a:t>Lebih mengedepankan bagaimana proses bekerja dalam menghasilkan produk / jasa</a:t>
            </a:r>
          </a:p>
          <a:p>
            <a:pPr marL="0" indent="0">
              <a:buNone/>
            </a:pPr>
            <a:r>
              <a:rPr lang="id-ID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Ada 3 yang umum dipakai :</a:t>
            </a:r>
          </a:p>
          <a:p>
            <a:pPr marL="514350" indent="-514350">
              <a:buAutoNum type="arabicPeriod"/>
            </a:pPr>
            <a:r>
              <a:rPr lang="id-ID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Design Thinking</a:t>
            </a:r>
          </a:p>
          <a:p>
            <a:pPr marL="514350" indent="-514350">
              <a:buAutoNum type="arabicPeriod"/>
            </a:pPr>
            <a:r>
              <a:rPr lang="id-ID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Agile Start-Up</a:t>
            </a:r>
          </a:p>
          <a:p>
            <a:pPr marL="514350" indent="-514350">
              <a:buAutoNum type="arabicPeriod"/>
            </a:pPr>
            <a:r>
              <a:rPr lang="id-ID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Lean Start-Up</a:t>
            </a:r>
          </a:p>
          <a:p>
            <a:pPr marL="514350" indent="-514350">
              <a:buAutoNum type="arabicPeriod"/>
            </a:pPr>
            <a:endParaRPr lang="id-ID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514350" indent="-514350">
              <a:buAutoNum type="arabicPeriod"/>
            </a:pPr>
            <a:endParaRPr lang="id-ID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endParaRPr lang="id-ID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173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/>
            <a:r>
              <a:rPr lang="id-ID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Design Thinking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id-ID" dirty="0"/>
              <a:t>Design Thinking sangat berguna untuk meningkatkan produktivitas dan inovasi dari </a:t>
            </a:r>
            <a:r>
              <a:rPr lang="id-ID" dirty="0" smtClean="0"/>
              <a:t>startup.</a:t>
            </a:r>
          </a:p>
          <a:p>
            <a:pPr marL="0" indent="0">
              <a:buNone/>
            </a:pPr>
            <a:r>
              <a:rPr lang="id-ID" dirty="0" smtClean="0"/>
              <a:t>Ada 6 Tahapan :</a:t>
            </a:r>
          </a:p>
          <a:p>
            <a:pPr marL="514350" indent="-514350">
              <a:buAutoNum type="arabicPeriod"/>
            </a:pPr>
            <a:r>
              <a:rPr lang="id-ID" b="1" dirty="0" smtClean="0">
                <a:solidFill>
                  <a:srgbClr val="0070C0"/>
                </a:solidFill>
              </a:rPr>
              <a:t>Empathize</a:t>
            </a:r>
          </a:p>
          <a:p>
            <a:pPr marL="514350" indent="-514350">
              <a:buAutoNum type="arabicPeriod"/>
            </a:pPr>
            <a:r>
              <a:rPr lang="id-ID" b="1" dirty="0" smtClean="0">
                <a:solidFill>
                  <a:srgbClr val="0070C0"/>
                </a:solidFill>
              </a:rPr>
              <a:t>Define</a:t>
            </a:r>
          </a:p>
          <a:p>
            <a:pPr marL="514350" indent="-514350">
              <a:buAutoNum type="arabicPeriod"/>
            </a:pPr>
            <a:r>
              <a:rPr lang="id-ID" b="1" dirty="0" smtClean="0">
                <a:solidFill>
                  <a:srgbClr val="0070C0"/>
                </a:solidFill>
              </a:rPr>
              <a:t>Ideate</a:t>
            </a:r>
          </a:p>
          <a:p>
            <a:pPr marL="514350" indent="-514350">
              <a:buAutoNum type="arabicPeriod"/>
            </a:pPr>
            <a:r>
              <a:rPr lang="id-ID" b="1" dirty="0" smtClean="0">
                <a:solidFill>
                  <a:srgbClr val="0070C0"/>
                </a:solidFill>
              </a:rPr>
              <a:t>Prototype</a:t>
            </a:r>
          </a:p>
          <a:p>
            <a:pPr marL="514350" indent="-514350">
              <a:buAutoNum type="arabicPeriod"/>
            </a:pPr>
            <a:r>
              <a:rPr lang="id-ID" b="1" dirty="0" smtClean="0">
                <a:solidFill>
                  <a:srgbClr val="0070C0"/>
                </a:solidFill>
              </a:rPr>
              <a:t>Test</a:t>
            </a:r>
          </a:p>
          <a:p>
            <a:pPr marL="514350" indent="-514350">
              <a:buAutoNum type="arabicPeriod"/>
            </a:pPr>
            <a:r>
              <a:rPr lang="id-ID" b="1" dirty="0" smtClean="0">
                <a:solidFill>
                  <a:srgbClr val="0070C0"/>
                </a:solidFill>
              </a:rPr>
              <a:t>Implement</a:t>
            </a:r>
            <a:endParaRPr lang="id-ID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id-ID" dirty="0" smtClean="0"/>
          </a:p>
          <a:p>
            <a:pPr marL="0" indent="0">
              <a:buNone/>
            </a:pPr>
            <a:endParaRPr lang="id-ID" i="1" dirty="0" smtClean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564904"/>
            <a:ext cx="5458345" cy="2634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431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/>
            <a:r>
              <a:rPr lang="id-ID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Design Thinking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dirty="0" smtClean="0"/>
              <a:t>Ada 6 Tahapan :</a:t>
            </a:r>
          </a:p>
          <a:p>
            <a:pPr marL="514350" indent="-514350">
              <a:buAutoNum type="arabicPeriod"/>
            </a:pPr>
            <a:r>
              <a:rPr lang="id-ID" b="1" dirty="0" smtClean="0">
                <a:solidFill>
                  <a:srgbClr val="0070C0"/>
                </a:solidFill>
              </a:rPr>
              <a:t>Empathize</a:t>
            </a:r>
          </a:p>
          <a:p>
            <a:pPr marL="0" indent="0">
              <a:buNone/>
            </a:pPr>
            <a:r>
              <a:rPr lang="id-ID" dirty="0" smtClean="0"/>
              <a:t>Pada </a:t>
            </a:r>
            <a:r>
              <a:rPr lang="id-ID" dirty="0"/>
              <a:t>proses pertama ini , kita harus dapat ikut merasakan apa yang dirasakan target market atau masyarakat sehingga kita bisa mengerti apa sebenarnya permasalahan dan keinginan mereka.</a:t>
            </a:r>
            <a:endParaRPr lang="id-ID" dirty="0" smtClean="0"/>
          </a:p>
          <a:p>
            <a:pPr marL="0" indent="0">
              <a:buNone/>
            </a:pPr>
            <a:endParaRPr lang="id-ID" i="1" dirty="0" smtClean="0"/>
          </a:p>
        </p:txBody>
      </p:sp>
    </p:spTree>
    <p:extLst>
      <p:ext uri="{BB962C8B-B14F-4D97-AF65-F5344CB8AC3E}">
        <p14:creationId xmlns:p14="http://schemas.microsoft.com/office/powerpoint/2010/main" val="1909440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/>
            <a:r>
              <a:rPr lang="id-ID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Design Thinking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dirty="0" smtClean="0"/>
              <a:t>Ada 6 Tahapan :</a:t>
            </a:r>
          </a:p>
          <a:p>
            <a:pPr marL="0" indent="0">
              <a:buNone/>
            </a:pPr>
            <a:r>
              <a:rPr lang="id-ID" b="1" dirty="0" smtClean="0">
                <a:solidFill>
                  <a:srgbClr val="0070C0"/>
                </a:solidFill>
              </a:rPr>
              <a:t>2. Define</a:t>
            </a:r>
          </a:p>
          <a:p>
            <a:pPr marL="0" indent="0">
              <a:buNone/>
            </a:pPr>
            <a:r>
              <a:rPr lang="id-ID" dirty="0"/>
              <a:t>dengan mengerti permasalahan dan keinginan mereka , definisikan apa yang menjadi masalah utama dari hasil empatinya itu. Dengan mengetahui masalah utamanya kita akan bisa tau apa yang mereka butuhkan.</a:t>
            </a:r>
            <a:endParaRPr lang="id-ID" dirty="0" smtClean="0"/>
          </a:p>
          <a:p>
            <a:pPr marL="0" indent="0">
              <a:buNone/>
            </a:pPr>
            <a:endParaRPr lang="id-ID" i="1" dirty="0" smtClean="0"/>
          </a:p>
        </p:txBody>
      </p:sp>
    </p:spTree>
    <p:extLst>
      <p:ext uri="{BB962C8B-B14F-4D97-AF65-F5344CB8AC3E}">
        <p14:creationId xmlns:p14="http://schemas.microsoft.com/office/powerpoint/2010/main" val="2069960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/>
            <a:r>
              <a:rPr lang="id-ID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Design Thinking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id-ID" dirty="0" smtClean="0"/>
              <a:t>Ada 6 Tahapan :</a:t>
            </a:r>
          </a:p>
          <a:p>
            <a:pPr marL="0" indent="0">
              <a:buNone/>
            </a:pPr>
            <a:r>
              <a:rPr lang="id-ID" b="1" dirty="0">
                <a:solidFill>
                  <a:srgbClr val="0070C0"/>
                </a:solidFill>
              </a:rPr>
              <a:t>3</a:t>
            </a:r>
            <a:r>
              <a:rPr lang="id-ID" b="1" dirty="0" smtClean="0">
                <a:solidFill>
                  <a:srgbClr val="0070C0"/>
                </a:solidFill>
              </a:rPr>
              <a:t>. Ideate</a:t>
            </a:r>
          </a:p>
          <a:p>
            <a:pPr marL="0" indent="0">
              <a:buNone/>
            </a:pPr>
            <a:r>
              <a:rPr lang="id-ID" dirty="0" smtClean="0"/>
              <a:t>Kumpulkan </a:t>
            </a:r>
            <a:r>
              <a:rPr lang="id-ID" dirty="0"/>
              <a:t>ide – ide solusi yang bisa menjawab permasalahan utama. </a:t>
            </a:r>
            <a:r>
              <a:rPr lang="id-ID" dirty="0" smtClean="0"/>
              <a:t>Setelahnya </a:t>
            </a:r>
            <a:r>
              <a:rPr lang="id-ID" dirty="0"/>
              <a:t>, baru kita mengelompokkanya menjadi 3 hal yaitu </a:t>
            </a:r>
            <a:r>
              <a:rPr lang="id-ID" i="1" dirty="0"/>
              <a:t>Feasible</a:t>
            </a:r>
            <a:r>
              <a:rPr lang="id-ID" dirty="0"/>
              <a:t> (mampu dilakukan) </a:t>
            </a:r>
            <a:r>
              <a:rPr lang="id-ID" dirty="0" smtClean="0"/>
              <a:t>, </a:t>
            </a:r>
            <a:r>
              <a:rPr lang="id-ID" i="1" dirty="0" smtClean="0"/>
              <a:t>Viable</a:t>
            </a:r>
            <a:r>
              <a:rPr lang="id-ID" dirty="0" smtClean="0"/>
              <a:t> </a:t>
            </a:r>
            <a:r>
              <a:rPr lang="id-ID" dirty="0"/>
              <a:t>(mampu berlanjut) </a:t>
            </a:r>
            <a:r>
              <a:rPr lang="id-ID" dirty="0" smtClean="0"/>
              <a:t>, </a:t>
            </a:r>
            <a:r>
              <a:rPr lang="id-ID" i="1" dirty="0" smtClean="0"/>
              <a:t>Desirable</a:t>
            </a:r>
            <a:r>
              <a:rPr lang="id-ID" dirty="0" smtClean="0"/>
              <a:t> </a:t>
            </a:r>
            <a:r>
              <a:rPr lang="id-ID" dirty="0"/>
              <a:t>(sangat diperlukan ). </a:t>
            </a:r>
            <a:endParaRPr lang="id-ID" dirty="0" smtClean="0"/>
          </a:p>
          <a:p>
            <a:pPr marL="0" indent="0">
              <a:buNone/>
            </a:pPr>
            <a:r>
              <a:rPr lang="id-ID" dirty="0" smtClean="0"/>
              <a:t>Tentukan </a:t>
            </a:r>
            <a:r>
              <a:rPr lang="id-ID" dirty="0"/>
              <a:t>solusi – solusi mana yang cocok dan memiliki value for business yang paling besar serta menghabiskan waktu yang paling sedikit.</a:t>
            </a:r>
            <a:endParaRPr lang="id-ID" i="1" dirty="0" smtClean="0"/>
          </a:p>
        </p:txBody>
      </p:sp>
    </p:spTree>
    <p:extLst>
      <p:ext uri="{BB962C8B-B14F-4D97-AF65-F5344CB8AC3E}">
        <p14:creationId xmlns:p14="http://schemas.microsoft.com/office/powerpoint/2010/main" val="3558210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/>
            <a:r>
              <a:rPr lang="id-ID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Design Thinking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dirty="0" smtClean="0"/>
              <a:t>Ada 6 Tahapan :</a:t>
            </a:r>
          </a:p>
          <a:p>
            <a:pPr marL="0" indent="0">
              <a:buNone/>
            </a:pPr>
            <a:r>
              <a:rPr lang="id-ID" b="1" dirty="0" smtClean="0">
                <a:solidFill>
                  <a:srgbClr val="0070C0"/>
                </a:solidFill>
              </a:rPr>
              <a:t>4. Prototype</a:t>
            </a:r>
          </a:p>
          <a:p>
            <a:pPr marL="0" indent="0">
              <a:buNone/>
            </a:pPr>
            <a:r>
              <a:rPr lang="id-ID" dirty="0"/>
              <a:t>Setelah mendapatkan ide solusi terbaik , buat rancangannya (prototyping) dimulai dari tahap </a:t>
            </a:r>
            <a:r>
              <a:rPr lang="id-ID" i="1" dirty="0"/>
              <a:t>sketch</a:t>
            </a:r>
            <a:r>
              <a:rPr lang="id-ID" dirty="0"/>
              <a:t>, </a:t>
            </a:r>
            <a:r>
              <a:rPr lang="id-ID" i="1" dirty="0"/>
              <a:t>wireframe</a:t>
            </a:r>
            <a:r>
              <a:rPr lang="id-ID" dirty="0"/>
              <a:t>, hingga dalam bentuk 3D </a:t>
            </a:r>
            <a:r>
              <a:rPr lang="id-ID" i="1" dirty="0"/>
              <a:t>mockup</a:t>
            </a:r>
            <a:r>
              <a:rPr lang="id-ID" dirty="0"/>
              <a:t>. Prototyping digunakan agar kita bisa tau gambaran ide yang akan kita buat</a:t>
            </a:r>
            <a:endParaRPr lang="id-ID" i="1" dirty="0" smtClean="0"/>
          </a:p>
        </p:txBody>
      </p:sp>
    </p:spTree>
    <p:extLst>
      <p:ext uri="{BB962C8B-B14F-4D97-AF65-F5344CB8AC3E}">
        <p14:creationId xmlns:p14="http://schemas.microsoft.com/office/powerpoint/2010/main" val="339871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/>
            <a:r>
              <a:rPr lang="id-ID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Design Thinking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dirty="0" smtClean="0"/>
              <a:t>Ada 6 Tahapan :</a:t>
            </a:r>
          </a:p>
          <a:p>
            <a:pPr marL="0" indent="0">
              <a:buNone/>
            </a:pPr>
            <a:r>
              <a:rPr lang="id-ID" b="1" dirty="0">
                <a:solidFill>
                  <a:srgbClr val="0070C0"/>
                </a:solidFill>
              </a:rPr>
              <a:t>5</a:t>
            </a:r>
            <a:r>
              <a:rPr lang="id-ID" b="1" dirty="0" smtClean="0">
                <a:solidFill>
                  <a:srgbClr val="0070C0"/>
                </a:solidFill>
              </a:rPr>
              <a:t>. Test</a:t>
            </a:r>
          </a:p>
          <a:p>
            <a:pPr marL="0" indent="0">
              <a:buNone/>
            </a:pPr>
            <a:r>
              <a:rPr lang="id-ID" dirty="0"/>
              <a:t>Prototype sudah jadi , selanjutnya lakukan testimoni , bisa testimoni ke anggota startup , teman – teman , dosen maupun masyarakat langsung. Terus kembangkan aplikasi sesuai hasil testimoni , tampung semua kritik dan saran hingga produk kita siap untuk direalisasikan</a:t>
            </a:r>
            <a:endParaRPr lang="id-ID" i="1" dirty="0" smtClean="0"/>
          </a:p>
        </p:txBody>
      </p:sp>
    </p:spTree>
    <p:extLst>
      <p:ext uri="{BB962C8B-B14F-4D97-AF65-F5344CB8AC3E}">
        <p14:creationId xmlns:p14="http://schemas.microsoft.com/office/powerpoint/2010/main" val="3110560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/>
            <a:r>
              <a:rPr lang="id-ID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Design Thinking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id-ID" dirty="0" smtClean="0"/>
              <a:t>Ada 6 Tahapan :</a:t>
            </a:r>
          </a:p>
          <a:p>
            <a:pPr marL="0" indent="0">
              <a:buNone/>
            </a:pPr>
            <a:r>
              <a:rPr lang="id-ID" b="1" dirty="0" smtClean="0">
                <a:solidFill>
                  <a:srgbClr val="0070C0"/>
                </a:solidFill>
              </a:rPr>
              <a:t>6. Implement</a:t>
            </a:r>
          </a:p>
          <a:p>
            <a:pPr marL="0" indent="0">
              <a:buNone/>
            </a:pPr>
            <a:r>
              <a:rPr lang="id-ID" dirty="0"/>
              <a:t>Setelah produk kita jadi , siap untuk diimplementasikan. Giatkan publikasi sehingga kita bisa mendapatkan user dan investor. Investor sangat penting untuk menambah modal sehingga meningkatkan produk dan memperluas pasar</a:t>
            </a:r>
            <a:r>
              <a:rPr lang="id-ID" dirty="0" smtClean="0"/>
              <a:t>.</a:t>
            </a:r>
          </a:p>
          <a:p>
            <a:pPr marL="0" indent="0">
              <a:buNone/>
            </a:pPr>
            <a:r>
              <a:rPr lang="id-ID" dirty="0" smtClean="0"/>
              <a:t> Tetap menerima </a:t>
            </a:r>
            <a:r>
              <a:rPr lang="id-ID" dirty="0"/>
              <a:t>kritik dan saran , kembali pada tahap 1 yaitu empati untuk terus mendapatkan inovasi, sehingga startup kita dapat senantiasa berkembang dan menjadi unggulan.</a:t>
            </a:r>
            <a:endParaRPr lang="id-ID" i="1" dirty="0" smtClean="0"/>
          </a:p>
        </p:txBody>
      </p:sp>
    </p:spTree>
    <p:extLst>
      <p:ext uri="{BB962C8B-B14F-4D97-AF65-F5344CB8AC3E}">
        <p14:creationId xmlns:p14="http://schemas.microsoft.com/office/powerpoint/2010/main" val="349647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id-ID" b="1" i="1" dirty="0" smtClean="0">
                <a:solidFill>
                  <a:srgbClr val="FFC000"/>
                </a:solidFill>
              </a:rPr>
              <a:t>Agile Start-Up</a:t>
            </a:r>
            <a:endParaRPr lang="id-ID" b="1" i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8352928" cy="50405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d-ID" b="1" dirty="0" smtClean="0">
                <a:solidFill>
                  <a:srgbClr val="FFC000"/>
                </a:solidFill>
              </a:rPr>
              <a:t>5 Prinsip Utama :</a:t>
            </a:r>
          </a:p>
          <a:p>
            <a:pPr marL="0" indent="0">
              <a:buNone/>
            </a:pPr>
            <a:r>
              <a:rPr lang="id-ID" b="1" dirty="0" smtClean="0">
                <a:solidFill>
                  <a:srgbClr val="FFC000"/>
                </a:solidFill>
              </a:rPr>
              <a:t>1. Komunikasi (</a:t>
            </a:r>
            <a:r>
              <a:rPr lang="id-ID" b="1" i="1" dirty="0" smtClean="0">
                <a:solidFill>
                  <a:srgbClr val="FFC000"/>
                </a:solidFill>
              </a:rPr>
              <a:t>Communication</a:t>
            </a:r>
            <a:r>
              <a:rPr lang="id-ID" b="1" dirty="0" smtClean="0">
                <a:solidFill>
                  <a:srgbClr val="FFC000"/>
                </a:solidFill>
              </a:rPr>
              <a:t>)</a:t>
            </a:r>
          </a:p>
          <a:p>
            <a:pPr marL="0" indent="0">
              <a:buNone/>
            </a:pPr>
            <a:r>
              <a:rPr lang="id-ID" dirty="0" smtClean="0"/>
              <a:t>Komunikasi langsung dengan pengguna. Seolah2 pengguna adalah bagian dari tim pembuat.</a:t>
            </a:r>
          </a:p>
          <a:p>
            <a:pPr marL="0" indent="0">
              <a:buNone/>
            </a:pPr>
            <a:r>
              <a:rPr lang="id-ID" b="1" dirty="0" smtClean="0">
                <a:solidFill>
                  <a:srgbClr val="FFC000"/>
                </a:solidFill>
              </a:rPr>
              <a:t>2. Kesederhanaan (</a:t>
            </a:r>
            <a:r>
              <a:rPr lang="id-ID" b="1" i="1" dirty="0" smtClean="0">
                <a:solidFill>
                  <a:srgbClr val="FFC000"/>
                </a:solidFill>
              </a:rPr>
              <a:t>Simplicity</a:t>
            </a:r>
            <a:r>
              <a:rPr lang="id-ID" b="1" dirty="0" smtClean="0">
                <a:solidFill>
                  <a:srgbClr val="FFC000"/>
                </a:solidFill>
              </a:rPr>
              <a:t>)</a:t>
            </a:r>
          </a:p>
          <a:p>
            <a:pPr marL="0" indent="0">
              <a:buNone/>
            </a:pPr>
            <a:r>
              <a:rPr lang="id-ID" dirty="0" smtClean="0"/>
              <a:t>Mencari solusi yang paling sederhana.</a:t>
            </a:r>
          </a:p>
          <a:p>
            <a:pPr marL="0" indent="0">
              <a:buNone/>
            </a:pPr>
            <a:r>
              <a:rPr lang="id-ID" b="1" dirty="0" smtClean="0">
                <a:solidFill>
                  <a:srgbClr val="FFC000"/>
                </a:solidFill>
              </a:rPr>
              <a:t>3. Umpan Balik (</a:t>
            </a:r>
            <a:r>
              <a:rPr lang="id-ID" b="1" i="1" dirty="0" smtClean="0">
                <a:solidFill>
                  <a:srgbClr val="FFC000"/>
                </a:solidFill>
              </a:rPr>
              <a:t>Feedback</a:t>
            </a:r>
            <a:r>
              <a:rPr lang="id-ID" b="1" dirty="0" smtClean="0">
                <a:solidFill>
                  <a:srgbClr val="FFC000"/>
                </a:solidFill>
              </a:rPr>
              <a:t>)</a:t>
            </a:r>
          </a:p>
          <a:p>
            <a:pPr marL="0" indent="0">
              <a:buNone/>
            </a:pPr>
            <a:r>
              <a:rPr lang="id-ID" dirty="0"/>
              <a:t>Wajib, diperlukan untuk mengetahui kemajuan dari proses dan kualitas produk yang dibangun</a:t>
            </a:r>
            <a:r>
              <a:rPr lang="id-ID" dirty="0" smtClean="0"/>
              <a:t>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2918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id-ID" b="1" i="1" dirty="0" smtClean="0">
                <a:solidFill>
                  <a:srgbClr val="FFC000"/>
                </a:solidFill>
              </a:rPr>
              <a:t>Agile Start-Up</a:t>
            </a:r>
            <a:endParaRPr lang="id-ID" b="1" i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b="1" dirty="0" smtClean="0">
                <a:solidFill>
                  <a:srgbClr val="FFC000"/>
                </a:solidFill>
              </a:rPr>
              <a:t>4. Keberanian </a:t>
            </a:r>
            <a:r>
              <a:rPr lang="id-ID" b="1" dirty="0">
                <a:solidFill>
                  <a:srgbClr val="FFC000"/>
                </a:solidFill>
              </a:rPr>
              <a:t>(</a:t>
            </a:r>
            <a:r>
              <a:rPr lang="id-ID" b="1" i="1" dirty="0">
                <a:solidFill>
                  <a:srgbClr val="FFC000"/>
                </a:solidFill>
              </a:rPr>
              <a:t>Courage</a:t>
            </a:r>
            <a:r>
              <a:rPr lang="id-ID" b="1" dirty="0" smtClean="0">
                <a:solidFill>
                  <a:srgbClr val="FFC000"/>
                </a:solidFill>
              </a:rPr>
              <a:t>)</a:t>
            </a:r>
          </a:p>
          <a:p>
            <a:pPr marL="0" indent="0">
              <a:buNone/>
            </a:pPr>
            <a:r>
              <a:rPr lang="id-ID" dirty="0"/>
              <a:t>Berani mencoba ide </a:t>
            </a:r>
            <a:r>
              <a:rPr lang="id-ID" dirty="0" smtClean="0"/>
              <a:t>baru.</a:t>
            </a:r>
            <a:endParaRPr lang="id-ID" dirty="0"/>
          </a:p>
          <a:p>
            <a:pPr marL="0" indent="0">
              <a:buNone/>
            </a:pPr>
            <a:r>
              <a:rPr lang="id-ID" b="1" dirty="0" smtClean="0">
                <a:solidFill>
                  <a:srgbClr val="FFC000"/>
                </a:solidFill>
              </a:rPr>
              <a:t>5. Menghormati </a:t>
            </a:r>
            <a:r>
              <a:rPr lang="id-ID" b="1" dirty="0">
                <a:solidFill>
                  <a:srgbClr val="FFC000"/>
                </a:solidFill>
              </a:rPr>
              <a:t>(</a:t>
            </a:r>
            <a:r>
              <a:rPr lang="id-ID" b="1" i="1" dirty="0">
                <a:solidFill>
                  <a:srgbClr val="FFC000"/>
                </a:solidFill>
              </a:rPr>
              <a:t>Respect</a:t>
            </a:r>
            <a:r>
              <a:rPr lang="id-ID" b="1" dirty="0" smtClean="0">
                <a:solidFill>
                  <a:srgbClr val="FFC000"/>
                </a:solidFill>
              </a:rPr>
              <a:t>)</a:t>
            </a:r>
          </a:p>
          <a:p>
            <a:pPr marL="0" indent="0">
              <a:buNone/>
            </a:pPr>
            <a:r>
              <a:rPr lang="id-ID" dirty="0"/>
              <a:t>Respek terhadap anggota tim yang lain.  </a:t>
            </a:r>
            <a:r>
              <a:rPr lang="id-ID" dirty="0"/>
              <a:t>Karena siklus pendek dan integrasi </a:t>
            </a:r>
            <a:r>
              <a:rPr lang="id-ID" dirty="0" smtClean="0"/>
              <a:t>kontinue.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069280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pPr algn="l"/>
            <a:r>
              <a:rPr lang="id-ID" b="1" i="1" dirty="0" smtClean="0">
                <a:solidFill>
                  <a:srgbClr val="FFC000"/>
                </a:solidFill>
              </a:rPr>
              <a:t>Agile Start-Up</a:t>
            </a:r>
            <a:endParaRPr lang="id-ID" b="1" i="1" dirty="0">
              <a:solidFill>
                <a:srgbClr val="FFC000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0808"/>
            <a:ext cx="9144000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1127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Alasan Menggunakan </a:t>
            </a:r>
            <a:r>
              <a:rPr lang="id-ID" b="1" i="1" dirty="0">
                <a:solidFill>
                  <a:srgbClr val="FFC000"/>
                </a:solidFill>
              </a:rPr>
              <a:t>Agile </a:t>
            </a:r>
            <a:r>
              <a:rPr lang="id-ID" b="1" i="1" dirty="0" smtClean="0">
                <a:solidFill>
                  <a:srgbClr val="FFC000"/>
                </a:solidFill>
              </a:rPr>
              <a:t>Start-Up</a:t>
            </a:r>
            <a:endParaRPr lang="id-ID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id-ID" dirty="0" smtClean="0"/>
              <a:t>Memerlukan waktu yang cepat untuk beradaptasi</a:t>
            </a:r>
          </a:p>
          <a:p>
            <a:pPr marL="514350" indent="-514350">
              <a:buAutoNum type="arabicPeriod"/>
            </a:pPr>
            <a:r>
              <a:rPr lang="id-ID" dirty="0" smtClean="0"/>
              <a:t>Response terhadap perubahan cepat</a:t>
            </a:r>
          </a:p>
          <a:p>
            <a:pPr marL="514350" indent="-514350">
              <a:buAutoNum type="arabicPeriod"/>
            </a:pPr>
            <a:r>
              <a:rPr lang="id-ID" dirty="0" smtClean="0"/>
              <a:t>Dokumentasi dikesankan bukan yang utama tetapi tetap akan disempurnakan. Lebih utama memenuhi kebutuhan pelanggan</a:t>
            </a:r>
          </a:p>
          <a:p>
            <a:pPr marL="514350" indent="-514350">
              <a:buAutoNum type="arabicPeriod"/>
            </a:pPr>
            <a:r>
              <a:rPr lang="id-ID" dirty="0" smtClean="0"/>
              <a:t>Pengerjaan produk / jasa dengan membuat tim-tim kecil dengan tugasnya masing2.</a:t>
            </a:r>
          </a:p>
          <a:p>
            <a:pPr marL="514350" indent="-514350">
              <a:buAutoNum type="arabicPeriod"/>
            </a:pPr>
            <a:r>
              <a:rPr lang="id-ID" dirty="0" smtClean="0"/>
              <a:t>Berkolaborasi dengan klien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5551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id-ID" b="1" i="1" dirty="0" smtClean="0">
                <a:solidFill>
                  <a:schemeClr val="accent2">
                    <a:lumMod val="75000"/>
                  </a:schemeClr>
                </a:solidFill>
              </a:rPr>
              <a:t>Lean Start-Up</a:t>
            </a:r>
            <a:endParaRPr lang="id-ID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dirty="0" smtClean="0"/>
              <a:t>Proses dilakukan dengan cepat untuk membangun prototype agar dapat menguji asumsi per user. </a:t>
            </a:r>
          </a:p>
          <a:p>
            <a:pPr marL="0" indent="0">
              <a:buNone/>
            </a:pPr>
            <a:r>
              <a:rPr lang="id-ID" dirty="0" smtClean="0"/>
              <a:t>Ada 3 Tahap :</a:t>
            </a:r>
          </a:p>
          <a:p>
            <a:pPr marL="514350" indent="-514350">
              <a:buAutoNum type="arabicPeriod"/>
            </a:pPr>
            <a:r>
              <a:rPr lang="id-ID" dirty="0" smtClean="0"/>
              <a:t>Pembangunan (</a:t>
            </a:r>
            <a:r>
              <a:rPr lang="id-ID" i="1" dirty="0" smtClean="0"/>
              <a:t>Build</a:t>
            </a:r>
            <a:r>
              <a:rPr lang="id-ID" dirty="0" smtClean="0"/>
              <a:t>)</a:t>
            </a:r>
          </a:p>
          <a:p>
            <a:pPr marL="514350" indent="-514350">
              <a:buAutoNum type="arabicPeriod"/>
            </a:pPr>
            <a:r>
              <a:rPr lang="id-ID" dirty="0" smtClean="0"/>
              <a:t>Pengukuran (</a:t>
            </a:r>
            <a:r>
              <a:rPr lang="id-ID" i="1" dirty="0" smtClean="0"/>
              <a:t>Measure</a:t>
            </a:r>
            <a:r>
              <a:rPr lang="id-ID" dirty="0" smtClean="0"/>
              <a:t>)</a:t>
            </a:r>
          </a:p>
          <a:p>
            <a:pPr marL="514350" indent="-514350">
              <a:buAutoNum type="arabicPeriod"/>
            </a:pPr>
            <a:r>
              <a:rPr lang="id-ID" dirty="0" smtClean="0"/>
              <a:t>Pembelajaran (</a:t>
            </a:r>
            <a:r>
              <a:rPr lang="id-ID" i="1" dirty="0" smtClean="0"/>
              <a:t>Learn</a:t>
            </a:r>
            <a:r>
              <a:rPr lang="id-ID" dirty="0" smtClean="0"/>
              <a:t>) </a:t>
            </a:r>
          </a:p>
          <a:p>
            <a:pPr marL="0" indent="0">
              <a:buNone/>
            </a:pPr>
            <a:r>
              <a:rPr lang="id-ID" dirty="0" smtClean="0"/>
              <a:t>melalui validasi dan </a:t>
            </a:r>
            <a:r>
              <a:rPr lang="id-ID" i="1" dirty="0" smtClean="0"/>
              <a:t>innovation accounting</a:t>
            </a:r>
            <a:r>
              <a:rPr lang="id-ID" dirty="0" smtClean="0"/>
              <a:t>.</a:t>
            </a:r>
            <a:endParaRPr lang="id-ID" dirty="0" smtClean="0"/>
          </a:p>
        </p:txBody>
      </p:sp>
    </p:spTree>
    <p:extLst>
      <p:ext uri="{BB962C8B-B14F-4D97-AF65-F5344CB8AC3E}">
        <p14:creationId xmlns:p14="http://schemas.microsoft.com/office/powerpoint/2010/main" val="425340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id-ID" b="1" i="1" dirty="0" smtClean="0">
                <a:solidFill>
                  <a:schemeClr val="accent2">
                    <a:lumMod val="75000"/>
                  </a:schemeClr>
                </a:solidFill>
              </a:rPr>
              <a:t>Lean Start-Up</a:t>
            </a:r>
            <a:endParaRPr lang="id-ID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916832"/>
            <a:ext cx="5457006" cy="3401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4341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id-ID" b="1" i="1" dirty="0" smtClean="0">
                <a:solidFill>
                  <a:schemeClr val="accent2">
                    <a:lumMod val="75000"/>
                  </a:schemeClr>
                </a:solidFill>
              </a:rPr>
              <a:t>Lean Start-Up</a:t>
            </a:r>
            <a:endParaRPr lang="id-ID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35" y="1772816"/>
            <a:ext cx="3320543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72816"/>
            <a:ext cx="4461008" cy="334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12688" y="5611329"/>
            <a:ext cx="4966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</a:rPr>
              <a:t>Diulang sampai kepuasan pelanggan </a:t>
            </a:r>
            <a:endParaRPr lang="id-ID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027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2620887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4000" dirty="0" smtClean="0"/>
              <a:t>Tahapan I : Market Validation</a:t>
            </a:r>
          </a:p>
          <a:p>
            <a:pPr marL="0" indent="0">
              <a:buNone/>
            </a:pPr>
            <a:r>
              <a:rPr lang="id-ID" sz="4000" dirty="0" smtClean="0"/>
              <a:t>Tahap II : Product Validation</a:t>
            </a:r>
          </a:p>
          <a:p>
            <a:pPr marL="0" indent="0">
              <a:buNone/>
            </a:pPr>
            <a:r>
              <a:rPr lang="id-ID" sz="4000" dirty="0" smtClean="0"/>
              <a:t>Tahap III : Business Validation</a:t>
            </a:r>
            <a:endParaRPr lang="id-ID" sz="4000" dirty="0" smtClean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id-ID" b="1" i="1" dirty="0" smtClean="0">
                <a:solidFill>
                  <a:schemeClr val="accent2">
                    <a:lumMod val="75000"/>
                  </a:schemeClr>
                </a:solidFill>
              </a:rPr>
              <a:t>Lean Start-Up</a:t>
            </a:r>
            <a:endParaRPr lang="id-ID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521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700808"/>
            <a:ext cx="8229600" cy="4752528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742950" indent="-742950">
              <a:buAutoNum type="arabicPeriod"/>
            </a:pPr>
            <a:r>
              <a:rPr lang="id-ID" sz="4000" dirty="0" smtClean="0"/>
              <a:t>Entrepreneurs are everywhere</a:t>
            </a:r>
          </a:p>
          <a:p>
            <a:pPr marL="742950" indent="-742950">
              <a:buAutoNum type="arabicPeriod"/>
            </a:pPr>
            <a:r>
              <a:rPr lang="id-ID" sz="4000" dirty="0" smtClean="0"/>
              <a:t>Kewirausahaan adalah bentuk ilmu manajemen</a:t>
            </a:r>
          </a:p>
          <a:p>
            <a:pPr marL="742950" indent="-742950">
              <a:buAutoNum type="arabicPeriod"/>
            </a:pPr>
            <a:r>
              <a:rPr lang="id-ID" sz="4000" dirty="0" smtClean="0"/>
              <a:t>Validated Learning</a:t>
            </a:r>
          </a:p>
          <a:p>
            <a:pPr marL="742950" indent="-742950">
              <a:buAutoNum type="arabicPeriod"/>
            </a:pPr>
            <a:r>
              <a:rPr lang="id-ID" sz="4000" dirty="0" smtClean="0"/>
              <a:t>Proses build-measure-learn</a:t>
            </a:r>
          </a:p>
          <a:p>
            <a:pPr marL="742950" indent="-742950">
              <a:buAutoNum type="arabicPeriod"/>
            </a:pPr>
            <a:r>
              <a:rPr lang="id-ID" sz="4000" dirty="0" smtClean="0"/>
              <a:t>Innovation Accounting</a:t>
            </a:r>
          </a:p>
          <a:p>
            <a:pPr marL="742950" indent="-742950">
              <a:buAutoNum type="arabicPeriod"/>
            </a:pPr>
            <a:endParaRPr lang="id-ID" sz="4000" dirty="0" smtClean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id-ID" b="1" i="1" dirty="0" smtClean="0">
                <a:solidFill>
                  <a:schemeClr val="accent2">
                    <a:lumMod val="75000"/>
                  </a:schemeClr>
                </a:solidFill>
              </a:rPr>
              <a:t>Prinsip Lean Start-Up</a:t>
            </a:r>
            <a:endParaRPr lang="id-ID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52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Reference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Information Technology Business Start-Up. Yudho Yudhanto. 2018</a:t>
            </a:r>
          </a:p>
          <a:p>
            <a:r>
              <a:rPr lang="id-ID" dirty="0"/>
              <a:t>Budi Rahardjo, “Starting-up”, PT Insan Infonesia, 2016</a:t>
            </a:r>
            <a:r>
              <a:rPr lang="id-ID" dirty="0" smtClean="0"/>
              <a:t>.</a:t>
            </a:r>
            <a:endParaRPr lang="id-ID" dirty="0" smtClean="0"/>
          </a:p>
        </p:txBody>
      </p:sp>
    </p:spTree>
    <p:extLst>
      <p:ext uri="{BB962C8B-B14F-4D97-AF65-F5344CB8AC3E}">
        <p14:creationId xmlns:p14="http://schemas.microsoft.com/office/powerpoint/2010/main" val="309589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578</Words>
  <Application>Microsoft Office PowerPoint</Application>
  <PresentationFormat>On-screen Show (4:3)</PresentationFormat>
  <Paragraphs>87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E-Business FRAMEWORK START-UP</vt:lpstr>
      <vt:lpstr>Framework Start-Up</vt:lpstr>
      <vt:lpstr>Design Thinking</vt:lpstr>
      <vt:lpstr>Design Thinking</vt:lpstr>
      <vt:lpstr>Design Thinking</vt:lpstr>
      <vt:lpstr>Design Thinking</vt:lpstr>
      <vt:lpstr>Design Thinking</vt:lpstr>
      <vt:lpstr>Design Thinking</vt:lpstr>
      <vt:lpstr>Design Thinking</vt:lpstr>
      <vt:lpstr>Agile Start-Up</vt:lpstr>
      <vt:lpstr>Agile Start-Up</vt:lpstr>
      <vt:lpstr>Agile Start-Up</vt:lpstr>
      <vt:lpstr>Alasan Menggunakan Agile Start-Up</vt:lpstr>
      <vt:lpstr>Lean Start-Up</vt:lpstr>
      <vt:lpstr>Lean Start-Up</vt:lpstr>
      <vt:lpstr>Lean Start-Up</vt:lpstr>
      <vt:lpstr>Lean Start-Up</vt:lpstr>
      <vt:lpstr>Prinsip Lean Start-Up</vt:lpstr>
      <vt:lpstr>Reference 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E-Business</dc:title>
  <dc:creator>Noora</dc:creator>
  <cp:lastModifiedBy>ismail - [2010]</cp:lastModifiedBy>
  <cp:revision>27</cp:revision>
  <dcterms:created xsi:type="dcterms:W3CDTF">2019-05-08T01:48:46Z</dcterms:created>
  <dcterms:modified xsi:type="dcterms:W3CDTF">2019-05-15T07:31:49Z</dcterms:modified>
</cp:coreProperties>
</file>