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11" name="Slide Number Placeholder 10"/>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3" name="Footer Placeholder 2"/>
          <p:cNvSpPr>
            <a:spLocks noGrp="1"/>
          </p:cNvSpPr>
          <p:nvPr>
            <p:ph type="ftr" sz="quarter" idx="11"/>
          </p:nvPr>
        </p:nvSpPr>
        <p:spPr/>
        <p:txBody>
          <a:bodyPr/>
          <a:lstStyle>
            <a:extLst/>
          </a:lstStyle>
          <a:p>
            <a:endParaRPr lang="id-ID"/>
          </a:p>
        </p:txBody>
      </p:sp>
      <p:sp>
        <p:nvSpPr>
          <p:cNvPr id="4" name="Slide Number Placeholder 3"/>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3ED9AE1B-A442-4D6E-9022-DCFB2F56D53F}" type="slidenum">
              <a:rPr lang="id-ID" smtClean="0"/>
              <a:pPr/>
              <a:t>‹#›</a:t>
            </a:fld>
            <a:endParaRPr lang="id-ID"/>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transition>
    <p:dissolv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77D826B-307C-401C-85C6-6CE0027A3894}" type="datetimeFigureOut">
              <a:rPr lang="id-ID" smtClean="0"/>
              <a:pPr/>
              <a:t>22/05/2012</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3ED9AE1B-A442-4D6E-9022-DCFB2F56D53F}" type="slidenum">
              <a:rPr lang="id-ID" smtClean="0"/>
              <a:pPr/>
              <a:t>‹#›</a:t>
            </a:fld>
            <a:endParaRPr lang="id-ID"/>
          </a:p>
        </p:txBody>
      </p:sp>
    </p:spTree>
  </p:cSld>
  <p:clrMapOvr>
    <a:masterClrMapping/>
  </p:clrMapOvr>
  <p:transition>
    <p:dissolv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B77D826B-307C-401C-85C6-6CE0027A3894}" type="datetimeFigureOut">
              <a:rPr lang="id-ID" smtClean="0"/>
              <a:pPr/>
              <a:t>22/05/2012</a:t>
            </a:fld>
            <a:endParaRPr lang="id-ID"/>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id-ID"/>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3ED9AE1B-A442-4D6E-9022-DCFB2F56D53F}"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dissolve/>
  </p:transition>
  <p:timing>
    <p:tnLst>
      <p:par>
        <p:cTn id="1" dur="indefinite" restart="never" nodeType="tmRoot"/>
      </p:par>
    </p:tnLst>
  </p:timing>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85729"/>
            <a:ext cx="7772400" cy="1857387"/>
          </a:xfrm>
        </p:spPr>
        <p:txBody>
          <a:bodyPr>
            <a:normAutofit fontScale="90000"/>
          </a:bodyPr>
          <a:lstStyle/>
          <a:p>
            <a:pPr algn="ctr"/>
            <a:r>
              <a:rPr lang="id-ID" dirty="0" smtClean="0"/>
              <a:t>Metodologi  Pengembangan Sikap Dan Perilaku AUD</a:t>
            </a:r>
            <a:endParaRPr lang="id-ID" dirty="0"/>
          </a:p>
        </p:txBody>
      </p:sp>
      <p:sp>
        <p:nvSpPr>
          <p:cNvPr id="3" name="Subtitle 2"/>
          <p:cNvSpPr>
            <a:spLocks noGrp="1"/>
          </p:cNvSpPr>
          <p:nvPr>
            <p:ph type="subTitle" idx="1"/>
          </p:nvPr>
        </p:nvSpPr>
        <p:spPr>
          <a:xfrm>
            <a:off x="1371600" y="2143116"/>
            <a:ext cx="6400800" cy="2214578"/>
          </a:xfrm>
        </p:spPr>
        <p:txBody>
          <a:bodyPr>
            <a:normAutofit/>
          </a:bodyPr>
          <a:lstStyle/>
          <a:p>
            <a:pPr algn="ctr"/>
            <a:r>
              <a:rPr lang="id-ID" dirty="0" smtClean="0">
                <a:solidFill>
                  <a:schemeClr val="tx1"/>
                </a:solidFill>
              </a:rPr>
              <a:t>Perilaku Dan Kemampuan Dasar Melalui Metode </a:t>
            </a:r>
            <a:r>
              <a:rPr lang="id-ID" dirty="0" smtClean="0">
                <a:solidFill>
                  <a:schemeClr val="tx1"/>
                </a:solidFill>
              </a:rPr>
              <a:t>Karyawisata</a:t>
            </a:r>
          </a:p>
          <a:p>
            <a:pPr algn="ctr"/>
            <a:endParaRPr lang="id-ID" dirty="0" smtClean="0">
              <a:solidFill>
                <a:schemeClr val="tx1"/>
              </a:solidFill>
            </a:endParaRPr>
          </a:p>
          <a:p>
            <a:pPr algn="ctr"/>
            <a:endParaRPr lang="id-ID" dirty="0" smtClean="0">
              <a:solidFill>
                <a:schemeClr val="tx1"/>
              </a:solidFill>
            </a:endParaRPr>
          </a:p>
          <a:p>
            <a:pPr algn="ctr"/>
            <a:r>
              <a:rPr lang="id-ID" dirty="0" smtClean="0">
                <a:solidFill>
                  <a:schemeClr val="tx1"/>
                </a:solidFill>
              </a:rPr>
              <a:t>DWI PRASETIYAWATI D.H., S.Pd.,M.Pd.</a:t>
            </a:r>
            <a:endParaRPr lang="id-ID" dirty="0" smtClean="0">
              <a:solidFill>
                <a:schemeClr val="tx1"/>
              </a:solidFill>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dirty="0"/>
              <a:t>Hakikat Metode Karyawisata</a:t>
            </a:r>
            <a:br>
              <a:rPr lang="id-ID" dirty="0"/>
            </a:br>
            <a:endParaRPr lang="id-ID" dirty="0"/>
          </a:p>
        </p:txBody>
      </p:sp>
      <p:sp>
        <p:nvSpPr>
          <p:cNvPr id="3" name="Content Placeholder 2"/>
          <p:cNvSpPr>
            <a:spLocks noGrp="1"/>
          </p:cNvSpPr>
          <p:nvPr>
            <p:ph idx="1"/>
          </p:nvPr>
        </p:nvSpPr>
        <p:spPr/>
        <p:txBody>
          <a:bodyPr/>
          <a:lstStyle/>
          <a:p>
            <a:r>
              <a:rPr lang="id-ID" dirty="0"/>
              <a:t>A.Pengertian Metode Karyawisata</a:t>
            </a:r>
          </a:p>
          <a:p>
            <a:r>
              <a:rPr lang="id-ID" dirty="0"/>
              <a:t>Metode karyawisata adalah suatu metode dalam kegiatan pembelajaran dengan cara mengamati dunia sesuai dengan kenyataan yang ada secara langsung, meliputi manusia, hewan, tumbuh-tumbuhan, dan benda-benda lainnya.</a:t>
            </a: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dirty="0" smtClean="0"/>
              <a:t> </a:t>
            </a:r>
            <a:r>
              <a:rPr lang="id-ID" dirty="0"/>
              <a:t>Tujuan Dan Manfaat Metode Karyawisata.</a:t>
            </a:r>
            <a:br>
              <a:rPr lang="id-ID" dirty="0"/>
            </a:br>
            <a:endParaRPr lang="id-ID" dirty="0"/>
          </a:p>
        </p:txBody>
      </p:sp>
      <p:sp>
        <p:nvSpPr>
          <p:cNvPr id="3" name="Content Placeholder 2"/>
          <p:cNvSpPr>
            <a:spLocks noGrp="1"/>
          </p:cNvSpPr>
          <p:nvPr>
            <p:ph idx="1"/>
          </p:nvPr>
        </p:nvSpPr>
        <p:spPr/>
        <p:txBody>
          <a:bodyPr>
            <a:normAutofit fontScale="70000" lnSpcReduction="20000"/>
          </a:bodyPr>
          <a:lstStyle/>
          <a:p>
            <a:r>
              <a:rPr lang="id-ID" dirty="0" smtClean="0"/>
              <a:t>Manfaat </a:t>
            </a:r>
            <a:r>
              <a:rPr lang="id-ID" dirty="0"/>
              <a:t>Karyawisata.</a:t>
            </a:r>
          </a:p>
          <a:p>
            <a:r>
              <a:rPr lang="id-ID" dirty="0"/>
              <a:t>Karyawisata bagi anak usia dini dapat dipergunakan untuk merangsang minat mereka terhadap sesuatu, memperluas informasi yang telah diperoleh dikelas, memberikan pengalaman mengenai kenyataan yang ada, dan dapat menambah wawasan (Hildebrand 1986</a:t>
            </a:r>
            <a:r>
              <a:rPr lang="id-ID" dirty="0" smtClean="0"/>
              <a:t>).</a:t>
            </a:r>
          </a:p>
          <a:p>
            <a:r>
              <a:rPr lang="id-ID" dirty="0"/>
              <a:t>Tujuan </a:t>
            </a:r>
            <a:r>
              <a:rPr lang="id-ID" dirty="0" smtClean="0"/>
              <a:t>Karyawisata</a:t>
            </a:r>
          </a:p>
          <a:p>
            <a:r>
              <a:rPr lang="id-ID" dirty="0"/>
              <a:t>menumbuhkan minat.Meningkatkan perbendaharaan kata dan pengetahuan, memperluas wawasan, menigkatkan kemampuan hidup masyarakat,serta penghargaan terhadap karya dan jasa ,maka tujuan karywisata dapat diarahkan pada pengembangan aspek perkembangan anak usia dini yang cocok dikembangkan dengan program melalui karyawisata</a:t>
            </a:r>
            <a:endParaRPr lang="id-ID" dirty="0" smtClean="0"/>
          </a:p>
          <a:p>
            <a:endParaRPr lang="id-ID" dirty="0"/>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t>Sasaran Karyawisata</a:t>
            </a:r>
          </a:p>
        </p:txBody>
      </p:sp>
      <p:sp>
        <p:nvSpPr>
          <p:cNvPr id="3" name="Content Placeholder 2"/>
          <p:cNvSpPr>
            <a:spLocks noGrp="1"/>
          </p:cNvSpPr>
          <p:nvPr>
            <p:ph idx="1"/>
          </p:nvPr>
        </p:nvSpPr>
        <p:spPr/>
        <p:txBody>
          <a:bodyPr/>
          <a:lstStyle/>
          <a:p>
            <a:r>
              <a:rPr lang="id-ID" dirty="0"/>
              <a:t>Dunia Binatang</a:t>
            </a:r>
            <a:r>
              <a:rPr lang="id-ID" dirty="0" smtClean="0"/>
              <a:t>.</a:t>
            </a:r>
          </a:p>
          <a:p>
            <a:pPr>
              <a:buNone/>
            </a:pPr>
            <a:endParaRPr lang="id-ID" dirty="0"/>
          </a:p>
        </p:txBody>
      </p:sp>
      <p:pic>
        <p:nvPicPr>
          <p:cNvPr id="4" name="Picture 3" descr="L:\New Folder\peternakan domba.jpg"/>
          <p:cNvPicPr/>
          <p:nvPr/>
        </p:nvPicPr>
        <p:blipFill>
          <a:blip r:embed="rId2"/>
          <a:srcRect/>
          <a:stretch>
            <a:fillRect/>
          </a:stretch>
        </p:blipFill>
        <p:spPr bwMode="auto">
          <a:xfrm>
            <a:off x="571472" y="2357430"/>
            <a:ext cx="2500330" cy="1928826"/>
          </a:xfrm>
          <a:prstGeom prst="rect">
            <a:avLst/>
          </a:prstGeom>
          <a:noFill/>
          <a:ln w="9525">
            <a:noFill/>
            <a:miter lim="800000"/>
            <a:headEnd/>
            <a:tailEnd/>
          </a:ln>
        </p:spPr>
      </p:pic>
      <p:pic>
        <p:nvPicPr>
          <p:cNvPr id="5" name="Picture 4" descr="L:\New Folder\ikan.jpg"/>
          <p:cNvPicPr/>
          <p:nvPr/>
        </p:nvPicPr>
        <p:blipFill>
          <a:blip r:embed="rId3"/>
          <a:srcRect/>
          <a:stretch>
            <a:fillRect/>
          </a:stretch>
        </p:blipFill>
        <p:spPr bwMode="auto">
          <a:xfrm>
            <a:off x="3071802" y="2428868"/>
            <a:ext cx="3357586" cy="1785950"/>
          </a:xfrm>
          <a:prstGeom prst="rect">
            <a:avLst/>
          </a:prstGeom>
          <a:noFill/>
          <a:ln w="9525">
            <a:noFill/>
            <a:miter lim="800000"/>
            <a:headEnd/>
            <a:tailEnd/>
          </a:ln>
        </p:spPr>
      </p:pic>
      <p:pic>
        <p:nvPicPr>
          <p:cNvPr id="6" name="Picture 5" descr="L:\New Folder\images (13).jpg"/>
          <p:cNvPicPr/>
          <p:nvPr/>
        </p:nvPicPr>
        <p:blipFill>
          <a:blip r:embed="rId4"/>
          <a:srcRect/>
          <a:stretch>
            <a:fillRect/>
          </a:stretch>
        </p:blipFill>
        <p:spPr bwMode="auto">
          <a:xfrm>
            <a:off x="6429388" y="2285992"/>
            <a:ext cx="2714612" cy="1928826"/>
          </a:xfrm>
          <a:prstGeom prst="rect">
            <a:avLst/>
          </a:prstGeom>
          <a:noFill/>
          <a:ln w="9525">
            <a:noFill/>
            <a:miter lim="800000"/>
            <a:headEnd/>
            <a:tailEnd/>
          </a:ln>
        </p:spPr>
      </p:pic>
      <p:pic>
        <p:nvPicPr>
          <p:cNvPr id="7" name="Picture 6" descr="L:\New Folder\images (21).jpg"/>
          <p:cNvPicPr/>
          <p:nvPr/>
        </p:nvPicPr>
        <p:blipFill>
          <a:blip r:embed="rId5"/>
          <a:srcRect/>
          <a:stretch>
            <a:fillRect/>
          </a:stretch>
        </p:blipFill>
        <p:spPr bwMode="auto">
          <a:xfrm>
            <a:off x="1071538" y="4643446"/>
            <a:ext cx="3071834" cy="1928826"/>
          </a:xfrm>
          <a:prstGeom prst="rect">
            <a:avLst/>
          </a:prstGeom>
          <a:noFill/>
          <a:ln w="9525">
            <a:noFill/>
            <a:miter lim="800000"/>
            <a:headEnd/>
            <a:tailEnd/>
          </a:ln>
        </p:spPr>
      </p:pic>
      <p:pic>
        <p:nvPicPr>
          <p:cNvPr id="8" name="Picture 7" descr="L:\New Folder\images (18).jpg"/>
          <p:cNvPicPr/>
          <p:nvPr/>
        </p:nvPicPr>
        <p:blipFill>
          <a:blip r:embed="rId6"/>
          <a:srcRect/>
          <a:stretch>
            <a:fillRect/>
          </a:stretch>
        </p:blipFill>
        <p:spPr bwMode="auto">
          <a:xfrm>
            <a:off x="5572132" y="4572008"/>
            <a:ext cx="3286148" cy="1928826"/>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Dunia </a:t>
            </a:r>
            <a:r>
              <a:rPr lang="id-ID" dirty="0" smtClean="0"/>
              <a:t>Tanaman</a:t>
            </a:r>
          </a:p>
          <a:p>
            <a:endParaRPr lang="id-ID" dirty="0"/>
          </a:p>
        </p:txBody>
      </p:sp>
      <p:pic>
        <p:nvPicPr>
          <p:cNvPr id="4" name="Picture 3" descr="L:\New Folder\KEBUN SAYUR_2 (1).JPG"/>
          <p:cNvPicPr/>
          <p:nvPr/>
        </p:nvPicPr>
        <p:blipFill>
          <a:blip r:embed="rId2" cstate="print"/>
          <a:srcRect/>
          <a:stretch>
            <a:fillRect/>
          </a:stretch>
        </p:blipFill>
        <p:spPr bwMode="auto">
          <a:xfrm>
            <a:off x="642910" y="2357430"/>
            <a:ext cx="3357586" cy="1913023"/>
          </a:xfrm>
          <a:prstGeom prst="rect">
            <a:avLst/>
          </a:prstGeom>
          <a:noFill/>
          <a:ln w="9525">
            <a:noFill/>
            <a:miter lim="800000"/>
            <a:headEnd/>
            <a:tailEnd/>
          </a:ln>
        </p:spPr>
      </p:pic>
      <p:pic>
        <p:nvPicPr>
          <p:cNvPr id="5" name="Picture 4" descr="L:\New Folder\mawar.jpg"/>
          <p:cNvPicPr/>
          <p:nvPr/>
        </p:nvPicPr>
        <p:blipFill>
          <a:blip r:embed="rId3"/>
          <a:srcRect/>
          <a:stretch>
            <a:fillRect/>
          </a:stretch>
        </p:blipFill>
        <p:spPr bwMode="auto">
          <a:xfrm>
            <a:off x="4500562" y="2214554"/>
            <a:ext cx="3429024" cy="2068203"/>
          </a:xfrm>
          <a:prstGeom prst="rect">
            <a:avLst/>
          </a:prstGeom>
          <a:noFill/>
          <a:ln w="9525">
            <a:noFill/>
            <a:miter lim="800000"/>
            <a:headEnd/>
            <a:tailEnd/>
          </a:ln>
        </p:spPr>
      </p:pic>
      <p:pic>
        <p:nvPicPr>
          <p:cNvPr id="6" name="Picture 5" descr="L:\New Folder\buah-anggur.jpg"/>
          <p:cNvPicPr/>
          <p:nvPr/>
        </p:nvPicPr>
        <p:blipFill>
          <a:blip r:embed="rId4"/>
          <a:srcRect/>
          <a:stretch>
            <a:fillRect/>
          </a:stretch>
        </p:blipFill>
        <p:spPr bwMode="auto">
          <a:xfrm>
            <a:off x="2071670" y="4786322"/>
            <a:ext cx="4214842" cy="167640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Dunia Kerja</a:t>
            </a:r>
          </a:p>
          <a:p>
            <a:endParaRPr lang="id-ID" dirty="0"/>
          </a:p>
        </p:txBody>
      </p:sp>
      <p:pic>
        <p:nvPicPr>
          <p:cNvPr id="4" name="Picture 3" descr="L:\New Folder\suster.jpg"/>
          <p:cNvPicPr/>
          <p:nvPr/>
        </p:nvPicPr>
        <p:blipFill>
          <a:blip r:embed="rId2"/>
          <a:srcRect/>
          <a:stretch>
            <a:fillRect/>
          </a:stretch>
        </p:blipFill>
        <p:spPr bwMode="auto">
          <a:xfrm>
            <a:off x="500034" y="2357430"/>
            <a:ext cx="3429024" cy="1904104"/>
          </a:xfrm>
          <a:prstGeom prst="rect">
            <a:avLst/>
          </a:prstGeom>
          <a:noFill/>
          <a:ln w="9525">
            <a:noFill/>
            <a:miter lim="800000"/>
            <a:headEnd/>
            <a:tailEnd/>
          </a:ln>
        </p:spPr>
      </p:pic>
      <p:pic>
        <p:nvPicPr>
          <p:cNvPr id="5" name="Picture 4" descr="L:\New Folder\polisi.jpg"/>
          <p:cNvPicPr/>
          <p:nvPr/>
        </p:nvPicPr>
        <p:blipFill>
          <a:blip r:embed="rId3"/>
          <a:srcRect/>
          <a:stretch>
            <a:fillRect/>
          </a:stretch>
        </p:blipFill>
        <p:spPr bwMode="auto">
          <a:xfrm>
            <a:off x="4643438" y="2285992"/>
            <a:ext cx="3500462" cy="2000264"/>
          </a:xfrm>
          <a:prstGeom prst="rect">
            <a:avLst/>
          </a:prstGeom>
          <a:noFill/>
          <a:ln w="9525">
            <a:noFill/>
            <a:miter lim="800000"/>
            <a:headEnd/>
            <a:tailEnd/>
          </a:ln>
        </p:spPr>
      </p:pic>
      <p:pic>
        <p:nvPicPr>
          <p:cNvPr id="6" name="Picture 5" descr="L:\New Folder\tukang pos.jpg"/>
          <p:cNvPicPr/>
          <p:nvPr/>
        </p:nvPicPr>
        <p:blipFill>
          <a:blip r:embed="rId4"/>
          <a:srcRect/>
          <a:stretch>
            <a:fillRect/>
          </a:stretch>
        </p:blipFill>
        <p:spPr bwMode="auto">
          <a:xfrm>
            <a:off x="500034" y="4572008"/>
            <a:ext cx="3429024" cy="1866902"/>
          </a:xfrm>
          <a:prstGeom prst="rect">
            <a:avLst/>
          </a:prstGeom>
          <a:noFill/>
          <a:ln w="9525">
            <a:noFill/>
            <a:miter lim="800000"/>
            <a:headEnd/>
            <a:tailEnd/>
          </a:ln>
        </p:spPr>
      </p:pic>
      <p:pic>
        <p:nvPicPr>
          <p:cNvPr id="7" name="Picture 6" descr="L:\New Folder\tukang-sayur.png"/>
          <p:cNvPicPr/>
          <p:nvPr/>
        </p:nvPicPr>
        <p:blipFill>
          <a:blip r:embed="rId5"/>
          <a:srcRect/>
          <a:stretch>
            <a:fillRect/>
          </a:stretch>
        </p:blipFill>
        <p:spPr bwMode="auto">
          <a:xfrm>
            <a:off x="4572000" y="4643446"/>
            <a:ext cx="3643338" cy="2000922"/>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KEHIDUPAN MANUSIA</a:t>
            </a:r>
            <a:endParaRPr lang="id-ID" dirty="0"/>
          </a:p>
        </p:txBody>
      </p:sp>
      <p:sp>
        <p:nvSpPr>
          <p:cNvPr id="3" name="Content Placeholder 2"/>
          <p:cNvSpPr>
            <a:spLocks noGrp="1"/>
          </p:cNvSpPr>
          <p:nvPr>
            <p:ph idx="1"/>
          </p:nvPr>
        </p:nvSpPr>
        <p:spPr/>
        <p:txBody>
          <a:bodyPr/>
          <a:lstStyle/>
          <a:p>
            <a:pPr>
              <a:buFont typeface="Wingdings" pitchFamily="2" charset="2"/>
              <a:buChar char="Ø"/>
            </a:pPr>
            <a:r>
              <a:rPr lang="id-ID" dirty="0" smtClean="0"/>
              <a:t>Kehidupan </a:t>
            </a:r>
            <a:r>
              <a:rPr lang="id-ID" dirty="0"/>
              <a:t>dikota</a:t>
            </a:r>
          </a:p>
        </p:txBody>
      </p:sp>
      <p:pic>
        <p:nvPicPr>
          <p:cNvPr id="4" name="Picture 3" descr="L:\New Folder\kota.jpg"/>
          <p:cNvPicPr/>
          <p:nvPr/>
        </p:nvPicPr>
        <p:blipFill>
          <a:blip r:embed="rId2"/>
          <a:srcRect/>
          <a:stretch>
            <a:fillRect/>
          </a:stretch>
        </p:blipFill>
        <p:spPr bwMode="auto">
          <a:xfrm>
            <a:off x="785786" y="2500306"/>
            <a:ext cx="7358114" cy="3714776"/>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a:buFont typeface="Wingdings" pitchFamily="2" charset="2"/>
              <a:buChar char="Ø"/>
            </a:pPr>
            <a:r>
              <a:rPr lang="id-ID" dirty="0" smtClean="0"/>
              <a:t>KEHIDUPAN DI DESA</a:t>
            </a:r>
          </a:p>
          <a:p>
            <a:pPr>
              <a:buFont typeface="Wingdings" pitchFamily="2" charset="2"/>
              <a:buChar char="Ø"/>
            </a:pPr>
            <a:endParaRPr lang="id-ID" dirty="0"/>
          </a:p>
        </p:txBody>
      </p:sp>
      <p:pic>
        <p:nvPicPr>
          <p:cNvPr id="4" name="Picture 3" descr="L:\New Folder\desa 2.jpg"/>
          <p:cNvPicPr/>
          <p:nvPr/>
        </p:nvPicPr>
        <p:blipFill>
          <a:blip r:embed="rId2"/>
          <a:srcRect/>
          <a:stretch>
            <a:fillRect/>
          </a:stretch>
        </p:blipFill>
        <p:spPr bwMode="auto">
          <a:xfrm>
            <a:off x="1000100" y="2433917"/>
            <a:ext cx="7572428" cy="3638289"/>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Kehidupan di pesisir ( pantai</a:t>
            </a:r>
            <a:r>
              <a:rPr lang="id-ID" dirty="0" smtClean="0"/>
              <a:t>)</a:t>
            </a:r>
          </a:p>
          <a:p>
            <a:endParaRPr lang="id-ID" dirty="0"/>
          </a:p>
        </p:txBody>
      </p:sp>
      <p:pic>
        <p:nvPicPr>
          <p:cNvPr id="4" name="Picture 3" descr="L:\New Folder\pesisir 2.jpg"/>
          <p:cNvPicPr/>
          <p:nvPr/>
        </p:nvPicPr>
        <p:blipFill>
          <a:blip r:embed="rId2"/>
          <a:srcRect/>
          <a:stretch>
            <a:fillRect/>
          </a:stretch>
        </p:blipFill>
        <p:spPr bwMode="auto">
          <a:xfrm>
            <a:off x="857224" y="2500306"/>
            <a:ext cx="7286676" cy="3357586"/>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Kehidupan di </a:t>
            </a:r>
            <a:r>
              <a:rPr lang="id-ID" dirty="0" smtClean="0"/>
              <a:t>pegunungan</a:t>
            </a:r>
          </a:p>
          <a:p>
            <a:pPr>
              <a:buNone/>
            </a:pPr>
            <a:endParaRPr lang="id-ID" dirty="0"/>
          </a:p>
        </p:txBody>
      </p:sp>
      <p:pic>
        <p:nvPicPr>
          <p:cNvPr id="4" name="Picture 3" descr="L:\New Folder\pegunngan 4.jpg"/>
          <p:cNvPicPr/>
          <p:nvPr/>
        </p:nvPicPr>
        <p:blipFill>
          <a:blip r:embed="rId2"/>
          <a:srcRect/>
          <a:stretch>
            <a:fillRect/>
          </a:stretch>
        </p:blipFill>
        <p:spPr bwMode="auto">
          <a:xfrm>
            <a:off x="785786" y="2557630"/>
            <a:ext cx="7500990" cy="3728890"/>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a:t>Rancangan Karyawisata</a:t>
            </a:r>
          </a:p>
        </p:txBody>
      </p:sp>
      <p:sp>
        <p:nvSpPr>
          <p:cNvPr id="3" name="Content Placeholder 2"/>
          <p:cNvSpPr>
            <a:spLocks noGrp="1"/>
          </p:cNvSpPr>
          <p:nvPr>
            <p:ph idx="1"/>
          </p:nvPr>
        </p:nvSpPr>
        <p:spPr/>
        <p:txBody>
          <a:bodyPr>
            <a:normAutofit fontScale="70000" lnSpcReduction="20000"/>
          </a:bodyPr>
          <a:lstStyle/>
          <a:p>
            <a:r>
              <a:rPr lang="id-ID" dirty="0"/>
              <a:t>Rancangan Persiapan Karyawisata oleh </a:t>
            </a:r>
            <a:r>
              <a:rPr lang="id-ID" dirty="0" smtClean="0"/>
              <a:t>Pendidikan.</a:t>
            </a:r>
          </a:p>
          <a:p>
            <a:pPr>
              <a:buFont typeface="Wingdings" pitchFamily="2" charset="2"/>
              <a:buChar char="v"/>
            </a:pPr>
            <a:r>
              <a:rPr lang="id-ID" dirty="0"/>
              <a:t>langkah-langkah.</a:t>
            </a:r>
          </a:p>
          <a:p>
            <a:pPr>
              <a:buNone/>
            </a:pPr>
            <a:r>
              <a:rPr lang="id-ID" dirty="0" smtClean="0"/>
              <a:t>-Menetapkan </a:t>
            </a:r>
            <a:r>
              <a:rPr lang="id-ID" dirty="0"/>
              <a:t>sasaran yang diprioritaskan sesuai dengan tema kegiatan belajar yang dipilih</a:t>
            </a:r>
            <a:r>
              <a:rPr lang="id-ID" dirty="0" smtClean="0"/>
              <a:t>.</a:t>
            </a:r>
          </a:p>
          <a:p>
            <a:pPr>
              <a:buNone/>
            </a:pPr>
            <a:r>
              <a:rPr lang="id-ID" dirty="0" smtClean="0"/>
              <a:t>-</a:t>
            </a:r>
            <a:r>
              <a:rPr lang="id-ID" dirty="0"/>
              <a:t>Merumuskan program kegiatan melalui karyawisata</a:t>
            </a:r>
            <a:r>
              <a:rPr lang="id-ID" dirty="0" smtClean="0"/>
              <a:t>.</a:t>
            </a:r>
          </a:p>
          <a:p>
            <a:pPr>
              <a:buNone/>
            </a:pPr>
            <a:r>
              <a:rPr lang="id-ID" dirty="0" smtClean="0"/>
              <a:t>-</a:t>
            </a:r>
            <a:r>
              <a:rPr lang="id-ID" dirty="0"/>
              <a:t>Mengadakan hubungan dan pengenalan medan sasaran </a:t>
            </a:r>
            <a:r>
              <a:rPr lang="id-ID" dirty="0" smtClean="0"/>
              <a:t>karyawisata.</a:t>
            </a:r>
          </a:p>
          <a:p>
            <a:pPr>
              <a:buNone/>
            </a:pPr>
            <a:r>
              <a:rPr lang="id-ID" dirty="0" smtClean="0"/>
              <a:t>-</a:t>
            </a:r>
            <a:r>
              <a:rPr lang="id-ID" dirty="0"/>
              <a:t>Koordinasi dengan pihak </a:t>
            </a:r>
            <a:r>
              <a:rPr lang="id-ID" dirty="0" smtClean="0"/>
              <a:t>karyawisata.</a:t>
            </a:r>
          </a:p>
          <a:p>
            <a:pPr>
              <a:buNone/>
            </a:pPr>
            <a:r>
              <a:rPr lang="id-ID" dirty="0" smtClean="0"/>
              <a:t>-</a:t>
            </a:r>
            <a:r>
              <a:rPr lang="id-ID" dirty="0"/>
              <a:t>Menyiapkan bahan dan alat yang </a:t>
            </a:r>
            <a:r>
              <a:rPr lang="id-ID" dirty="0" smtClean="0"/>
              <a:t>diperlukan.</a:t>
            </a:r>
          </a:p>
          <a:p>
            <a:pPr>
              <a:buNone/>
            </a:pPr>
            <a:r>
              <a:rPr lang="id-ID" dirty="0" smtClean="0"/>
              <a:t>-</a:t>
            </a:r>
            <a:r>
              <a:rPr lang="id-ID" dirty="0"/>
              <a:t>Membuat kesepakatan bersama dengan anak tentang tata </a:t>
            </a:r>
            <a:r>
              <a:rPr lang="id-ID" dirty="0" smtClean="0"/>
              <a:t>tertib.</a:t>
            </a:r>
          </a:p>
          <a:p>
            <a:pPr>
              <a:buNone/>
            </a:pPr>
            <a:r>
              <a:rPr lang="id-ID" dirty="0" smtClean="0"/>
              <a:t>-</a:t>
            </a:r>
            <a:r>
              <a:rPr lang="id-ID" dirty="0"/>
              <a:t>Permintaan izin dan partisipasi orang tua,sebelumnya pelaksanaan </a:t>
            </a:r>
            <a:r>
              <a:rPr lang="id-ID" dirty="0" smtClean="0"/>
              <a:t>karyawisata.</a:t>
            </a:r>
          </a:p>
          <a:p>
            <a:pPr>
              <a:buNone/>
            </a:pPr>
            <a:r>
              <a:rPr lang="id-ID" dirty="0" smtClean="0"/>
              <a:t>-</a:t>
            </a:r>
            <a:r>
              <a:rPr lang="id-ID" dirty="0"/>
              <a:t>Apersepsi pendidkan dikelas kepada anak tentang tempat wisata yang akan </a:t>
            </a:r>
            <a:r>
              <a:rPr lang="id-ID" dirty="0" smtClean="0"/>
              <a:t>dituju.</a:t>
            </a:r>
            <a:endParaRPr lang="id-ID" dirty="0"/>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dirty="0"/>
              <a:t>Kelebihan Dan Kekurangan Metode Karyawisata.</a:t>
            </a:r>
            <a:br>
              <a:rPr lang="id-ID" dirty="0"/>
            </a:br>
            <a:endParaRPr lang="id-ID" dirty="0"/>
          </a:p>
        </p:txBody>
      </p:sp>
      <p:sp>
        <p:nvSpPr>
          <p:cNvPr id="3" name="Content Placeholder 2"/>
          <p:cNvSpPr>
            <a:spLocks noGrp="1"/>
          </p:cNvSpPr>
          <p:nvPr>
            <p:ph idx="1"/>
          </p:nvPr>
        </p:nvSpPr>
        <p:spPr/>
        <p:txBody>
          <a:bodyPr>
            <a:normAutofit/>
          </a:bodyPr>
          <a:lstStyle/>
          <a:p>
            <a:pPr lvl="0"/>
            <a:r>
              <a:rPr lang="id-ID" dirty="0"/>
              <a:t>Kelebihan Metode Karyawisata.</a:t>
            </a:r>
          </a:p>
          <a:p>
            <a:pPr lvl="0">
              <a:buNone/>
            </a:pPr>
            <a:r>
              <a:rPr lang="id-ID" dirty="0" smtClean="0"/>
              <a:t>a. Kayawisata </a:t>
            </a:r>
            <a:r>
              <a:rPr lang="id-ID" dirty="0"/>
              <a:t>menerapkan sistim pengembangan modern yang memanfaatkan lingkungan nyata dalam pengajaran.</a:t>
            </a:r>
          </a:p>
          <a:p>
            <a:pPr lvl="0">
              <a:buNone/>
            </a:pPr>
            <a:r>
              <a:rPr lang="id-ID" dirty="0" smtClean="0"/>
              <a:t>b.Bahan </a:t>
            </a:r>
            <a:r>
              <a:rPr lang="id-ID" dirty="0"/>
              <a:t>yang dipelajari disekolah menjadi lebih relevan dengan kenyataan dan kebutuhan yang ada dimasyarakat.</a:t>
            </a:r>
          </a:p>
          <a:p>
            <a:pPr lvl="0">
              <a:buNone/>
            </a:pPr>
            <a:r>
              <a:rPr lang="id-ID" dirty="0" smtClean="0"/>
              <a:t>c.Kegiatan </a:t>
            </a:r>
            <a:r>
              <a:rPr lang="id-ID" dirty="0"/>
              <a:t>pengembangan dapat lebih merangsang kreativitas anak.</a:t>
            </a:r>
          </a:p>
          <a:p>
            <a:endParaRPr lang="id-ID" dirty="0"/>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1130986"/>
          </a:xfrm>
        </p:spPr>
        <p:txBody>
          <a:bodyPr/>
          <a:lstStyle/>
          <a:p>
            <a:pPr algn="ctr"/>
            <a:r>
              <a:rPr lang="id-ID" dirty="0"/>
              <a:t>Kekurangan Metode Karyawisata</a:t>
            </a:r>
          </a:p>
        </p:txBody>
      </p:sp>
      <p:sp>
        <p:nvSpPr>
          <p:cNvPr id="3" name="Content Placeholder 2"/>
          <p:cNvSpPr>
            <a:spLocks noGrp="1"/>
          </p:cNvSpPr>
          <p:nvPr>
            <p:ph idx="1"/>
          </p:nvPr>
        </p:nvSpPr>
        <p:spPr/>
        <p:txBody>
          <a:bodyPr>
            <a:normAutofit fontScale="77500" lnSpcReduction="20000"/>
          </a:bodyPr>
          <a:lstStyle/>
          <a:p>
            <a:pPr lvl="0"/>
            <a:r>
              <a:rPr lang="id-ID" dirty="0"/>
              <a:t>Memerlukan persiapan yang melibatkan banyak pihak.</a:t>
            </a:r>
          </a:p>
          <a:p>
            <a:pPr lvl="0"/>
            <a:r>
              <a:rPr lang="id-ID" dirty="0"/>
              <a:t>Memerlukan perencanaan dengan persiapan yang matang.</a:t>
            </a:r>
          </a:p>
          <a:p>
            <a:pPr lvl="0"/>
            <a:r>
              <a:rPr lang="id-ID" dirty="0"/>
              <a:t>Sering kali unsur rekreasi menjadi prioritas dari pada tujuan utama.</a:t>
            </a:r>
          </a:p>
          <a:p>
            <a:pPr lvl="0"/>
            <a:r>
              <a:rPr lang="id-ID" dirty="0"/>
              <a:t>Memerlukan pengawasan yang cukup ketat terhadap setiap gerak-gerik anak dilapangan.</a:t>
            </a:r>
          </a:p>
          <a:p>
            <a:pPr lvl="0"/>
            <a:r>
              <a:rPr lang="id-ID" dirty="0"/>
              <a:t>Kadang memerlukan biaya yang cukup mahal.</a:t>
            </a:r>
          </a:p>
          <a:p>
            <a:pPr lvl="0"/>
            <a:r>
              <a:rPr lang="id-ID" dirty="0"/>
              <a:t>Memerlukan tanggung  jawab pendidik dan sekolah atas kelancaran karyawisata dan keselamatan anak didik terutama karyawisata jangka panjang dengan  jarak  yang  jauh.</a:t>
            </a:r>
          </a:p>
          <a:p>
            <a:endParaRPr lang="id-ID" dirty="0"/>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sz="2700" dirty="0"/>
              <a:t>PENILAIAN,UMPAN BALIK, DAN PENGEMBANGAN PERILAKU KEMAMPUAN DASAR DAN ANAK USIA 3-4 TAHUN MELALUI METODE KARYAWISATA.</a:t>
            </a:r>
            <a:r>
              <a:rPr lang="id-ID" sz="2000" dirty="0"/>
              <a:t/>
            </a:r>
            <a:br>
              <a:rPr lang="id-ID" sz="2000" dirty="0"/>
            </a:br>
            <a:endParaRPr lang="id-ID" sz="2000" dirty="0"/>
          </a:p>
        </p:txBody>
      </p:sp>
      <p:sp>
        <p:nvSpPr>
          <p:cNvPr id="3" name="Content Placeholder 2"/>
          <p:cNvSpPr>
            <a:spLocks noGrp="1"/>
          </p:cNvSpPr>
          <p:nvPr>
            <p:ph idx="1"/>
          </p:nvPr>
        </p:nvSpPr>
        <p:spPr/>
        <p:txBody>
          <a:bodyPr/>
          <a:lstStyle/>
          <a:p>
            <a:pPr lvl="0"/>
            <a:r>
              <a:rPr lang="id-ID" dirty="0"/>
              <a:t>Penilaian Proses.</a:t>
            </a:r>
          </a:p>
          <a:p>
            <a:pPr marL="514350" indent="-514350">
              <a:buFont typeface="+mj-lt"/>
              <a:buAutoNum type="arabicPeriod"/>
            </a:pPr>
            <a:r>
              <a:rPr lang="id-ID" dirty="0"/>
              <a:t>Cek lis /Daftar </a:t>
            </a:r>
            <a:r>
              <a:rPr lang="id-ID" dirty="0" smtClean="0"/>
              <a:t>isian.</a:t>
            </a:r>
          </a:p>
          <a:p>
            <a:pPr marL="514350" lvl="0" indent="-514350">
              <a:buFont typeface="+mj-lt"/>
              <a:buAutoNum type="arabicPeriod"/>
            </a:pPr>
            <a:r>
              <a:rPr lang="id-ID" dirty="0"/>
              <a:t>Skala sikap</a:t>
            </a:r>
            <a:r>
              <a:rPr lang="id-ID" dirty="0" smtClean="0"/>
              <a:t>.</a:t>
            </a:r>
          </a:p>
          <a:p>
            <a:pPr marL="514350" lvl="0" indent="-514350"/>
            <a:r>
              <a:rPr lang="id-ID" dirty="0"/>
              <a:t>Penilaian Produk</a:t>
            </a:r>
            <a:r>
              <a:rPr lang="id-ID" dirty="0" smtClean="0"/>
              <a:t>.</a:t>
            </a:r>
          </a:p>
          <a:p>
            <a:pPr marL="514350" lvl="0" indent="-514350">
              <a:buNone/>
            </a:pPr>
            <a:endParaRPr lang="id-ID" dirty="0"/>
          </a:p>
          <a:p>
            <a:pPr marL="514350" indent="-514350"/>
            <a:endParaRPr lang="id-ID" dirty="0"/>
          </a:p>
          <a:p>
            <a:pPr marL="514350" indent="-514350">
              <a:buFont typeface="+mj-lt"/>
              <a:buAutoNum type="arabicPeriod"/>
            </a:pPr>
            <a:endParaRPr lang="id-ID" dirty="0"/>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28"/>
            <a:ext cx="8229600" cy="1285884"/>
          </a:xfrm>
        </p:spPr>
        <p:txBody>
          <a:bodyPr>
            <a:normAutofit fontScale="90000"/>
          </a:bodyPr>
          <a:lstStyle/>
          <a:p>
            <a:pPr algn="ctr"/>
            <a:r>
              <a:rPr lang="id-ID" sz="2700" dirty="0"/>
              <a:t>TEKHNIK PENGEMBANGAN PERILAKU DAN KEMAMPUAN DASAR ANAK USIA 3-4 TAHUN MELALUI METODE KARYA WISATA.</a:t>
            </a:r>
            <a:r>
              <a:rPr lang="id-ID" dirty="0"/>
              <a:t/>
            </a:r>
            <a:br>
              <a:rPr lang="id-ID" dirty="0"/>
            </a:br>
            <a:endParaRPr lang="id-ID" dirty="0"/>
          </a:p>
        </p:txBody>
      </p:sp>
      <p:sp>
        <p:nvSpPr>
          <p:cNvPr id="3" name="Content Placeholder 2"/>
          <p:cNvSpPr>
            <a:spLocks noGrp="1"/>
          </p:cNvSpPr>
          <p:nvPr>
            <p:ph idx="1"/>
          </p:nvPr>
        </p:nvSpPr>
        <p:spPr>
          <a:xfrm>
            <a:off x="357158" y="1714488"/>
            <a:ext cx="8229600" cy="4786346"/>
          </a:xfrm>
        </p:spPr>
        <p:txBody>
          <a:bodyPr>
            <a:normAutofit fontScale="85000" lnSpcReduction="20000"/>
          </a:bodyPr>
          <a:lstStyle/>
          <a:p>
            <a:pPr lvl="0">
              <a:buNone/>
            </a:pPr>
            <a:r>
              <a:rPr lang="id-ID" dirty="0" smtClean="0"/>
              <a:t>A.Pengembangan </a:t>
            </a:r>
            <a:r>
              <a:rPr lang="id-ID" dirty="0"/>
              <a:t>Fisik Anak Melalui Metode Karya Wisata.</a:t>
            </a:r>
          </a:p>
          <a:p>
            <a:r>
              <a:rPr lang="id-ID" dirty="0"/>
              <a:t>Menirukan </a:t>
            </a:r>
            <a:r>
              <a:rPr lang="id-ID" dirty="0" smtClean="0"/>
              <a:t>Gerakan.</a:t>
            </a:r>
          </a:p>
          <a:p>
            <a:pPr lvl="0"/>
            <a:r>
              <a:rPr lang="id-ID" dirty="0"/>
              <a:t>Pantomim</a:t>
            </a:r>
          </a:p>
          <a:p>
            <a:r>
              <a:rPr lang="id-ID" dirty="0" smtClean="0"/>
              <a:t>Bermain bebas</a:t>
            </a:r>
          </a:p>
          <a:p>
            <a:r>
              <a:rPr lang="id-ID" dirty="0" smtClean="0"/>
              <a:t>Berkendara</a:t>
            </a:r>
          </a:p>
          <a:p>
            <a:r>
              <a:rPr lang="id-ID" dirty="0" smtClean="0"/>
              <a:t>Arena ketangkasan</a:t>
            </a:r>
          </a:p>
          <a:p>
            <a:r>
              <a:rPr lang="id-ID" dirty="0" smtClean="0"/>
              <a:t>Arena pasir dan air</a:t>
            </a:r>
          </a:p>
          <a:p>
            <a:r>
              <a:rPr lang="id-ID" dirty="0" smtClean="0"/>
              <a:t>Variasi berjalan</a:t>
            </a:r>
          </a:p>
          <a:p>
            <a:r>
              <a:rPr lang="id-ID" dirty="0" smtClean="0"/>
              <a:t>Bantu diri</a:t>
            </a:r>
          </a:p>
          <a:p>
            <a:r>
              <a:rPr lang="id-ID" dirty="0" smtClean="0"/>
              <a:t>Berkemah</a:t>
            </a:r>
            <a:endParaRPr lang="id-ID" dirty="0"/>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id-ID" sz="3600" dirty="0"/>
              <a:t>Pengembangan Kognitif Anak Malalui Metode Karya Wisata.</a:t>
            </a:r>
            <a:r>
              <a:rPr lang="id-ID" sz="4900" dirty="0"/>
              <a:t/>
            </a:r>
            <a:br>
              <a:rPr lang="id-ID" sz="4900" dirty="0"/>
            </a:br>
            <a:endParaRPr lang="id-ID" dirty="0"/>
          </a:p>
        </p:txBody>
      </p:sp>
      <p:sp>
        <p:nvSpPr>
          <p:cNvPr id="3" name="Content Placeholder 2"/>
          <p:cNvSpPr>
            <a:spLocks noGrp="1"/>
          </p:cNvSpPr>
          <p:nvPr>
            <p:ph idx="1"/>
          </p:nvPr>
        </p:nvSpPr>
        <p:spPr/>
        <p:txBody>
          <a:bodyPr>
            <a:normAutofit lnSpcReduction="10000"/>
          </a:bodyPr>
          <a:lstStyle/>
          <a:p>
            <a:r>
              <a:rPr lang="id-ID" dirty="0" smtClean="0"/>
              <a:t>Mengidentifikasi sesuatu dan hubungan sebab akibat</a:t>
            </a:r>
          </a:p>
          <a:p>
            <a:r>
              <a:rPr lang="id-ID" dirty="0" smtClean="0"/>
              <a:t>Mengamati alam sekitar</a:t>
            </a:r>
          </a:p>
          <a:p>
            <a:r>
              <a:rPr lang="id-ID" dirty="0" smtClean="0"/>
              <a:t>Membandingkan</a:t>
            </a:r>
          </a:p>
          <a:p>
            <a:r>
              <a:rPr lang="id-ID" dirty="0" smtClean="0"/>
              <a:t>Mengklasifikasikan</a:t>
            </a:r>
          </a:p>
          <a:p>
            <a:r>
              <a:rPr lang="id-ID" dirty="0" smtClean="0"/>
              <a:t>Menghitung benda dialam sekitar </a:t>
            </a:r>
          </a:p>
          <a:p>
            <a:r>
              <a:rPr lang="id-ID" dirty="0" smtClean="0"/>
              <a:t>Mengenal posisi</a:t>
            </a:r>
          </a:p>
          <a:p>
            <a:r>
              <a:rPr lang="id-ID" dirty="0" smtClean="0"/>
              <a:t>Memecahkan masalah dan memprediksi </a:t>
            </a:r>
          </a:p>
          <a:p>
            <a:r>
              <a:rPr lang="id-ID" dirty="0" smtClean="0"/>
              <a:t>Menghitung gerakan</a:t>
            </a:r>
          </a:p>
          <a:p>
            <a:endParaRPr lang="id-ID" dirty="0"/>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dirty="0" smtClean="0"/>
              <a:t>PENGEMBANGAN BAHASA ANAK MELALUI METODE KARYAWISATA</a:t>
            </a:r>
            <a:endParaRPr lang="id-ID" dirty="0"/>
          </a:p>
        </p:txBody>
      </p:sp>
      <p:sp>
        <p:nvSpPr>
          <p:cNvPr id="3" name="Content Placeholder 2"/>
          <p:cNvSpPr>
            <a:spLocks noGrp="1"/>
          </p:cNvSpPr>
          <p:nvPr>
            <p:ph idx="1"/>
          </p:nvPr>
        </p:nvSpPr>
        <p:spPr/>
        <p:txBody>
          <a:bodyPr>
            <a:normAutofit fontScale="77500" lnSpcReduction="20000"/>
          </a:bodyPr>
          <a:lstStyle/>
          <a:p>
            <a:pPr>
              <a:buNone/>
            </a:pPr>
            <a:r>
              <a:rPr lang="id-ID" dirty="0"/>
              <a:t>Secara operasional pengembangan bahasa melalui metode karyawisata dapat dilakukan dengan tekhnik – tekhnik berikut :</a:t>
            </a:r>
          </a:p>
          <a:p>
            <a:pPr lvl="0"/>
            <a:r>
              <a:rPr lang="id-ID" dirty="0"/>
              <a:t>Bercakap – cakap tentang proses yang sedang berlangsung.</a:t>
            </a:r>
          </a:p>
          <a:p>
            <a:pPr lvl="0"/>
            <a:r>
              <a:rPr lang="id-ID" dirty="0"/>
              <a:t>Tanya jawab.</a:t>
            </a:r>
          </a:p>
          <a:p>
            <a:pPr lvl="0"/>
            <a:r>
              <a:rPr lang="id-ID" dirty="0"/>
              <a:t>Menceritakan hasil pengamatan.</a:t>
            </a:r>
          </a:p>
          <a:p>
            <a:pPr lvl="0"/>
            <a:r>
              <a:rPr lang="id-ID" dirty="0"/>
              <a:t>Bermain peran tentang manusia yang di amati.</a:t>
            </a:r>
          </a:p>
          <a:p>
            <a:pPr lvl="0"/>
            <a:r>
              <a:rPr lang="id-ID" dirty="0"/>
              <a:t>Mendengarkan cerita.</a:t>
            </a:r>
          </a:p>
          <a:p>
            <a:pPr lvl="0"/>
            <a:r>
              <a:rPr lang="id-ID" dirty="0"/>
              <a:t>Mengamati buku yang berkaitan dengan tema karyawisata.</a:t>
            </a:r>
          </a:p>
          <a:p>
            <a:pPr lvl="0"/>
            <a:r>
              <a:rPr lang="id-ID" dirty="0"/>
              <a:t>Menulis huruf  awal subyek yang diamati.</a:t>
            </a:r>
          </a:p>
          <a:p>
            <a:pPr lvl="0"/>
            <a:r>
              <a:rPr lang="id-ID" dirty="0"/>
              <a:t>Tebak – terka rekaman suara.</a:t>
            </a:r>
          </a:p>
          <a:p>
            <a:endParaRPr lang="id-ID" dirty="0"/>
          </a:p>
        </p:txBody>
      </p:sp>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dirty="0" smtClean="0"/>
              <a:t>PENGEMBANGAN SENI ANAK MELALUI METODE KARYAWISATA</a:t>
            </a:r>
            <a:endParaRPr lang="id-ID" dirty="0"/>
          </a:p>
        </p:txBody>
      </p:sp>
      <p:sp>
        <p:nvSpPr>
          <p:cNvPr id="3" name="Content Placeholder 2"/>
          <p:cNvSpPr>
            <a:spLocks noGrp="1"/>
          </p:cNvSpPr>
          <p:nvPr>
            <p:ph idx="1"/>
          </p:nvPr>
        </p:nvSpPr>
        <p:spPr/>
        <p:txBody>
          <a:bodyPr>
            <a:normAutofit fontScale="77500" lnSpcReduction="20000"/>
          </a:bodyPr>
          <a:lstStyle/>
          <a:p>
            <a:r>
              <a:rPr lang="id-ID" dirty="0"/>
              <a:t>Tekhnik yang dapat dilakukan untuk mengembangkan seni melalui metode karyawisata antara lain sebagai berikut :</a:t>
            </a:r>
          </a:p>
          <a:p>
            <a:pPr lvl="0">
              <a:buNone/>
            </a:pPr>
            <a:r>
              <a:rPr lang="id-ID" dirty="0" smtClean="0"/>
              <a:t>1.Mendengarkan </a:t>
            </a:r>
            <a:r>
              <a:rPr lang="id-ID" dirty="0"/>
              <a:t>musik.</a:t>
            </a:r>
          </a:p>
          <a:p>
            <a:pPr lvl="0">
              <a:buNone/>
            </a:pPr>
            <a:r>
              <a:rPr lang="id-ID" dirty="0" smtClean="0"/>
              <a:t>2.Menggambar </a:t>
            </a:r>
            <a:r>
              <a:rPr lang="id-ID" dirty="0"/>
              <a:t>apa yang dilihat.</a:t>
            </a:r>
          </a:p>
          <a:p>
            <a:pPr lvl="0">
              <a:buNone/>
            </a:pPr>
            <a:r>
              <a:rPr lang="id-ID" dirty="0" smtClean="0"/>
              <a:t>3.Bernyanyi</a:t>
            </a:r>
            <a:endParaRPr lang="id-ID" dirty="0"/>
          </a:p>
          <a:p>
            <a:pPr>
              <a:buNone/>
            </a:pPr>
            <a:r>
              <a:rPr lang="id-ID" dirty="0"/>
              <a:t>Kegiatan bernyanyi dalam karyawisata dapat dilakukan dengan dua cara yaitu :</a:t>
            </a:r>
          </a:p>
          <a:p>
            <a:pPr lvl="0"/>
            <a:r>
              <a:rPr lang="id-ID" dirty="0"/>
              <a:t>Direncaakan.</a:t>
            </a:r>
          </a:p>
          <a:p>
            <a:pPr lvl="0"/>
            <a:r>
              <a:rPr lang="id-ID" dirty="0"/>
              <a:t>Tidak direncanakan.</a:t>
            </a:r>
          </a:p>
          <a:p>
            <a:pPr>
              <a:buNone/>
            </a:pPr>
            <a:r>
              <a:rPr lang="id-ID" dirty="0" smtClean="0"/>
              <a:t>4.Bermain musik</a:t>
            </a:r>
          </a:p>
          <a:p>
            <a:pPr>
              <a:buNone/>
            </a:pPr>
            <a:r>
              <a:rPr lang="id-ID" dirty="0" smtClean="0"/>
              <a:t>5.Bergerak sesuai dengan irama lagu</a:t>
            </a:r>
            <a:endParaRPr lang="id-ID" dirty="0"/>
          </a:p>
        </p:txBody>
      </p:sp>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dirty="0" smtClean="0"/>
              <a:t>Pengembangan moral dan agama anak melalui metode karyawisata</a:t>
            </a:r>
            <a:endParaRPr lang="id-ID" dirty="0"/>
          </a:p>
        </p:txBody>
      </p:sp>
      <p:sp>
        <p:nvSpPr>
          <p:cNvPr id="3" name="Content Placeholder 2"/>
          <p:cNvSpPr>
            <a:spLocks noGrp="1"/>
          </p:cNvSpPr>
          <p:nvPr>
            <p:ph idx="1"/>
          </p:nvPr>
        </p:nvSpPr>
        <p:spPr/>
        <p:txBody>
          <a:bodyPr/>
          <a:lstStyle/>
          <a:p>
            <a:r>
              <a:rPr lang="id-ID" dirty="0"/>
              <a:t>Tekhnik umtuk mengembangkan moral dan agama melaui karyawisata antara lain sbb:</a:t>
            </a:r>
          </a:p>
          <a:p>
            <a:pPr>
              <a:buNone/>
            </a:pPr>
            <a:r>
              <a:rPr lang="id-ID" dirty="0" smtClean="0"/>
              <a:t>1.Berdoa</a:t>
            </a:r>
          </a:p>
          <a:p>
            <a:pPr>
              <a:buNone/>
            </a:pPr>
            <a:r>
              <a:rPr lang="id-ID" dirty="0" smtClean="0"/>
              <a:t>2.Menyebutkan ciptaan tuhan</a:t>
            </a:r>
          </a:p>
          <a:p>
            <a:pPr>
              <a:buNone/>
            </a:pPr>
            <a:r>
              <a:rPr lang="id-ID" dirty="0" smtClean="0"/>
              <a:t>3.Menjaga kebersihan bersama</a:t>
            </a:r>
          </a:p>
          <a:p>
            <a:pPr>
              <a:buNone/>
            </a:pPr>
            <a:r>
              <a:rPr lang="id-ID" dirty="0" smtClean="0"/>
              <a:t>4.Pengarahan terhadap perilaku-perilaku moral agama,dan agama yang baik</a:t>
            </a:r>
            <a:endParaRPr lang="id-ID" dirty="0"/>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id-ID" dirty="0" smtClean="0"/>
              <a:t>Pengembangan sosial emosiaonal anak melalui metode karyawisata</a:t>
            </a:r>
            <a:endParaRPr lang="id-ID" dirty="0"/>
          </a:p>
        </p:txBody>
      </p:sp>
      <p:sp>
        <p:nvSpPr>
          <p:cNvPr id="3" name="Content Placeholder 2"/>
          <p:cNvSpPr>
            <a:spLocks noGrp="1"/>
          </p:cNvSpPr>
          <p:nvPr>
            <p:ph idx="1"/>
          </p:nvPr>
        </p:nvSpPr>
        <p:spPr/>
        <p:txBody>
          <a:bodyPr>
            <a:normAutofit lnSpcReduction="10000"/>
          </a:bodyPr>
          <a:lstStyle/>
          <a:p>
            <a:r>
              <a:rPr lang="id-ID" dirty="0"/>
              <a:t>Tekhnik yang dilakukan untuk mengembangkan sosial emosional anak melalui  karyawisata antara lain sbb:</a:t>
            </a:r>
          </a:p>
          <a:p>
            <a:pPr lvl="0">
              <a:buNone/>
            </a:pPr>
            <a:r>
              <a:rPr lang="id-ID" dirty="0" smtClean="0"/>
              <a:t>1.Membuat </a:t>
            </a:r>
            <a:r>
              <a:rPr lang="id-ID" dirty="0"/>
              <a:t>dan Mentaati Kesepakatan bersama</a:t>
            </a:r>
            <a:r>
              <a:rPr lang="id-ID" dirty="0" smtClean="0"/>
              <a:t>.</a:t>
            </a:r>
          </a:p>
          <a:p>
            <a:pPr lvl="0">
              <a:buNone/>
            </a:pPr>
            <a:r>
              <a:rPr lang="id-ID" dirty="0" smtClean="0"/>
              <a:t>2.Berjalan bersama dan bergandengan tangan</a:t>
            </a:r>
          </a:p>
          <a:p>
            <a:pPr lvl="0">
              <a:buNone/>
            </a:pPr>
            <a:r>
              <a:rPr lang="id-ID" dirty="0" smtClean="0"/>
              <a:t>3.Bekerja kelompok</a:t>
            </a:r>
          </a:p>
          <a:p>
            <a:pPr lvl="0">
              <a:buNone/>
            </a:pPr>
            <a:r>
              <a:rPr lang="id-ID" dirty="0" smtClean="0"/>
              <a:t>4.Memberikan hadia</a:t>
            </a:r>
          </a:p>
          <a:p>
            <a:pPr lvl="0">
              <a:buNone/>
            </a:pPr>
            <a:r>
              <a:rPr lang="id-ID" dirty="0" smtClean="0"/>
              <a:t>5.Sosio Drama</a:t>
            </a:r>
            <a:endParaRPr lang="id-ID" dirty="0"/>
          </a:p>
          <a:p>
            <a:endParaRPr lang="id-ID" dirty="0"/>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5992"/>
            <a:ext cx="7772400" cy="2786082"/>
          </a:xfrm>
        </p:spPr>
        <p:txBody>
          <a:bodyPr/>
          <a:lstStyle/>
          <a:p>
            <a:pPr algn="ctr"/>
            <a:r>
              <a:rPr lang="id-ID" sz="8800" dirty="0" smtClean="0"/>
              <a:t>Terima kasih</a:t>
            </a:r>
            <a:endParaRPr lang="id-ID" sz="8800" dirty="0"/>
          </a:p>
        </p:txBody>
      </p:sp>
      <p:sp>
        <p:nvSpPr>
          <p:cNvPr id="3" name="Content Placeholder 2"/>
          <p:cNvSpPr>
            <a:spLocks noGrp="1"/>
          </p:cNvSpPr>
          <p:nvPr>
            <p:ph idx="1"/>
          </p:nvPr>
        </p:nvSpPr>
        <p:spPr>
          <a:xfrm>
            <a:off x="914400" y="6072206"/>
            <a:ext cx="7772400" cy="283354"/>
          </a:xfrm>
        </p:spPr>
        <p:txBody>
          <a:bodyPr>
            <a:normAutofit fontScale="47500" lnSpcReduction="20000"/>
          </a:bodyPr>
          <a:lstStyle/>
          <a:p>
            <a:endParaRPr lang="id-ID" dirty="0"/>
          </a:p>
        </p:txBody>
      </p:sp>
    </p:spTree>
  </p:cSld>
  <p:clrMapOvr>
    <a:masterClrMapping/>
  </p:clrMapOvr>
  <p:transition>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83</TotalTime>
  <Words>672</Words>
  <Application>Microsoft Office PowerPoint</Application>
  <PresentationFormat>On-screen Show (4:3)</PresentationFormat>
  <Paragraphs>105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Aspect</vt:lpstr>
      <vt:lpstr>Metodologi  Pengembangan Sikap Dan Perilaku AUD</vt:lpstr>
      <vt:lpstr>Hakikat Metode Karyawisata </vt:lpstr>
      <vt:lpstr> Tujuan Dan Manfaat Metode Karyawisata. </vt:lpstr>
      <vt:lpstr>Sasaran Karyawisata</vt:lpstr>
      <vt:lpstr>Slide 5</vt:lpstr>
      <vt:lpstr>Slide 6</vt:lpstr>
      <vt:lpstr>KEHIDUPAN MANUSIA</vt:lpstr>
      <vt:lpstr>Slide 8</vt:lpstr>
      <vt:lpstr>Slide 9</vt:lpstr>
      <vt:lpstr>Slide 10</vt:lpstr>
      <vt:lpstr>Rancangan Karyawisata</vt:lpstr>
      <vt:lpstr>Kelebihan Dan Kekurangan Metode Karyawisata. </vt:lpstr>
      <vt:lpstr>Kekurangan Metode Karyawisata</vt:lpstr>
      <vt:lpstr>PENILAIAN,UMPAN BALIK, DAN PENGEMBANGAN PERILAKU KEMAMPUAN DASAR DAN ANAK USIA 3-4 TAHUN MELALUI METODE KARYAWISATA. </vt:lpstr>
      <vt:lpstr>TEKHNIK PENGEMBANGAN PERILAKU DAN KEMAMPUAN DASAR ANAK USIA 3-4 TAHUN MELALUI METODE KARYA WISATA. </vt:lpstr>
      <vt:lpstr>Pengembangan Kognitif Anak Malalui Metode Karya Wisata. </vt:lpstr>
      <vt:lpstr>PENGEMBANGAN BAHASA ANAK MELALUI METODE KARYAWISATA</vt:lpstr>
      <vt:lpstr>PENGEMBANGAN SENI ANAK MELALUI METODE KARYAWISATA</vt:lpstr>
      <vt:lpstr>Pengembangan moral dan agama anak melalui metode karyawisata</vt:lpstr>
      <vt:lpstr>Pengembangan sosial emosiaonal anak melalui metode karyawisata</vt:lpstr>
      <vt:lpstr>Terima kasih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Metodologi  Pengembangan Sikap Dan Perilaku AUD</dc:title>
  <dc:creator>compaq</dc:creator>
  <cp:lastModifiedBy>TOSHIBA</cp:lastModifiedBy>
  <cp:revision>11</cp:revision>
  <dcterms:created xsi:type="dcterms:W3CDTF">2012-05-21T02:46:32Z</dcterms:created>
  <dcterms:modified xsi:type="dcterms:W3CDTF">2012-05-22T06:06:15Z</dcterms:modified>
</cp:coreProperties>
</file>