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2" r:id="rId2"/>
    <p:sldId id="273"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38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9F5E2053-295F-4D24-B41A-AFC7A6B9D450}"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30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303120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7712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F1D81F2-1D7A-4980-8327-A3D80B358A59}" type="datetimeFigureOut">
              <a:rPr lang="en-US" smtClean="0"/>
              <a:pPr/>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1902143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F1D81F2-1D7A-4980-8327-A3D80B358A59}" type="datetimeFigureOut">
              <a:rPr lang="en-US" smtClean="0"/>
              <a:pPr/>
              <a:t>6/30/2020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5E2053-295F-4D24-B41A-AFC7A6B9D450}"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27907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F1D81F2-1D7A-4980-8327-A3D80B358A59}" type="datetimeFigureOut">
              <a:rPr lang="en-US" smtClean="0"/>
              <a:pPr/>
              <a:t>6/30/2020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5E2053-295F-4D24-B41A-AFC7A6B9D450}"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9983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1D81F2-1D7A-4980-8327-A3D80B358A59}" type="datetimeFigureOut">
              <a:rPr lang="en-US" smtClean="0"/>
              <a:pPr/>
              <a:t>6/30/2020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3277484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1D81F2-1D7A-4980-8327-A3D80B358A59}" type="datetimeFigureOut">
              <a:rPr lang="en-US" smtClean="0"/>
              <a:pPr/>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5E2053-295F-4D24-B41A-AFC7A6B9D450}"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07033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1D81F2-1D7A-4980-8327-A3D80B358A59}" type="datetimeFigureOut">
              <a:rPr lang="en-US" smtClean="0"/>
              <a:pPr/>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995747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1D81F2-1D7A-4980-8327-A3D80B358A59}" type="datetimeFigureOut">
              <a:rPr lang="en-US" smtClean="0"/>
              <a:pPr/>
              <a:t>6/30/2020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2871401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4754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1967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spTree>
    <p:extLst>
      <p:ext uri="{BB962C8B-B14F-4D97-AF65-F5344CB8AC3E}">
        <p14:creationId xmlns:p14="http://schemas.microsoft.com/office/powerpoint/2010/main" val="5863745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6819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63032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83351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1D81F2-1D7A-4980-8327-A3D80B358A59}" type="datetimeFigureOut">
              <a:rPr lang="en-US" smtClean="0"/>
              <a:pPr/>
              <a:t>6/30/2020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5E2053-295F-4D24-B41A-AFC7A6B9D450}"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0715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F1D81F2-1D7A-4980-8327-A3D80B358A59}" type="datetimeFigureOut">
              <a:rPr lang="en-US" smtClean="0"/>
              <a:pPr/>
              <a:t>6/30/2020</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F5E2053-295F-4D24-B41A-AFC7A6B9D450}" type="slidenum">
              <a:rPr lang="en-US" smtClean="0"/>
              <a:pPr/>
              <a:t>‹#›</a:t>
            </a:fld>
            <a:endParaRPr lang="en-US"/>
          </a:p>
        </p:txBody>
      </p:sp>
    </p:spTree>
    <p:extLst>
      <p:ext uri="{BB962C8B-B14F-4D97-AF65-F5344CB8AC3E}">
        <p14:creationId xmlns:p14="http://schemas.microsoft.com/office/powerpoint/2010/main" val="3725521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GEOPOLITIK</a:t>
            </a:r>
            <a:endParaRPr lang="en-US" dirty="0"/>
          </a:p>
        </p:txBody>
      </p:sp>
      <p:sp>
        <p:nvSpPr>
          <p:cNvPr id="3" name="Subtitle 2"/>
          <p:cNvSpPr>
            <a:spLocks noGrp="1"/>
          </p:cNvSpPr>
          <p:nvPr>
            <p:ph type="subTitle" idx="1"/>
          </p:nvPr>
        </p:nvSpPr>
        <p:spPr/>
        <p:txBody>
          <a:bodyPr>
            <a:normAutofit/>
          </a:bodyPr>
          <a:lstStyle/>
          <a:p>
            <a:r>
              <a:rPr lang="en-US" sz="4000" dirty="0" smtClean="0">
                <a:latin typeface="Adobe Gothic Std B" panose="020B0800000000000000" pitchFamily="34" charset="-128"/>
                <a:ea typeface="Adobe Gothic Std B" panose="020B0800000000000000" pitchFamily="34" charset="-128"/>
              </a:rPr>
              <a:t>DARI PAK BUDI</a:t>
            </a:r>
            <a:endParaRPr lang="en-US" sz="4000"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1066481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905000"/>
            <a:ext cx="8534400" cy="4401205"/>
          </a:xfrm>
          <a:prstGeom prst="rect">
            <a:avLst/>
          </a:prstGeom>
        </p:spPr>
        <p:txBody>
          <a:bodyPr wrap="square">
            <a:spAutoFit/>
          </a:bodyPr>
          <a:lstStyle/>
          <a:p>
            <a:r>
              <a:rPr lang="id-ID" sz="2800" b="1" dirty="0">
                <a:solidFill>
                  <a:schemeClr val="accent2">
                    <a:lumMod val="50000"/>
                  </a:schemeClr>
                </a:solidFill>
              </a:rPr>
              <a:t>Geopolitik secara etimologi berasal dari kata geo (bahasa Yunani) yang berarti bumi yang menjadi wilayah hidup. Sedangkan politik dari kata polis yang berarti kesatuan masyarakat yang berdiri sendiri atau negara ; dan teia yang berarti urusan (politik) bermakna kepentingan umum warga negara suatu bangsa (Sunarso, 2006: 195). Sebagai acuan bersama, geopolitik dimaknai sebagai ilmu penyelenggaraan negara yang setiap kebijakannya dikaitkan dengan masalah-masalah geografi wilayah atau tempat tinggal suatu bangsa</a:t>
            </a:r>
            <a:endParaRPr lang="en-US" sz="2800" b="1" dirty="0">
              <a:solidFill>
                <a:schemeClr val="accent2">
                  <a:lumMod val="50000"/>
                </a:schemeClr>
              </a:solidFill>
            </a:endParaRPr>
          </a:p>
        </p:txBody>
      </p:sp>
      <p:sp>
        <p:nvSpPr>
          <p:cNvPr id="3" name="Rectangle 2"/>
          <p:cNvSpPr/>
          <p:nvPr/>
        </p:nvSpPr>
        <p:spPr>
          <a:xfrm>
            <a:off x="609600" y="609600"/>
            <a:ext cx="7299306" cy="707886"/>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pPr lvl="0"/>
            <a:r>
              <a:rPr lang="en-US" sz="40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 </a:t>
            </a:r>
            <a:r>
              <a:rPr lang="id-ID" sz="40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Konsep </a:t>
            </a:r>
            <a:r>
              <a:rPr lang="id-ID"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dan Hakikat Geopolitik</a:t>
            </a:r>
            <a:endParaRPr lang="en-US"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extLst>
      <p:ext uri="{BB962C8B-B14F-4D97-AF65-F5344CB8AC3E}">
        <p14:creationId xmlns:p14="http://schemas.microsoft.com/office/powerpoint/2010/main" val="2715811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1000"/>
            <a:lum/>
          </a:blip>
          <a:srcRect/>
          <a:stretch>
            <a:fillRect l="-22000" r="-22000"/>
          </a:stretch>
        </a:blipFill>
        <a:effectLst/>
      </p:bgPr>
    </p:bg>
    <p:spTree>
      <p:nvGrpSpPr>
        <p:cNvPr id="1" name=""/>
        <p:cNvGrpSpPr/>
        <p:nvPr/>
      </p:nvGrpSpPr>
      <p:grpSpPr>
        <a:xfrm>
          <a:off x="0" y="0"/>
          <a:ext cx="0" cy="0"/>
          <a:chOff x="0" y="0"/>
          <a:chExt cx="0" cy="0"/>
        </a:xfrm>
      </p:grpSpPr>
      <p:sp>
        <p:nvSpPr>
          <p:cNvPr id="1025" name="Rectangle 1"/>
          <p:cNvSpPr>
            <a:spLocks noChangeArrowheads="1"/>
          </p:cNvSpPr>
          <p:nvPr/>
        </p:nvSpPr>
        <p:spPr bwMode="auto">
          <a:xfrm rot="10800000" flipV="1">
            <a:off x="0" y="1533465"/>
            <a:ext cx="91440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d-ID" sz="3200" b="1" i="0" u="none" strike="noStrike" cap="none" normalizeH="0" baseline="0" dirty="0" smtClean="0">
                <a:ln>
                  <a:noFill/>
                </a:ln>
                <a:effectLst/>
                <a:latin typeface="Arial" pitchFamily="34" charset="0"/>
                <a:ea typeface="Calibri" pitchFamily="34" charset="0"/>
                <a:cs typeface="Times New Roman" pitchFamily="18" charset="0"/>
              </a:rPr>
              <a:t>Hakekat geopolitik selain dapat dimaknai sebagai ilmu (teori), wawasan atau cara pandang, konsepsi. ataupun keadaan tertentu, namun sejatinya ia adalah alat serta strategi sebuah negara bangsa dalam rangka menetapkan program dan kebijakan (politik),terutama politik luar negeri berbasis geografi dan </a:t>
            </a:r>
            <a:r>
              <a:rPr kumimoji="0" lang="id-ID" sz="3200" b="1" i="1" u="none" strike="noStrike" cap="none" normalizeH="0" baseline="0" dirty="0" smtClean="0">
                <a:ln>
                  <a:noFill/>
                </a:ln>
                <a:effectLst/>
                <a:latin typeface="Arial" pitchFamily="34" charset="0"/>
                <a:ea typeface="Calibri" pitchFamily="34" charset="0"/>
                <a:cs typeface="Times New Roman" pitchFamily="18" charset="0"/>
              </a:rPr>
              <a:t>local wisdom</a:t>
            </a:r>
            <a:r>
              <a:rPr kumimoji="0" lang="id-ID" sz="3200" b="1" i="0" u="none" strike="noStrike" cap="none" normalizeH="0" baseline="0" dirty="0" smtClean="0">
                <a:ln>
                  <a:noFill/>
                </a:ln>
                <a:effectLst/>
                <a:latin typeface="Arial" pitchFamily="34" charset="0"/>
                <a:ea typeface="Calibri" pitchFamily="34" charset="0"/>
                <a:cs typeface="Times New Roman" pitchFamily="18" charset="0"/>
              </a:rPr>
              <a:t> daripada bangsa tersebut agar mampu dan tetap </a:t>
            </a:r>
            <a:r>
              <a:rPr kumimoji="0" lang="id-ID" sz="3200" b="1" i="1" u="none" strike="noStrike" cap="none" normalizeH="0" baseline="0" dirty="0" smtClean="0">
                <a:ln>
                  <a:noFill/>
                </a:ln>
                <a:effectLst/>
                <a:latin typeface="Arial" pitchFamily="34" charset="0"/>
                <a:ea typeface="Calibri" pitchFamily="34" charset="0"/>
                <a:cs typeface="Times New Roman" pitchFamily="18" charset="0"/>
              </a:rPr>
              <a:t>survive</a:t>
            </a:r>
            <a:r>
              <a:rPr kumimoji="0" lang="id-ID" sz="3200" b="1" i="0" u="none" strike="noStrike" cap="none" normalizeH="0" baseline="0" dirty="0" smtClean="0">
                <a:ln>
                  <a:noFill/>
                </a:ln>
                <a:effectLst/>
                <a:latin typeface="Arial" pitchFamily="34" charset="0"/>
                <a:ea typeface="Calibri" pitchFamily="34" charset="0"/>
                <a:cs typeface="Times New Roman" pitchFamily="18" charset="0"/>
              </a:rPr>
              <a:t> di muka bumi.</a:t>
            </a:r>
            <a:endParaRPr kumimoji="0" lang="id-ID" sz="3200" b="1"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762000" y="533400"/>
            <a:ext cx="4263924" cy="584775"/>
          </a:xfrm>
          <a:prstGeom prst="rect">
            <a:avLst/>
          </a:prstGeom>
        </p:spPr>
        <p:style>
          <a:lnRef idx="3">
            <a:schemeClr val="lt1"/>
          </a:lnRef>
          <a:fillRef idx="1">
            <a:schemeClr val="accent5"/>
          </a:fillRef>
          <a:effectRef idx="1">
            <a:schemeClr val="accent5"/>
          </a:effectRef>
          <a:fontRef idx="minor">
            <a:schemeClr val="lt1"/>
          </a:fontRef>
        </p:style>
        <p:txBody>
          <a:bodyPr wrap="none">
            <a:spAutoFit/>
          </a:bodyPr>
          <a:lstStyle/>
          <a:p>
            <a:pPr lvl="0"/>
            <a:r>
              <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Teori-teori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Geopolitik</a:t>
            </a:r>
            <a:endPar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Rectangle 2"/>
          <p:cNvSpPr/>
          <p:nvPr/>
        </p:nvSpPr>
        <p:spPr>
          <a:xfrm>
            <a:off x="1219200" y="1600200"/>
            <a:ext cx="6858000" cy="4832092"/>
          </a:xfrm>
          <a:prstGeom prst="rect">
            <a:avLst/>
          </a:prstGeom>
        </p:spPr>
        <p:txBody>
          <a:bodyPr wrap="square">
            <a:spAutoFit/>
          </a:bodyPr>
          <a:lstStyle/>
          <a:p>
            <a:r>
              <a:rPr lang="id-ID" sz="2800" b="1" dirty="0">
                <a:latin typeface="Adobe Caslon Pro Bold" pitchFamily="18" charset="0"/>
              </a:rPr>
              <a:t>Teori Geopolitik Inggris </a:t>
            </a:r>
            <a:endParaRPr lang="en-US" sz="2800" dirty="0">
              <a:latin typeface="Adobe Caslon Pro Bold" pitchFamily="18" charset="0"/>
            </a:endParaRPr>
          </a:p>
          <a:p>
            <a:r>
              <a:rPr lang="id-ID" sz="2800" dirty="0">
                <a:latin typeface="Adobe Caslon Pro Bold" pitchFamily="18" charset="0"/>
              </a:rPr>
              <a:t>Sir Walter Raleight (1554 - 1618) lebih menekankan pada wawasan maritim. yaitu penguasaan laut yang bertujuan untuk menguasai perdagangan. Dengan tujuan tersebut maka akan dengan sendirinya terjadi penguasaan kekayaan dunia. Geoplitik demikian pada akhirnya bertujuan akhir terhadap penguasaan dunia, daiVuntuk itu diperlukan keseriusan dalam pembangunan armada laut.</a:t>
            </a:r>
            <a:endParaRPr lang="en-US" sz="2800" dirty="0">
              <a:latin typeface="Adobe Caslon Pro Bold"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16385" name="Rectangle 1"/>
          <p:cNvSpPr>
            <a:spLocks noChangeArrowheads="1"/>
          </p:cNvSpPr>
          <p:nvPr/>
        </p:nvSpPr>
        <p:spPr bwMode="auto">
          <a:xfrm rot="10800000" flipV="1">
            <a:off x="457200" y="1371600"/>
            <a:ext cx="8305800" cy="4401205"/>
          </a:xfrm>
          <a:prstGeom prst="rect">
            <a:avLst/>
          </a:prstGeom>
          <a:ln>
            <a:headEnd/>
            <a:tailEnd/>
          </a:ln>
          <a:effectLst>
            <a:glow rad="139700">
              <a:schemeClr val="accent5">
                <a:satMod val="175000"/>
                <a:alpha val="40000"/>
              </a:schemeClr>
            </a:glow>
            <a:outerShdw blurRad="40000" dist="23000" dir="54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1" i="0" u="none" strike="noStrike" cap="none" normalizeH="0" baseline="0" dirty="0" smtClean="0">
                <a:ln>
                  <a:noFill/>
                </a:ln>
                <a:solidFill>
                  <a:schemeClr val="tx1"/>
                </a:solidFill>
                <a:effectLst/>
                <a:latin typeface="Tekton Pro Ext" pitchFamily="34" charset="0"/>
                <a:ea typeface="Times New Roman" pitchFamily="18" charset="0"/>
                <a:cs typeface="Arial" pitchFamily="34" charset="0"/>
              </a:rPr>
              <a:t>Teori Geopolitik Amerika</a:t>
            </a:r>
            <a:endParaRPr kumimoji="0" lang="id-ID" sz="2800" b="0" i="0" u="none" strike="noStrike" cap="none" normalizeH="0" baseline="0" dirty="0" smtClean="0">
              <a:ln>
                <a:noFill/>
              </a:ln>
              <a:solidFill>
                <a:schemeClr val="tx1"/>
              </a:solidFill>
              <a:effectLst/>
              <a:latin typeface="Tekton Pro Ext"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latin typeface="Tekton Pro Ext" pitchFamily="34" charset="0"/>
                <a:ea typeface="Times New Roman" pitchFamily="18" charset="0"/>
                <a:cs typeface="Arial" pitchFamily="34" charset="0"/>
              </a:rPr>
              <a:t>Alfred Thayer Mahan (1840 - 1914) mengembangkan lebih lanjut dari konsepsi geopolitiknya Raleight dengan memperhatikan perlunya mempertahankan serta memanfaatkan sumber daya laut, termasuk akses ke laut. Sehingga tidak hanya pembangunan armada laut saja yang diperlukan, namun lebih luas juga membangun kekuatan maritim.</a:t>
            </a:r>
            <a:endParaRPr kumimoji="0" lang="id-ID" sz="2800" b="0" i="0" u="none" strike="noStrike" cap="none" normalizeH="0" baseline="0" dirty="0" smtClean="0">
              <a:ln>
                <a:noFill/>
              </a:ln>
              <a:solidFill>
                <a:schemeClr val="tx1"/>
              </a:solidFill>
              <a:effectLst/>
              <a:latin typeface="Tekton Pro Ext"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18433" name="Rectangle 1"/>
          <p:cNvSpPr>
            <a:spLocks noChangeArrowheads="1"/>
          </p:cNvSpPr>
          <p:nvPr/>
        </p:nvSpPr>
        <p:spPr bwMode="auto">
          <a:xfrm>
            <a:off x="304800" y="685800"/>
            <a:ext cx="8839200"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3200" b="1" i="0" u="none" strike="noStrike" cap="none" normalizeH="0" baseline="0" dirty="0" smtClean="0">
                <a:ln>
                  <a:noFill/>
                </a:ln>
                <a:solidFill>
                  <a:schemeClr val="tx1"/>
                </a:solidFill>
                <a:effectLst>
                  <a:glow rad="139700">
                    <a:schemeClr val="accent5">
                      <a:satMod val="175000"/>
                      <a:alpha val="40000"/>
                    </a:schemeClr>
                  </a:glow>
                </a:effectLst>
                <a:latin typeface="Tekton Pro Ext" pitchFamily="34" charset="0"/>
                <a:ea typeface="Times New Roman" pitchFamily="18" charset="0"/>
                <a:cs typeface="Times New Roman" pitchFamily="18" charset="0"/>
              </a:rPr>
              <a:t>Teori-teori geopolitik era Perang Dunia II</a:t>
            </a:r>
            <a:endParaRPr kumimoji="0" lang="en-US" sz="3200" b="1" i="0" u="none" strike="noStrike" cap="none" normalizeH="0" baseline="0" dirty="0" smtClean="0">
              <a:ln>
                <a:noFill/>
              </a:ln>
              <a:solidFill>
                <a:schemeClr val="tx1"/>
              </a:solidFill>
              <a:effectLst>
                <a:glow rad="139700">
                  <a:schemeClr val="accent5">
                    <a:satMod val="175000"/>
                    <a:alpha val="40000"/>
                  </a:schemeClr>
                </a:glow>
              </a:effectLst>
              <a:latin typeface="Tekton Pro Ext"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3200" b="1" i="0" u="none" strike="noStrike" cap="none" normalizeH="0" baseline="0" dirty="0" smtClean="0">
                <a:ln>
                  <a:noFill/>
                </a:ln>
                <a:solidFill>
                  <a:schemeClr val="tx1"/>
                </a:solidFill>
                <a:effectLst>
                  <a:glow rad="139700">
                    <a:schemeClr val="accent5">
                      <a:satMod val="175000"/>
                      <a:alpha val="40000"/>
                    </a:schemeClr>
                  </a:glow>
                </a:effectLst>
                <a:latin typeface="Tekton Pro Ext" pitchFamily="34" charset="0"/>
                <a:ea typeface="Times New Roman" pitchFamily="18" charset="0"/>
                <a:cs typeface="Times New Roman" pitchFamily="18" charset="0"/>
              </a:rPr>
              <a:t/>
            </a:r>
            <a:br>
              <a:rPr kumimoji="0" lang="id-ID" sz="3200" b="1" i="0" u="none" strike="noStrike" cap="none" normalizeH="0" baseline="0" dirty="0" smtClean="0">
                <a:ln>
                  <a:noFill/>
                </a:ln>
                <a:solidFill>
                  <a:schemeClr val="tx1"/>
                </a:solidFill>
                <a:effectLst>
                  <a:glow rad="139700">
                    <a:schemeClr val="accent5">
                      <a:satMod val="175000"/>
                      <a:alpha val="40000"/>
                    </a:schemeClr>
                  </a:glow>
                </a:effectLst>
                <a:latin typeface="Tekton Pro Ext" pitchFamily="34" charset="0"/>
                <a:ea typeface="Times New Roman" pitchFamily="18" charset="0"/>
                <a:cs typeface="Times New Roman" pitchFamily="18" charset="0"/>
              </a:rPr>
            </a:br>
            <a:r>
              <a:rPr kumimoji="0" lang="id-ID" sz="2800" b="1" i="0" u="none" strike="noStrike" cap="none" normalizeH="0" baseline="0" dirty="0" smtClean="0">
                <a:ln>
                  <a:noFill/>
                </a:ln>
                <a:solidFill>
                  <a:schemeClr val="tx1"/>
                </a:solidFill>
                <a:effectLst/>
                <a:latin typeface="Tekton Pro Ext" pitchFamily="34" charset="0"/>
                <a:ea typeface="Times New Roman" pitchFamily="18" charset="0"/>
                <a:cs typeface="Times New Roman" pitchFamily="18" charset="0"/>
              </a:rPr>
              <a:t>Teori geopolitik Inggris</a:t>
            </a:r>
            <a:br>
              <a:rPr kumimoji="0" lang="id-ID" sz="2800" b="1" i="0" u="none" strike="noStrike" cap="none" normalizeH="0" baseline="0" dirty="0" smtClean="0">
                <a:ln>
                  <a:noFill/>
                </a:ln>
                <a:solidFill>
                  <a:schemeClr val="tx1"/>
                </a:solidFill>
                <a:effectLst/>
                <a:latin typeface="Tekton Pro Ext" pitchFamily="34" charset="0"/>
                <a:ea typeface="Times New Roman" pitchFamily="18" charset="0"/>
                <a:cs typeface="Times New Roman" pitchFamily="18" charset="0"/>
              </a:rPr>
            </a:br>
            <a:r>
              <a:rPr kumimoji="0" lang="id-ID" sz="2800" b="0" i="0" u="none" strike="noStrike" cap="none" normalizeH="0" baseline="0" dirty="0" smtClean="0">
                <a:ln>
                  <a:noFill/>
                </a:ln>
                <a:solidFill>
                  <a:schemeClr val="tx1"/>
                </a:solidFill>
                <a:effectLst/>
                <a:latin typeface="Tekton Pro Ext" pitchFamily="34" charset="0"/>
                <a:ea typeface="Times New Roman" pitchFamily="18" charset="0"/>
                <a:cs typeface="Times New Roman" pitchFamily="18" charset="0"/>
              </a:rPr>
              <a:t>Pada era ini, Inggris menerapkan teori geopolitik daerah batas yang diimplementasikan melalui semboyan "The British rules the waves ". Pelaksanaan dari teori daerah batas diwujudkan dengan menjadikan daerah pantai Eurasia sebagai daerah penyangga. Penerapan atas dasar geostrateginya mensyaratkan Inggris harus mencegah Rusia keluar dari Eurasia, sehingga Inggris akan mampu menguasai dunia. </a:t>
            </a:r>
            <a:endParaRPr kumimoji="0" lang="id-ID" sz="2800" b="0" i="0" u="none" strike="noStrike" cap="none" normalizeH="0" baseline="0" dirty="0" smtClean="0">
              <a:ln>
                <a:noFill/>
              </a:ln>
              <a:solidFill>
                <a:schemeClr val="tx1"/>
              </a:solidFill>
              <a:effectLst/>
              <a:latin typeface="Tekton Pro Ext"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19457" name="Rectangle 1"/>
          <p:cNvSpPr>
            <a:spLocks noChangeArrowheads="1"/>
          </p:cNvSpPr>
          <p:nvPr/>
        </p:nvSpPr>
        <p:spPr bwMode="auto">
          <a:xfrm rot="10800000" flipV="1">
            <a:off x="0" y="470357"/>
            <a:ext cx="8763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1" i="0" u="none" strike="noStrike" cap="none" normalizeH="0" baseline="0" dirty="0" smtClean="0">
                <a:ln>
                  <a:noFill/>
                </a:ln>
                <a:solidFill>
                  <a:schemeClr val="tx1"/>
                </a:solidFill>
                <a:effectLst>
                  <a:glow rad="139700">
                    <a:schemeClr val="accent6">
                      <a:satMod val="175000"/>
                      <a:alpha val="40000"/>
                    </a:schemeClr>
                  </a:glow>
                </a:effectLst>
                <a:latin typeface="Adobe Caslon Pro Bold" pitchFamily="18" charset="0"/>
                <a:ea typeface="Times New Roman" pitchFamily="18" charset="0"/>
                <a:cs typeface="Times New Roman" pitchFamily="18" charset="0"/>
              </a:rPr>
              <a:t>Teori geopolitik Perancis</a:t>
            </a:r>
            <a:br>
              <a:rPr kumimoji="0" lang="id-ID" sz="2800" b="1" i="0" u="none" strike="noStrike" cap="none" normalizeH="0" baseline="0" dirty="0" smtClean="0">
                <a:ln>
                  <a:noFill/>
                </a:ln>
                <a:solidFill>
                  <a:schemeClr val="tx1"/>
                </a:solidFill>
                <a:effectLst>
                  <a:glow rad="139700">
                    <a:schemeClr val="accent6">
                      <a:satMod val="175000"/>
                      <a:alpha val="40000"/>
                    </a:schemeClr>
                  </a:glow>
                </a:effectLst>
                <a:latin typeface="Adobe Caslon Pro Bold" pitchFamily="18" charset="0"/>
                <a:ea typeface="Times New Roman" pitchFamily="18" charset="0"/>
                <a:cs typeface="Times New Roman" pitchFamily="18" charset="0"/>
              </a:rPr>
            </a:br>
            <a:r>
              <a:rPr kumimoji="0" lang="id-ID" sz="2800" b="0" i="0" u="none" strike="noStrike" cap="none" normalizeH="0" baseline="0" dirty="0" smtClean="0">
                <a:ln>
                  <a:noFill/>
                </a:ln>
                <a:solidFill>
                  <a:schemeClr val="tx1"/>
                </a:solidFill>
                <a:effectLst/>
                <a:latin typeface="Adobe Caslon Pro Bold" pitchFamily="18" charset="0"/>
                <a:ea typeface="Times New Roman" pitchFamily="18" charset="0"/>
                <a:cs typeface="Times New Roman" pitchFamily="18" charset="0"/>
              </a:rPr>
              <a:t>Perancis menerapkan teori wawasan benua sebagai upaya menghadapi ancaman dari Prusia dan Rusia serta jajahannya di benua lain. Atas dasar demiki an maka Perancis menetapkan untuk tetap kuasai daerahnya sendiri. </a:t>
            </a:r>
            <a:endParaRPr kumimoji="0" lang="en-US" sz="2800" b="0" i="0" u="none" strike="noStrike" cap="none" normalizeH="0" baseline="0" dirty="0" smtClean="0">
              <a:ln>
                <a:noFill/>
              </a:ln>
              <a:solidFill>
                <a:schemeClr val="tx1"/>
              </a:solidFill>
              <a:effectLst/>
              <a:latin typeface="Adobe Caslon Pro Bold"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800" dirty="0">
              <a:latin typeface="Adobe Caslon Pro Bold"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0" i="0" u="none" strike="noStrike" cap="none" normalizeH="0" baseline="0" dirty="0" smtClean="0">
                <a:ln>
                  <a:noFill/>
                </a:ln>
                <a:solidFill>
                  <a:schemeClr val="tx1"/>
                </a:solidFill>
                <a:effectLst>
                  <a:glow rad="139700">
                    <a:schemeClr val="accent6">
                      <a:satMod val="175000"/>
                      <a:alpha val="40000"/>
                    </a:schemeClr>
                  </a:glow>
                </a:effectLst>
                <a:latin typeface="Adobe Caslon Pro Bold" pitchFamily="18" charset="0"/>
                <a:ea typeface="Times New Roman" pitchFamily="18" charset="0"/>
                <a:cs typeface="Times New Roman" pitchFamily="18" charset="0"/>
              </a:rPr>
              <a:t>Teori geopolitik Jennan.</a:t>
            </a:r>
            <a:br>
              <a:rPr kumimoji="0" lang="id-ID" sz="2800" b="0" i="0" u="none" strike="noStrike" cap="none" normalizeH="0" baseline="0" dirty="0" smtClean="0">
                <a:ln>
                  <a:noFill/>
                </a:ln>
                <a:solidFill>
                  <a:schemeClr val="tx1"/>
                </a:solidFill>
                <a:effectLst>
                  <a:glow rad="139700">
                    <a:schemeClr val="accent6">
                      <a:satMod val="175000"/>
                      <a:alpha val="40000"/>
                    </a:schemeClr>
                  </a:glow>
                </a:effectLst>
                <a:latin typeface="Adobe Caslon Pro Bold" pitchFamily="18" charset="0"/>
                <a:ea typeface="Times New Roman" pitchFamily="18" charset="0"/>
                <a:cs typeface="Times New Roman" pitchFamily="18" charset="0"/>
              </a:rPr>
            </a:br>
            <a:r>
              <a:rPr kumimoji="0" lang="id-ID" sz="2800" b="0" i="0" u="none" strike="noStrike" cap="none" normalizeH="0" baseline="0" dirty="0" smtClean="0">
                <a:ln>
                  <a:noFill/>
                </a:ln>
                <a:solidFill>
                  <a:schemeClr val="tx1"/>
                </a:solidFill>
                <a:effectLst/>
                <a:latin typeface="Adobe Caslon Pro Bold" pitchFamily="18" charset="0"/>
                <a:ea typeface="Times New Roman" pitchFamily="18" charset="0"/>
                <a:cs typeface="Times New Roman" pitchFamily="18" charset="0"/>
              </a:rPr>
              <a:t>Berdasarkan pemikiran integralistik, Jennan membentuk Pan Jennan. Secara Geostrategi </a:t>
            </a:r>
            <a:r>
              <a:rPr kumimoji="0" lang="en-US" sz="2800" b="0" i="0" u="none" strike="noStrike" cap="none" normalizeH="0" baseline="0" dirty="0" smtClean="0">
                <a:ln>
                  <a:noFill/>
                </a:ln>
                <a:solidFill>
                  <a:schemeClr val="tx1"/>
                </a:solidFill>
                <a:effectLst/>
                <a:latin typeface="Adobe Caslon Pro Bold" pitchFamily="18" charset="0"/>
                <a:ea typeface="Times New Roman" pitchFamily="18" charset="0"/>
                <a:cs typeface="Times New Roman" pitchFamily="18" charset="0"/>
              </a:rPr>
              <a:t> </a:t>
            </a:r>
            <a:r>
              <a:rPr kumimoji="0" lang="id-ID" sz="2800" b="0" i="0" u="none" strike="noStrike" cap="none" normalizeH="0" baseline="0" dirty="0" smtClean="0">
                <a:ln>
                  <a:noFill/>
                </a:ln>
                <a:solidFill>
                  <a:schemeClr val="tx1"/>
                </a:solidFill>
                <a:effectLst/>
                <a:latin typeface="Adobe Caslon Pro Bold" pitchFamily="18" charset="0"/>
                <a:ea typeface="Times New Roman" pitchFamily="18" charset="0"/>
                <a:cs typeface="Times New Roman" pitchFamily="18" charset="0"/>
              </a:rPr>
              <a:t>maka Jennan menggunakan teori Haushoffer (penekanan pada wilayah strategis) untuk merebut Polandia dan wilayah tetangga yang lain yang dilakukan secara kilat ("blitzkrieg"). </a:t>
            </a:r>
            <a:endParaRPr kumimoji="0" lang="id-ID" sz="2800" b="0" i="0" u="none" strike="noStrike" cap="none" normalizeH="0" baseline="0" dirty="0" smtClean="0">
              <a:ln>
                <a:noFill/>
              </a:ln>
              <a:solidFill>
                <a:schemeClr val="tx1"/>
              </a:solidFill>
              <a:effectLst/>
              <a:latin typeface="Adobe Caslon Pro Bold" pitchFamily="18"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2000"/>
            <a:lum/>
          </a:blip>
          <a:srcRect/>
          <a:stretch>
            <a:fillRect l="-22000" r="-22000"/>
          </a:stretch>
        </a:blipFill>
        <a:effectLst/>
      </p:bgPr>
    </p:bg>
    <p:spTree>
      <p:nvGrpSpPr>
        <p:cNvPr id="1" name=""/>
        <p:cNvGrpSpPr/>
        <p:nvPr/>
      </p:nvGrpSpPr>
      <p:grpSpPr>
        <a:xfrm>
          <a:off x="0" y="0"/>
          <a:ext cx="0" cy="0"/>
          <a:chOff x="0" y="0"/>
          <a:chExt cx="0" cy="0"/>
        </a:xfrm>
      </p:grpSpPr>
      <p:sp>
        <p:nvSpPr>
          <p:cNvPr id="2" name="Rectangle 1"/>
          <p:cNvSpPr/>
          <p:nvPr/>
        </p:nvSpPr>
        <p:spPr>
          <a:xfrm>
            <a:off x="1219200" y="751344"/>
            <a:ext cx="7086600" cy="6001643"/>
          </a:xfrm>
          <a:prstGeom prst="rect">
            <a:avLst/>
          </a:prstGeom>
        </p:spPr>
        <p:txBody>
          <a:bodyPr wrap="square">
            <a:spAutoFit/>
          </a:bodyPr>
          <a:lstStyle/>
          <a:p>
            <a:r>
              <a:rPr lang="id-ID" sz="2400" b="1" dirty="0">
                <a:solidFill>
                  <a:schemeClr val="accent2"/>
                </a:solidFill>
                <a:effectLst>
                  <a:glow rad="139700">
                    <a:schemeClr val="accent6">
                      <a:satMod val="175000"/>
                      <a:alpha val="40000"/>
                    </a:schemeClr>
                  </a:glow>
                </a:effectLst>
              </a:rPr>
              <a:t>Teori- teori geopolitik pasca Perang Dunia II</a:t>
            </a:r>
            <a:br>
              <a:rPr lang="id-ID" sz="2400" b="1"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Teori geopolitik sesudah Perang Dunia II merupakan refleksi dari pengalaman semasa Perang Dunia II. Atas pengalaman itu, maka teori geopolitik yang dikembangkan bertumpu pada realitas yang terjadi, yaitu :</a:t>
            </a:r>
            <a:br>
              <a:rPr lang="id-ID" sz="2400"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a. Kekuatan nyata sesaat belum menjamin kemenangan akhir.</a:t>
            </a:r>
            <a:br>
              <a:rPr lang="id-ID" sz="2400"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b. Kekuatan ekonomi dan industri tanpa dukungan SDA tidak menen tukan kemenangan perang.</a:t>
            </a:r>
            <a:br>
              <a:rPr lang="id-ID" sz="2400"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c. Kesediaan SDA sangat tergantung pada luas dan ancaman.</a:t>
            </a:r>
            <a:br>
              <a:rPr lang="id-ID" sz="2400"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d. Faktor manusia (kesadaran BN) sangat berpengaruh yang disebut partisan</a:t>
            </a:r>
            <a:br>
              <a:rPr lang="id-ID" sz="2400" dirty="0">
                <a:solidFill>
                  <a:schemeClr val="accent2"/>
                </a:solidFill>
                <a:effectLst>
                  <a:glow rad="139700">
                    <a:schemeClr val="accent6">
                      <a:satMod val="175000"/>
                      <a:alpha val="40000"/>
                    </a:schemeClr>
                  </a:glow>
                </a:effectLst>
              </a:rPr>
            </a:br>
            <a:r>
              <a:rPr lang="id-ID" sz="2400" dirty="0">
                <a:solidFill>
                  <a:schemeClr val="accent2"/>
                </a:solidFill>
                <a:effectLst>
                  <a:glow rad="139700">
                    <a:schemeClr val="accent6">
                      <a:satMod val="175000"/>
                      <a:alpha val="40000"/>
                    </a:schemeClr>
                  </a:glow>
                </a:effectLst>
              </a:rPr>
              <a:t>e. Perkembangan Iptek akan mempengaruhi bangsa mengembangkan wawasan geopolitiknya</a:t>
            </a:r>
            <a:r>
              <a:rPr lang="id-ID" sz="2400" dirty="0" smtClean="0">
                <a:solidFill>
                  <a:schemeClr val="accent2"/>
                </a:solidFill>
                <a:effectLst>
                  <a:glow rad="139700">
                    <a:schemeClr val="accent6">
                      <a:satMod val="175000"/>
                      <a:alpha val="40000"/>
                    </a:schemeClr>
                  </a:glow>
                </a:effectLst>
              </a:rPr>
              <a:t>.</a:t>
            </a:r>
            <a:endParaRPr lang="en-US" sz="2400" dirty="0">
              <a:solidFill>
                <a:schemeClr val="accent2"/>
              </a:solidFill>
              <a:effectLst>
                <a:glow rad="139700">
                  <a:schemeClr val="accent6">
                    <a:satMod val="175000"/>
                    <a:alpha val="40000"/>
                  </a:schemeClr>
                </a:glow>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81000" y="381000"/>
            <a:ext cx="6053260" cy="646331"/>
          </a:xfrm>
          <a:prstGeom prst="rect">
            <a:avLst/>
          </a:prstGeom>
        </p:spPr>
        <p:style>
          <a:lnRef idx="3">
            <a:schemeClr val="lt1"/>
          </a:lnRef>
          <a:fillRef idx="1">
            <a:schemeClr val="accent1"/>
          </a:fillRef>
          <a:effectRef idx="1">
            <a:schemeClr val="accent1"/>
          </a:effectRef>
          <a:fontRef idx="minor">
            <a:schemeClr val="lt1"/>
          </a:fontRef>
        </p:style>
        <p:txBody>
          <a:bodyPr wrap="none">
            <a:spAutoFit/>
          </a:bodyPr>
          <a:lstStyle/>
          <a:p>
            <a:pPr lvl="0"/>
            <a:r>
              <a:rPr lang="en-US" sz="36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C. </a:t>
            </a:r>
            <a:r>
              <a:rPr lang="id-ID" sz="36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Prinsip </a:t>
            </a:r>
            <a:r>
              <a:rPr lang="id-ID" sz="36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Geopolitik Indonesia</a:t>
            </a:r>
            <a:endParaRPr lang="en-US" sz="36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p:txBody>
      </p:sp>
      <p:sp>
        <p:nvSpPr>
          <p:cNvPr id="20481" name="Rectangle 1"/>
          <p:cNvSpPr>
            <a:spLocks noChangeArrowheads="1"/>
          </p:cNvSpPr>
          <p:nvPr/>
        </p:nvSpPr>
        <p:spPr bwMode="auto">
          <a:xfrm>
            <a:off x="762000" y="1164134"/>
            <a:ext cx="7620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800" b="1" i="0" u="none" strike="noStrike" cap="none" normalizeH="0" baseline="0" dirty="0" smtClean="0">
                <a:ln>
                  <a:noFill/>
                </a:ln>
                <a:solidFill>
                  <a:schemeClr val="tx2"/>
                </a:solidFill>
                <a:effectLst/>
                <a:latin typeface="Tekton Pro Ext" pitchFamily="34" charset="0"/>
                <a:ea typeface="Times New Roman" pitchFamily="18" charset="0"/>
                <a:cs typeface="Times New Roman" pitchFamily="18" charset="0"/>
              </a:rPr>
              <a:t>Prinsip geopolitik bahwa bangsa Indonesia memanndang wilayahnya sebagai ruang hidupnya namun bangsa Indonesia tidak ada semangat untuk memperluas wilayah sebagai ruang hidup (lebensraum). Salah satu kepentingan nasional Indonesia adalah bangaimanan menjadikan bangsa dan wilayah negara Indonesia senantiasa satu dan utuh. Kepentingan nasional itu merupakan turunan lanjut dari cita-cita nasional, tujuan nasional maupun visi nasional.</a:t>
            </a:r>
            <a:endParaRPr kumimoji="0" lang="id-ID" sz="2800" b="1" i="0" u="none" strike="noStrike" cap="none" normalizeH="0" baseline="0" dirty="0" smtClean="0">
              <a:ln>
                <a:noFill/>
              </a:ln>
              <a:solidFill>
                <a:schemeClr val="tx2"/>
              </a:solidFill>
              <a:effectLst/>
              <a:latin typeface="Tekton Pro Ext"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533400" y="381000"/>
            <a:ext cx="4124591" cy="584775"/>
          </a:xfrm>
          <a:prstGeom prst="rect">
            <a:avLst/>
          </a:prstGeom>
        </p:spPr>
        <p:style>
          <a:lnRef idx="2">
            <a:schemeClr val="accent6"/>
          </a:lnRef>
          <a:fillRef idx="1">
            <a:schemeClr val="lt1"/>
          </a:fillRef>
          <a:effectRef idx="0">
            <a:schemeClr val="accent6"/>
          </a:effectRef>
          <a:fontRef idx="minor">
            <a:schemeClr val="dk1"/>
          </a:fontRef>
        </p:style>
        <p:txBody>
          <a:bodyPr wrap="none">
            <a:spAutoFit/>
          </a:bodyPr>
          <a:lstStyle/>
          <a:p>
            <a:r>
              <a:rPr lang="en-US"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 </a:t>
            </a:r>
            <a:r>
              <a:rPr lang="id-ID"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Wawasan </a:t>
            </a:r>
            <a:r>
              <a:rPr lang="id-ID"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Nusantara</a:t>
            </a:r>
            <a:endPar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Rectangle 2"/>
          <p:cNvSpPr/>
          <p:nvPr/>
        </p:nvSpPr>
        <p:spPr>
          <a:xfrm>
            <a:off x="457200" y="1225689"/>
            <a:ext cx="8382000" cy="5632311"/>
          </a:xfrm>
          <a:prstGeom prst="rect">
            <a:avLst/>
          </a:prstGeom>
        </p:spPr>
        <p:txBody>
          <a:bodyPr wrap="square">
            <a:spAutoFit/>
          </a:bodyPr>
          <a:lstStyle/>
          <a:p>
            <a:r>
              <a:rPr lang="id-ID" sz="2400" dirty="0">
                <a:latin typeface="Times New Roman" pitchFamily="18" charset="0"/>
                <a:cs typeface="Times New Roman" pitchFamily="18" charset="0"/>
              </a:rPr>
              <a:t>Kedudukan Wawasan Nusantara </a:t>
            </a:r>
            <a:endParaRPr lang="en-US" sz="2400" dirty="0">
              <a:latin typeface="Times New Roman" pitchFamily="18" charset="0"/>
              <a:cs typeface="Times New Roman" pitchFamily="18" charset="0"/>
            </a:endParaRPr>
          </a:p>
          <a:p>
            <a:r>
              <a:rPr lang="id-ID" sz="2400" dirty="0">
                <a:latin typeface="Times New Roman" pitchFamily="18" charset="0"/>
                <a:cs typeface="Times New Roman" pitchFamily="18" charset="0"/>
              </a:rPr>
              <a:t>a.       </a:t>
            </a:r>
            <a:r>
              <a:rPr lang="id-ID" sz="2400" i="1" dirty="0">
                <a:latin typeface="Times New Roman" pitchFamily="18" charset="0"/>
                <a:cs typeface="Times New Roman" pitchFamily="18" charset="0"/>
              </a:rPr>
              <a:t>Wawasan nusantara</a:t>
            </a:r>
            <a:r>
              <a:rPr lang="id-ID" sz="2400" dirty="0">
                <a:latin typeface="Times New Roman" pitchFamily="18" charset="0"/>
                <a:cs typeface="Times New Roman" pitchFamily="18" charset="0"/>
              </a:rPr>
              <a:t> sebagai wawasan nasional bangsa Indonesia merupakan ajaran yang diyakini kebenaran oleh seluruh rakyat  agar tidak terjadi penyesatan dan penyimpangan dalam upaya mencapai dan mewujudkan cita-cita dan tujuan nasional. Dengan demikian, Wawasan Nusantara menjadi landasan visional dalam menyelenggarakan kehidupan nasional.</a:t>
            </a:r>
            <a:endParaRPr lang="en-US" sz="2400" dirty="0">
              <a:latin typeface="Times New Roman" pitchFamily="18" charset="0"/>
              <a:cs typeface="Times New Roman" pitchFamily="18" charset="0"/>
            </a:endParaRPr>
          </a:p>
          <a:p>
            <a:r>
              <a:rPr lang="id-ID" sz="2400" dirty="0">
                <a:latin typeface="Times New Roman" pitchFamily="18" charset="0"/>
                <a:cs typeface="Times New Roman" pitchFamily="18" charset="0"/>
              </a:rPr>
              <a:t>b.      </a:t>
            </a:r>
            <a:r>
              <a:rPr lang="id-ID" sz="2400" i="1" dirty="0">
                <a:latin typeface="Times New Roman" pitchFamily="18" charset="0"/>
                <a:cs typeface="Times New Roman" pitchFamily="18" charset="0"/>
              </a:rPr>
              <a:t>Wawasan Nusantara</a:t>
            </a:r>
            <a:r>
              <a:rPr lang="id-ID" sz="2400" dirty="0">
                <a:latin typeface="Times New Roman" pitchFamily="18" charset="0"/>
                <a:cs typeface="Times New Roman" pitchFamily="18" charset="0"/>
              </a:rPr>
              <a:t> dalam paradigma nasional dapat dilihat dari spesifikasinya sebagai berikut :</a:t>
            </a:r>
            <a:endParaRPr lang="en-US" sz="2400" dirty="0">
              <a:latin typeface="Times New Roman" pitchFamily="18" charset="0"/>
              <a:cs typeface="Times New Roman" pitchFamily="18" charset="0"/>
            </a:endParaRPr>
          </a:p>
          <a:p>
            <a:r>
              <a:rPr lang="id-ID" sz="2400" dirty="0">
                <a:latin typeface="Times New Roman" pitchFamily="18" charset="0"/>
                <a:cs typeface="Times New Roman" pitchFamily="18" charset="0"/>
              </a:rPr>
              <a:t>1). Pancasila sebagai falsafah, ideologi bangsa, dan dasar negara; berkedudukan sebagai landasan idiil.</a:t>
            </a:r>
            <a:endParaRPr lang="en-US" sz="2400" dirty="0">
              <a:latin typeface="Times New Roman" pitchFamily="18" charset="0"/>
              <a:cs typeface="Times New Roman" pitchFamily="18" charset="0"/>
            </a:endParaRPr>
          </a:p>
          <a:p>
            <a:r>
              <a:rPr lang="id-ID" sz="2400" dirty="0">
                <a:latin typeface="Times New Roman" pitchFamily="18" charset="0"/>
                <a:cs typeface="Times New Roman" pitchFamily="18" charset="0"/>
              </a:rPr>
              <a:t>2). Undang-Undang Dasar (UUD) 1945 sebagai landasan konstitusi negara; berkedudukan sebagai landasan konstitusional.</a:t>
            </a:r>
            <a:endParaRPr lang="en-US" sz="2400" dirty="0">
              <a:latin typeface="Times New Roman" pitchFamily="18" charset="0"/>
              <a:cs typeface="Times New Roman" pitchFamily="18" charset="0"/>
            </a:endParaRPr>
          </a:p>
          <a:p>
            <a:r>
              <a:rPr lang="id-ID" sz="2400" dirty="0">
                <a:latin typeface="Times New Roman" pitchFamily="18" charset="0"/>
                <a:cs typeface="Times New Roman" pitchFamily="18" charset="0"/>
              </a:rPr>
              <a:t>3). Wawasan Nusantara sebagai visi nasional; berkedudukan sebagai landasan konsepsional</a:t>
            </a:r>
            <a:endParaRPr lang="en-US" sz="24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914400" y="1295400"/>
            <a:ext cx="7391400" cy="4524315"/>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r>
              <a:rPr lang="id-ID"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Fungsi Wawasan Nusantara</a:t>
            </a:r>
            <a:endParaRPr lang="en-US"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r>
              <a:rPr lang="id-ID" sz="3200" b="1" i="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Wawasan Nusantara berfungsi</a:t>
            </a:r>
            <a:r>
              <a:rPr lang="id-ID"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sebagai pedoman, motivasi, dorongan, serta rambu-rambu dalam menentukan segala kebijaksanaan, keputusan, tindakan, serta perbuatan bagi penyelenggara negara di tingkat pusat dan daerah, maupun bagi seluruh rakyat Indonesia dalam kehidupan bermasyarakat, berbangsa, bernegara.</a:t>
            </a:r>
            <a:endParaRPr lang="en-US"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81000" y="838200"/>
            <a:ext cx="8305800" cy="569386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id-ID"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Wawasan Nusantara Sebagai Geopolitik Indonesia </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a:p>
            <a:r>
              <a:rPr lang="id-ID"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Cara pandang suatu bangsa memandang tanah air dan beserta lingkungannya menghasilkan wawasan nasional. Wawasan nasional itu selanjutnya menjadi pandangan atau visi bangsa dalam menuju tuannya. Namun tidak semua bangsa memiliki wawasan nasional Inggris adalah salah satu contoh bangsa yang memiliki wawasan nasional yang berbunyi” Britain rules the waves”. Ini berarti tanah inggris bukan hanya sebatas pulaunya, tetapi juga lautnya. Adapun bangsa Indonesia memiliki wawasan nasional yaitu wawasan nusantara.</a:t>
            </a:r>
            <a:br>
              <a:rPr lang="id-ID"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ctangle 1"/>
          <p:cNvSpPr/>
          <p:nvPr/>
        </p:nvSpPr>
        <p:spPr>
          <a:xfrm>
            <a:off x="457200" y="838200"/>
            <a:ext cx="8077200" cy="5693866"/>
          </a:xfrm>
          <a:prstGeom prst="rect">
            <a:avLst/>
          </a:prstGeom>
        </p:spPr>
        <p:txBody>
          <a:bodyPr wrap="square">
            <a:spAutoFit/>
          </a:bodyPr>
          <a:lstStyle/>
          <a:p>
            <a:r>
              <a:rPr lang="id-ID" sz="2800" b="1" dirty="0">
                <a:latin typeface="Tekton Pro Ext" pitchFamily="34" charset="0"/>
              </a:rPr>
              <a:t>Wawasan Nusantara adalah cara pandang bangsa Indonesia mengenai diri dan lingkungannya sebagai negara kepulauan dengan semua aspek kehidupan yang beragam. Atau cara pandang dan sikap bangsa Indonesia menganai diri dan lingkungannya, dengan mengutamakan persatuan dan kesatuan bangsa serta kesatuan wilayahh dalam penyelenggaraan kehidupan bermasyarakat, berbangsa dan bernegara.</a:t>
            </a:r>
            <a:br>
              <a:rPr lang="id-ID" sz="2800" b="1" dirty="0">
                <a:latin typeface="Tekton Pro Ext" pitchFamily="34" charset="0"/>
              </a:rPr>
            </a:br>
            <a:r>
              <a:rPr lang="id-ID" sz="2800" b="1" dirty="0">
                <a:latin typeface="Tekton Pro Ext" pitchFamily="34" charset="0"/>
              </a:rPr>
              <a:t>Kedudukan wawasan nusantara adalah sebagai visi bangsa.</a:t>
            </a:r>
            <a:endParaRPr lang="en-US" sz="2800" b="1" dirty="0">
              <a:latin typeface="Tekton Pro Ext"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533400" y="609600"/>
            <a:ext cx="7090980" cy="584775"/>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lvl="0"/>
            <a:r>
              <a:rPr lang="en-US" sz="32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E. </a:t>
            </a:r>
            <a:r>
              <a:rPr lang="id-ID" sz="32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Geopolitik </a:t>
            </a:r>
            <a:r>
              <a:rPr lang="id-ID"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Indonesia di Era Globalisasi</a:t>
            </a:r>
            <a:endParaRPr lang="en-US" sz="32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Rectangle 2"/>
          <p:cNvSpPr/>
          <p:nvPr/>
        </p:nvSpPr>
        <p:spPr>
          <a:xfrm>
            <a:off x="1219200" y="1676400"/>
            <a:ext cx="6934200" cy="4524315"/>
          </a:xfrm>
          <a:prstGeom prst="rect">
            <a:avLst/>
          </a:prstGeom>
        </p:spPr>
        <p:txBody>
          <a:bodyPr wrap="square">
            <a:spAutoFit/>
          </a:bodyPr>
          <a:lstStyle/>
          <a:p>
            <a:r>
              <a:rPr lang="id-ID" sz="2400" b="1" dirty="0">
                <a:latin typeface="Tekton Pro Ext" pitchFamily="34" charset="0"/>
              </a:rPr>
              <a:t>Dalam era global ini sistem geopolitik Indonesia bersifat anomali karena tidak berdasarkan pada pakem yang ada. Di kawasan Asia Tenggara, negara terbesarnya adalah Indonesia dengan 70% wilayah berupa lautan (I Made Sandy: 1996), tetapi pertahanan Indonesia bukanlah yang terkuat. Dalam mengatasi permasalahan tersebut, diperlukan berbagai sistem yang terstruktur untuk mewujudkan pertahanan maritime Indonesia.</a:t>
            </a:r>
            <a:endParaRPr lang="en-US" sz="2400" b="1" dirty="0">
              <a:latin typeface="Tekton Pro Ext"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04360589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84</TotalTime>
  <Words>599</Words>
  <Application>Microsoft Office PowerPoint</Application>
  <PresentationFormat>On-screen Show (4:3)</PresentationFormat>
  <Paragraphs>32</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Adobe Caslon Pro Bold</vt:lpstr>
      <vt:lpstr>Adobe Gothic Std B</vt:lpstr>
      <vt:lpstr>Arial</vt:lpstr>
      <vt:lpstr>Calibri</vt:lpstr>
      <vt:lpstr>Garamond</vt:lpstr>
      <vt:lpstr>Tekton Pro Ext</vt:lpstr>
      <vt:lpstr>Times New Roman</vt:lpstr>
      <vt:lpstr>Organic</vt:lpstr>
      <vt:lpstr>GEOPOLITIK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win_7</dc:creator>
  <cp:lastModifiedBy>acer</cp:lastModifiedBy>
  <cp:revision>13</cp:revision>
  <dcterms:created xsi:type="dcterms:W3CDTF">2015-04-13T01:50:46Z</dcterms:created>
  <dcterms:modified xsi:type="dcterms:W3CDTF">2020-06-30T11:44:23Z</dcterms:modified>
</cp:coreProperties>
</file>