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</p:sldIdLst>
  <p:sldSz cx="10083800" cy="7562850"/>
  <p:notesSz cx="10083800" cy="75628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074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8739" y="585343"/>
            <a:ext cx="9926320" cy="5797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12570" y="4235196"/>
            <a:ext cx="705866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912108" y="3666744"/>
            <a:ext cx="6169660" cy="1402080"/>
          </a:xfrm>
          <a:custGeom>
            <a:avLst/>
            <a:gdLst/>
            <a:ahLst/>
            <a:cxnLst/>
            <a:rect l="l" t="t" r="r" b="b"/>
            <a:pathLst>
              <a:path w="6169659" h="1402079">
                <a:moveTo>
                  <a:pt x="0" y="1402080"/>
                </a:moveTo>
                <a:lnTo>
                  <a:pt x="6169151" y="1402080"/>
                </a:lnTo>
                <a:lnTo>
                  <a:pt x="6169151" y="0"/>
                </a:lnTo>
                <a:lnTo>
                  <a:pt x="0" y="0"/>
                </a:lnTo>
                <a:lnTo>
                  <a:pt x="0" y="14020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912108" y="3666744"/>
            <a:ext cx="6169660" cy="1402080"/>
          </a:xfrm>
          <a:custGeom>
            <a:avLst/>
            <a:gdLst/>
            <a:ahLst/>
            <a:cxnLst/>
            <a:rect l="l" t="t" r="r" b="b"/>
            <a:pathLst>
              <a:path w="6169659" h="1402079">
                <a:moveTo>
                  <a:pt x="0" y="1402080"/>
                </a:moveTo>
                <a:lnTo>
                  <a:pt x="6169151" y="1402080"/>
                </a:lnTo>
                <a:lnTo>
                  <a:pt x="6169151" y="0"/>
                </a:lnTo>
                <a:lnTo>
                  <a:pt x="0" y="0"/>
                </a:lnTo>
                <a:lnTo>
                  <a:pt x="0" y="140208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4190" y="1739455"/>
            <a:ext cx="4386453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93157" y="1739455"/>
            <a:ext cx="4386453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40252" y="585343"/>
            <a:ext cx="4003294" cy="5797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739" y="1944226"/>
            <a:ext cx="9926320" cy="39135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87671" y="7143622"/>
            <a:ext cx="1106170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71855" y="7143622"/>
            <a:ext cx="507365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143618" y="7143622"/>
            <a:ext cx="179704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670048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79">
                <a:moveTo>
                  <a:pt x="0" y="1261872"/>
                </a:moveTo>
                <a:lnTo>
                  <a:pt x="10081260" y="1261872"/>
                </a:lnTo>
                <a:lnTo>
                  <a:pt x="10081260" y="0"/>
                </a:lnTo>
                <a:lnTo>
                  <a:pt x="0" y="0"/>
                </a:lnTo>
                <a:lnTo>
                  <a:pt x="0" y="1261872"/>
                </a:lnTo>
                <a:close/>
              </a:path>
            </a:pathLst>
          </a:custGeom>
          <a:solidFill>
            <a:srgbClr val="2066A7">
              <a:alpha val="67842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2517470"/>
            <a:ext cx="4021454" cy="1416050"/>
          </a:xfrm>
          <a:prstGeom prst="rect">
            <a:avLst/>
          </a:prstGeom>
        </p:spPr>
        <p:txBody>
          <a:bodyPr vert="horz" wrap="square" lIns="0" tIns="95250" rIns="0" bIns="0" rtlCol="0">
            <a:spAutoFit/>
          </a:bodyPr>
          <a:lstStyle/>
          <a:p>
            <a:pPr marL="12700" marR="5080">
              <a:lnSpc>
                <a:spcPts val="5190"/>
              </a:lnSpc>
              <a:spcBef>
                <a:spcPts val="750"/>
              </a:spcBef>
            </a:pPr>
            <a:r>
              <a:rPr sz="4800" spc="-55" dirty="0"/>
              <a:t>Data</a:t>
            </a:r>
            <a:r>
              <a:rPr sz="4800" spc="-190" dirty="0"/>
              <a:t> </a:t>
            </a:r>
            <a:r>
              <a:rPr sz="4800" spc="-65" dirty="0"/>
              <a:t>Warehouse  </a:t>
            </a:r>
            <a:r>
              <a:rPr sz="4800" spc="-60" dirty="0"/>
              <a:t>Pertemuan</a:t>
            </a:r>
            <a:r>
              <a:rPr sz="4800" spc="-105" dirty="0"/>
              <a:t> </a:t>
            </a:r>
            <a:r>
              <a:rPr sz="4800" spc="-10" dirty="0"/>
              <a:t>II</a:t>
            </a:r>
            <a:endParaRPr sz="4800"/>
          </a:p>
        </p:txBody>
      </p:sp>
      <p:sp>
        <p:nvSpPr>
          <p:cNvPr id="4" name="object 4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07627" y="7143622"/>
            <a:ext cx="1149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1</a:t>
            </a:fld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879FA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139065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/>
              <a:t>Outline</a:t>
            </a:r>
          </a:p>
        </p:txBody>
      </p:sp>
      <p:sp>
        <p:nvSpPr>
          <p:cNvPr id="4" name="object 4"/>
          <p:cNvSpPr/>
          <p:nvPr/>
        </p:nvSpPr>
        <p:spPr>
          <a:xfrm>
            <a:off x="399288" y="2071116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4"/>
                </a:moveTo>
                <a:lnTo>
                  <a:pt x="6720840" y="504444"/>
                </a:lnTo>
                <a:lnTo>
                  <a:pt x="6720840" y="0"/>
                </a:lnTo>
                <a:lnTo>
                  <a:pt x="0" y="0"/>
                </a:lnTo>
                <a:lnTo>
                  <a:pt x="0" y="504444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9288" y="2071116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4"/>
                </a:moveTo>
                <a:lnTo>
                  <a:pt x="6720840" y="504444"/>
                </a:lnTo>
                <a:lnTo>
                  <a:pt x="6720840" y="0"/>
                </a:lnTo>
                <a:lnTo>
                  <a:pt x="0" y="0"/>
                </a:lnTo>
                <a:lnTo>
                  <a:pt x="0" y="504444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4568" y="1775460"/>
            <a:ext cx="4704715" cy="591820"/>
          </a:xfrm>
          <a:custGeom>
            <a:avLst/>
            <a:gdLst/>
            <a:ahLst/>
            <a:cxnLst/>
            <a:rect l="l" t="t" r="r" b="b"/>
            <a:pathLst>
              <a:path w="4704715" h="591819">
                <a:moveTo>
                  <a:pt x="4606035" y="0"/>
                </a:moveTo>
                <a:lnTo>
                  <a:pt x="98551" y="0"/>
                </a:lnTo>
                <a:lnTo>
                  <a:pt x="60189" y="7737"/>
                </a:lnTo>
                <a:lnTo>
                  <a:pt x="28863" y="28844"/>
                </a:lnTo>
                <a:lnTo>
                  <a:pt x="7744" y="60168"/>
                </a:lnTo>
                <a:lnTo>
                  <a:pt x="0" y="98551"/>
                </a:lnTo>
                <a:lnTo>
                  <a:pt x="0" y="492759"/>
                </a:lnTo>
                <a:lnTo>
                  <a:pt x="7744" y="531143"/>
                </a:lnTo>
                <a:lnTo>
                  <a:pt x="28863" y="562467"/>
                </a:lnTo>
                <a:lnTo>
                  <a:pt x="60189" y="583574"/>
                </a:lnTo>
                <a:lnTo>
                  <a:pt x="98551" y="591312"/>
                </a:lnTo>
                <a:lnTo>
                  <a:pt x="4606035" y="591312"/>
                </a:lnTo>
                <a:lnTo>
                  <a:pt x="4644419" y="583574"/>
                </a:lnTo>
                <a:lnTo>
                  <a:pt x="4675743" y="562467"/>
                </a:lnTo>
                <a:lnTo>
                  <a:pt x="4696850" y="531143"/>
                </a:lnTo>
                <a:lnTo>
                  <a:pt x="4704587" y="492759"/>
                </a:lnTo>
                <a:lnTo>
                  <a:pt x="4704587" y="98551"/>
                </a:lnTo>
                <a:lnTo>
                  <a:pt x="4696850" y="60168"/>
                </a:lnTo>
                <a:lnTo>
                  <a:pt x="4675743" y="28844"/>
                </a:lnTo>
                <a:lnTo>
                  <a:pt x="4644419" y="7737"/>
                </a:lnTo>
                <a:lnTo>
                  <a:pt x="4606035" y="0"/>
                </a:lnTo>
                <a:close/>
              </a:path>
            </a:pathLst>
          </a:custGeom>
          <a:solidFill>
            <a:srgbClr val="2066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34568" y="1775460"/>
            <a:ext cx="4704715" cy="591820"/>
          </a:xfrm>
          <a:custGeom>
            <a:avLst/>
            <a:gdLst/>
            <a:ahLst/>
            <a:cxnLst/>
            <a:rect l="l" t="t" r="r" b="b"/>
            <a:pathLst>
              <a:path w="4704715" h="591819">
                <a:moveTo>
                  <a:pt x="0" y="98551"/>
                </a:moveTo>
                <a:lnTo>
                  <a:pt x="7744" y="60168"/>
                </a:lnTo>
                <a:lnTo>
                  <a:pt x="28863" y="28844"/>
                </a:lnTo>
                <a:lnTo>
                  <a:pt x="60189" y="7737"/>
                </a:lnTo>
                <a:lnTo>
                  <a:pt x="98551" y="0"/>
                </a:lnTo>
                <a:lnTo>
                  <a:pt x="4606035" y="0"/>
                </a:lnTo>
                <a:lnTo>
                  <a:pt x="4644419" y="7737"/>
                </a:lnTo>
                <a:lnTo>
                  <a:pt x="4675743" y="28844"/>
                </a:lnTo>
                <a:lnTo>
                  <a:pt x="4696850" y="60168"/>
                </a:lnTo>
                <a:lnTo>
                  <a:pt x="4704587" y="98551"/>
                </a:lnTo>
                <a:lnTo>
                  <a:pt x="4704587" y="492759"/>
                </a:lnTo>
                <a:lnTo>
                  <a:pt x="4696850" y="531143"/>
                </a:lnTo>
                <a:lnTo>
                  <a:pt x="4675743" y="562467"/>
                </a:lnTo>
                <a:lnTo>
                  <a:pt x="4644419" y="583574"/>
                </a:lnTo>
                <a:lnTo>
                  <a:pt x="4606035" y="591312"/>
                </a:lnTo>
                <a:lnTo>
                  <a:pt x="98551" y="591312"/>
                </a:lnTo>
                <a:lnTo>
                  <a:pt x="60189" y="583574"/>
                </a:lnTo>
                <a:lnTo>
                  <a:pt x="28863" y="562467"/>
                </a:lnTo>
                <a:lnTo>
                  <a:pt x="7744" y="531143"/>
                </a:lnTo>
                <a:lnTo>
                  <a:pt x="0" y="492759"/>
                </a:lnTo>
                <a:lnTo>
                  <a:pt x="0" y="98551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9288" y="2977896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4"/>
                </a:moveTo>
                <a:lnTo>
                  <a:pt x="6720840" y="504444"/>
                </a:lnTo>
                <a:lnTo>
                  <a:pt x="6720840" y="0"/>
                </a:lnTo>
                <a:lnTo>
                  <a:pt x="0" y="0"/>
                </a:lnTo>
                <a:lnTo>
                  <a:pt x="0" y="504444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9288" y="2977896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4"/>
                </a:moveTo>
                <a:lnTo>
                  <a:pt x="6720840" y="504444"/>
                </a:lnTo>
                <a:lnTo>
                  <a:pt x="6720840" y="0"/>
                </a:lnTo>
                <a:lnTo>
                  <a:pt x="0" y="0"/>
                </a:lnTo>
                <a:lnTo>
                  <a:pt x="0" y="504444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4568" y="2682240"/>
            <a:ext cx="4704715" cy="591820"/>
          </a:xfrm>
          <a:custGeom>
            <a:avLst/>
            <a:gdLst/>
            <a:ahLst/>
            <a:cxnLst/>
            <a:rect l="l" t="t" r="r" b="b"/>
            <a:pathLst>
              <a:path w="4704715" h="591820">
                <a:moveTo>
                  <a:pt x="4606035" y="0"/>
                </a:moveTo>
                <a:lnTo>
                  <a:pt x="98551" y="0"/>
                </a:lnTo>
                <a:lnTo>
                  <a:pt x="60189" y="7737"/>
                </a:lnTo>
                <a:lnTo>
                  <a:pt x="28863" y="28844"/>
                </a:lnTo>
                <a:lnTo>
                  <a:pt x="7744" y="60168"/>
                </a:lnTo>
                <a:lnTo>
                  <a:pt x="0" y="98551"/>
                </a:lnTo>
                <a:lnTo>
                  <a:pt x="0" y="492760"/>
                </a:lnTo>
                <a:lnTo>
                  <a:pt x="7744" y="531143"/>
                </a:lnTo>
                <a:lnTo>
                  <a:pt x="28863" y="562467"/>
                </a:lnTo>
                <a:lnTo>
                  <a:pt x="60189" y="583574"/>
                </a:lnTo>
                <a:lnTo>
                  <a:pt x="98551" y="591312"/>
                </a:lnTo>
                <a:lnTo>
                  <a:pt x="4606035" y="591312"/>
                </a:lnTo>
                <a:lnTo>
                  <a:pt x="4644419" y="583574"/>
                </a:lnTo>
                <a:lnTo>
                  <a:pt x="4675743" y="562467"/>
                </a:lnTo>
                <a:lnTo>
                  <a:pt x="4696850" y="531143"/>
                </a:lnTo>
                <a:lnTo>
                  <a:pt x="4704587" y="492760"/>
                </a:lnTo>
                <a:lnTo>
                  <a:pt x="4704587" y="98551"/>
                </a:lnTo>
                <a:lnTo>
                  <a:pt x="4696850" y="60168"/>
                </a:lnTo>
                <a:lnTo>
                  <a:pt x="4675743" y="28844"/>
                </a:lnTo>
                <a:lnTo>
                  <a:pt x="4644419" y="7737"/>
                </a:lnTo>
                <a:lnTo>
                  <a:pt x="4606035" y="0"/>
                </a:lnTo>
                <a:close/>
              </a:path>
            </a:pathLst>
          </a:custGeom>
          <a:solidFill>
            <a:srgbClr val="2066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34568" y="2682240"/>
            <a:ext cx="4704715" cy="591820"/>
          </a:xfrm>
          <a:custGeom>
            <a:avLst/>
            <a:gdLst/>
            <a:ahLst/>
            <a:cxnLst/>
            <a:rect l="l" t="t" r="r" b="b"/>
            <a:pathLst>
              <a:path w="4704715" h="591820">
                <a:moveTo>
                  <a:pt x="0" y="98551"/>
                </a:moveTo>
                <a:lnTo>
                  <a:pt x="7744" y="60168"/>
                </a:lnTo>
                <a:lnTo>
                  <a:pt x="28863" y="28844"/>
                </a:lnTo>
                <a:lnTo>
                  <a:pt x="60189" y="7737"/>
                </a:lnTo>
                <a:lnTo>
                  <a:pt x="98551" y="0"/>
                </a:lnTo>
                <a:lnTo>
                  <a:pt x="4606035" y="0"/>
                </a:lnTo>
                <a:lnTo>
                  <a:pt x="4644419" y="7737"/>
                </a:lnTo>
                <a:lnTo>
                  <a:pt x="4675743" y="28844"/>
                </a:lnTo>
                <a:lnTo>
                  <a:pt x="4696850" y="60168"/>
                </a:lnTo>
                <a:lnTo>
                  <a:pt x="4704587" y="98551"/>
                </a:lnTo>
                <a:lnTo>
                  <a:pt x="4704587" y="492760"/>
                </a:lnTo>
                <a:lnTo>
                  <a:pt x="4696850" y="531143"/>
                </a:lnTo>
                <a:lnTo>
                  <a:pt x="4675743" y="562467"/>
                </a:lnTo>
                <a:lnTo>
                  <a:pt x="4644419" y="583574"/>
                </a:lnTo>
                <a:lnTo>
                  <a:pt x="4606035" y="591312"/>
                </a:lnTo>
                <a:lnTo>
                  <a:pt x="98551" y="591312"/>
                </a:lnTo>
                <a:lnTo>
                  <a:pt x="60189" y="583574"/>
                </a:lnTo>
                <a:lnTo>
                  <a:pt x="28863" y="562467"/>
                </a:lnTo>
                <a:lnTo>
                  <a:pt x="7744" y="531143"/>
                </a:lnTo>
                <a:lnTo>
                  <a:pt x="0" y="492760"/>
                </a:lnTo>
                <a:lnTo>
                  <a:pt x="0" y="98551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9288" y="3884676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4"/>
                </a:moveTo>
                <a:lnTo>
                  <a:pt x="6720840" y="504444"/>
                </a:lnTo>
                <a:lnTo>
                  <a:pt x="6720840" y="0"/>
                </a:lnTo>
                <a:lnTo>
                  <a:pt x="0" y="0"/>
                </a:lnTo>
                <a:lnTo>
                  <a:pt x="0" y="504444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9288" y="3884676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4"/>
                </a:moveTo>
                <a:lnTo>
                  <a:pt x="6720840" y="504444"/>
                </a:lnTo>
                <a:lnTo>
                  <a:pt x="6720840" y="0"/>
                </a:lnTo>
                <a:lnTo>
                  <a:pt x="0" y="0"/>
                </a:lnTo>
                <a:lnTo>
                  <a:pt x="0" y="504444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34568" y="3590544"/>
            <a:ext cx="4704715" cy="589915"/>
          </a:xfrm>
          <a:custGeom>
            <a:avLst/>
            <a:gdLst/>
            <a:ahLst/>
            <a:cxnLst/>
            <a:rect l="l" t="t" r="r" b="b"/>
            <a:pathLst>
              <a:path w="4704715" h="589914">
                <a:moveTo>
                  <a:pt x="4606290" y="0"/>
                </a:moveTo>
                <a:lnTo>
                  <a:pt x="98297" y="0"/>
                </a:lnTo>
                <a:lnTo>
                  <a:pt x="60034" y="7733"/>
                </a:lnTo>
                <a:lnTo>
                  <a:pt x="28789" y="28813"/>
                </a:lnTo>
                <a:lnTo>
                  <a:pt x="7724" y="60061"/>
                </a:lnTo>
                <a:lnTo>
                  <a:pt x="0" y="98298"/>
                </a:lnTo>
                <a:lnTo>
                  <a:pt x="0" y="491490"/>
                </a:lnTo>
                <a:lnTo>
                  <a:pt x="7724" y="529726"/>
                </a:lnTo>
                <a:lnTo>
                  <a:pt x="28789" y="560974"/>
                </a:lnTo>
                <a:lnTo>
                  <a:pt x="60034" y="582054"/>
                </a:lnTo>
                <a:lnTo>
                  <a:pt x="98297" y="589788"/>
                </a:lnTo>
                <a:lnTo>
                  <a:pt x="4606290" y="589788"/>
                </a:lnTo>
                <a:lnTo>
                  <a:pt x="4644526" y="582054"/>
                </a:lnTo>
                <a:lnTo>
                  <a:pt x="4675774" y="560974"/>
                </a:lnTo>
                <a:lnTo>
                  <a:pt x="4696854" y="529726"/>
                </a:lnTo>
                <a:lnTo>
                  <a:pt x="4704587" y="491490"/>
                </a:lnTo>
                <a:lnTo>
                  <a:pt x="4704587" y="98298"/>
                </a:lnTo>
                <a:lnTo>
                  <a:pt x="4696854" y="60061"/>
                </a:lnTo>
                <a:lnTo>
                  <a:pt x="4675774" y="28813"/>
                </a:lnTo>
                <a:lnTo>
                  <a:pt x="4644526" y="7733"/>
                </a:lnTo>
                <a:lnTo>
                  <a:pt x="4606290" y="0"/>
                </a:lnTo>
                <a:close/>
              </a:path>
            </a:pathLst>
          </a:custGeom>
          <a:solidFill>
            <a:srgbClr val="2066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4568" y="3590544"/>
            <a:ext cx="4704715" cy="589915"/>
          </a:xfrm>
          <a:custGeom>
            <a:avLst/>
            <a:gdLst/>
            <a:ahLst/>
            <a:cxnLst/>
            <a:rect l="l" t="t" r="r" b="b"/>
            <a:pathLst>
              <a:path w="4704715" h="589914">
                <a:moveTo>
                  <a:pt x="0" y="98298"/>
                </a:moveTo>
                <a:lnTo>
                  <a:pt x="7724" y="60061"/>
                </a:lnTo>
                <a:lnTo>
                  <a:pt x="28789" y="28813"/>
                </a:lnTo>
                <a:lnTo>
                  <a:pt x="60034" y="7733"/>
                </a:lnTo>
                <a:lnTo>
                  <a:pt x="98297" y="0"/>
                </a:lnTo>
                <a:lnTo>
                  <a:pt x="4606290" y="0"/>
                </a:lnTo>
                <a:lnTo>
                  <a:pt x="4644526" y="7733"/>
                </a:lnTo>
                <a:lnTo>
                  <a:pt x="4675774" y="28813"/>
                </a:lnTo>
                <a:lnTo>
                  <a:pt x="4696854" y="60061"/>
                </a:lnTo>
                <a:lnTo>
                  <a:pt x="4704587" y="98298"/>
                </a:lnTo>
                <a:lnTo>
                  <a:pt x="4704587" y="491490"/>
                </a:lnTo>
                <a:lnTo>
                  <a:pt x="4696854" y="529726"/>
                </a:lnTo>
                <a:lnTo>
                  <a:pt x="4675774" y="560974"/>
                </a:lnTo>
                <a:lnTo>
                  <a:pt x="4644526" y="582054"/>
                </a:lnTo>
                <a:lnTo>
                  <a:pt x="4606290" y="589788"/>
                </a:lnTo>
                <a:lnTo>
                  <a:pt x="98297" y="589788"/>
                </a:lnTo>
                <a:lnTo>
                  <a:pt x="60034" y="582054"/>
                </a:lnTo>
                <a:lnTo>
                  <a:pt x="28789" y="560974"/>
                </a:lnTo>
                <a:lnTo>
                  <a:pt x="7724" y="529726"/>
                </a:lnTo>
                <a:lnTo>
                  <a:pt x="0" y="491490"/>
                </a:lnTo>
                <a:lnTo>
                  <a:pt x="0" y="98298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9288" y="4792980"/>
            <a:ext cx="6720840" cy="502920"/>
          </a:xfrm>
          <a:custGeom>
            <a:avLst/>
            <a:gdLst/>
            <a:ahLst/>
            <a:cxnLst/>
            <a:rect l="l" t="t" r="r" b="b"/>
            <a:pathLst>
              <a:path w="6720840" h="502920">
                <a:moveTo>
                  <a:pt x="0" y="502919"/>
                </a:moveTo>
                <a:lnTo>
                  <a:pt x="6720840" y="502919"/>
                </a:lnTo>
                <a:lnTo>
                  <a:pt x="6720840" y="0"/>
                </a:lnTo>
                <a:lnTo>
                  <a:pt x="0" y="0"/>
                </a:lnTo>
                <a:lnTo>
                  <a:pt x="0" y="502919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99288" y="4792980"/>
            <a:ext cx="6720840" cy="502920"/>
          </a:xfrm>
          <a:custGeom>
            <a:avLst/>
            <a:gdLst/>
            <a:ahLst/>
            <a:cxnLst/>
            <a:rect l="l" t="t" r="r" b="b"/>
            <a:pathLst>
              <a:path w="6720840" h="502920">
                <a:moveTo>
                  <a:pt x="0" y="502919"/>
                </a:moveTo>
                <a:lnTo>
                  <a:pt x="6720840" y="502919"/>
                </a:lnTo>
                <a:lnTo>
                  <a:pt x="6720840" y="0"/>
                </a:lnTo>
                <a:lnTo>
                  <a:pt x="0" y="0"/>
                </a:lnTo>
                <a:lnTo>
                  <a:pt x="0" y="502919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4568" y="4497324"/>
            <a:ext cx="4704715" cy="589915"/>
          </a:xfrm>
          <a:custGeom>
            <a:avLst/>
            <a:gdLst/>
            <a:ahLst/>
            <a:cxnLst/>
            <a:rect l="l" t="t" r="r" b="b"/>
            <a:pathLst>
              <a:path w="4704715" h="589914">
                <a:moveTo>
                  <a:pt x="4606290" y="0"/>
                </a:moveTo>
                <a:lnTo>
                  <a:pt x="98297" y="0"/>
                </a:lnTo>
                <a:lnTo>
                  <a:pt x="60034" y="7733"/>
                </a:lnTo>
                <a:lnTo>
                  <a:pt x="28789" y="28813"/>
                </a:lnTo>
                <a:lnTo>
                  <a:pt x="7724" y="60061"/>
                </a:lnTo>
                <a:lnTo>
                  <a:pt x="0" y="98298"/>
                </a:lnTo>
                <a:lnTo>
                  <a:pt x="0" y="491490"/>
                </a:lnTo>
                <a:lnTo>
                  <a:pt x="7724" y="529726"/>
                </a:lnTo>
                <a:lnTo>
                  <a:pt x="28789" y="560974"/>
                </a:lnTo>
                <a:lnTo>
                  <a:pt x="60034" y="582054"/>
                </a:lnTo>
                <a:lnTo>
                  <a:pt x="98297" y="589788"/>
                </a:lnTo>
                <a:lnTo>
                  <a:pt x="4606290" y="589788"/>
                </a:lnTo>
                <a:lnTo>
                  <a:pt x="4644526" y="582054"/>
                </a:lnTo>
                <a:lnTo>
                  <a:pt x="4675774" y="560974"/>
                </a:lnTo>
                <a:lnTo>
                  <a:pt x="4696854" y="529726"/>
                </a:lnTo>
                <a:lnTo>
                  <a:pt x="4704587" y="491490"/>
                </a:lnTo>
                <a:lnTo>
                  <a:pt x="4704587" y="98298"/>
                </a:lnTo>
                <a:lnTo>
                  <a:pt x="4696854" y="60061"/>
                </a:lnTo>
                <a:lnTo>
                  <a:pt x="4675774" y="28813"/>
                </a:lnTo>
                <a:lnTo>
                  <a:pt x="4644526" y="7733"/>
                </a:lnTo>
                <a:lnTo>
                  <a:pt x="4606290" y="0"/>
                </a:lnTo>
                <a:close/>
              </a:path>
            </a:pathLst>
          </a:custGeom>
          <a:solidFill>
            <a:srgbClr val="2066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34568" y="4497324"/>
            <a:ext cx="4704715" cy="589915"/>
          </a:xfrm>
          <a:custGeom>
            <a:avLst/>
            <a:gdLst/>
            <a:ahLst/>
            <a:cxnLst/>
            <a:rect l="l" t="t" r="r" b="b"/>
            <a:pathLst>
              <a:path w="4704715" h="589914">
                <a:moveTo>
                  <a:pt x="0" y="98298"/>
                </a:moveTo>
                <a:lnTo>
                  <a:pt x="7724" y="60061"/>
                </a:lnTo>
                <a:lnTo>
                  <a:pt x="28789" y="28813"/>
                </a:lnTo>
                <a:lnTo>
                  <a:pt x="60034" y="7733"/>
                </a:lnTo>
                <a:lnTo>
                  <a:pt x="98297" y="0"/>
                </a:lnTo>
                <a:lnTo>
                  <a:pt x="4606290" y="0"/>
                </a:lnTo>
                <a:lnTo>
                  <a:pt x="4644526" y="7733"/>
                </a:lnTo>
                <a:lnTo>
                  <a:pt x="4675774" y="28813"/>
                </a:lnTo>
                <a:lnTo>
                  <a:pt x="4696854" y="60061"/>
                </a:lnTo>
                <a:lnTo>
                  <a:pt x="4704587" y="98298"/>
                </a:lnTo>
                <a:lnTo>
                  <a:pt x="4704587" y="491490"/>
                </a:lnTo>
                <a:lnTo>
                  <a:pt x="4696854" y="529726"/>
                </a:lnTo>
                <a:lnTo>
                  <a:pt x="4675774" y="560974"/>
                </a:lnTo>
                <a:lnTo>
                  <a:pt x="4644526" y="582054"/>
                </a:lnTo>
                <a:lnTo>
                  <a:pt x="4606290" y="589788"/>
                </a:lnTo>
                <a:lnTo>
                  <a:pt x="98297" y="589788"/>
                </a:lnTo>
                <a:lnTo>
                  <a:pt x="60034" y="582054"/>
                </a:lnTo>
                <a:lnTo>
                  <a:pt x="28789" y="560974"/>
                </a:lnTo>
                <a:lnTo>
                  <a:pt x="7724" y="529726"/>
                </a:lnTo>
                <a:lnTo>
                  <a:pt x="0" y="491490"/>
                </a:lnTo>
                <a:lnTo>
                  <a:pt x="0" y="9829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9288" y="5699760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3"/>
                </a:moveTo>
                <a:lnTo>
                  <a:pt x="6720840" y="504443"/>
                </a:lnTo>
                <a:lnTo>
                  <a:pt x="6720840" y="0"/>
                </a:lnTo>
                <a:lnTo>
                  <a:pt x="0" y="0"/>
                </a:lnTo>
                <a:lnTo>
                  <a:pt x="0" y="504443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99288" y="5699760"/>
            <a:ext cx="6720840" cy="504825"/>
          </a:xfrm>
          <a:custGeom>
            <a:avLst/>
            <a:gdLst/>
            <a:ahLst/>
            <a:cxnLst/>
            <a:rect l="l" t="t" r="r" b="b"/>
            <a:pathLst>
              <a:path w="6720840" h="504825">
                <a:moveTo>
                  <a:pt x="0" y="504443"/>
                </a:moveTo>
                <a:lnTo>
                  <a:pt x="6720840" y="504443"/>
                </a:lnTo>
                <a:lnTo>
                  <a:pt x="6720840" y="0"/>
                </a:lnTo>
                <a:lnTo>
                  <a:pt x="0" y="0"/>
                </a:lnTo>
                <a:lnTo>
                  <a:pt x="0" y="504443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4568" y="5404104"/>
            <a:ext cx="4704715" cy="591820"/>
          </a:xfrm>
          <a:custGeom>
            <a:avLst/>
            <a:gdLst/>
            <a:ahLst/>
            <a:cxnLst/>
            <a:rect l="l" t="t" r="r" b="b"/>
            <a:pathLst>
              <a:path w="4704715" h="591820">
                <a:moveTo>
                  <a:pt x="4606035" y="0"/>
                </a:moveTo>
                <a:lnTo>
                  <a:pt x="98551" y="0"/>
                </a:lnTo>
                <a:lnTo>
                  <a:pt x="60189" y="7737"/>
                </a:lnTo>
                <a:lnTo>
                  <a:pt x="28863" y="28844"/>
                </a:lnTo>
                <a:lnTo>
                  <a:pt x="7744" y="60168"/>
                </a:lnTo>
                <a:lnTo>
                  <a:pt x="0" y="98552"/>
                </a:lnTo>
                <a:lnTo>
                  <a:pt x="0" y="492760"/>
                </a:lnTo>
                <a:lnTo>
                  <a:pt x="7744" y="531143"/>
                </a:lnTo>
                <a:lnTo>
                  <a:pt x="28863" y="562467"/>
                </a:lnTo>
                <a:lnTo>
                  <a:pt x="60189" y="583574"/>
                </a:lnTo>
                <a:lnTo>
                  <a:pt x="98551" y="591312"/>
                </a:lnTo>
                <a:lnTo>
                  <a:pt x="4606035" y="591312"/>
                </a:lnTo>
                <a:lnTo>
                  <a:pt x="4644419" y="583574"/>
                </a:lnTo>
                <a:lnTo>
                  <a:pt x="4675743" y="562467"/>
                </a:lnTo>
                <a:lnTo>
                  <a:pt x="4696850" y="531143"/>
                </a:lnTo>
                <a:lnTo>
                  <a:pt x="4704587" y="492760"/>
                </a:lnTo>
                <a:lnTo>
                  <a:pt x="4704587" y="98552"/>
                </a:lnTo>
                <a:lnTo>
                  <a:pt x="4696850" y="60168"/>
                </a:lnTo>
                <a:lnTo>
                  <a:pt x="4675743" y="28844"/>
                </a:lnTo>
                <a:lnTo>
                  <a:pt x="4644419" y="7737"/>
                </a:lnTo>
                <a:lnTo>
                  <a:pt x="4606035" y="0"/>
                </a:lnTo>
                <a:close/>
              </a:path>
            </a:pathLst>
          </a:custGeom>
          <a:solidFill>
            <a:srgbClr val="2066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34568" y="5404104"/>
            <a:ext cx="4704715" cy="591820"/>
          </a:xfrm>
          <a:custGeom>
            <a:avLst/>
            <a:gdLst/>
            <a:ahLst/>
            <a:cxnLst/>
            <a:rect l="l" t="t" r="r" b="b"/>
            <a:pathLst>
              <a:path w="4704715" h="591820">
                <a:moveTo>
                  <a:pt x="0" y="98552"/>
                </a:moveTo>
                <a:lnTo>
                  <a:pt x="7744" y="60168"/>
                </a:lnTo>
                <a:lnTo>
                  <a:pt x="28863" y="28844"/>
                </a:lnTo>
                <a:lnTo>
                  <a:pt x="60189" y="7737"/>
                </a:lnTo>
                <a:lnTo>
                  <a:pt x="98551" y="0"/>
                </a:lnTo>
                <a:lnTo>
                  <a:pt x="4606035" y="0"/>
                </a:lnTo>
                <a:lnTo>
                  <a:pt x="4644419" y="7737"/>
                </a:lnTo>
                <a:lnTo>
                  <a:pt x="4675743" y="28844"/>
                </a:lnTo>
                <a:lnTo>
                  <a:pt x="4696850" y="60168"/>
                </a:lnTo>
                <a:lnTo>
                  <a:pt x="4704587" y="98552"/>
                </a:lnTo>
                <a:lnTo>
                  <a:pt x="4704587" y="492760"/>
                </a:lnTo>
                <a:lnTo>
                  <a:pt x="4696850" y="531143"/>
                </a:lnTo>
                <a:lnTo>
                  <a:pt x="4675743" y="562467"/>
                </a:lnTo>
                <a:lnTo>
                  <a:pt x="4644419" y="583574"/>
                </a:lnTo>
                <a:lnTo>
                  <a:pt x="4606035" y="591312"/>
                </a:lnTo>
                <a:lnTo>
                  <a:pt x="98551" y="591312"/>
                </a:lnTo>
                <a:lnTo>
                  <a:pt x="60189" y="583574"/>
                </a:lnTo>
                <a:lnTo>
                  <a:pt x="28863" y="562467"/>
                </a:lnTo>
                <a:lnTo>
                  <a:pt x="7744" y="531143"/>
                </a:lnTo>
                <a:lnTo>
                  <a:pt x="0" y="492760"/>
                </a:lnTo>
                <a:lnTo>
                  <a:pt x="0" y="98552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29132" y="1874901"/>
            <a:ext cx="3977640" cy="39604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Fitur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Warehouse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297700"/>
              </a:lnSpc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Mart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vs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Warehouse  Komponen Penyusun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Warehouse  Metadata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Tren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Warehouse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9207627" y="7143622"/>
            <a:ext cx="1149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2</a:t>
            </a:fld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8E9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35"/>
              </a:spcBef>
            </a:pPr>
            <a:r>
              <a:rPr spc="-5" dirty="0"/>
              <a:t>Fitur </a:t>
            </a:r>
            <a:r>
              <a:rPr spc="-30" dirty="0"/>
              <a:t>Data</a:t>
            </a:r>
            <a:r>
              <a:rPr spc="-165" dirty="0"/>
              <a:t> </a:t>
            </a:r>
            <a:r>
              <a:rPr spc="-35" dirty="0"/>
              <a:t>Warehouse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767840"/>
            <a:ext cx="10081260" cy="510540"/>
          </a:xfrm>
          <a:custGeom>
            <a:avLst/>
            <a:gdLst/>
            <a:ahLst/>
            <a:cxnLst/>
            <a:rect l="l" t="t" r="r" b="b"/>
            <a:pathLst>
              <a:path w="10081260" h="510539">
                <a:moveTo>
                  <a:pt x="0" y="510539"/>
                </a:moveTo>
                <a:lnTo>
                  <a:pt x="10081260" y="510539"/>
                </a:lnTo>
                <a:lnTo>
                  <a:pt x="10081260" y="0"/>
                </a:lnTo>
                <a:lnTo>
                  <a:pt x="0" y="0"/>
                </a:lnTo>
                <a:lnTo>
                  <a:pt x="0" y="510539"/>
                </a:lnTo>
                <a:close/>
              </a:path>
            </a:pathLst>
          </a:custGeom>
          <a:solidFill>
            <a:srgbClr val="668777">
              <a:alpha val="749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485644"/>
            <a:ext cx="10081260" cy="510540"/>
          </a:xfrm>
          <a:custGeom>
            <a:avLst/>
            <a:gdLst/>
            <a:ahLst/>
            <a:cxnLst/>
            <a:rect l="l" t="t" r="r" b="b"/>
            <a:pathLst>
              <a:path w="10081260" h="510539">
                <a:moveTo>
                  <a:pt x="0" y="510539"/>
                </a:moveTo>
                <a:lnTo>
                  <a:pt x="10081260" y="510539"/>
                </a:lnTo>
                <a:lnTo>
                  <a:pt x="10081260" y="0"/>
                </a:lnTo>
                <a:lnTo>
                  <a:pt x="0" y="0"/>
                </a:lnTo>
                <a:lnTo>
                  <a:pt x="0" y="510539"/>
                </a:lnTo>
                <a:close/>
              </a:path>
            </a:pathLst>
          </a:custGeom>
          <a:solidFill>
            <a:srgbClr val="668777">
              <a:alpha val="749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203448"/>
            <a:ext cx="10081260" cy="510540"/>
          </a:xfrm>
          <a:custGeom>
            <a:avLst/>
            <a:gdLst/>
            <a:ahLst/>
            <a:cxnLst/>
            <a:rect l="l" t="t" r="r" b="b"/>
            <a:pathLst>
              <a:path w="10081260" h="510539">
                <a:moveTo>
                  <a:pt x="0" y="510539"/>
                </a:moveTo>
                <a:lnTo>
                  <a:pt x="10081260" y="510539"/>
                </a:lnTo>
                <a:lnTo>
                  <a:pt x="10081260" y="0"/>
                </a:lnTo>
                <a:lnTo>
                  <a:pt x="0" y="0"/>
                </a:lnTo>
                <a:lnTo>
                  <a:pt x="0" y="510539"/>
                </a:lnTo>
                <a:close/>
              </a:path>
            </a:pathLst>
          </a:custGeom>
          <a:solidFill>
            <a:srgbClr val="668777">
              <a:alpha val="749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921252"/>
            <a:ext cx="10081260" cy="510540"/>
          </a:xfrm>
          <a:custGeom>
            <a:avLst/>
            <a:gdLst/>
            <a:ahLst/>
            <a:cxnLst/>
            <a:rect l="l" t="t" r="r" b="b"/>
            <a:pathLst>
              <a:path w="10081260" h="510539">
                <a:moveTo>
                  <a:pt x="0" y="510539"/>
                </a:moveTo>
                <a:lnTo>
                  <a:pt x="10081260" y="510539"/>
                </a:lnTo>
                <a:lnTo>
                  <a:pt x="10081260" y="0"/>
                </a:lnTo>
                <a:lnTo>
                  <a:pt x="0" y="0"/>
                </a:lnTo>
                <a:lnTo>
                  <a:pt x="0" y="510539"/>
                </a:lnTo>
                <a:close/>
              </a:path>
            </a:pathLst>
          </a:custGeom>
          <a:solidFill>
            <a:srgbClr val="668777">
              <a:alpha val="749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4639055"/>
            <a:ext cx="10081260" cy="510540"/>
          </a:xfrm>
          <a:custGeom>
            <a:avLst/>
            <a:gdLst/>
            <a:ahLst/>
            <a:cxnLst/>
            <a:rect l="l" t="t" r="r" b="b"/>
            <a:pathLst>
              <a:path w="10081260" h="510539">
                <a:moveTo>
                  <a:pt x="0" y="510540"/>
                </a:moveTo>
                <a:lnTo>
                  <a:pt x="10081260" y="510540"/>
                </a:lnTo>
                <a:lnTo>
                  <a:pt x="10081260" y="0"/>
                </a:lnTo>
                <a:lnTo>
                  <a:pt x="0" y="0"/>
                </a:lnTo>
                <a:lnTo>
                  <a:pt x="0" y="510540"/>
                </a:lnTo>
                <a:close/>
              </a:path>
            </a:pathLst>
          </a:custGeom>
          <a:solidFill>
            <a:srgbClr val="668777">
              <a:alpha val="749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774951"/>
            <a:ext cx="3209290" cy="33235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Berorientasi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Subjek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ts val="5650"/>
              </a:lnSpc>
              <a:spcBef>
                <a:spcPts val="570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yang 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Terintegrasi 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sz="2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variant</a:t>
            </a:r>
            <a:endParaRPr sz="2800">
              <a:latin typeface="Calibri"/>
              <a:cs typeface="Calibri"/>
            </a:endParaRPr>
          </a:p>
          <a:p>
            <a:pPr marL="12700" marR="1382395">
              <a:lnSpc>
                <a:spcPts val="5650"/>
              </a:lnSpc>
              <a:spcBef>
                <a:spcPts val="1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Non 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Volatile 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Butiran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9207627" y="7143622"/>
            <a:ext cx="1149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3</a:t>
            </a:fld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455358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Berorientasi</a:t>
            </a:r>
            <a:r>
              <a:rPr spc="10" dirty="0">
                <a:solidFill>
                  <a:srgbClr val="DDEDFF"/>
                </a:solidFill>
              </a:rPr>
              <a:t> Subjek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4555" y="7156322"/>
            <a:ext cx="4819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44"/>
              </a:lnSpc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261604" y="3368040"/>
            <a:ext cx="888492" cy="877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76059" y="3368040"/>
            <a:ext cx="883920" cy="8915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43271" y="3368040"/>
            <a:ext cx="931163" cy="9174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63623"/>
            <a:ext cx="3912235" cy="239395"/>
          </a:xfrm>
          <a:custGeom>
            <a:avLst/>
            <a:gdLst/>
            <a:ahLst/>
            <a:cxnLst/>
            <a:rect l="l" t="t" r="r" b="b"/>
            <a:pathLst>
              <a:path w="3912235" h="239394">
                <a:moveTo>
                  <a:pt x="0" y="239268"/>
                </a:moveTo>
                <a:lnTo>
                  <a:pt x="3912108" y="239268"/>
                </a:lnTo>
                <a:lnTo>
                  <a:pt x="3912108" y="0"/>
                </a:lnTo>
                <a:lnTo>
                  <a:pt x="0" y="0"/>
                </a:lnTo>
                <a:lnTo>
                  <a:pt x="0" y="23926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34184"/>
            <a:ext cx="3912235" cy="5325110"/>
          </a:xfrm>
          <a:custGeom>
            <a:avLst/>
            <a:gdLst/>
            <a:ahLst/>
            <a:cxnLst/>
            <a:rect l="l" t="t" r="r" b="b"/>
            <a:pathLst>
              <a:path w="3912235" h="5325109">
                <a:moveTo>
                  <a:pt x="0" y="5324855"/>
                </a:moveTo>
                <a:lnTo>
                  <a:pt x="3912108" y="5324855"/>
                </a:lnTo>
                <a:lnTo>
                  <a:pt x="3912108" y="0"/>
                </a:lnTo>
                <a:lnTo>
                  <a:pt x="0" y="0"/>
                </a:lnTo>
                <a:lnTo>
                  <a:pt x="0" y="5324855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1802892"/>
            <a:ext cx="3912235" cy="431800"/>
          </a:xfrm>
          <a:custGeom>
            <a:avLst/>
            <a:gdLst/>
            <a:ahLst/>
            <a:cxnLst/>
            <a:rect l="l" t="t" r="r" b="b"/>
            <a:pathLst>
              <a:path w="3912235" h="431800">
                <a:moveTo>
                  <a:pt x="0" y="431291"/>
                </a:moveTo>
                <a:lnTo>
                  <a:pt x="3912108" y="431291"/>
                </a:lnTo>
                <a:lnTo>
                  <a:pt x="3912108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802968"/>
            <a:ext cx="21545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Operasional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2304034"/>
            <a:ext cx="30594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668777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668777"/>
                </a:solidFill>
                <a:latin typeface="Calibri"/>
                <a:cs typeface="Calibri"/>
              </a:rPr>
              <a:t>Berorientasi</a:t>
            </a:r>
            <a:r>
              <a:rPr sz="2400" spc="-75" dirty="0">
                <a:solidFill>
                  <a:srgbClr val="668777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Subjek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843271" y="1802892"/>
            <a:ext cx="4307205" cy="795655"/>
          </a:xfrm>
          <a:custGeom>
            <a:avLst/>
            <a:gdLst/>
            <a:ahLst/>
            <a:cxnLst/>
            <a:rect l="l" t="t" r="r" b="b"/>
            <a:pathLst>
              <a:path w="4307205" h="795655">
                <a:moveTo>
                  <a:pt x="4174235" y="0"/>
                </a:moveTo>
                <a:lnTo>
                  <a:pt x="132587" y="0"/>
                </a:lnTo>
                <a:lnTo>
                  <a:pt x="90659" y="6754"/>
                </a:lnTo>
                <a:lnTo>
                  <a:pt x="54260" y="25566"/>
                </a:lnTo>
                <a:lnTo>
                  <a:pt x="25566" y="54260"/>
                </a:lnTo>
                <a:lnTo>
                  <a:pt x="6754" y="90659"/>
                </a:lnTo>
                <a:lnTo>
                  <a:pt x="0" y="132587"/>
                </a:lnTo>
                <a:lnTo>
                  <a:pt x="0" y="662939"/>
                </a:lnTo>
                <a:lnTo>
                  <a:pt x="6754" y="704868"/>
                </a:lnTo>
                <a:lnTo>
                  <a:pt x="25566" y="741267"/>
                </a:lnTo>
                <a:lnTo>
                  <a:pt x="54260" y="769961"/>
                </a:lnTo>
                <a:lnTo>
                  <a:pt x="90659" y="788773"/>
                </a:lnTo>
                <a:lnTo>
                  <a:pt x="132587" y="795527"/>
                </a:lnTo>
                <a:lnTo>
                  <a:pt x="4174235" y="795527"/>
                </a:lnTo>
                <a:lnTo>
                  <a:pt x="4216164" y="788773"/>
                </a:lnTo>
                <a:lnTo>
                  <a:pt x="4252563" y="769961"/>
                </a:lnTo>
                <a:lnTo>
                  <a:pt x="4281257" y="741267"/>
                </a:lnTo>
                <a:lnTo>
                  <a:pt x="4300069" y="704868"/>
                </a:lnTo>
                <a:lnTo>
                  <a:pt x="4306824" y="662939"/>
                </a:lnTo>
                <a:lnTo>
                  <a:pt x="4306824" y="132587"/>
                </a:lnTo>
                <a:lnTo>
                  <a:pt x="4300069" y="90659"/>
                </a:lnTo>
                <a:lnTo>
                  <a:pt x="4281257" y="54260"/>
                </a:lnTo>
                <a:lnTo>
                  <a:pt x="4252563" y="25566"/>
                </a:lnTo>
                <a:lnTo>
                  <a:pt x="4216164" y="6754"/>
                </a:lnTo>
                <a:lnTo>
                  <a:pt x="417423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275959" y="1884934"/>
            <a:ext cx="14446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0" dirty="0">
                <a:solidFill>
                  <a:srgbClr val="2066A7"/>
                </a:solidFill>
                <a:latin typeface="Calibri"/>
                <a:cs typeface="Calibri"/>
              </a:rPr>
              <a:t>Dataset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32782" y="5402326"/>
            <a:ext cx="11518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00AF50"/>
                </a:solidFill>
                <a:latin typeface="Calibri"/>
                <a:cs typeface="Calibri"/>
              </a:rPr>
              <a:t>Data  </a:t>
            </a:r>
            <a:r>
              <a:rPr sz="2400" spc="-150" dirty="0">
                <a:solidFill>
                  <a:srgbClr val="00AF50"/>
                </a:solidFill>
                <a:latin typeface="Calibri"/>
                <a:cs typeface="Calibri"/>
              </a:rPr>
              <a:t>T</a:t>
            </a:r>
            <a:r>
              <a:rPr sz="2400" spc="-45" dirty="0">
                <a:solidFill>
                  <a:srgbClr val="00AF50"/>
                </a:solidFill>
                <a:latin typeface="Calibri"/>
                <a:cs typeface="Calibri"/>
              </a:rPr>
              <a:t>r</a:t>
            </a:r>
            <a:r>
              <a:rPr sz="2400" dirty="0">
                <a:solidFill>
                  <a:srgbClr val="00AF50"/>
                </a:solidFill>
                <a:latin typeface="Calibri"/>
                <a:cs typeface="Calibri"/>
              </a:rPr>
              <a:t>ansa</a:t>
            </a:r>
            <a:r>
              <a:rPr sz="2400" spc="-25" dirty="0">
                <a:solidFill>
                  <a:srgbClr val="00AF50"/>
                </a:solidFill>
                <a:latin typeface="Calibri"/>
                <a:cs typeface="Calibri"/>
              </a:rPr>
              <a:t>k</a:t>
            </a:r>
            <a:r>
              <a:rPr sz="2400" spc="-5" dirty="0">
                <a:solidFill>
                  <a:srgbClr val="00AF50"/>
                </a:solidFill>
                <a:latin typeface="Calibri"/>
                <a:cs typeface="Calibri"/>
              </a:rPr>
              <a:t>si  </a:t>
            </a:r>
            <a:r>
              <a:rPr sz="2400" spc="-85" dirty="0">
                <a:solidFill>
                  <a:srgbClr val="00AF50"/>
                </a:solidFill>
                <a:latin typeface="Calibri"/>
                <a:cs typeface="Calibri"/>
              </a:rPr>
              <a:t>Toko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271771" y="4242816"/>
            <a:ext cx="5472683" cy="27782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611493" y="5402326"/>
            <a:ext cx="8134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6680" algn="just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5B9BD4"/>
                </a:solidFill>
                <a:latin typeface="Calibri"/>
                <a:cs typeface="Calibri"/>
              </a:rPr>
              <a:t>Data  </a:t>
            </a:r>
            <a:r>
              <a:rPr sz="2400" spc="-20" dirty="0">
                <a:solidFill>
                  <a:srgbClr val="5B9BD4"/>
                </a:solidFill>
                <a:latin typeface="Calibri"/>
                <a:cs typeface="Calibri"/>
              </a:rPr>
              <a:t>Surat  </a:t>
            </a:r>
            <a:r>
              <a:rPr sz="2400" spc="-50" dirty="0">
                <a:solidFill>
                  <a:srgbClr val="5B9BD4"/>
                </a:solidFill>
                <a:latin typeface="Calibri"/>
                <a:cs typeface="Calibri"/>
              </a:rPr>
              <a:t>K</a:t>
            </a:r>
            <a:r>
              <a:rPr sz="2400" dirty="0">
                <a:solidFill>
                  <a:srgbClr val="5B9BD4"/>
                </a:solidFill>
                <a:latin typeface="Calibri"/>
                <a:cs typeface="Calibri"/>
              </a:rPr>
              <a:t>eluar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9207627" y="7143622"/>
            <a:ext cx="1149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4</a:t>
            </a:fld>
            <a:endParaRPr sz="1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329930" y="5321554"/>
            <a:ext cx="7550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6200" algn="just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EC7C30"/>
                </a:solidFill>
                <a:latin typeface="Calibri"/>
                <a:cs typeface="Calibri"/>
              </a:rPr>
              <a:t>Data  </a:t>
            </a:r>
            <a:r>
              <a:rPr sz="2400" spc="-55" dirty="0">
                <a:solidFill>
                  <a:srgbClr val="EC7C30"/>
                </a:solidFill>
                <a:latin typeface="Calibri"/>
                <a:cs typeface="Calibri"/>
              </a:rPr>
              <a:t>P</a:t>
            </a:r>
            <a:r>
              <a:rPr sz="2400" dirty="0">
                <a:solidFill>
                  <a:srgbClr val="EC7C30"/>
                </a:solidFill>
                <a:latin typeface="Calibri"/>
                <a:cs typeface="Calibri"/>
              </a:rPr>
              <a:t>esan  </a:t>
            </a:r>
            <a:r>
              <a:rPr sz="2400" spc="-20" dirty="0">
                <a:solidFill>
                  <a:srgbClr val="EC7C30"/>
                </a:solidFill>
                <a:latin typeface="Calibri"/>
                <a:cs typeface="Calibri"/>
              </a:rPr>
              <a:t>Tiket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4884" y="2759964"/>
            <a:ext cx="1353312" cy="13746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993891" y="2759964"/>
            <a:ext cx="1353312" cy="1374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80959" y="2759964"/>
            <a:ext cx="1353311" cy="13746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455358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Berorientasi</a:t>
            </a:r>
            <a:r>
              <a:rPr spc="10" dirty="0">
                <a:solidFill>
                  <a:srgbClr val="DDEDFF"/>
                </a:solidFill>
              </a:rPr>
              <a:t> Subjek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84555" y="7156322"/>
            <a:ext cx="4819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44"/>
              </a:lnSpc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261604" y="3368040"/>
            <a:ext cx="888492" cy="8778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576059" y="3368040"/>
            <a:ext cx="883920" cy="8915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43271" y="3368040"/>
            <a:ext cx="931163" cy="9174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1563623"/>
            <a:ext cx="3912235" cy="741045"/>
          </a:xfrm>
          <a:custGeom>
            <a:avLst/>
            <a:gdLst/>
            <a:ahLst/>
            <a:cxnLst/>
            <a:rect l="l" t="t" r="r" b="b"/>
            <a:pathLst>
              <a:path w="3912235" h="741044">
                <a:moveTo>
                  <a:pt x="0" y="740664"/>
                </a:moveTo>
                <a:lnTo>
                  <a:pt x="3912108" y="740664"/>
                </a:lnTo>
                <a:lnTo>
                  <a:pt x="3912108" y="0"/>
                </a:lnTo>
                <a:lnTo>
                  <a:pt x="0" y="0"/>
                </a:lnTo>
                <a:lnTo>
                  <a:pt x="0" y="740664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734056"/>
            <a:ext cx="3912235" cy="4825365"/>
          </a:xfrm>
          <a:custGeom>
            <a:avLst/>
            <a:gdLst/>
            <a:ahLst/>
            <a:cxnLst/>
            <a:rect l="l" t="t" r="r" b="b"/>
            <a:pathLst>
              <a:path w="3912235" h="4825365">
                <a:moveTo>
                  <a:pt x="0" y="4824983"/>
                </a:moveTo>
                <a:lnTo>
                  <a:pt x="3912108" y="4824983"/>
                </a:lnTo>
                <a:lnTo>
                  <a:pt x="3912108" y="0"/>
                </a:lnTo>
                <a:lnTo>
                  <a:pt x="0" y="0"/>
                </a:lnTo>
                <a:lnTo>
                  <a:pt x="0" y="4824983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1802968"/>
            <a:ext cx="21545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668777"/>
                </a:solidFill>
                <a:latin typeface="Calibri"/>
                <a:cs typeface="Calibri"/>
              </a:rPr>
              <a:t>Data</a:t>
            </a:r>
            <a:r>
              <a:rPr sz="2400" spc="-65" dirty="0">
                <a:solidFill>
                  <a:srgbClr val="668777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668777"/>
                </a:solidFill>
                <a:latin typeface="Calibri"/>
                <a:cs typeface="Calibri"/>
              </a:rPr>
              <a:t>Operasional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0" y="2304288"/>
            <a:ext cx="3912235" cy="429895"/>
          </a:xfrm>
          <a:custGeom>
            <a:avLst/>
            <a:gdLst/>
            <a:ahLst/>
            <a:cxnLst/>
            <a:rect l="l" t="t" r="r" b="b"/>
            <a:pathLst>
              <a:path w="3912235" h="429894">
                <a:moveTo>
                  <a:pt x="0" y="429767"/>
                </a:moveTo>
                <a:lnTo>
                  <a:pt x="3912108" y="429767"/>
                </a:lnTo>
                <a:lnTo>
                  <a:pt x="3912108" y="0"/>
                </a:lnTo>
                <a:lnTo>
                  <a:pt x="0" y="0"/>
                </a:lnTo>
                <a:lnTo>
                  <a:pt x="0" y="429767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8739" y="2304034"/>
            <a:ext cx="30594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Berorientasi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Subjek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43271" y="1802892"/>
            <a:ext cx="4307205" cy="795655"/>
          </a:xfrm>
          <a:custGeom>
            <a:avLst/>
            <a:gdLst/>
            <a:ahLst/>
            <a:cxnLst/>
            <a:rect l="l" t="t" r="r" b="b"/>
            <a:pathLst>
              <a:path w="4307205" h="795655">
                <a:moveTo>
                  <a:pt x="4174235" y="0"/>
                </a:moveTo>
                <a:lnTo>
                  <a:pt x="132587" y="0"/>
                </a:lnTo>
                <a:lnTo>
                  <a:pt x="90659" y="6754"/>
                </a:lnTo>
                <a:lnTo>
                  <a:pt x="54260" y="25566"/>
                </a:lnTo>
                <a:lnTo>
                  <a:pt x="25566" y="54260"/>
                </a:lnTo>
                <a:lnTo>
                  <a:pt x="6754" y="90659"/>
                </a:lnTo>
                <a:lnTo>
                  <a:pt x="0" y="132587"/>
                </a:lnTo>
                <a:lnTo>
                  <a:pt x="0" y="662939"/>
                </a:lnTo>
                <a:lnTo>
                  <a:pt x="6754" y="704868"/>
                </a:lnTo>
                <a:lnTo>
                  <a:pt x="25566" y="741267"/>
                </a:lnTo>
                <a:lnTo>
                  <a:pt x="54260" y="769961"/>
                </a:lnTo>
                <a:lnTo>
                  <a:pt x="90659" y="788773"/>
                </a:lnTo>
                <a:lnTo>
                  <a:pt x="132587" y="795527"/>
                </a:lnTo>
                <a:lnTo>
                  <a:pt x="4174235" y="795527"/>
                </a:lnTo>
                <a:lnTo>
                  <a:pt x="4216164" y="788773"/>
                </a:lnTo>
                <a:lnTo>
                  <a:pt x="4252563" y="769961"/>
                </a:lnTo>
                <a:lnTo>
                  <a:pt x="4281257" y="741267"/>
                </a:lnTo>
                <a:lnTo>
                  <a:pt x="4300069" y="704868"/>
                </a:lnTo>
                <a:lnTo>
                  <a:pt x="4306824" y="662939"/>
                </a:lnTo>
                <a:lnTo>
                  <a:pt x="4306824" y="132587"/>
                </a:lnTo>
                <a:lnTo>
                  <a:pt x="4300069" y="90659"/>
                </a:lnTo>
                <a:lnTo>
                  <a:pt x="4281257" y="54260"/>
                </a:lnTo>
                <a:lnTo>
                  <a:pt x="4252563" y="25566"/>
                </a:lnTo>
                <a:lnTo>
                  <a:pt x="4216164" y="6754"/>
                </a:lnTo>
                <a:lnTo>
                  <a:pt x="417423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275959" y="1884934"/>
            <a:ext cx="14446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0" dirty="0">
                <a:solidFill>
                  <a:srgbClr val="2066A7"/>
                </a:solidFill>
                <a:latin typeface="Calibri"/>
                <a:cs typeface="Calibri"/>
              </a:rPr>
              <a:t>Dataset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87061" y="5585206"/>
            <a:ext cx="124396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033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00AF50"/>
                </a:solidFill>
                <a:latin typeface="Calibri"/>
                <a:cs typeface="Calibri"/>
              </a:rPr>
              <a:t>Direktur  </a:t>
            </a:r>
            <a:r>
              <a:rPr sz="2400" spc="-55" dirty="0">
                <a:solidFill>
                  <a:srgbClr val="00AF50"/>
                </a:solidFill>
                <a:latin typeface="Calibri"/>
                <a:cs typeface="Calibri"/>
              </a:rPr>
              <a:t>P</a:t>
            </a:r>
            <a:r>
              <a:rPr sz="2400" dirty="0">
                <a:solidFill>
                  <a:srgbClr val="00AF50"/>
                </a:solidFill>
                <a:latin typeface="Calibri"/>
                <a:cs typeface="Calibri"/>
              </a:rPr>
              <a:t>en</a:t>
            </a:r>
            <a:r>
              <a:rPr sz="2400" spc="5" dirty="0">
                <a:solidFill>
                  <a:srgbClr val="00AF50"/>
                </a:solidFill>
                <a:latin typeface="Calibri"/>
                <a:cs typeface="Calibri"/>
              </a:rPr>
              <a:t>j</a:t>
            </a:r>
            <a:r>
              <a:rPr sz="2400" spc="-5" dirty="0">
                <a:solidFill>
                  <a:srgbClr val="00AF50"/>
                </a:solidFill>
                <a:latin typeface="Calibri"/>
                <a:cs typeface="Calibri"/>
              </a:rPr>
              <a:t>ualan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271771" y="4242816"/>
            <a:ext cx="5472683" cy="27782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425565" y="5402326"/>
            <a:ext cx="11868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5B9BD4"/>
                </a:solidFill>
                <a:latin typeface="Calibri"/>
                <a:cs typeface="Calibri"/>
              </a:rPr>
              <a:t>Manajer  </a:t>
            </a:r>
            <a:r>
              <a:rPr sz="2400" spc="-5" dirty="0">
                <a:solidFill>
                  <a:srgbClr val="5B9BD4"/>
                </a:solidFill>
                <a:latin typeface="Calibri"/>
                <a:cs typeface="Calibri"/>
              </a:rPr>
              <a:t>Di</a:t>
            </a:r>
            <a:r>
              <a:rPr sz="2400" spc="-30" dirty="0">
                <a:solidFill>
                  <a:srgbClr val="5B9BD4"/>
                </a:solidFill>
                <a:latin typeface="Calibri"/>
                <a:cs typeface="Calibri"/>
              </a:rPr>
              <a:t>s</a:t>
            </a:r>
            <a:r>
              <a:rPr sz="2400" dirty="0">
                <a:solidFill>
                  <a:srgbClr val="5B9BD4"/>
                </a:solidFill>
                <a:latin typeface="Calibri"/>
                <a:cs typeface="Calibri"/>
              </a:rPr>
              <a:t>tribusi  </a:t>
            </a:r>
            <a:r>
              <a:rPr sz="2400" spc="-20" dirty="0">
                <a:solidFill>
                  <a:srgbClr val="5B9BD4"/>
                </a:solidFill>
                <a:latin typeface="Calibri"/>
                <a:cs typeface="Calibri"/>
              </a:rPr>
              <a:t>Surat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9207627" y="7143622"/>
            <a:ext cx="1149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5</a:t>
            </a:fld>
            <a:endParaRPr sz="1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322309" y="5504434"/>
            <a:ext cx="76771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 marR="5080" indent="-2032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C7C30"/>
                </a:solidFill>
                <a:latin typeface="Calibri"/>
                <a:cs typeface="Calibri"/>
              </a:rPr>
              <a:t>Analis  Bisnis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9204" y="2968752"/>
            <a:ext cx="3220720" cy="3218815"/>
          </a:xfrm>
          <a:custGeom>
            <a:avLst/>
            <a:gdLst/>
            <a:ahLst/>
            <a:cxnLst/>
            <a:rect l="l" t="t" r="r" b="b"/>
            <a:pathLst>
              <a:path w="3220720" h="3218815">
                <a:moveTo>
                  <a:pt x="1610106" y="0"/>
                </a:moveTo>
                <a:lnTo>
                  <a:pt x="1561772" y="711"/>
                </a:lnTo>
                <a:lnTo>
                  <a:pt x="1513792" y="2831"/>
                </a:lnTo>
                <a:lnTo>
                  <a:pt x="1466186" y="6341"/>
                </a:lnTo>
                <a:lnTo>
                  <a:pt x="1418974" y="11219"/>
                </a:lnTo>
                <a:lnTo>
                  <a:pt x="1372175" y="17448"/>
                </a:lnTo>
                <a:lnTo>
                  <a:pt x="1325810" y="25005"/>
                </a:lnTo>
                <a:lnTo>
                  <a:pt x="1279898" y="33873"/>
                </a:lnTo>
                <a:lnTo>
                  <a:pt x="1234460" y="44030"/>
                </a:lnTo>
                <a:lnTo>
                  <a:pt x="1189515" y="55456"/>
                </a:lnTo>
                <a:lnTo>
                  <a:pt x="1145084" y="68133"/>
                </a:lnTo>
                <a:lnTo>
                  <a:pt x="1101186" y="82039"/>
                </a:lnTo>
                <a:lnTo>
                  <a:pt x="1057841" y="97156"/>
                </a:lnTo>
                <a:lnTo>
                  <a:pt x="1015069" y="113463"/>
                </a:lnTo>
                <a:lnTo>
                  <a:pt x="972890" y="130940"/>
                </a:lnTo>
                <a:lnTo>
                  <a:pt x="931324" y="149567"/>
                </a:lnTo>
                <a:lnTo>
                  <a:pt x="890390" y="169324"/>
                </a:lnTo>
                <a:lnTo>
                  <a:pt x="850110" y="190192"/>
                </a:lnTo>
                <a:lnTo>
                  <a:pt x="810502" y="212151"/>
                </a:lnTo>
                <a:lnTo>
                  <a:pt x="771587" y="235180"/>
                </a:lnTo>
                <a:lnTo>
                  <a:pt x="733384" y="259260"/>
                </a:lnTo>
                <a:lnTo>
                  <a:pt x="695914" y="284371"/>
                </a:lnTo>
                <a:lnTo>
                  <a:pt x="659196" y="310493"/>
                </a:lnTo>
                <a:lnTo>
                  <a:pt x="623250" y="337606"/>
                </a:lnTo>
                <a:lnTo>
                  <a:pt x="588097" y="365690"/>
                </a:lnTo>
                <a:lnTo>
                  <a:pt x="553756" y="394725"/>
                </a:lnTo>
                <a:lnTo>
                  <a:pt x="520247" y="424692"/>
                </a:lnTo>
                <a:lnTo>
                  <a:pt x="487590" y="455570"/>
                </a:lnTo>
                <a:lnTo>
                  <a:pt x="455805" y="487339"/>
                </a:lnTo>
                <a:lnTo>
                  <a:pt x="424911" y="519980"/>
                </a:lnTo>
                <a:lnTo>
                  <a:pt x="394930" y="553473"/>
                </a:lnTo>
                <a:lnTo>
                  <a:pt x="365880" y="587797"/>
                </a:lnTo>
                <a:lnTo>
                  <a:pt x="337782" y="622933"/>
                </a:lnTo>
                <a:lnTo>
                  <a:pt x="310655" y="658861"/>
                </a:lnTo>
                <a:lnTo>
                  <a:pt x="284520" y="695561"/>
                </a:lnTo>
                <a:lnTo>
                  <a:pt x="259396" y="733014"/>
                </a:lnTo>
                <a:lnTo>
                  <a:pt x="235304" y="771198"/>
                </a:lnTo>
                <a:lnTo>
                  <a:pt x="212263" y="810095"/>
                </a:lnTo>
                <a:lnTo>
                  <a:pt x="190293" y="849684"/>
                </a:lnTo>
                <a:lnTo>
                  <a:pt x="169414" y="889946"/>
                </a:lnTo>
                <a:lnTo>
                  <a:pt x="149646" y="930860"/>
                </a:lnTo>
                <a:lnTo>
                  <a:pt x="131009" y="972407"/>
                </a:lnTo>
                <a:lnTo>
                  <a:pt x="113523" y="1014567"/>
                </a:lnTo>
                <a:lnTo>
                  <a:pt x="97208" y="1057319"/>
                </a:lnTo>
                <a:lnTo>
                  <a:pt x="82083" y="1100644"/>
                </a:lnTo>
                <a:lnTo>
                  <a:pt x="68169" y="1144523"/>
                </a:lnTo>
                <a:lnTo>
                  <a:pt x="55486" y="1188934"/>
                </a:lnTo>
                <a:lnTo>
                  <a:pt x="44053" y="1233859"/>
                </a:lnTo>
                <a:lnTo>
                  <a:pt x="33891" y="1279277"/>
                </a:lnTo>
                <a:lnTo>
                  <a:pt x="25019" y="1325169"/>
                </a:lnTo>
                <a:lnTo>
                  <a:pt x="17457" y="1371514"/>
                </a:lnTo>
                <a:lnTo>
                  <a:pt x="11225" y="1418292"/>
                </a:lnTo>
                <a:lnTo>
                  <a:pt x="6344" y="1465484"/>
                </a:lnTo>
                <a:lnTo>
                  <a:pt x="2833" y="1513070"/>
                </a:lnTo>
                <a:lnTo>
                  <a:pt x="711" y="1561030"/>
                </a:lnTo>
                <a:lnTo>
                  <a:pt x="0" y="1609344"/>
                </a:lnTo>
                <a:lnTo>
                  <a:pt x="711" y="1657657"/>
                </a:lnTo>
                <a:lnTo>
                  <a:pt x="2833" y="1705617"/>
                </a:lnTo>
                <a:lnTo>
                  <a:pt x="6344" y="1753203"/>
                </a:lnTo>
                <a:lnTo>
                  <a:pt x="11225" y="1800395"/>
                </a:lnTo>
                <a:lnTo>
                  <a:pt x="17457" y="1847173"/>
                </a:lnTo>
                <a:lnTo>
                  <a:pt x="25019" y="1893518"/>
                </a:lnTo>
                <a:lnTo>
                  <a:pt x="33891" y="1939410"/>
                </a:lnTo>
                <a:lnTo>
                  <a:pt x="44053" y="1984828"/>
                </a:lnTo>
                <a:lnTo>
                  <a:pt x="55486" y="2029753"/>
                </a:lnTo>
                <a:lnTo>
                  <a:pt x="68169" y="2074164"/>
                </a:lnTo>
                <a:lnTo>
                  <a:pt x="82083" y="2118043"/>
                </a:lnTo>
                <a:lnTo>
                  <a:pt x="97208" y="2161368"/>
                </a:lnTo>
                <a:lnTo>
                  <a:pt x="113523" y="2204120"/>
                </a:lnTo>
                <a:lnTo>
                  <a:pt x="131009" y="2246280"/>
                </a:lnTo>
                <a:lnTo>
                  <a:pt x="149646" y="2287827"/>
                </a:lnTo>
                <a:lnTo>
                  <a:pt x="169414" y="2328741"/>
                </a:lnTo>
                <a:lnTo>
                  <a:pt x="190293" y="2369003"/>
                </a:lnTo>
                <a:lnTo>
                  <a:pt x="212263" y="2408592"/>
                </a:lnTo>
                <a:lnTo>
                  <a:pt x="235304" y="2447489"/>
                </a:lnTo>
                <a:lnTo>
                  <a:pt x="259396" y="2485673"/>
                </a:lnTo>
                <a:lnTo>
                  <a:pt x="284520" y="2523126"/>
                </a:lnTo>
                <a:lnTo>
                  <a:pt x="310655" y="2559826"/>
                </a:lnTo>
                <a:lnTo>
                  <a:pt x="337782" y="2595754"/>
                </a:lnTo>
                <a:lnTo>
                  <a:pt x="365880" y="2630890"/>
                </a:lnTo>
                <a:lnTo>
                  <a:pt x="394930" y="2665214"/>
                </a:lnTo>
                <a:lnTo>
                  <a:pt x="424911" y="2698707"/>
                </a:lnTo>
                <a:lnTo>
                  <a:pt x="455805" y="2731348"/>
                </a:lnTo>
                <a:lnTo>
                  <a:pt x="487590" y="2763117"/>
                </a:lnTo>
                <a:lnTo>
                  <a:pt x="520247" y="2793995"/>
                </a:lnTo>
                <a:lnTo>
                  <a:pt x="553756" y="2823962"/>
                </a:lnTo>
                <a:lnTo>
                  <a:pt x="588097" y="2852997"/>
                </a:lnTo>
                <a:lnTo>
                  <a:pt x="623250" y="2881081"/>
                </a:lnTo>
                <a:lnTo>
                  <a:pt x="659196" y="2908194"/>
                </a:lnTo>
                <a:lnTo>
                  <a:pt x="695914" y="2934316"/>
                </a:lnTo>
                <a:lnTo>
                  <a:pt x="733384" y="2959427"/>
                </a:lnTo>
                <a:lnTo>
                  <a:pt x="771587" y="2983507"/>
                </a:lnTo>
                <a:lnTo>
                  <a:pt x="810502" y="3006536"/>
                </a:lnTo>
                <a:lnTo>
                  <a:pt x="850110" y="3028495"/>
                </a:lnTo>
                <a:lnTo>
                  <a:pt x="890390" y="3049363"/>
                </a:lnTo>
                <a:lnTo>
                  <a:pt x="931324" y="3069120"/>
                </a:lnTo>
                <a:lnTo>
                  <a:pt x="972890" y="3087747"/>
                </a:lnTo>
                <a:lnTo>
                  <a:pt x="1015069" y="3105224"/>
                </a:lnTo>
                <a:lnTo>
                  <a:pt x="1057841" y="3121531"/>
                </a:lnTo>
                <a:lnTo>
                  <a:pt x="1101186" y="3136648"/>
                </a:lnTo>
                <a:lnTo>
                  <a:pt x="1145084" y="3150554"/>
                </a:lnTo>
                <a:lnTo>
                  <a:pt x="1189515" y="3163231"/>
                </a:lnTo>
                <a:lnTo>
                  <a:pt x="1234460" y="3174657"/>
                </a:lnTo>
                <a:lnTo>
                  <a:pt x="1279898" y="3184814"/>
                </a:lnTo>
                <a:lnTo>
                  <a:pt x="1325810" y="3193682"/>
                </a:lnTo>
                <a:lnTo>
                  <a:pt x="1372175" y="3201239"/>
                </a:lnTo>
                <a:lnTo>
                  <a:pt x="1418974" y="3207468"/>
                </a:lnTo>
                <a:lnTo>
                  <a:pt x="1466186" y="3212346"/>
                </a:lnTo>
                <a:lnTo>
                  <a:pt x="1513792" y="3215856"/>
                </a:lnTo>
                <a:lnTo>
                  <a:pt x="1561772" y="3217976"/>
                </a:lnTo>
                <a:lnTo>
                  <a:pt x="1610106" y="3218688"/>
                </a:lnTo>
                <a:lnTo>
                  <a:pt x="1658440" y="3217976"/>
                </a:lnTo>
                <a:lnTo>
                  <a:pt x="1706420" y="3215856"/>
                </a:lnTo>
                <a:lnTo>
                  <a:pt x="1754027" y="3212346"/>
                </a:lnTo>
                <a:lnTo>
                  <a:pt x="1801240" y="3207468"/>
                </a:lnTo>
                <a:lnTo>
                  <a:pt x="1848039" y="3201239"/>
                </a:lnTo>
                <a:lnTo>
                  <a:pt x="1894404" y="3193682"/>
                </a:lnTo>
                <a:lnTo>
                  <a:pt x="1940316" y="3184814"/>
                </a:lnTo>
                <a:lnTo>
                  <a:pt x="1985755" y="3174657"/>
                </a:lnTo>
                <a:lnTo>
                  <a:pt x="2030700" y="3163231"/>
                </a:lnTo>
                <a:lnTo>
                  <a:pt x="2075132" y="3150554"/>
                </a:lnTo>
                <a:lnTo>
                  <a:pt x="2119030" y="3136648"/>
                </a:lnTo>
                <a:lnTo>
                  <a:pt x="2162375" y="3121531"/>
                </a:lnTo>
                <a:lnTo>
                  <a:pt x="2205148" y="3105224"/>
                </a:lnTo>
                <a:lnTo>
                  <a:pt x="2247327" y="3087747"/>
                </a:lnTo>
                <a:lnTo>
                  <a:pt x="2288893" y="3069120"/>
                </a:lnTo>
                <a:lnTo>
                  <a:pt x="2329826" y="3049363"/>
                </a:lnTo>
                <a:lnTo>
                  <a:pt x="2370107" y="3028495"/>
                </a:lnTo>
                <a:lnTo>
                  <a:pt x="2409715" y="3006536"/>
                </a:lnTo>
                <a:lnTo>
                  <a:pt x="2448630" y="2983507"/>
                </a:lnTo>
                <a:lnTo>
                  <a:pt x="2486833" y="2959427"/>
                </a:lnTo>
                <a:lnTo>
                  <a:pt x="2524303" y="2934316"/>
                </a:lnTo>
                <a:lnTo>
                  <a:pt x="2561021" y="2908194"/>
                </a:lnTo>
                <a:lnTo>
                  <a:pt x="2596966" y="2881081"/>
                </a:lnTo>
                <a:lnTo>
                  <a:pt x="2632119" y="2852997"/>
                </a:lnTo>
                <a:lnTo>
                  <a:pt x="2666460" y="2823962"/>
                </a:lnTo>
                <a:lnTo>
                  <a:pt x="2699969" y="2793995"/>
                </a:lnTo>
                <a:lnTo>
                  <a:pt x="2732626" y="2763117"/>
                </a:lnTo>
                <a:lnTo>
                  <a:pt x="2764411" y="2731348"/>
                </a:lnTo>
                <a:lnTo>
                  <a:pt x="2795304" y="2698707"/>
                </a:lnTo>
                <a:lnTo>
                  <a:pt x="2825285" y="2665214"/>
                </a:lnTo>
                <a:lnTo>
                  <a:pt x="2854335" y="2630890"/>
                </a:lnTo>
                <a:lnTo>
                  <a:pt x="2882433" y="2595754"/>
                </a:lnTo>
                <a:lnTo>
                  <a:pt x="2909559" y="2559826"/>
                </a:lnTo>
                <a:lnTo>
                  <a:pt x="2935694" y="2523126"/>
                </a:lnTo>
                <a:lnTo>
                  <a:pt x="2960818" y="2485673"/>
                </a:lnTo>
                <a:lnTo>
                  <a:pt x="2984910" y="2447489"/>
                </a:lnTo>
                <a:lnTo>
                  <a:pt x="3007951" y="2408592"/>
                </a:lnTo>
                <a:lnTo>
                  <a:pt x="3029921" y="2369003"/>
                </a:lnTo>
                <a:lnTo>
                  <a:pt x="3050799" y="2328741"/>
                </a:lnTo>
                <a:lnTo>
                  <a:pt x="3070567" y="2287827"/>
                </a:lnTo>
                <a:lnTo>
                  <a:pt x="3089204" y="2246280"/>
                </a:lnTo>
                <a:lnTo>
                  <a:pt x="3106689" y="2204120"/>
                </a:lnTo>
                <a:lnTo>
                  <a:pt x="3123005" y="2161368"/>
                </a:lnTo>
                <a:lnTo>
                  <a:pt x="3138129" y="2118043"/>
                </a:lnTo>
                <a:lnTo>
                  <a:pt x="3152043" y="2074164"/>
                </a:lnTo>
                <a:lnTo>
                  <a:pt x="3164726" y="2029753"/>
                </a:lnTo>
                <a:lnTo>
                  <a:pt x="3176158" y="1984828"/>
                </a:lnTo>
                <a:lnTo>
                  <a:pt x="3186321" y="1939410"/>
                </a:lnTo>
                <a:lnTo>
                  <a:pt x="3195193" y="1893518"/>
                </a:lnTo>
                <a:lnTo>
                  <a:pt x="3202754" y="1847173"/>
                </a:lnTo>
                <a:lnTo>
                  <a:pt x="3208986" y="1800395"/>
                </a:lnTo>
                <a:lnTo>
                  <a:pt x="3213867" y="1753203"/>
                </a:lnTo>
                <a:lnTo>
                  <a:pt x="3217378" y="1705617"/>
                </a:lnTo>
                <a:lnTo>
                  <a:pt x="3219500" y="1657657"/>
                </a:lnTo>
                <a:lnTo>
                  <a:pt x="3220211" y="1609344"/>
                </a:lnTo>
                <a:lnTo>
                  <a:pt x="3219500" y="1561030"/>
                </a:lnTo>
                <a:lnTo>
                  <a:pt x="3217378" y="1513070"/>
                </a:lnTo>
                <a:lnTo>
                  <a:pt x="3213867" y="1465484"/>
                </a:lnTo>
                <a:lnTo>
                  <a:pt x="3208986" y="1418292"/>
                </a:lnTo>
                <a:lnTo>
                  <a:pt x="3202754" y="1371514"/>
                </a:lnTo>
                <a:lnTo>
                  <a:pt x="3195193" y="1325169"/>
                </a:lnTo>
                <a:lnTo>
                  <a:pt x="3186321" y="1279277"/>
                </a:lnTo>
                <a:lnTo>
                  <a:pt x="3176158" y="1233859"/>
                </a:lnTo>
                <a:lnTo>
                  <a:pt x="3164726" y="1188934"/>
                </a:lnTo>
                <a:lnTo>
                  <a:pt x="3152043" y="1144523"/>
                </a:lnTo>
                <a:lnTo>
                  <a:pt x="3138129" y="1100644"/>
                </a:lnTo>
                <a:lnTo>
                  <a:pt x="3123005" y="1057319"/>
                </a:lnTo>
                <a:lnTo>
                  <a:pt x="3106689" y="1014567"/>
                </a:lnTo>
                <a:lnTo>
                  <a:pt x="3089204" y="972407"/>
                </a:lnTo>
                <a:lnTo>
                  <a:pt x="3070567" y="930860"/>
                </a:lnTo>
                <a:lnTo>
                  <a:pt x="3050799" y="889946"/>
                </a:lnTo>
                <a:lnTo>
                  <a:pt x="3029921" y="849684"/>
                </a:lnTo>
                <a:lnTo>
                  <a:pt x="3007951" y="810095"/>
                </a:lnTo>
                <a:lnTo>
                  <a:pt x="2984910" y="771198"/>
                </a:lnTo>
                <a:lnTo>
                  <a:pt x="2960818" y="733014"/>
                </a:lnTo>
                <a:lnTo>
                  <a:pt x="2935694" y="695561"/>
                </a:lnTo>
                <a:lnTo>
                  <a:pt x="2909559" y="658861"/>
                </a:lnTo>
                <a:lnTo>
                  <a:pt x="2882433" y="622933"/>
                </a:lnTo>
                <a:lnTo>
                  <a:pt x="2854335" y="587797"/>
                </a:lnTo>
                <a:lnTo>
                  <a:pt x="2825285" y="553473"/>
                </a:lnTo>
                <a:lnTo>
                  <a:pt x="2795304" y="519980"/>
                </a:lnTo>
                <a:lnTo>
                  <a:pt x="2764411" y="487339"/>
                </a:lnTo>
                <a:lnTo>
                  <a:pt x="2732626" y="455570"/>
                </a:lnTo>
                <a:lnTo>
                  <a:pt x="2699969" y="424692"/>
                </a:lnTo>
                <a:lnTo>
                  <a:pt x="2666460" y="394725"/>
                </a:lnTo>
                <a:lnTo>
                  <a:pt x="2632119" y="365690"/>
                </a:lnTo>
                <a:lnTo>
                  <a:pt x="2596966" y="337606"/>
                </a:lnTo>
                <a:lnTo>
                  <a:pt x="2561021" y="310493"/>
                </a:lnTo>
                <a:lnTo>
                  <a:pt x="2524303" y="284371"/>
                </a:lnTo>
                <a:lnTo>
                  <a:pt x="2486833" y="259260"/>
                </a:lnTo>
                <a:lnTo>
                  <a:pt x="2448630" y="235180"/>
                </a:lnTo>
                <a:lnTo>
                  <a:pt x="2409715" y="212151"/>
                </a:lnTo>
                <a:lnTo>
                  <a:pt x="2370107" y="190192"/>
                </a:lnTo>
                <a:lnTo>
                  <a:pt x="2329826" y="169324"/>
                </a:lnTo>
                <a:lnTo>
                  <a:pt x="2288893" y="149567"/>
                </a:lnTo>
                <a:lnTo>
                  <a:pt x="2247327" y="130940"/>
                </a:lnTo>
                <a:lnTo>
                  <a:pt x="2205148" y="113463"/>
                </a:lnTo>
                <a:lnTo>
                  <a:pt x="2162375" y="97156"/>
                </a:lnTo>
                <a:lnTo>
                  <a:pt x="2119030" y="82039"/>
                </a:lnTo>
                <a:lnTo>
                  <a:pt x="2075132" y="68133"/>
                </a:lnTo>
                <a:lnTo>
                  <a:pt x="2030700" y="55456"/>
                </a:lnTo>
                <a:lnTo>
                  <a:pt x="1985755" y="44030"/>
                </a:lnTo>
                <a:lnTo>
                  <a:pt x="1940316" y="33873"/>
                </a:lnTo>
                <a:lnTo>
                  <a:pt x="1894404" y="25005"/>
                </a:lnTo>
                <a:lnTo>
                  <a:pt x="1848039" y="17448"/>
                </a:lnTo>
                <a:lnTo>
                  <a:pt x="1801240" y="11219"/>
                </a:lnTo>
                <a:lnTo>
                  <a:pt x="1754027" y="6341"/>
                </a:lnTo>
                <a:lnTo>
                  <a:pt x="1706420" y="2831"/>
                </a:lnTo>
                <a:lnTo>
                  <a:pt x="1658440" y="711"/>
                </a:lnTo>
                <a:lnTo>
                  <a:pt x="16101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969454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Berorientasi </a:t>
            </a:r>
            <a:r>
              <a:rPr spc="10" dirty="0">
                <a:solidFill>
                  <a:srgbClr val="DDEDFF"/>
                </a:solidFill>
              </a:rPr>
              <a:t>Subjek </a:t>
            </a:r>
            <a:r>
              <a:rPr dirty="0">
                <a:solidFill>
                  <a:srgbClr val="DDEDFF"/>
                </a:solidFill>
              </a:rPr>
              <a:t>(Contoh: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120" dirty="0">
                <a:solidFill>
                  <a:srgbClr val="DDEDFF"/>
                </a:solidFill>
              </a:rPr>
              <a:t> </a:t>
            </a:r>
            <a:r>
              <a:rPr spc="5" dirty="0">
                <a:solidFill>
                  <a:srgbClr val="DDEDFF"/>
                </a:solidFill>
              </a:rPr>
              <a:t>Operasional)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71855" y="7112000"/>
            <a:ext cx="5073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87671" y="7112000"/>
            <a:ext cx="11061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Data Warehouse</a:t>
            </a:r>
            <a:r>
              <a:rPr sz="1000" spc="-9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151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582411" y="7191756"/>
            <a:ext cx="2268220" cy="218440"/>
          </a:xfrm>
          <a:prstGeom prst="rect">
            <a:avLst/>
          </a:prstGeom>
          <a:ln w="9144">
            <a:solidFill>
              <a:srgbClr val="6FAC46"/>
            </a:solidFill>
          </a:ln>
        </p:spPr>
        <p:txBody>
          <a:bodyPr vert="horz" wrap="square" lIns="0" tIns="24765" rIns="0" bIns="0" rtlCol="0">
            <a:spAutoFit/>
          </a:bodyPr>
          <a:lstStyle/>
          <a:p>
            <a:pPr marR="82550" algn="r">
              <a:lnSpc>
                <a:spcPct val="100000"/>
              </a:lnSpc>
              <a:spcBef>
                <a:spcPts val="195"/>
              </a:spcBef>
            </a:pPr>
            <a:r>
              <a:rPr sz="1000" spc="-5" dirty="0">
                <a:solidFill>
                  <a:srgbClr val="385622"/>
                </a:solidFill>
                <a:latin typeface="Calibri"/>
                <a:cs typeface="Calibri"/>
              </a:rPr>
              <a:t>7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158239" y="3270504"/>
            <a:ext cx="1816608" cy="1789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20572" y="5104257"/>
            <a:ext cx="21551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1815" marR="5080" indent="-53975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Apps</a:t>
            </a:r>
            <a:r>
              <a:rPr sz="2400" spc="-80" dirty="0">
                <a:solidFill>
                  <a:srgbClr val="668777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668777"/>
                </a:solidFill>
                <a:latin typeface="Calibri"/>
                <a:cs typeface="Calibri"/>
              </a:rPr>
              <a:t>Perusahaan  Asuransi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582411" y="2231136"/>
            <a:ext cx="3049905" cy="469900"/>
          </a:xfrm>
          <a:custGeom>
            <a:avLst/>
            <a:gdLst/>
            <a:ahLst/>
            <a:cxnLst/>
            <a:rect l="l" t="t" r="r" b="b"/>
            <a:pathLst>
              <a:path w="3049904" h="469900">
                <a:moveTo>
                  <a:pt x="2971291" y="0"/>
                </a:moveTo>
                <a:lnTo>
                  <a:pt x="78232" y="0"/>
                </a:lnTo>
                <a:lnTo>
                  <a:pt x="47791" y="6151"/>
                </a:lnTo>
                <a:lnTo>
                  <a:pt x="22923" y="22923"/>
                </a:lnTo>
                <a:lnTo>
                  <a:pt x="6151" y="47791"/>
                </a:lnTo>
                <a:lnTo>
                  <a:pt x="0" y="78231"/>
                </a:lnTo>
                <a:lnTo>
                  <a:pt x="0" y="391159"/>
                </a:lnTo>
                <a:lnTo>
                  <a:pt x="6151" y="421600"/>
                </a:lnTo>
                <a:lnTo>
                  <a:pt x="22923" y="446468"/>
                </a:lnTo>
                <a:lnTo>
                  <a:pt x="47791" y="463240"/>
                </a:lnTo>
                <a:lnTo>
                  <a:pt x="78232" y="469391"/>
                </a:lnTo>
                <a:lnTo>
                  <a:pt x="2971291" y="469391"/>
                </a:lnTo>
                <a:lnTo>
                  <a:pt x="3001732" y="463240"/>
                </a:lnTo>
                <a:lnTo>
                  <a:pt x="3026600" y="446468"/>
                </a:lnTo>
                <a:lnTo>
                  <a:pt x="3043372" y="421600"/>
                </a:lnTo>
                <a:lnTo>
                  <a:pt x="3049523" y="391159"/>
                </a:lnTo>
                <a:lnTo>
                  <a:pt x="3049523" y="78231"/>
                </a:lnTo>
                <a:lnTo>
                  <a:pt x="3043372" y="47791"/>
                </a:lnTo>
                <a:lnTo>
                  <a:pt x="3026600" y="22923"/>
                </a:lnTo>
                <a:lnTo>
                  <a:pt x="3001732" y="6151"/>
                </a:lnTo>
                <a:lnTo>
                  <a:pt x="2971291" y="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82411" y="2231136"/>
            <a:ext cx="3049905" cy="469900"/>
          </a:xfrm>
          <a:custGeom>
            <a:avLst/>
            <a:gdLst/>
            <a:ahLst/>
            <a:cxnLst/>
            <a:rect l="l" t="t" r="r" b="b"/>
            <a:pathLst>
              <a:path w="3049904" h="469900">
                <a:moveTo>
                  <a:pt x="0" y="78231"/>
                </a:moveTo>
                <a:lnTo>
                  <a:pt x="6151" y="47791"/>
                </a:lnTo>
                <a:lnTo>
                  <a:pt x="22923" y="22923"/>
                </a:lnTo>
                <a:lnTo>
                  <a:pt x="47791" y="6151"/>
                </a:lnTo>
                <a:lnTo>
                  <a:pt x="78232" y="0"/>
                </a:lnTo>
                <a:lnTo>
                  <a:pt x="2971291" y="0"/>
                </a:lnTo>
                <a:lnTo>
                  <a:pt x="3001732" y="6151"/>
                </a:lnTo>
                <a:lnTo>
                  <a:pt x="3026600" y="22923"/>
                </a:lnTo>
                <a:lnTo>
                  <a:pt x="3043372" y="47791"/>
                </a:lnTo>
                <a:lnTo>
                  <a:pt x="3049523" y="78231"/>
                </a:lnTo>
                <a:lnTo>
                  <a:pt x="3049523" y="391159"/>
                </a:lnTo>
                <a:lnTo>
                  <a:pt x="3043372" y="421600"/>
                </a:lnTo>
                <a:lnTo>
                  <a:pt x="3026600" y="446468"/>
                </a:lnTo>
                <a:lnTo>
                  <a:pt x="3001732" y="463240"/>
                </a:lnTo>
                <a:lnTo>
                  <a:pt x="2971291" y="469391"/>
                </a:lnTo>
                <a:lnTo>
                  <a:pt x="78232" y="469391"/>
                </a:lnTo>
                <a:lnTo>
                  <a:pt x="47791" y="463240"/>
                </a:lnTo>
                <a:lnTo>
                  <a:pt x="22923" y="446468"/>
                </a:lnTo>
                <a:lnTo>
                  <a:pt x="6151" y="421600"/>
                </a:lnTo>
                <a:lnTo>
                  <a:pt x="0" y="391159"/>
                </a:lnTo>
                <a:lnTo>
                  <a:pt x="0" y="78231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82411" y="3093720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2971545" y="0"/>
                </a:moveTo>
                <a:lnTo>
                  <a:pt x="77977" y="0"/>
                </a:lnTo>
                <a:lnTo>
                  <a:pt x="47630" y="6129"/>
                </a:lnTo>
                <a:lnTo>
                  <a:pt x="22844" y="22844"/>
                </a:lnTo>
                <a:lnTo>
                  <a:pt x="6129" y="47630"/>
                </a:lnTo>
                <a:lnTo>
                  <a:pt x="0" y="77978"/>
                </a:lnTo>
                <a:lnTo>
                  <a:pt x="0" y="389890"/>
                </a:lnTo>
                <a:lnTo>
                  <a:pt x="6129" y="420237"/>
                </a:lnTo>
                <a:lnTo>
                  <a:pt x="22844" y="445023"/>
                </a:lnTo>
                <a:lnTo>
                  <a:pt x="47630" y="461738"/>
                </a:lnTo>
                <a:lnTo>
                  <a:pt x="77977" y="467868"/>
                </a:lnTo>
                <a:lnTo>
                  <a:pt x="2971545" y="467868"/>
                </a:lnTo>
                <a:lnTo>
                  <a:pt x="3001893" y="461738"/>
                </a:lnTo>
                <a:lnTo>
                  <a:pt x="3026679" y="445023"/>
                </a:lnTo>
                <a:lnTo>
                  <a:pt x="3043394" y="420237"/>
                </a:lnTo>
                <a:lnTo>
                  <a:pt x="3049523" y="389890"/>
                </a:lnTo>
                <a:lnTo>
                  <a:pt x="3049523" y="77978"/>
                </a:lnTo>
                <a:lnTo>
                  <a:pt x="3043394" y="47630"/>
                </a:lnTo>
                <a:lnTo>
                  <a:pt x="3026679" y="22844"/>
                </a:lnTo>
                <a:lnTo>
                  <a:pt x="3001893" y="6129"/>
                </a:lnTo>
                <a:lnTo>
                  <a:pt x="2971545" y="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82411" y="3093720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0" y="77978"/>
                </a:moveTo>
                <a:lnTo>
                  <a:pt x="6129" y="47630"/>
                </a:lnTo>
                <a:lnTo>
                  <a:pt x="22844" y="22844"/>
                </a:lnTo>
                <a:lnTo>
                  <a:pt x="47630" y="6129"/>
                </a:lnTo>
                <a:lnTo>
                  <a:pt x="77977" y="0"/>
                </a:lnTo>
                <a:lnTo>
                  <a:pt x="2971545" y="0"/>
                </a:lnTo>
                <a:lnTo>
                  <a:pt x="3001893" y="6129"/>
                </a:lnTo>
                <a:lnTo>
                  <a:pt x="3026679" y="22844"/>
                </a:lnTo>
                <a:lnTo>
                  <a:pt x="3043394" y="47630"/>
                </a:lnTo>
                <a:lnTo>
                  <a:pt x="3049523" y="77978"/>
                </a:lnTo>
                <a:lnTo>
                  <a:pt x="3049523" y="389890"/>
                </a:lnTo>
                <a:lnTo>
                  <a:pt x="3043394" y="420237"/>
                </a:lnTo>
                <a:lnTo>
                  <a:pt x="3026679" y="445023"/>
                </a:lnTo>
                <a:lnTo>
                  <a:pt x="3001893" y="461738"/>
                </a:lnTo>
                <a:lnTo>
                  <a:pt x="2971545" y="467868"/>
                </a:lnTo>
                <a:lnTo>
                  <a:pt x="77977" y="467868"/>
                </a:lnTo>
                <a:lnTo>
                  <a:pt x="47630" y="461738"/>
                </a:lnTo>
                <a:lnTo>
                  <a:pt x="22844" y="445023"/>
                </a:lnTo>
                <a:lnTo>
                  <a:pt x="6129" y="420237"/>
                </a:lnTo>
                <a:lnTo>
                  <a:pt x="0" y="389890"/>
                </a:lnTo>
                <a:lnTo>
                  <a:pt x="0" y="77978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82411" y="3956304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2971545" y="0"/>
                </a:moveTo>
                <a:lnTo>
                  <a:pt x="77977" y="0"/>
                </a:lnTo>
                <a:lnTo>
                  <a:pt x="47630" y="6129"/>
                </a:lnTo>
                <a:lnTo>
                  <a:pt x="22844" y="22844"/>
                </a:lnTo>
                <a:lnTo>
                  <a:pt x="6129" y="47630"/>
                </a:lnTo>
                <a:lnTo>
                  <a:pt x="0" y="77977"/>
                </a:lnTo>
                <a:lnTo>
                  <a:pt x="0" y="389890"/>
                </a:lnTo>
                <a:lnTo>
                  <a:pt x="6129" y="420237"/>
                </a:lnTo>
                <a:lnTo>
                  <a:pt x="22844" y="445023"/>
                </a:lnTo>
                <a:lnTo>
                  <a:pt x="47630" y="461738"/>
                </a:lnTo>
                <a:lnTo>
                  <a:pt x="77977" y="467868"/>
                </a:lnTo>
                <a:lnTo>
                  <a:pt x="2971545" y="467868"/>
                </a:lnTo>
                <a:lnTo>
                  <a:pt x="3001893" y="461738"/>
                </a:lnTo>
                <a:lnTo>
                  <a:pt x="3026679" y="445023"/>
                </a:lnTo>
                <a:lnTo>
                  <a:pt x="3043394" y="420237"/>
                </a:lnTo>
                <a:lnTo>
                  <a:pt x="3049523" y="389890"/>
                </a:lnTo>
                <a:lnTo>
                  <a:pt x="3049523" y="77977"/>
                </a:lnTo>
                <a:lnTo>
                  <a:pt x="3043394" y="47630"/>
                </a:lnTo>
                <a:lnTo>
                  <a:pt x="3026679" y="22844"/>
                </a:lnTo>
                <a:lnTo>
                  <a:pt x="3001893" y="6129"/>
                </a:lnTo>
                <a:lnTo>
                  <a:pt x="2971545" y="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82411" y="3956304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0" y="77977"/>
                </a:moveTo>
                <a:lnTo>
                  <a:pt x="6129" y="47630"/>
                </a:lnTo>
                <a:lnTo>
                  <a:pt x="22844" y="22844"/>
                </a:lnTo>
                <a:lnTo>
                  <a:pt x="47630" y="6129"/>
                </a:lnTo>
                <a:lnTo>
                  <a:pt x="77977" y="0"/>
                </a:lnTo>
                <a:lnTo>
                  <a:pt x="2971545" y="0"/>
                </a:lnTo>
                <a:lnTo>
                  <a:pt x="3001893" y="6129"/>
                </a:lnTo>
                <a:lnTo>
                  <a:pt x="3026679" y="22844"/>
                </a:lnTo>
                <a:lnTo>
                  <a:pt x="3043394" y="47630"/>
                </a:lnTo>
                <a:lnTo>
                  <a:pt x="3049523" y="77977"/>
                </a:lnTo>
                <a:lnTo>
                  <a:pt x="3049523" y="389890"/>
                </a:lnTo>
                <a:lnTo>
                  <a:pt x="3043394" y="420237"/>
                </a:lnTo>
                <a:lnTo>
                  <a:pt x="3026679" y="445023"/>
                </a:lnTo>
                <a:lnTo>
                  <a:pt x="3001893" y="461738"/>
                </a:lnTo>
                <a:lnTo>
                  <a:pt x="2971545" y="467868"/>
                </a:lnTo>
                <a:lnTo>
                  <a:pt x="77977" y="467868"/>
                </a:lnTo>
                <a:lnTo>
                  <a:pt x="47630" y="461738"/>
                </a:lnTo>
                <a:lnTo>
                  <a:pt x="22844" y="445023"/>
                </a:lnTo>
                <a:lnTo>
                  <a:pt x="6129" y="420237"/>
                </a:lnTo>
                <a:lnTo>
                  <a:pt x="0" y="389890"/>
                </a:lnTo>
                <a:lnTo>
                  <a:pt x="0" y="77977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582411" y="4818888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2971545" y="0"/>
                </a:moveTo>
                <a:lnTo>
                  <a:pt x="77977" y="0"/>
                </a:lnTo>
                <a:lnTo>
                  <a:pt x="47630" y="6129"/>
                </a:lnTo>
                <a:lnTo>
                  <a:pt x="22844" y="22844"/>
                </a:lnTo>
                <a:lnTo>
                  <a:pt x="6129" y="47630"/>
                </a:lnTo>
                <a:lnTo>
                  <a:pt x="0" y="77977"/>
                </a:lnTo>
                <a:lnTo>
                  <a:pt x="0" y="389889"/>
                </a:lnTo>
                <a:lnTo>
                  <a:pt x="6129" y="420237"/>
                </a:lnTo>
                <a:lnTo>
                  <a:pt x="22844" y="445023"/>
                </a:lnTo>
                <a:lnTo>
                  <a:pt x="47630" y="461738"/>
                </a:lnTo>
                <a:lnTo>
                  <a:pt x="77977" y="467868"/>
                </a:lnTo>
                <a:lnTo>
                  <a:pt x="2971545" y="467868"/>
                </a:lnTo>
                <a:lnTo>
                  <a:pt x="3001893" y="461738"/>
                </a:lnTo>
                <a:lnTo>
                  <a:pt x="3026679" y="445023"/>
                </a:lnTo>
                <a:lnTo>
                  <a:pt x="3043394" y="420237"/>
                </a:lnTo>
                <a:lnTo>
                  <a:pt x="3049523" y="389889"/>
                </a:lnTo>
                <a:lnTo>
                  <a:pt x="3049523" y="77977"/>
                </a:lnTo>
                <a:lnTo>
                  <a:pt x="3043394" y="47630"/>
                </a:lnTo>
                <a:lnTo>
                  <a:pt x="3026679" y="22844"/>
                </a:lnTo>
                <a:lnTo>
                  <a:pt x="3001893" y="6129"/>
                </a:lnTo>
                <a:lnTo>
                  <a:pt x="2971545" y="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582411" y="4818888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0" y="77977"/>
                </a:moveTo>
                <a:lnTo>
                  <a:pt x="6129" y="47630"/>
                </a:lnTo>
                <a:lnTo>
                  <a:pt x="22844" y="22844"/>
                </a:lnTo>
                <a:lnTo>
                  <a:pt x="47630" y="6129"/>
                </a:lnTo>
                <a:lnTo>
                  <a:pt x="77977" y="0"/>
                </a:lnTo>
                <a:lnTo>
                  <a:pt x="2971545" y="0"/>
                </a:lnTo>
                <a:lnTo>
                  <a:pt x="3001893" y="6129"/>
                </a:lnTo>
                <a:lnTo>
                  <a:pt x="3026679" y="22844"/>
                </a:lnTo>
                <a:lnTo>
                  <a:pt x="3043394" y="47630"/>
                </a:lnTo>
                <a:lnTo>
                  <a:pt x="3049523" y="77977"/>
                </a:lnTo>
                <a:lnTo>
                  <a:pt x="3049523" y="389889"/>
                </a:lnTo>
                <a:lnTo>
                  <a:pt x="3043394" y="420237"/>
                </a:lnTo>
                <a:lnTo>
                  <a:pt x="3026679" y="445023"/>
                </a:lnTo>
                <a:lnTo>
                  <a:pt x="3001893" y="461738"/>
                </a:lnTo>
                <a:lnTo>
                  <a:pt x="2971545" y="467868"/>
                </a:lnTo>
                <a:lnTo>
                  <a:pt x="77977" y="467868"/>
                </a:lnTo>
                <a:lnTo>
                  <a:pt x="47630" y="461738"/>
                </a:lnTo>
                <a:lnTo>
                  <a:pt x="22844" y="445023"/>
                </a:lnTo>
                <a:lnTo>
                  <a:pt x="6129" y="420237"/>
                </a:lnTo>
                <a:lnTo>
                  <a:pt x="0" y="389889"/>
                </a:lnTo>
                <a:lnTo>
                  <a:pt x="0" y="77977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756528" y="2251075"/>
            <a:ext cx="2702560" cy="2979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385622"/>
                </a:solidFill>
                <a:latin typeface="Calibri"/>
                <a:cs typeface="Calibri"/>
              </a:rPr>
              <a:t>Proses</a:t>
            </a:r>
            <a:r>
              <a:rPr sz="2400" spc="-20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385622"/>
                </a:solidFill>
                <a:latin typeface="Calibri"/>
                <a:cs typeface="Calibri"/>
              </a:rPr>
              <a:t>Pemesanan</a:t>
            </a:r>
            <a:endParaRPr sz="2400">
              <a:latin typeface="Calibri"/>
              <a:cs typeface="Calibri"/>
            </a:endParaRPr>
          </a:p>
          <a:p>
            <a:pPr marL="12700" marR="5080" algn="ctr">
              <a:lnSpc>
                <a:spcPct val="235800"/>
              </a:lnSpc>
            </a:pPr>
            <a:r>
              <a:rPr sz="2400" dirty="0">
                <a:solidFill>
                  <a:srgbClr val="385622"/>
                </a:solidFill>
                <a:latin typeface="Calibri"/>
                <a:cs typeface="Calibri"/>
              </a:rPr>
              <a:t>Pinjaman </a:t>
            </a:r>
            <a:r>
              <a:rPr sz="2400" spc="-10" dirty="0">
                <a:solidFill>
                  <a:srgbClr val="385622"/>
                </a:solidFill>
                <a:latin typeface="Calibri"/>
                <a:cs typeface="Calibri"/>
              </a:rPr>
              <a:t>Konsumen  </a:t>
            </a:r>
            <a:r>
              <a:rPr sz="2400" spc="-30" dirty="0">
                <a:solidFill>
                  <a:srgbClr val="385622"/>
                </a:solidFill>
                <a:latin typeface="Calibri"/>
                <a:cs typeface="Calibri"/>
              </a:rPr>
              <a:t>Tagihan </a:t>
            </a:r>
            <a:r>
              <a:rPr sz="2400" spc="-10" dirty="0">
                <a:solidFill>
                  <a:srgbClr val="385622"/>
                </a:solidFill>
                <a:latin typeface="Calibri"/>
                <a:cs typeface="Calibri"/>
              </a:rPr>
              <a:t>Pelanggan  </a:t>
            </a:r>
            <a:r>
              <a:rPr sz="2400" spc="-15" dirty="0">
                <a:solidFill>
                  <a:srgbClr val="385622"/>
                </a:solidFill>
                <a:latin typeface="Calibri"/>
                <a:cs typeface="Calibri"/>
              </a:rPr>
              <a:t>Pendapatan</a:t>
            </a:r>
            <a:r>
              <a:rPr sz="2400" spc="-40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385622"/>
                </a:solidFill>
                <a:latin typeface="Calibri"/>
                <a:cs typeface="Calibri"/>
              </a:rPr>
              <a:t>Rekening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582411" y="5681472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2971545" y="0"/>
                </a:moveTo>
                <a:lnTo>
                  <a:pt x="77977" y="0"/>
                </a:lnTo>
                <a:lnTo>
                  <a:pt x="47630" y="6129"/>
                </a:lnTo>
                <a:lnTo>
                  <a:pt x="22844" y="22844"/>
                </a:lnTo>
                <a:lnTo>
                  <a:pt x="6129" y="47630"/>
                </a:lnTo>
                <a:lnTo>
                  <a:pt x="0" y="77978"/>
                </a:lnTo>
                <a:lnTo>
                  <a:pt x="0" y="389890"/>
                </a:lnTo>
                <a:lnTo>
                  <a:pt x="6129" y="420237"/>
                </a:lnTo>
                <a:lnTo>
                  <a:pt x="22844" y="445023"/>
                </a:lnTo>
                <a:lnTo>
                  <a:pt x="47630" y="461738"/>
                </a:lnTo>
                <a:lnTo>
                  <a:pt x="77977" y="467868"/>
                </a:lnTo>
                <a:lnTo>
                  <a:pt x="2971545" y="467868"/>
                </a:lnTo>
                <a:lnTo>
                  <a:pt x="3001893" y="461738"/>
                </a:lnTo>
                <a:lnTo>
                  <a:pt x="3026679" y="445023"/>
                </a:lnTo>
                <a:lnTo>
                  <a:pt x="3043394" y="420237"/>
                </a:lnTo>
                <a:lnTo>
                  <a:pt x="3049523" y="389890"/>
                </a:lnTo>
                <a:lnTo>
                  <a:pt x="3049523" y="77978"/>
                </a:lnTo>
                <a:lnTo>
                  <a:pt x="3043394" y="47630"/>
                </a:lnTo>
                <a:lnTo>
                  <a:pt x="3026679" y="22844"/>
                </a:lnTo>
                <a:lnTo>
                  <a:pt x="3001893" y="6129"/>
                </a:lnTo>
                <a:lnTo>
                  <a:pt x="2971545" y="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82411" y="5681472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0" y="77978"/>
                </a:moveTo>
                <a:lnTo>
                  <a:pt x="6129" y="47630"/>
                </a:lnTo>
                <a:lnTo>
                  <a:pt x="22844" y="22844"/>
                </a:lnTo>
                <a:lnTo>
                  <a:pt x="47630" y="6129"/>
                </a:lnTo>
                <a:lnTo>
                  <a:pt x="77977" y="0"/>
                </a:lnTo>
                <a:lnTo>
                  <a:pt x="2971545" y="0"/>
                </a:lnTo>
                <a:lnTo>
                  <a:pt x="3001893" y="6129"/>
                </a:lnTo>
                <a:lnTo>
                  <a:pt x="3026679" y="22844"/>
                </a:lnTo>
                <a:lnTo>
                  <a:pt x="3043394" y="47630"/>
                </a:lnTo>
                <a:lnTo>
                  <a:pt x="3049523" y="77978"/>
                </a:lnTo>
                <a:lnTo>
                  <a:pt x="3049523" y="389890"/>
                </a:lnTo>
                <a:lnTo>
                  <a:pt x="3043394" y="420237"/>
                </a:lnTo>
                <a:lnTo>
                  <a:pt x="3026679" y="445023"/>
                </a:lnTo>
                <a:lnTo>
                  <a:pt x="3001893" y="461738"/>
                </a:lnTo>
                <a:lnTo>
                  <a:pt x="2971545" y="467868"/>
                </a:lnTo>
                <a:lnTo>
                  <a:pt x="77977" y="467868"/>
                </a:lnTo>
                <a:lnTo>
                  <a:pt x="47630" y="461738"/>
                </a:lnTo>
                <a:lnTo>
                  <a:pt x="22844" y="445023"/>
                </a:lnTo>
                <a:lnTo>
                  <a:pt x="6129" y="420237"/>
                </a:lnTo>
                <a:lnTo>
                  <a:pt x="0" y="389890"/>
                </a:lnTo>
                <a:lnTo>
                  <a:pt x="0" y="77978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311265" y="5701411"/>
            <a:ext cx="15925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385622"/>
                </a:solidFill>
                <a:latin typeface="Calibri"/>
                <a:cs typeface="Calibri"/>
              </a:rPr>
              <a:t>Proses</a:t>
            </a:r>
            <a:r>
              <a:rPr sz="2400" spc="-80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85622"/>
                </a:solidFill>
                <a:latin typeface="Calibri"/>
                <a:cs typeface="Calibri"/>
              </a:rPr>
              <a:t>Klaim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582411" y="6544056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2971545" y="0"/>
                </a:moveTo>
                <a:lnTo>
                  <a:pt x="77977" y="0"/>
                </a:lnTo>
                <a:lnTo>
                  <a:pt x="47630" y="6127"/>
                </a:lnTo>
                <a:lnTo>
                  <a:pt x="22844" y="22839"/>
                </a:lnTo>
                <a:lnTo>
                  <a:pt x="6129" y="47625"/>
                </a:lnTo>
                <a:lnTo>
                  <a:pt x="0" y="77977"/>
                </a:lnTo>
                <a:lnTo>
                  <a:pt x="0" y="389889"/>
                </a:lnTo>
                <a:lnTo>
                  <a:pt x="6129" y="420242"/>
                </a:lnTo>
                <a:lnTo>
                  <a:pt x="22844" y="445028"/>
                </a:lnTo>
                <a:lnTo>
                  <a:pt x="47630" y="461740"/>
                </a:lnTo>
                <a:lnTo>
                  <a:pt x="77977" y="467867"/>
                </a:lnTo>
                <a:lnTo>
                  <a:pt x="2971545" y="467867"/>
                </a:lnTo>
                <a:lnTo>
                  <a:pt x="3001893" y="461740"/>
                </a:lnTo>
                <a:lnTo>
                  <a:pt x="3026679" y="445028"/>
                </a:lnTo>
                <a:lnTo>
                  <a:pt x="3043394" y="420242"/>
                </a:lnTo>
                <a:lnTo>
                  <a:pt x="3049523" y="389889"/>
                </a:lnTo>
                <a:lnTo>
                  <a:pt x="3049523" y="77977"/>
                </a:lnTo>
                <a:lnTo>
                  <a:pt x="3043394" y="47625"/>
                </a:lnTo>
                <a:lnTo>
                  <a:pt x="3026679" y="22839"/>
                </a:lnTo>
                <a:lnTo>
                  <a:pt x="3001893" y="6127"/>
                </a:lnTo>
                <a:lnTo>
                  <a:pt x="2971545" y="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82411" y="6544056"/>
            <a:ext cx="3049905" cy="467995"/>
          </a:xfrm>
          <a:custGeom>
            <a:avLst/>
            <a:gdLst/>
            <a:ahLst/>
            <a:cxnLst/>
            <a:rect l="l" t="t" r="r" b="b"/>
            <a:pathLst>
              <a:path w="3049904" h="467995">
                <a:moveTo>
                  <a:pt x="0" y="77977"/>
                </a:moveTo>
                <a:lnTo>
                  <a:pt x="6129" y="47625"/>
                </a:lnTo>
                <a:lnTo>
                  <a:pt x="22844" y="22839"/>
                </a:lnTo>
                <a:lnTo>
                  <a:pt x="47630" y="6127"/>
                </a:lnTo>
                <a:lnTo>
                  <a:pt x="77977" y="0"/>
                </a:lnTo>
                <a:lnTo>
                  <a:pt x="2971545" y="0"/>
                </a:lnTo>
                <a:lnTo>
                  <a:pt x="3001893" y="6127"/>
                </a:lnTo>
                <a:lnTo>
                  <a:pt x="3026679" y="22839"/>
                </a:lnTo>
                <a:lnTo>
                  <a:pt x="3043394" y="47625"/>
                </a:lnTo>
                <a:lnTo>
                  <a:pt x="3049523" y="77977"/>
                </a:lnTo>
                <a:lnTo>
                  <a:pt x="3049523" y="389889"/>
                </a:lnTo>
                <a:lnTo>
                  <a:pt x="3043394" y="420242"/>
                </a:lnTo>
                <a:lnTo>
                  <a:pt x="3026679" y="445028"/>
                </a:lnTo>
                <a:lnTo>
                  <a:pt x="3001893" y="461740"/>
                </a:lnTo>
                <a:lnTo>
                  <a:pt x="2971545" y="467867"/>
                </a:lnTo>
                <a:lnTo>
                  <a:pt x="77977" y="467867"/>
                </a:lnTo>
                <a:lnTo>
                  <a:pt x="47630" y="461740"/>
                </a:lnTo>
                <a:lnTo>
                  <a:pt x="22844" y="445028"/>
                </a:lnTo>
                <a:lnTo>
                  <a:pt x="6129" y="420242"/>
                </a:lnTo>
                <a:lnTo>
                  <a:pt x="0" y="389889"/>
                </a:lnTo>
                <a:lnTo>
                  <a:pt x="0" y="77977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898260" y="6563665"/>
            <a:ext cx="24212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35" dirty="0">
                <a:solidFill>
                  <a:srgbClr val="385622"/>
                </a:solidFill>
                <a:latin typeface="Calibri"/>
                <a:cs typeface="Calibri"/>
              </a:rPr>
              <a:t>Tabungan</a:t>
            </a:r>
            <a:r>
              <a:rPr sz="2400" spc="-20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385622"/>
                </a:solidFill>
                <a:latin typeface="Calibri"/>
                <a:cs typeface="Calibri"/>
              </a:rPr>
              <a:t>Rekening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710178" y="2466594"/>
            <a:ext cx="1873250" cy="2112010"/>
          </a:xfrm>
          <a:custGeom>
            <a:avLst/>
            <a:gdLst/>
            <a:ahLst/>
            <a:cxnLst/>
            <a:rect l="l" t="t" r="r" b="b"/>
            <a:pathLst>
              <a:path w="1873250" h="2112010">
                <a:moveTo>
                  <a:pt x="0" y="2112010"/>
                </a:moveTo>
                <a:lnTo>
                  <a:pt x="1872869" y="0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710178" y="3329178"/>
            <a:ext cx="1873250" cy="1249680"/>
          </a:xfrm>
          <a:custGeom>
            <a:avLst/>
            <a:gdLst/>
            <a:ahLst/>
            <a:cxnLst/>
            <a:rect l="l" t="t" r="r" b="b"/>
            <a:pathLst>
              <a:path w="1873250" h="1249679">
                <a:moveTo>
                  <a:pt x="0" y="1249553"/>
                </a:moveTo>
                <a:lnTo>
                  <a:pt x="1872869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710178" y="4191761"/>
            <a:ext cx="1873250" cy="387350"/>
          </a:xfrm>
          <a:custGeom>
            <a:avLst/>
            <a:gdLst/>
            <a:ahLst/>
            <a:cxnLst/>
            <a:rect l="l" t="t" r="r" b="b"/>
            <a:pathLst>
              <a:path w="1873250" h="387350">
                <a:moveTo>
                  <a:pt x="0" y="386969"/>
                </a:moveTo>
                <a:lnTo>
                  <a:pt x="1872869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710178" y="4578858"/>
            <a:ext cx="1873250" cy="475615"/>
          </a:xfrm>
          <a:custGeom>
            <a:avLst/>
            <a:gdLst/>
            <a:ahLst/>
            <a:cxnLst/>
            <a:rect l="l" t="t" r="r" b="b"/>
            <a:pathLst>
              <a:path w="1873250" h="475614">
                <a:moveTo>
                  <a:pt x="0" y="0"/>
                </a:moveTo>
                <a:lnTo>
                  <a:pt x="1872869" y="475487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710178" y="4578858"/>
            <a:ext cx="1873250" cy="1337945"/>
          </a:xfrm>
          <a:custGeom>
            <a:avLst/>
            <a:gdLst/>
            <a:ahLst/>
            <a:cxnLst/>
            <a:rect l="l" t="t" r="r" b="b"/>
            <a:pathLst>
              <a:path w="1873250" h="1337945">
                <a:moveTo>
                  <a:pt x="0" y="0"/>
                </a:moveTo>
                <a:lnTo>
                  <a:pt x="1872869" y="1337944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710178" y="4578858"/>
            <a:ext cx="1873250" cy="2200910"/>
          </a:xfrm>
          <a:custGeom>
            <a:avLst/>
            <a:gdLst/>
            <a:ahLst/>
            <a:cxnLst/>
            <a:rect l="l" t="t" r="r" b="b"/>
            <a:pathLst>
              <a:path w="1873250" h="2200909">
                <a:moveTo>
                  <a:pt x="0" y="0"/>
                </a:moveTo>
                <a:lnTo>
                  <a:pt x="1872869" y="2200363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1855" y="7112000"/>
            <a:ext cx="5073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20327" y="7112000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959231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Berorientasi </a:t>
            </a:r>
            <a:r>
              <a:rPr spc="10" dirty="0">
                <a:solidFill>
                  <a:srgbClr val="DDEDFF"/>
                </a:solidFill>
              </a:rPr>
              <a:t>Subjek </a:t>
            </a:r>
            <a:r>
              <a:rPr dirty="0">
                <a:solidFill>
                  <a:srgbClr val="DDEDFF"/>
                </a:solidFill>
              </a:rPr>
              <a:t>(Contoh: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100" dirty="0">
                <a:solidFill>
                  <a:srgbClr val="DDEDFF"/>
                </a:solidFill>
              </a:rPr>
              <a:t> </a:t>
            </a:r>
            <a:r>
              <a:rPr spc="-5" dirty="0">
                <a:solidFill>
                  <a:srgbClr val="DDEDFF"/>
                </a:solidFill>
              </a:rPr>
              <a:t>Warehouse)</a:t>
            </a:r>
          </a:p>
        </p:txBody>
      </p:sp>
      <p:sp>
        <p:nvSpPr>
          <p:cNvPr id="6" name="object 6"/>
          <p:cNvSpPr/>
          <p:nvPr/>
        </p:nvSpPr>
        <p:spPr>
          <a:xfrm>
            <a:off x="1261872" y="4120896"/>
            <a:ext cx="1831975" cy="1831975"/>
          </a:xfrm>
          <a:custGeom>
            <a:avLst/>
            <a:gdLst/>
            <a:ahLst/>
            <a:cxnLst/>
            <a:rect l="l" t="t" r="r" b="b"/>
            <a:pathLst>
              <a:path w="1831975" h="1831975">
                <a:moveTo>
                  <a:pt x="1526540" y="0"/>
                </a:moveTo>
                <a:lnTo>
                  <a:pt x="305308" y="0"/>
                </a:lnTo>
                <a:lnTo>
                  <a:pt x="255775" y="3994"/>
                </a:lnTo>
                <a:lnTo>
                  <a:pt x="208792" y="15561"/>
                </a:lnTo>
                <a:lnTo>
                  <a:pt x="164984" y="34070"/>
                </a:lnTo>
                <a:lnTo>
                  <a:pt x="124980" y="58895"/>
                </a:lnTo>
                <a:lnTo>
                  <a:pt x="89407" y="89408"/>
                </a:lnTo>
                <a:lnTo>
                  <a:pt x="58895" y="124980"/>
                </a:lnTo>
                <a:lnTo>
                  <a:pt x="34070" y="164984"/>
                </a:lnTo>
                <a:lnTo>
                  <a:pt x="15561" y="208792"/>
                </a:lnTo>
                <a:lnTo>
                  <a:pt x="3994" y="255775"/>
                </a:lnTo>
                <a:lnTo>
                  <a:pt x="0" y="305308"/>
                </a:lnTo>
                <a:lnTo>
                  <a:pt x="0" y="1526540"/>
                </a:lnTo>
                <a:lnTo>
                  <a:pt x="3994" y="1576072"/>
                </a:lnTo>
                <a:lnTo>
                  <a:pt x="15561" y="1623055"/>
                </a:lnTo>
                <a:lnTo>
                  <a:pt x="34070" y="1666863"/>
                </a:lnTo>
                <a:lnTo>
                  <a:pt x="58895" y="1706867"/>
                </a:lnTo>
                <a:lnTo>
                  <a:pt x="89408" y="1742440"/>
                </a:lnTo>
                <a:lnTo>
                  <a:pt x="124980" y="1772952"/>
                </a:lnTo>
                <a:lnTo>
                  <a:pt x="164984" y="1797777"/>
                </a:lnTo>
                <a:lnTo>
                  <a:pt x="208792" y="1816286"/>
                </a:lnTo>
                <a:lnTo>
                  <a:pt x="255775" y="1827853"/>
                </a:lnTo>
                <a:lnTo>
                  <a:pt x="305308" y="1831848"/>
                </a:lnTo>
                <a:lnTo>
                  <a:pt x="1526540" y="1831848"/>
                </a:lnTo>
                <a:lnTo>
                  <a:pt x="1576072" y="1827853"/>
                </a:lnTo>
                <a:lnTo>
                  <a:pt x="1623055" y="1816286"/>
                </a:lnTo>
                <a:lnTo>
                  <a:pt x="1666863" y="1797777"/>
                </a:lnTo>
                <a:lnTo>
                  <a:pt x="1706867" y="1772952"/>
                </a:lnTo>
                <a:lnTo>
                  <a:pt x="1742439" y="1742440"/>
                </a:lnTo>
                <a:lnTo>
                  <a:pt x="1772952" y="1706867"/>
                </a:lnTo>
                <a:lnTo>
                  <a:pt x="1797777" y="1666863"/>
                </a:lnTo>
                <a:lnTo>
                  <a:pt x="1816286" y="1623055"/>
                </a:lnTo>
                <a:lnTo>
                  <a:pt x="1827853" y="1576072"/>
                </a:lnTo>
                <a:lnTo>
                  <a:pt x="1831848" y="1526540"/>
                </a:lnTo>
                <a:lnTo>
                  <a:pt x="1831848" y="305308"/>
                </a:lnTo>
                <a:lnTo>
                  <a:pt x="1827853" y="255775"/>
                </a:lnTo>
                <a:lnTo>
                  <a:pt x="1816286" y="208792"/>
                </a:lnTo>
                <a:lnTo>
                  <a:pt x="1797777" y="164984"/>
                </a:lnTo>
                <a:lnTo>
                  <a:pt x="1772952" y="124980"/>
                </a:lnTo>
                <a:lnTo>
                  <a:pt x="1742440" y="89408"/>
                </a:lnTo>
                <a:lnTo>
                  <a:pt x="1706867" y="58895"/>
                </a:lnTo>
                <a:lnTo>
                  <a:pt x="1666863" y="34070"/>
                </a:lnTo>
                <a:lnTo>
                  <a:pt x="1623055" y="15561"/>
                </a:lnTo>
                <a:lnTo>
                  <a:pt x="1576072" y="3994"/>
                </a:lnTo>
                <a:lnTo>
                  <a:pt x="152654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77948" y="4246626"/>
            <a:ext cx="5994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668777"/>
                </a:solidFill>
                <a:latin typeface="Calibri"/>
                <a:cs typeface="Calibri"/>
              </a:rPr>
              <a:t>Kla</a:t>
            </a:r>
            <a:r>
              <a:rPr sz="2000" spc="-10" dirty="0">
                <a:solidFill>
                  <a:srgbClr val="668777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srgbClr val="668777"/>
                </a:solidFill>
                <a:latin typeface="Calibri"/>
                <a:cs typeface="Calibri"/>
              </a:rPr>
              <a:t>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93291" y="5466080"/>
            <a:ext cx="9690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668777"/>
                </a:solidFill>
                <a:latin typeface="Calibri"/>
                <a:cs typeface="Calibri"/>
              </a:rPr>
              <a:t>O</a:t>
            </a:r>
            <a:r>
              <a:rPr sz="2000" spc="-20" dirty="0">
                <a:solidFill>
                  <a:srgbClr val="668777"/>
                </a:solidFill>
                <a:latin typeface="Calibri"/>
                <a:cs typeface="Calibri"/>
              </a:rPr>
              <a:t>t</a:t>
            </a:r>
            <a:r>
              <a:rPr sz="2000" spc="-5" dirty="0">
                <a:solidFill>
                  <a:srgbClr val="668777"/>
                </a:solidFill>
                <a:latin typeface="Calibri"/>
                <a:cs typeface="Calibri"/>
              </a:rPr>
              <a:t>omot</a:t>
            </a:r>
            <a:r>
              <a:rPr sz="2000" spc="-10" dirty="0">
                <a:solidFill>
                  <a:srgbClr val="668777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srgbClr val="668777"/>
                </a:solidFill>
                <a:latin typeface="Calibri"/>
                <a:cs typeface="Calibri"/>
              </a:rPr>
              <a:t>f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49551" y="4504944"/>
            <a:ext cx="854963" cy="853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165847" y="4309872"/>
            <a:ext cx="1643380" cy="1643380"/>
          </a:xfrm>
          <a:custGeom>
            <a:avLst/>
            <a:gdLst/>
            <a:ahLst/>
            <a:cxnLst/>
            <a:rect l="l" t="t" r="r" b="b"/>
            <a:pathLst>
              <a:path w="1643379" h="1643379">
                <a:moveTo>
                  <a:pt x="1369059" y="0"/>
                </a:moveTo>
                <a:lnTo>
                  <a:pt x="273811" y="0"/>
                </a:lnTo>
                <a:lnTo>
                  <a:pt x="224584" y="4410"/>
                </a:lnTo>
                <a:lnTo>
                  <a:pt x="178256" y="17126"/>
                </a:lnTo>
                <a:lnTo>
                  <a:pt x="135598" y="37375"/>
                </a:lnTo>
                <a:lnTo>
                  <a:pt x="97384" y="64385"/>
                </a:lnTo>
                <a:lnTo>
                  <a:pt x="64385" y="97384"/>
                </a:lnTo>
                <a:lnTo>
                  <a:pt x="37375" y="135598"/>
                </a:lnTo>
                <a:lnTo>
                  <a:pt x="17126" y="178256"/>
                </a:lnTo>
                <a:lnTo>
                  <a:pt x="4410" y="224584"/>
                </a:lnTo>
                <a:lnTo>
                  <a:pt x="0" y="273812"/>
                </a:lnTo>
                <a:lnTo>
                  <a:pt x="0" y="1369060"/>
                </a:lnTo>
                <a:lnTo>
                  <a:pt x="4410" y="1418287"/>
                </a:lnTo>
                <a:lnTo>
                  <a:pt x="17126" y="1464615"/>
                </a:lnTo>
                <a:lnTo>
                  <a:pt x="37375" y="1507273"/>
                </a:lnTo>
                <a:lnTo>
                  <a:pt x="64385" y="1545487"/>
                </a:lnTo>
                <a:lnTo>
                  <a:pt x="97384" y="1578486"/>
                </a:lnTo>
                <a:lnTo>
                  <a:pt x="135598" y="1605496"/>
                </a:lnTo>
                <a:lnTo>
                  <a:pt x="178256" y="1625745"/>
                </a:lnTo>
                <a:lnTo>
                  <a:pt x="224584" y="1638461"/>
                </a:lnTo>
                <a:lnTo>
                  <a:pt x="273811" y="1642872"/>
                </a:lnTo>
                <a:lnTo>
                  <a:pt x="1369059" y="1642872"/>
                </a:lnTo>
                <a:lnTo>
                  <a:pt x="1418287" y="1638461"/>
                </a:lnTo>
                <a:lnTo>
                  <a:pt x="1464615" y="1625745"/>
                </a:lnTo>
                <a:lnTo>
                  <a:pt x="1507273" y="1605496"/>
                </a:lnTo>
                <a:lnTo>
                  <a:pt x="1545487" y="1578486"/>
                </a:lnTo>
                <a:lnTo>
                  <a:pt x="1578486" y="1545487"/>
                </a:lnTo>
                <a:lnTo>
                  <a:pt x="1605496" y="1507273"/>
                </a:lnTo>
                <a:lnTo>
                  <a:pt x="1625745" y="1464615"/>
                </a:lnTo>
                <a:lnTo>
                  <a:pt x="1638461" y="1418287"/>
                </a:lnTo>
                <a:lnTo>
                  <a:pt x="1642872" y="1369060"/>
                </a:lnTo>
                <a:lnTo>
                  <a:pt x="1642872" y="273812"/>
                </a:lnTo>
                <a:lnTo>
                  <a:pt x="1638461" y="224584"/>
                </a:lnTo>
                <a:lnTo>
                  <a:pt x="1625745" y="178256"/>
                </a:lnTo>
                <a:lnTo>
                  <a:pt x="1605496" y="135598"/>
                </a:lnTo>
                <a:lnTo>
                  <a:pt x="1578486" y="97384"/>
                </a:lnTo>
                <a:lnTo>
                  <a:pt x="1545487" y="64385"/>
                </a:lnTo>
                <a:lnTo>
                  <a:pt x="1507273" y="37375"/>
                </a:lnTo>
                <a:lnTo>
                  <a:pt x="1464615" y="17126"/>
                </a:lnTo>
                <a:lnTo>
                  <a:pt x="1418287" y="4410"/>
                </a:lnTo>
                <a:lnTo>
                  <a:pt x="13690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689342" y="4340428"/>
            <a:ext cx="5994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668777"/>
                </a:solidFill>
                <a:latin typeface="Calibri"/>
                <a:cs typeface="Calibri"/>
              </a:rPr>
              <a:t>Kla</a:t>
            </a:r>
            <a:r>
              <a:rPr sz="2000" spc="-15" dirty="0">
                <a:solidFill>
                  <a:srgbClr val="668777"/>
                </a:solidFill>
                <a:latin typeface="Calibri"/>
                <a:cs typeface="Calibri"/>
              </a:rPr>
              <a:t>i</a:t>
            </a:r>
            <a:r>
              <a:rPr sz="2000" spc="5" dirty="0">
                <a:solidFill>
                  <a:srgbClr val="668777"/>
                </a:solidFill>
                <a:latin typeface="Calibri"/>
                <a:cs typeface="Calibri"/>
              </a:rPr>
              <a:t>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96378" y="5560314"/>
            <a:ext cx="7854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668777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668777"/>
                </a:solidFill>
                <a:latin typeface="Calibri"/>
                <a:cs typeface="Calibri"/>
              </a:rPr>
              <a:t>e</a:t>
            </a:r>
            <a:r>
              <a:rPr sz="2000" spc="-65" dirty="0">
                <a:solidFill>
                  <a:srgbClr val="668777"/>
                </a:solidFill>
                <a:latin typeface="Calibri"/>
                <a:cs typeface="Calibri"/>
              </a:rPr>
              <a:t>k</a:t>
            </a:r>
            <a:r>
              <a:rPr sz="2000" dirty="0">
                <a:solidFill>
                  <a:srgbClr val="668777"/>
                </a:solidFill>
                <a:latin typeface="Calibri"/>
                <a:cs typeface="Calibri"/>
              </a:rPr>
              <a:t>erja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546847" y="4689348"/>
            <a:ext cx="882396" cy="883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10940" y="1761744"/>
            <a:ext cx="2548255" cy="2548255"/>
          </a:xfrm>
          <a:custGeom>
            <a:avLst/>
            <a:gdLst/>
            <a:ahLst/>
            <a:cxnLst/>
            <a:rect l="l" t="t" r="r" b="b"/>
            <a:pathLst>
              <a:path w="2548254" h="2548254">
                <a:moveTo>
                  <a:pt x="1274064" y="0"/>
                </a:moveTo>
                <a:lnTo>
                  <a:pt x="1226295" y="878"/>
                </a:lnTo>
                <a:lnTo>
                  <a:pt x="1178971" y="3494"/>
                </a:lnTo>
                <a:lnTo>
                  <a:pt x="1132122" y="7815"/>
                </a:lnTo>
                <a:lnTo>
                  <a:pt x="1085778" y="13812"/>
                </a:lnTo>
                <a:lnTo>
                  <a:pt x="1039971" y="21454"/>
                </a:lnTo>
                <a:lnTo>
                  <a:pt x="994730" y="30709"/>
                </a:lnTo>
                <a:lnTo>
                  <a:pt x="950088" y="41547"/>
                </a:lnTo>
                <a:lnTo>
                  <a:pt x="906075" y="53937"/>
                </a:lnTo>
                <a:lnTo>
                  <a:pt x="862721" y="67849"/>
                </a:lnTo>
                <a:lnTo>
                  <a:pt x="820057" y="83251"/>
                </a:lnTo>
                <a:lnTo>
                  <a:pt x="778115" y="100113"/>
                </a:lnTo>
                <a:lnTo>
                  <a:pt x="736924" y="118404"/>
                </a:lnTo>
                <a:lnTo>
                  <a:pt x="696516" y="138094"/>
                </a:lnTo>
                <a:lnTo>
                  <a:pt x="656921" y="159151"/>
                </a:lnTo>
                <a:lnTo>
                  <a:pt x="618171" y="181544"/>
                </a:lnTo>
                <a:lnTo>
                  <a:pt x="580295" y="205244"/>
                </a:lnTo>
                <a:lnTo>
                  <a:pt x="543326" y="230218"/>
                </a:lnTo>
                <a:lnTo>
                  <a:pt x="507293" y="256437"/>
                </a:lnTo>
                <a:lnTo>
                  <a:pt x="472227" y="283870"/>
                </a:lnTo>
                <a:lnTo>
                  <a:pt x="438159" y="312485"/>
                </a:lnTo>
                <a:lnTo>
                  <a:pt x="405120" y="342253"/>
                </a:lnTo>
                <a:lnTo>
                  <a:pt x="373141" y="373141"/>
                </a:lnTo>
                <a:lnTo>
                  <a:pt x="342253" y="405120"/>
                </a:lnTo>
                <a:lnTo>
                  <a:pt x="312485" y="438159"/>
                </a:lnTo>
                <a:lnTo>
                  <a:pt x="283870" y="472227"/>
                </a:lnTo>
                <a:lnTo>
                  <a:pt x="256437" y="507293"/>
                </a:lnTo>
                <a:lnTo>
                  <a:pt x="230218" y="543326"/>
                </a:lnTo>
                <a:lnTo>
                  <a:pt x="205244" y="580295"/>
                </a:lnTo>
                <a:lnTo>
                  <a:pt x="181544" y="618171"/>
                </a:lnTo>
                <a:lnTo>
                  <a:pt x="159151" y="656921"/>
                </a:lnTo>
                <a:lnTo>
                  <a:pt x="138094" y="696516"/>
                </a:lnTo>
                <a:lnTo>
                  <a:pt x="118404" y="736924"/>
                </a:lnTo>
                <a:lnTo>
                  <a:pt x="100113" y="778115"/>
                </a:lnTo>
                <a:lnTo>
                  <a:pt x="83251" y="820057"/>
                </a:lnTo>
                <a:lnTo>
                  <a:pt x="67849" y="862721"/>
                </a:lnTo>
                <a:lnTo>
                  <a:pt x="53937" y="906075"/>
                </a:lnTo>
                <a:lnTo>
                  <a:pt x="41547" y="950088"/>
                </a:lnTo>
                <a:lnTo>
                  <a:pt x="30709" y="994730"/>
                </a:lnTo>
                <a:lnTo>
                  <a:pt x="21454" y="1039971"/>
                </a:lnTo>
                <a:lnTo>
                  <a:pt x="13812" y="1085778"/>
                </a:lnTo>
                <a:lnTo>
                  <a:pt x="7815" y="1132122"/>
                </a:lnTo>
                <a:lnTo>
                  <a:pt x="3494" y="1178971"/>
                </a:lnTo>
                <a:lnTo>
                  <a:pt x="878" y="1226295"/>
                </a:lnTo>
                <a:lnTo>
                  <a:pt x="0" y="1274064"/>
                </a:lnTo>
                <a:lnTo>
                  <a:pt x="878" y="1321832"/>
                </a:lnTo>
                <a:lnTo>
                  <a:pt x="3494" y="1369156"/>
                </a:lnTo>
                <a:lnTo>
                  <a:pt x="7815" y="1416005"/>
                </a:lnTo>
                <a:lnTo>
                  <a:pt x="13812" y="1462349"/>
                </a:lnTo>
                <a:lnTo>
                  <a:pt x="21454" y="1508156"/>
                </a:lnTo>
                <a:lnTo>
                  <a:pt x="30709" y="1553397"/>
                </a:lnTo>
                <a:lnTo>
                  <a:pt x="41547" y="1598039"/>
                </a:lnTo>
                <a:lnTo>
                  <a:pt x="53937" y="1642052"/>
                </a:lnTo>
                <a:lnTo>
                  <a:pt x="67849" y="1685406"/>
                </a:lnTo>
                <a:lnTo>
                  <a:pt x="83251" y="1728070"/>
                </a:lnTo>
                <a:lnTo>
                  <a:pt x="100113" y="1770012"/>
                </a:lnTo>
                <a:lnTo>
                  <a:pt x="118404" y="1811203"/>
                </a:lnTo>
                <a:lnTo>
                  <a:pt x="138094" y="1851611"/>
                </a:lnTo>
                <a:lnTo>
                  <a:pt x="159151" y="1891206"/>
                </a:lnTo>
                <a:lnTo>
                  <a:pt x="181544" y="1929956"/>
                </a:lnTo>
                <a:lnTo>
                  <a:pt x="205244" y="1967832"/>
                </a:lnTo>
                <a:lnTo>
                  <a:pt x="230218" y="2004801"/>
                </a:lnTo>
                <a:lnTo>
                  <a:pt x="256437" y="2040834"/>
                </a:lnTo>
                <a:lnTo>
                  <a:pt x="283870" y="2075900"/>
                </a:lnTo>
                <a:lnTo>
                  <a:pt x="312485" y="2109968"/>
                </a:lnTo>
                <a:lnTo>
                  <a:pt x="342253" y="2143007"/>
                </a:lnTo>
                <a:lnTo>
                  <a:pt x="373141" y="2174986"/>
                </a:lnTo>
                <a:lnTo>
                  <a:pt x="405120" y="2205874"/>
                </a:lnTo>
                <a:lnTo>
                  <a:pt x="438159" y="2235642"/>
                </a:lnTo>
                <a:lnTo>
                  <a:pt x="472227" y="2264257"/>
                </a:lnTo>
                <a:lnTo>
                  <a:pt x="507293" y="2291690"/>
                </a:lnTo>
                <a:lnTo>
                  <a:pt x="543326" y="2317909"/>
                </a:lnTo>
                <a:lnTo>
                  <a:pt x="580295" y="2342883"/>
                </a:lnTo>
                <a:lnTo>
                  <a:pt x="618171" y="2366583"/>
                </a:lnTo>
                <a:lnTo>
                  <a:pt x="656921" y="2388976"/>
                </a:lnTo>
                <a:lnTo>
                  <a:pt x="696516" y="2410033"/>
                </a:lnTo>
                <a:lnTo>
                  <a:pt x="736924" y="2429723"/>
                </a:lnTo>
                <a:lnTo>
                  <a:pt x="778115" y="2448014"/>
                </a:lnTo>
                <a:lnTo>
                  <a:pt x="820057" y="2464876"/>
                </a:lnTo>
                <a:lnTo>
                  <a:pt x="862721" y="2480278"/>
                </a:lnTo>
                <a:lnTo>
                  <a:pt x="906075" y="2494190"/>
                </a:lnTo>
                <a:lnTo>
                  <a:pt x="950088" y="2506580"/>
                </a:lnTo>
                <a:lnTo>
                  <a:pt x="994730" y="2517418"/>
                </a:lnTo>
                <a:lnTo>
                  <a:pt x="1039971" y="2526673"/>
                </a:lnTo>
                <a:lnTo>
                  <a:pt x="1085778" y="2534315"/>
                </a:lnTo>
                <a:lnTo>
                  <a:pt x="1132122" y="2540312"/>
                </a:lnTo>
                <a:lnTo>
                  <a:pt x="1178971" y="2544633"/>
                </a:lnTo>
                <a:lnTo>
                  <a:pt x="1226295" y="2547249"/>
                </a:lnTo>
                <a:lnTo>
                  <a:pt x="1274064" y="2548128"/>
                </a:lnTo>
                <a:lnTo>
                  <a:pt x="1321832" y="2547249"/>
                </a:lnTo>
                <a:lnTo>
                  <a:pt x="1369156" y="2544633"/>
                </a:lnTo>
                <a:lnTo>
                  <a:pt x="1416005" y="2540312"/>
                </a:lnTo>
                <a:lnTo>
                  <a:pt x="1462349" y="2534315"/>
                </a:lnTo>
                <a:lnTo>
                  <a:pt x="1508156" y="2526673"/>
                </a:lnTo>
                <a:lnTo>
                  <a:pt x="1553397" y="2517418"/>
                </a:lnTo>
                <a:lnTo>
                  <a:pt x="1598039" y="2506580"/>
                </a:lnTo>
                <a:lnTo>
                  <a:pt x="1642052" y="2494190"/>
                </a:lnTo>
                <a:lnTo>
                  <a:pt x="1685406" y="2480278"/>
                </a:lnTo>
                <a:lnTo>
                  <a:pt x="1728070" y="2464876"/>
                </a:lnTo>
                <a:lnTo>
                  <a:pt x="1770012" y="2448014"/>
                </a:lnTo>
                <a:lnTo>
                  <a:pt x="1811203" y="2429723"/>
                </a:lnTo>
                <a:lnTo>
                  <a:pt x="1851611" y="2410033"/>
                </a:lnTo>
                <a:lnTo>
                  <a:pt x="1891206" y="2388976"/>
                </a:lnTo>
                <a:lnTo>
                  <a:pt x="1929956" y="2366583"/>
                </a:lnTo>
                <a:lnTo>
                  <a:pt x="1967832" y="2342883"/>
                </a:lnTo>
                <a:lnTo>
                  <a:pt x="2004801" y="2317909"/>
                </a:lnTo>
                <a:lnTo>
                  <a:pt x="2040834" y="2291690"/>
                </a:lnTo>
                <a:lnTo>
                  <a:pt x="2075900" y="2264257"/>
                </a:lnTo>
                <a:lnTo>
                  <a:pt x="2109968" y="2235642"/>
                </a:lnTo>
                <a:lnTo>
                  <a:pt x="2143007" y="2205874"/>
                </a:lnTo>
                <a:lnTo>
                  <a:pt x="2174986" y="2174986"/>
                </a:lnTo>
                <a:lnTo>
                  <a:pt x="2205874" y="2143007"/>
                </a:lnTo>
                <a:lnTo>
                  <a:pt x="2235642" y="2109968"/>
                </a:lnTo>
                <a:lnTo>
                  <a:pt x="2264257" y="2075900"/>
                </a:lnTo>
                <a:lnTo>
                  <a:pt x="2291690" y="2040834"/>
                </a:lnTo>
                <a:lnTo>
                  <a:pt x="2317909" y="2004801"/>
                </a:lnTo>
                <a:lnTo>
                  <a:pt x="2342883" y="1967832"/>
                </a:lnTo>
                <a:lnTo>
                  <a:pt x="2366583" y="1929956"/>
                </a:lnTo>
                <a:lnTo>
                  <a:pt x="2388976" y="1891206"/>
                </a:lnTo>
                <a:lnTo>
                  <a:pt x="2410033" y="1851611"/>
                </a:lnTo>
                <a:lnTo>
                  <a:pt x="2429723" y="1811203"/>
                </a:lnTo>
                <a:lnTo>
                  <a:pt x="2448014" y="1770012"/>
                </a:lnTo>
                <a:lnTo>
                  <a:pt x="2464876" y="1728070"/>
                </a:lnTo>
                <a:lnTo>
                  <a:pt x="2480278" y="1685406"/>
                </a:lnTo>
                <a:lnTo>
                  <a:pt x="2494190" y="1642052"/>
                </a:lnTo>
                <a:lnTo>
                  <a:pt x="2506580" y="1598039"/>
                </a:lnTo>
                <a:lnTo>
                  <a:pt x="2517418" y="1553397"/>
                </a:lnTo>
                <a:lnTo>
                  <a:pt x="2526673" y="1508156"/>
                </a:lnTo>
                <a:lnTo>
                  <a:pt x="2534315" y="1462349"/>
                </a:lnTo>
                <a:lnTo>
                  <a:pt x="2540312" y="1416005"/>
                </a:lnTo>
                <a:lnTo>
                  <a:pt x="2544633" y="1369156"/>
                </a:lnTo>
                <a:lnTo>
                  <a:pt x="2547249" y="1321832"/>
                </a:lnTo>
                <a:lnTo>
                  <a:pt x="2548128" y="1274064"/>
                </a:lnTo>
                <a:lnTo>
                  <a:pt x="2547249" y="1226295"/>
                </a:lnTo>
                <a:lnTo>
                  <a:pt x="2544633" y="1178971"/>
                </a:lnTo>
                <a:lnTo>
                  <a:pt x="2540312" y="1132122"/>
                </a:lnTo>
                <a:lnTo>
                  <a:pt x="2534315" y="1085778"/>
                </a:lnTo>
                <a:lnTo>
                  <a:pt x="2526673" y="1039971"/>
                </a:lnTo>
                <a:lnTo>
                  <a:pt x="2517418" y="994730"/>
                </a:lnTo>
                <a:lnTo>
                  <a:pt x="2506580" y="950088"/>
                </a:lnTo>
                <a:lnTo>
                  <a:pt x="2494190" y="906075"/>
                </a:lnTo>
                <a:lnTo>
                  <a:pt x="2480278" y="862721"/>
                </a:lnTo>
                <a:lnTo>
                  <a:pt x="2464876" y="820057"/>
                </a:lnTo>
                <a:lnTo>
                  <a:pt x="2448014" y="778115"/>
                </a:lnTo>
                <a:lnTo>
                  <a:pt x="2429723" y="736924"/>
                </a:lnTo>
                <a:lnTo>
                  <a:pt x="2410033" y="696516"/>
                </a:lnTo>
                <a:lnTo>
                  <a:pt x="2388976" y="656921"/>
                </a:lnTo>
                <a:lnTo>
                  <a:pt x="2366583" y="618171"/>
                </a:lnTo>
                <a:lnTo>
                  <a:pt x="2342883" y="580295"/>
                </a:lnTo>
                <a:lnTo>
                  <a:pt x="2317909" y="543326"/>
                </a:lnTo>
                <a:lnTo>
                  <a:pt x="2291690" y="507293"/>
                </a:lnTo>
                <a:lnTo>
                  <a:pt x="2264257" y="472227"/>
                </a:lnTo>
                <a:lnTo>
                  <a:pt x="2235642" y="438159"/>
                </a:lnTo>
                <a:lnTo>
                  <a:pt x="2205874" y="405120"/>
                </a:lnTo>
                <a:lnTo>
                  <a:pt x="2174986" y="373141"/>
                </a:lnTo>
                <a:lnTo>
                  <a:pt x="2143007" y="342253"/>
                </a:lnTo>
                <a:lnTo>
                  <a:pt x="2109968" y="312485"/>
                </a:lnTo>
                <a:lnTo>
                  <a:pt x="2075900" y="283870"/>
                </a:lnTo>
                <a:lnTo>
                  <a:pt x="2040834" y="256437"/>
                </a:lnTo>
                <a:lnTo>
                  <a:pt x="2004801" y="230218"/>
                </a:lnTo>
                <a:lnTo>
                  <a:pt x="1967832" y="205244"/>
                </a:lnTo>
                <a:lnTo>
                  <a:pt x="1929956" y="181544"/>
                </a:lnTo>
                <a:lnTo>
                  <a:pt x="1891206" y="159151"/>
                </a:lnTo>
                <a:lnTo>
                  <a:pt x="1851611" y="138094"/>
                </a:lnTo>
                <a:lnTo>
                  <a:pt x="1811203" y="118404"/>
                </a:lnTo>
                <a:lnTo>
                  <a:pt x="1770012" y="100113"/>
                </a:lnTo>
                <a:lnTo>
                  <a:pt x="1728070" y="83251"/>
                </a:lnTo>
                <a:lnTo>
                  <a:pt x="1685406" y="67849"/>
                </a:lnTo>
                <a:lnTo>
                  <a:pt x="1642052" y="53937"/>
                </a:lnTo>
                <a:lnTo>
                  <a:pt x="1598039" y="41547"/>
                </a:lnTo>
                <a:lnTo>
                  <a:pt x="1553397" y="30709"/>
                </a:lnTo>
                <a:lnTo>
                  <a:pt x="1508156" y="21454"/>
                </a:lnTo>
                <a:lnTo>
                  <a:pt x="1462349" y="13812"/>
                </a:lnTo>
                <a:lnTo>
                  <a:pt x="1416005" y="7815"/>
                </a:lnTo>
                <a:lnTo>
                  <a:pt x="1369156" y="3494"/>
                </a:lnTo>
                <a:lnTo>
                  <a:pt x="1321832" y="878"/>
                </a:lnTo>
                <a:lnTo>
                  <a:pt x="1274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386071" y="1964436"/>
            <a:ext cx="1307591" cy="13075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289805" y="3388233"/>
            <a:ext cx="147193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8440" marR="5080" indent="-205740">
              <a:lnSpc>
                <a:spcPct val="100000"/>
              </a:lnSpc>
              <a:spcBef>
                <a:spcPts val="100"/>
              </a:spcBef>
            </a:pPr>
            <a:r>
              <a:rPr sz="2400" spc="-55" dirty="0">
                <a:latin typeface="Calibri"/>
                <a:cs typeface="Calibri"/>
              </a:rPr>
              <a:t>P</a:t>
            </a:r>
            <a:r>
              <a:rPr sz="2400" dirty="0">
                <a:latin typeface="Calibri"/>
                <a:cs typeface="Calibri"/>
              </a:rPr>
              <a:t>e</a:t>
            </a:r>
            <a:r>
              <a:rPr sz="2400" spc="5" dirty="0">
                <a:latin typeface="Calibri"/>
                <a:cs typeface="Calibri"/>
              </a:rPr>
              <a:t>r</a:t>
            </a:r>
            <a:r>
              <a:rPr sz="2400" spc="-5" dirty="0">
                <a:latin typeface="Calibri"/>
                <a:cs typeface="Calibri"/>
              </a:rPr>
              <a:t>usahaan  </a:t>
            </a:r>
            <a:r>
              <a:rPr sz="2400" spc="-10" dirty="0">
                <a:latin typeface="Calibri"/>
                <a:cs typeface="Calibri"/>
              </a:rPr>
              <a:t>Asuransi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773679" y="6460236"/>
            <a:ext cx="4773295" cy="1099185"/>
          </a:xfrm>
          <a:custGeom>
            <a:avLst/>
            <a:gdLst/>
            <a:ahLst/>
            <a:cxnLst/>
            <a:rect l="l" t="t" r="r" b="b"/>
            <a:pathLst>
              <a:path w="4773295" h="1099184">
                <a:moveTo>
                  <a:pt x="2386584" y="0"/>
                </a:moveTo>
                <a:lnTo>
                  <a:pt x="2241193" y="1002"/>
                </a:lnTo>
                <a:lnTo>
                  <a:pt x="2098108" y="3972"/>
                </a:lnTo>
                <a:lnTo>
                  <a:pt x="1957576" y="8851"/>
                </a:lnTo>
                <a:lnTo>
                  <a:pt x="1819849" y="15582"/>
                </a:lnTo>
                <a:lnTo>
                  <a:pt x="1685175" y="24108"/>
                </a:lnTo>
                <a:lnTo>
                  <a:pt x="1553803" y="34371"/>
                </a:lnTo>
                <a:lnTo>
                  <a:pt x="1425984" y="46314"/>
                </a:lnTo>
                <a:lnTo>
                  <a:pt x="1301968" y="59879"/>
                </a:lnTo>
                <a:lnTo>
                  <a:pt x="1182003" y="75009"/>
                </a:lnTo>
                <a:lnTo>
                  <a:pt x="1066339" y="91645"/>
                </a:lnTo>
                <a:lnTo>
                  <a:pt x="955226" y="109732"/>
                </a:lnTo>
                <a:lnTo>
                  <a:pt x="901454" y="119301"/>
                </a:lnTo>
                <a:lnTo>
                  <a:pt x="848913" y="129211"/>
                </a:lnTo>
                <a:lnTo>
                  <a:pt x="797635" y="139455"/>
                </a:lnTo>
                <a:lnTo>
                  <a:pt x="747651" y="150025"/>
                </a:lnTo>
                <a:lnTo>
                  <a:pt x="698992" y="160915"/>
                </a:lnTo>
                <a:lnTo>
                  <a:pt x="651688" y="172117"/>
                </a:lnTo>
                <a:lnTo>
                  <a:pt x="605772" y="183623"/>
                </a:lnTo>
                <a:lnTo>
                  <a:pt x="561275" y="195428"/>
                </a:lnTo>
                <a:lnTo>
                  <a:pt x="518227" y="207523"/>
                </a:lnTo>
                <a:lnTo>
                  <a:pt x="476660" y="219902"/>
                </a:lnTo>
                <a:lnTo>
                  <a:pt x="436605" y="232557"/>
                </a:lnTo>
                <a:lnTo>
                  <a:pt x="398093" y="245481"/>
                </a:lnTo>
                <a:lnTo>
                  <a:pt x="361156" y="258666"/>
                </a:lnTo>
                <a:lnTo>
                  <a:pt x="292131" y="285795"/>
                </a:lnTo>
                <a:lnTo>
                  <a:pt x="229777" y="313885"/>
                </a:lnTo>
                <a:lnTo>
                  <a:pt x="174345" y="342879"/>
                </a:lnTo>
                <a:lnTo>
                  <a:pt x="126085" y="372719"/>
                </a:lnTo>
                <a:lnTo>
                  <a:pt x="85246" y="403348"/>
                </a:lnTo>
                <a:lnTo>
                  <a:pt x="52078" y="434709"/>
                </a:lnTo>
                <a:lnTo>
                  <a:pt x="26830" y="466743"/>
                </a:lnTo>
                <a:lnTo>
                  <a:pt x="4355" y="515933"/>
                </a:lnTo>
                <a:lnTo>
                  <a:pt x="0" y="549401"/>
                </a:lnTo>
                <a:lnTo>
                  <a:pt x="1094" y="566198"/>
                </a:lnTo>
                <a:lnTo>
                  <a:pt x="17254" y="615808"/>
                </a:lnTo>
                <a:lnTo>
                  <a:pt x="38449" y="648158"/>
                </a:lnTo>
                <a:lnTo>
                  <a:pt x="67688" y="679863"/>
                </a:lnTo>
                <a:lnTo>
                  <a:pt x="104723" y="710865"/>
                </a:lnTo>
                <a:lnTo>
                  <a:pt x="149303" y="741106"/>
                </a:lnTo>
                <a:lnTo>
                  <a:pt x="201180" y="770531"/>
                </a:lnTo>
                <a:lnTo>
                  <a:pt x="260104" y="799080"/>
                </a:lnTo>
                <a:lnTo>
                  <a:pt x="325825" y="826696"/>
                </a:lnTo>
                <a:lnTo>
                  <a:pt x="398093" y="853322"/>
                </a:lnTo>
                <a:lnTo>
                  <a:pt x="436605" y="866246"/>
                </a:lnTo>
                <a:lnTo>
                  <a:pt x="476660" y="878901"/>
                </a:lnTo>
                <a:lnTo>
                  <a:pt x="518227" y="891280"/>
                </a:lnTo>
                <a:lnTo>
                  <a:pt x="561275" y="903375"/>
                </a:lnTo>
                <a:lnTo>
                  <a:pt x="605772" y="915179"/>
                </a:lnTo>
                <a:lnTo>
                  <a:pt x="651688" y="926686"/>
                </a:lnTo>
                <a:lnTo>
                  <a:pt x="698992" y="937888"/>
                </a:lnTo>
                <a:lnTo>
                  <a:pt x="747651" y="948777"/>
                </a:lnTo>
                <a:lnTo>
                  <a:pt x="797635" y="959348"/>
                </a:lnTo>
                <a:lnTo>
                  <a:pt x="848913" y="969591"/>
                </a:lnTo>
                <a:lnTo>
                  <a:pt x="901454" y="979501"/>
                </a:lnTo>
                <a:lnTo>
                  <a:pt x="955226" y="989070"/>
                </a:lnTo>
                <a:lnTo>
                  <a:pt x="1066339" y="1007157"/>
                </a:lnTo>
                <a:lnTo>
                  <a:pt x="1182003" y="1023794"/>
                </a:lnTo>
                <a:lnTo>
                  <a:pt x="1301968" y="1038924"/>
                </a:lnTo>
                <a:lnTo>
                  <a:pt x="1425984" y="1052488"/>
                </a:lnTo>
                <a:lnTo>
                  <a:pt x="1553803" y="1064431"/>
                </a:lnTo>
                <a:lnTo>
                  <a:pt x="1685175" y="1074694"/>
                </a:lnTo>
                <a:lnTo>
                  <a:pt x="1819849" y="1083220"/>
                </a:lnTo>
                <a:lnTo>
                  <a:pt x="1957576" y="1089951"/>
                </a:lnTo>
                <a:lnTo>
                  <a:pt x="2098108" y="1094830"/>
                </a:lnTo>
                <a:lnTo>
                  <a:pt x="2241193" y="1097800"/>
                </a:lnTo>
                <a:lnTo>
                  <a:pt x="2313616" y="1098551"/>
                </a:lnTo>
                <a:lnTo>
                  <a:pt x="2386584" y="1098803"/>
                </a:lnTo>
                <a:lnTo>
                  <a:pt x="2531974" y="1097800"/>
                </a:lnTo>
                <a:lnTo>
                  <a:pt x="2675059" y="1094830"/>
                </a:lnTo>
                <a:lnTo>
                  <a:pt x="2815591" y="1089951"/>
                </a:lnTo>
                <a:lnTo>
                  <a:pt x="2953318" y="1083220"/>
                </a:lnTo>
                <a:lnTo>
                  <a:pt x="3087992" y="1074694"/>
                </a:lnTo>
                <a:lnTo>
                  <a:pt x="3219364" y="1064431"/>
                </a:lnTo>
                <a:lnTo>
                  <a:pt x="3347183" y="1052488"/>
                </a:lnTo>
                <a:lnTo>
                  <a:pt x="3471199" y="1038924"/>
                </a:lnTo>
                <a:lnTo>
                  <a:pt x="3591164" y="1023794"/>
                </a:lnTo>
                <a:lnTo>
                  <a:pt x="3706828" y="1007157"/>
                </a:lnTo>
                <a:lnTo>
                  <a:pt x="3817941" y="989070"/>
                </a:lnTo>
                <a:lnTo>
                  <a:pt x="3871713" y="979501"/>
                </a:lnTo>
                <a:lnTo>
                  <a:pt x="3924254" y="969591"/>
                </a:lnTo>
                <a:lnTo>
                  <a:pt x="3975532" y="959348"/>
                </a:lnTo>
                <a:lnTo>
                  <a:pt x="4025516" y="948777"/>
                </a:lnTo>
                <a:lnTo>
                  <a:pt x="4074175" y="937888"/>
                </a:lnTo>
                <a:lnTo>
                  <a:pt x="4121479" y="926686"/>
                </a:lnTo>
                <a:lnTo>
                  <a:pt x="4167395" y="915179"/>
                </a:lnTo>
                <a:lnTo>
                  <a:pt x="4211892" y="903375"/>
                </a:lnTo>
                <a:lnTo>
                  <a:pt x="4254940" y="891280"/>
                </a:lnTo>
                <a:lnTo>
                  <a:pt x="4296507" y="878901"/>
                </a:lnTo>
                <a:lnTo>
                  <a:pt x="4336562" y="866246"/>
                </a:lnTo>
                <a:lnTo>
                  <a:pt x="4375074" y="853322"/>
                </a:lnTo>
                <a:lnTo>
                  <a:pt x="4412011" y="840136"/>
                </a:lnTo>
                <a:lnTo>
                  <a:pt x="4481036" y="813008"/>
                </a:lnTo>
                <a:lnTo>
                  <a:pt x="4543390" y="784918"/>
                </a:lnTo>
                <a:lnTo>
                  <a:pt x="4598822" y="755924"/>
                </a:lnTo>
                <a:lnTo>
                  <a:pt x="4647082" y="726084"/>
                </a:lnTo>
                <a:lnTo>
                  <a:pt x="4687921" y="695455"/>
                </a:lnTo>
                <a:lnTo>
                  <a:pt x="4721089" y="664094"/>
                </a:lnTo>
                <a:lnTo>
                  <a:pt x="4746337" y="632060"/>
                </a:lnTo>
                <a:lnTo>
                  <a:pt x="4768812" y="582870"/>
                </a:lnTo>
                <a:lnTo>
                  <a:pt x="4773168" y="549401"/>
                </a:lnTo>
                <a:lnTo>
                  <a:pt x="4772073" y="532605"/>
                </a:lnTo>
                <a:lnTo>
                  <a:pt x="4755913" y="482995"/>
                </a:lnTo>
                <a:lnTo>
                  <a:pt x="4734718" y="450645"/>
                </a:lnTo>
                <a:lnTo>
                  <a:pt x="4705479" y="418940"/>
                </a:lnTo>
                <a:lnTo>
                  <a:pt x="4668444" y="387938"/>
                </a:lnTo>
                <a:lnTo>
                  <a:pt x="4623864" y="357697"/>
                </a:lnTo>
                <a:lnTo>
                  <a:pt x="4571987" y="328272"/>
                </a:lnTo>
                <a:lnTo>
                  <a:pt x="4513063" y="299723"/>
                </a:lnTo>
                <a:lnTo>
                  <a:pt x="4447342" y="272107"/>
                </a:lnTo>
                <a:lnTo>
                  <a:pt x="4375074" y="245481"/>
                </a:lnTo>
                <a:lnTo>
                  <a:pt x="4336562" y="232557"/>
                </a:lnTo>
                <a:lnTo>
                  <a:pt x="4296507" y="219902"/>
                </a:lnTo>
                <a:lnTo>
                  <a:pt x="4254940" y="207523"/>
                </a:lnTo>
                <a:lnTo>
                  <a:pt x="4211892" y="195428"/>
                </a:lnTo>
                <a:lnTo>
                  <a:pt x="4167395" y="183623"/>
                </a:lnTo>
                <a:lnTo>
                  <a:pt x="4121479" y="172117"/>
                </a:lnTo>
                <a:lnTo>
                  <a:pt x="4074175" y="160915"/>
                </a:lnTo>
                <a:lnTo>
                  <a:pt x="4025516" y="150025"/>
                </a:lnTo>
                <a:lnTo>
                  <a:pt x="3975532" y="139455"/>
                </a:lnTo>
                <a:lnTo>
                  <a:pt x="3924254" y="129211"/>
                </a:lnTo>
                <a:lnTo>
                  <a:pt x="3871713" y="119301"/>
                </a:lnTo>
                <a:lnTo>
                  <a:pt x="3817941" y="109732"/>
                </a:lnTo>
                <a:lnTo>
                  <a:pt x="3706828" y="91645"/>
                </a:lnTo>
                <a:lnTo>
                  <a:pt x="3591164" y="75009"/>
                </a:lnTo>
                <a:lnTo>
                  <a:pt x="3471199" y="59879"/>
                </a:lnTo>
                <a:lnTo>
                  <a:pt x="3347183" y="46314"/>
                </a:lnTo>
                <a:lnTo>
                  <a:pt x="3219364" y="34371"/>
                </a:lnTo>
                <a:lnTo>
                  <a:pt x="3087992" y="24108"/>
                </a:lnTo>
                <a:lnTo>
                  <a:pt x="2953318" y="15582"/>
                </a:lnTo>
                <a:lnTo>
                  <a:pt x="2815591" y="8851"/>
                </a:lnTo>
                <a:lnTo>
                  <a:pt x="2675059" y="3972"/>
                </a:lnTo>
                <a:lnTo>
                  <a:pt x="2531974" y="1002"/>
                </a:lnTo>
                <a:lnTo>
                  <a:pt x="238658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73679" y="6460236"/>
            <a:ext cx="4773295" cy="1099185"/>
          </a:xfrm>
          <a:custGeom>
            <a:avLst/>
            <a:gdLst/>
            <a:ahLst/>
            <a:cxnLst/>
            <a:rect l="l" t="t" r="r" b="b"/>
            <a:pathLst>
              <a:path w="4773295" h="1099184">
                <a:moveTo>
                  <a:pt x="0" y="549401"/>
                </a:moveTo>
                <a:lnTo>
                  <a:pt x="9752" y="499394"/>
                </a:lnTo>
                <a:lnTo>
                  <a:pt x="38449" y="450645"/>
                </a:lnTo>
                <a:lnTo>
                  <a:pt x="67688" y="418940"/>
                </a:lnTo>
                <a:lnTo>
                  <a:pt x="104723" y="387938"/>
                </a:lnTo>
                <a:lnTo>
                  <a:pt x="149303" y="357697"/>
                </a:lnTo>
                <a:lnTo>
                  <a:pt x="201180" y="328272"/>
                </a:lnTo>
                <a:lnTo>
                  <a:pt x="260104" y="299723"/>
                </a:lnTo>
                <a:lnTo>
                  <a:pt x="325825" y="272107"/>
                </a:lnTo>
                <a:lnTo>
                  <a:pt x="398093" y="245481"/>
                </a:lnTo>
                <a:lnTo>
                  <a:pt x="436605" y="232557"/>
                </a:lnTo>
                <a:lnTo>
                  <a:pt x="476660" y="219902"/>
                </a:lnTo>
                <a:lnTo>
                  <a:pt x="518227" y="207523"/>
                </a:lnTo>
                <a:lnTo>
                  <a:pt x="561275" y="195428"/>
                </a:lnTo>
                <a:lnTo>
                  <a:pt x="605772" y="183623"/>
                </a:lnTo>
                <a:lnTo>
                  <a:pt x="651688" y="172117"/>
                </a:lnTo>
                <a:lnTo>
                  <a:pt x="698992" y="160915"/>
                </a:lnTo>
                <a:lnTo>
                  <a:pt x="747651" y="150025"/>
                </a:lnTo>
                <a:lnTo>
                  <a:pt x="797635" y="139455"/>
                </a:lnTo>
                <a:lnTo>
                  <a:pt x="848913" y="129211"/>
                </a:lnTo>
                <a:lnTo>
                  <a:pt x="901454" y="119301"/>
                </a:lnTo>
                <a:lnTo>
                  <a:pt x="955226" y="109732"/>
                </a:lnTo>
                <a:lnTo>
                  <a:pt x="1010198" y="100511"/>
                </a:lnTo>
                <a:lnTo>
                  <a:pt x="1066339" y="91645"/>
                </a:lnTo>
                <a:lnTo>
                  <a:pt x="1123617" y="83142"/>
                </a:lnTo>
                <a:lnTo>
                  <a:pt x="1182003" y="75009"/>
                </a:lnTo>
                <a:lnTo>
                  <a:pt x="1241463" y="67252"/>
                </a:lnTo>
                <a:lnTo>
                  <a:pt x="1301968" y="59879"/>
                </a:lnTo>
                <a:lnTo>
                  <a:pt x="1363485" y="52897"/>
                </a:lnTo>
                <a:lnTo>
                  <a:pt x="1425984" y="46314"/>
                </a:lnTo>
                <a:lnTo>
                  <a:pt x="1489434" y="40136"/>
                </a:lnTo>
                <a:lnTo>
                  <a:pt x="1553803" y="34371"/>
                </a:lnTo>
                <a:lnTo>
                  <a:pt x="1619060" y="29026"/>
                </a:lnTo>
                <a:lnTo>
                  <a:pt x="1685175" y="24108"/>
                </a:lnTo>
                <a:lnTo>
                  <a:pt x="1752114" y="19625"/>
                </a:lnTo>
                <a:lnTo>
                  <a:pt x="1819849" y="15582"/>
                </a:lnTo>
                <a:lnTo>
                  <a:pt x="1888347" y="11989"/>
                </a:lnTo>
                <a:lnTo>
                  <a:pt x="1957576" y="8851"/>
                </a:lnTo>
                <a:lnTo>
                  <a:pt x="2027507" y="6176"/>
                </a:lnTo>
                <a:lnTo>
                  <a:pt x="2098108" y="3972"/>
                </a:lnTo>
                <a:lnTo>
                  <a:pt x="2169347" y="2245"/>
                </a:lnTo>
                <a:lnTo>
                  <a:pt x="2241193" y="1002"/>
                </a:lnTo>
                <a:lnTo>
                  <a:pt x="2313616" y="251"/>
                </a:lnTo>
                <a:lnTo>
                  <a:pt x="2386584" y="0"/>
                </a:lnTo>
                <a:lnTo>
                  <a:pt x="2459551" y="251"/>
                </a:lnTo>
                <a:lnTo>
                  <a:pt x="2531974" y="1002"/>
                </a:lnTo>
                <a:lnTo>
                  <a:pt x="2603820" y="2245"/>
                </a:lnTo>
                <a:lnTo>
                  <a:pt x="2675059" y="3972"/>
                </a:lnTo>
                <a:lnTo>
                  <a:pt x="2745660" y="6176"/>
                </a:lnTo>
                <a:lnTo>
                  <a:pt x="2815591" y="8851"/>
                </a:lnTo>
                <a:lnTo>
                  <a:pt x="2884820" y="11989"/>
                </a:lnTo>
                <a:lnTo>
                  <a:pt x="2953318" y="15582"/>
                </a:lnTo>
                <a:lnTo>
                  <a:pt x="3021053" y="19625"/>
                </a:lnTo>
                <a:lnTo>
                  <a:pt x="3087992" y="24108"/>
                </a:lnTo>
                <a:lnTo>
                  <a:pt x="3154107" y="29026"/>
                </a:lnTo>
                <a:lnTo>
                  <a:pt x="3219364" y="34371"/>
                </a:lnTo>
                <a:lnTo>
                  <a:pt x="3283733" y="40136"/>
                </a:lnTo>
                <a:lnTo>
                  <a:pt x="3347183" y="46314"/>
                </a:lnTo>
                <a:lnTo>
                  <a:pt x="3409682" y="52897"/>
                </a:lnTo>
                <a:lnTo>
                  <a:pt x="3471199" y="59879"/>
                </a:lnTo>
                <a:lnTo>
                  <a:pt x="3531704" y="67252"/>
                </a:lnTo>
                <a:lnTo>
                  <a:pt x="3591164" y="75009"/>
                </a:lnTo>
                <a:lnTo>
                  <a:pt x="3649550" y="83142"/>
                </a:lnTo>
                <a:lnTo>
                  <a:pt x="3706828" y="91645"/>
                </a:lnTo>
                <a:lnTo>
                  <a:pt x="3762969" y="100511"/>
                </a:lnTo>
                <a:lnTo>
                  <a:pt x="3817941" y="109732"/>
                </a:lnTo>
                <a:lnTo>
                  <a:pt x="3871713" y="119301"/>
                </a:lnTo>
                <a:lnTo>
                  <a:pt x="3924254" y="129211"/>
                </a:lnTo>
                <a:lnTo>
                  <a:pt x="3975532" y="139455"/>
                </a:lnTo>
                <a:lnTo>
                  <a:pt x="4025516" y="150025"/>
                </a:lnTo>
                <a:lnTo>
                  <a:pt x="4074175" y="160915"/>
                </a:lnTo>
                <a:lnTo>
                  <a:pt x="4121479" y="172117"/>
                </a:lnTo>
                <a:lnTo>
                  <a:pt x="4167395" y="183623"/>
                </a:lnTo>
                <a:lnTo>
                  <a:pt x="4211892" y="195428"/>
                </a:lnTo>
                <a:lnTo>
                  <a:pt x="4254940" y="207523"/>
                </a:lnTo>
                <a:lnTo>
                  <a:pt x="4296507" y="219902"/>
                </a:lnTo>
                <a:lnTo>
                  <a:pt x="4336562" y="232557"/>
                </a:lnTo>
                <a:lnTo>
                  <a:pt x="4375074" y="245481"/>
                </a:lnTo>
                <a:lnTo>
                  <a:pt x="4412011" y="258666"/>
                </a:lnTo>
                <a:lnTo>
                  <a:pt x="4481036" y="285795"/>
                </a:lnTo>
                <a:lnTo>
                  <a:pt x="4543390" y="313885"/>
                </a:lnTo>
                <a:lnTo>
                  <a:pt x="4598822" y="342879"/>
                </a:lnTo>
                <a:lnTo>
                  <a:pt x="4647082" y="372719"/>
                </a:lnTo>
                <a:lnTo>
                  <a:pt x="4687921" y="403348"/>
                </a:lnTo>
                <a:lnTo>
                  <a:pt x="4721089" y="434709"/>
                </a:lnTo>
                <a:lnTo>
                  <a:pt x="4746337" y="466743"/>
                </a:lnTo>
                <a:lnTo>
                  <a:pt x="4768812" y="515933"/>
                </a:lnTo>
                <a:lnTo>
                  <a:pt x="4773168" y="549401"/>
                </a:lnTo>
                <a:lnTo>
                  <a:pt x="4772073" y="566198"/>
                </a:lnTo>
                <a:lnTo>
                  <a:pt x="4755913" y="615808"/>
                </a:lnTo>
                <a:lnTo>
                  <a:pt x="4734718" y="648158"/>
                </a:lnTo>
                <a:lnTo>
                  <a:pt x="4705479" y="679863"/>
                </a:lnTo>
                <a:lnTo>
                  <a:pt x="4668444" y="710865"/>
                </a:lnTo>
                <a:lnTo>
                  <a:pt x="4623864" y="741106"/>
                </a:lnTo>
                <a:lnTo>
                  <a:pt x="4571987" y="770531"/>
                </a:lnTo>
                <a:lnTo>
                  <a:pt x="4513063" y="799080"/>
                </a:lnTo>
                <a:lnTo>
                  <a:pt x="4447342" y="826696"/>
                </a:lnTo>
                <a:lnTo>
                  <a:pt x="4375074" y="853322"/>
                </a:lnTo>
                <a:lnTo>
                  <a:pt x="4336562" y="866246"/>
                </a:lnTo>
                <a:lnTo>
                  <a:pt x="4296507" y="878901"/>
                </a:lnTo>
                <a:lnTo>
                  <a:pt x="4254940" y="891280"/>
                </a:lnTo>
                <a:lnTo>
                  <a:pt x="4211892" y="903375"/>
                </a:lnTo>
                <a:lnTo>
                  <a:pt x="4167395" y="915179"/>
                </a:lnTo>
                <a:lnTo>
                  <a:pt x="4121479" y="926686"/>
                </a:lnTo>
                <a:lnTo>
                  <a:pt x="4074175" y="937888"/>
                </a:lnTo>
                <a:lnTo>
                  <a:pt x="4025516" y="948777"/>
                </a:lnTo>
                <a:lnTo>
                  <a:pt x="3975532" y="959348"/>
                </a:lnTo>
                <a:lnTo>
                  <a:pt x="3924254" y="969591"/>
                </a:lnTo>
                <a:lnTo>
                  <a:pt x="3871713" y="979501"/>
                </a:lnTo>
                <a:lnTo>
                  <a:pt x="3817941" y="989070"/>
                </a:lnTo>
                <a:lnTo>
                  <a:pt x="3762969" y="998291"/>
                </a:lnTo>
                <a:lnTo>
                  <a:pt x="3706828" y="1007157"/>
                </a:lnTo>
                <a:lnTo>
                  <a:pt x="3649550" y="1015660"/>
                </a:lnTo>
                <a:lnTo>
                  <a:pt x="3591164" y="1023794"/>
                </a:lnTo>
                <a:lnTo>
                  <a:pt x="3531704" y="1031551"/>
                </a:lnTo>
                <a:lnTo>
                  <a:pt x="3471199" y="1038924"/>
                </a:lnTo>
                <a:lnTo>
                  <a:pt x="3409682" y="1045905"/>
                </a:lnTo>
                <a:lnTo>
                  <a:pt x="3347183" y="1052488"/>
                </a:lnTo>
                <a:lnTo>
                  <a:pt x="3283733" y="1058666"/>
                </a:lnTo>
                <a:lnTo>
                  <a:pt x="3219364" y="1064431"/>
                </a:lnTo>
                <a:lnTo>
                  <a:pt x="3154107" y="1069776"/>
                </a:lnTo>
                <a:lnTo>
                  <a:pt x="3087992" y="1074694"/>
                </a:lnTo>
                <a:lnTo>
                  <a:pt x="3021053" y="1079178"/>
                </a:lnTo>
                <a:lnTo>
                  <a:pt x="2953318" y="1083220"/>
                </a:lnTo>
                <a:lnTo>
                  <a:pt x="2884820" y="1086814"/>
                </a:lnTo>
                <a:lnTo>
                  <a:pt x="2815591" y="1089951"/>
                </a:lnTo>
                <a:lnTo>
                  <a:pt x="2745660" y="1092626"/>
                </a:lnTo>
                <a:lnTo>
                  <a:pt x="2675059" y="1094830"/>
                </a:lnTo>
                <a:lnTo>
                  <a:pt x="2603820" y="1096558"/>
                </a:lnTo>
                <a:lnTo>
                  <a:pt x="2531974" y="1097800"/>
                </a:lnTo>
                <a:lnTo>
                  <a:pt x="2459551" y="1098551"/>
                </a:lnTo>
                <a:lnTo>
                  <a:pt x="2386584" y="1098803"/>
                </a:lnTo>
                <a:lnTo>
                  <a:pt x="2313616" y="1098551"/>
                </a:lnTo>
                <a:lnTo>
                  <a:pt x="2241193" y="1097800"/>
                </a:lnTo>
                <a:lnTo>
                  <a:pt x="2169347" y="1096558"/>
                </a:lnTo>
                <a:lnTo>
                  <a:pt x="2098108" y="1094830"/>
                </a:lnTo>
                <a:lnTo>
                  <a:pt x="2027507" y="1092626"/>
                </a:lnTo>
                <a:lnTo>
                  <a:pt x="1957576" y="1089951"/>
                </a:lnTo>
                <a:lnTo>
                  <a:pt x="1888347" y="1086814"/>
                </a:lnTo>
                <a:lnTo>
                  <a:pt x="1819849" y="1083220"/>
                </a:lnTo>
                <a:lnTo>
                  <a:pt x="1752114" y="1079178"/>
                </a:lnTo>
                <a:lnTo>
                  <a:pt x="1685175" y="1074694"/>
                </a:lnTo>
                <a:lnTo>
                  <a:pt x="1619060" y="1069776"/>
                </a:lnTo>
                <a:lnTo>
                  <a:pt x="1553803" y="1064431"/>
                </a:lnTo>
                <a:lnTo>
                  <a:pt x="1489434" y="1058666"/>
                </a:lnTo>
                <a:lnTo>
                  <a:pt x="1425984" y="1052488"/>
                </a:lnTo>
                <a:lnTo>
                  <a:pt x="1363485" y="1045905"/>
                </a:lnTo>
                <a:lnTo>
                  <a:pt x="1301968" y="1038924"/>
                </a:lnTo>
                <a:lnTo>
                  <a:pt x="1241463" y="1031551"/>
                </a:lnTo>
                <a:lnTo>
                  <a:pt x="1182003" y="1023794"/>
                </a:lnTo>
                <a:lnTo>
                  <a:pt x="1123617" y="1015660"/>
                </a:lnTo>
                <a:lnTo>
                  <a:pt x="1066339" y="1007157"/>
                </a:lnTo>
                <a:lnTo>
                  <a:pt x="1010198" y="998291"/>
                </a:lnTo>
                <a:lnTo>
                  <a:pt x="955226" y="989070"/>
                </a:lnTo>
                <a:lnTo>
                  <a:pt x="901454" y="979501"/>
                </a:lnTo>
                <a:lnTo>
                  <a:pt x="848913" y="969591"/>
                </a:lnTo>
                <a:lnTo>
                  <a:pt x="797635" y="959348"/>
                </a:lnTo>
                <a:lnTo>
                  <a:pt x="747651" y="948777"/>
                </a:lnTo>
                <a:lnTo>
                  <a:pt x="698992" y="937888"/>
                </a:lnTo>
                <a:lnTo>
                  <a:pt x="651688" y="926686"/>
                </a:lnTo>
                <a:lnTo>
                  <a:pt x="605772" y="915179"/>
                </a:lnTo>
                <a:lnTo>
                  <a:pt x="561275" y="903375"/>
                </a:lnTo>
                <a:lnTo>
                  <a:pt x="518227" y="891280"/>
                </a:lnTo>
                <a:lnTo>
                  <a:pt x="476660" y="878901"/>
                </a:lnTo>
                <a:lnTo>
                  <a:pt x="436605" y="866246"/>
                </a:lnTo>
                <a:lnTo>
                  <a:pt x="398093" y="853322"/>
                </a:lnTo>
                <a:lnTo>
                  <a:pt x="361156" y="840136"/>
                </a:lnTo>
                <a:lnTo>
                  <a:pt x="292131" y="813008"/>
                </a:lnTo>
                <a:lnTo>
                  <a:pt x="229777" y="784918"/>
                </a:lnTo>
                <a:lnTo>
                  <a:pt x="174345" y="755924"/>
                </a:lnTo>
                <a:lnTo>
                  <a:pt x="126085" y="726084"/>
                </a:lnTo>
                <a:lnTo>
                  <a:pt x="85246" y="695455"/>
                </a:lnTo>
                <a:lnTo>
                  <a:pt x="52078" y="664094"/>
                </a:lnTo>
                <a:lnTo>
                  <a:pt x="26830" y="632060"/>
                </a:lnTo>
                <a:lnTo>
                  <a:pt x="4355" y="582870"/>
                </a:lnTo>
                <a:lnTo>
                  <a:pt x="0" y="54940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877309" y="6549338"/>
            <a:ext cx="2567940" cy="7861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ts val="2995"/>
              </a:lnSpc>
              <a:spcBef>
                <a:spcPts val="95"/>
              </a:spcBef>
            </a:pPr>
            <a:r>
              <a:rPr sz="2800" spc="-20" dirty="0">
                <a:solidFill>
                  <a:srgbClr val="385622"/>
                </a:solidFill>
                <a:latin typeface="Calibri"/>
                <a:cs typeface="Calibri"/>
              </a:rPr>
              <a:t>Data</a:t>
            </a:r>
            <a:r>
              <a:rPr sz="2800" spc="-40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385622"/>
                </a:solidFill>
                <a:latin typeface="Calibri"/>
                <a:cs typeface="Calibri"/>
              </a:rPr>
              <a:t>Warehouse:</a:t>
            </a:r>
            <a:endParaRPr sz="2800">
              <a:latin typeface="Calibri"/>
              <a:cs typeface="Calibri"/>
            </a:endParaRPr>
          </a:p>
          <a:p>
            <a:pPr marL="622935">
              <a:lnSpc>
                <a:spcPts val="2995"/>
              </a:lnSpc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Da</a:t>
            </a: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ta</a:t>
            </a:r>
            <a:r>
              <a:rPr sz="1000" spc="-9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4200" spc="-2070" baseline="-14880" dirty="0">
                <a:solidFill>
                  <a:srgbClr val="385622"/>
                </a:solidFill>
                <a:latin typeface="Calibri"/>
                <a:cs typeface="Calibri"/>
              </a:rPr>
              <a:t>K</a:t>
            </a: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Wa</a:t>
            </a:r>
            <a:r>
              <a:rPr sz="1000" spc="-350" dirty="0">
                <a:solidFill>
                  <a:srgbClr val="888888"/>
                </a:solidFill>
                <a:latin typeface="Calibri"/>
                <a:cs typeface="Calibri"/>
              </a:rPr>
              <a:t>r</a:t>
            </a:r>
            <a:r>
              <a:rPr sz="4200" spc="-465" baseline="-14880" dirty="0">
                <a:solidFill>
                  <a:srgbClr val="385622"/>
                </a:solidFill>
                <a:latin typeface="Calibri"/>
                <a:cs typeface="Calibri"/>
              </a:rPr>
              <a:t>l</a:t>
            </a:r>
            <a:r>
              <a:rPr sz="1000" spc="-210" dirty="0">
                <a:solidFill>
                  <a:srgbClr val="888888"/>
                </a:solidFill>
                <a:latin typeface="Calibri"/>
                <a:cs typeface="Calibri"/>
              </a:rPr>
              <a:t>e</a:t>
            </a:r>
            <a:r>
              <a:rPr sz="4200" spc="-1725" baseline="-14880" dirty="0">
                <a:solidFill>
                  <a:srgbClr val="385622"/>
                </a:solidFill>
                <a:latin typeface="Calibri"/>
                <a:cs typeface="Calibri"/>
              </a:rPr>
              <a:t>a</a:t>
            </a: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ho</a:t>
            </a:r>
            <a:r>
              <a:rPr sz="1000" spc="-445" dirty="0">
                <a:solidFill>
                  <a:srgbClr val="888888"/>
                </a:solidFill>
                <a:latin typeface="Calibri"/>
                <a:cs typeface="Calibri"/>
              </a:rPr>
              <a:t>u</a:t>
            </a:r>
            <a:r>
              <a:rPr sz="4200" spc="-315" baseline="-14880" dirty="0">
                <a:solidFill>
                  <a:srgbClr val="385622"/>
                </a:solidFill>
                <a:latin typeface="Calibri"/>
                <a:cs typeface="Calibri"/>
              </a:rPr>
              <a:t>i</a:t>
            </a:r>
            <a:r>
              <a:rPr sz="1000" spc="-195" dirty="0">
                <a:solidFill>
                  <a:srgbClr val="888888"/>
                </a:solidFill>
                <a:latin typeface="Calibri"/>
                <a:cs typeface="Calibri"/>
              </a:rPr>
              <a:t>s</a:t>
            </a:r>
            <a:r>
              <a:rPr sz="4200" spc="-3090" baseline="-14880" dirty="0">
                <a:solidFill>
                  <a:srgbClr val="385622"/>
                </a:solidFill>
                <a:latin typeface="Calibri"/>
                <a:cs typeface="Calibri"/>
              </a:rPr>
              <a:t>m</a:t>
            </a: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e</a:t>
            </a:r>
            <a:r>
              <a:rPr sz="1000" spc="-3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88888"/>
                </a:solidFill>
                <a:latin typeface="Calibri"/>
                <a:cs typeface="Calibri"/>
              </a:rPr>
              <a:t>151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178557" y="3036570"/>
            <a:ext cx="1534160" cy="1085850"/>
          </a:xfrm>
          <a:custGeom>
            <a:avLst/>
            <a:gdLst/>
            <a:ahLst/>
            <a:cxnLst/>
            <a:rect l="l" t="t" r="r" b="b"/>
            <a:pathLst>
              <a:path w="1534160" h="1085850">
                <a:moveTo>
                  <a:pt x="0" y="1085723"/>
                </a:moveTo>
                <a:lnTo>
                  <a:pt x="1534033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259829" y="3036570"/>
            <a:ext cx="1728470" cy="1274445"/>
          </a:xfrm>
          <a:custGeom>
            <a:avLst/>
            <a:gdLst/>
            <a:ahLst/>
            <a:cxnLst/>
            <a:rect l="l" t="t" r="r" b="b"/>
            <a:pathLst>
              <a:path w="1728470" h="1274445">
                <a:moveTo>
                  <a:pt x="0" y="0"/>
                </a:moveTo>
                <a:lnTo>
                  <a:pt x="1727962" y="1274191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169795" y="5936615"/>
            <a:ext cx="1304290" cy="685800"/>
          </a:xfrm>
          <a:custGeom>
            <a:avLst/>
            <a:gdLst/>
            <a:ahLst/>
            <a:cxnLst/>
            <a:rect l="l" t="t" r="r" b="b"/>
            <a:pathLst>
              <a:path w="1304289" h="685800">
                <a:moveTo>
                  <a:pt x="1193507" y="650008"/>
                </a:moveTo>
                <a:lnTo>
                  <a:pt x="1176020" y="683869"/>
                </a:lnTo>
                <a:lnTo>
                  <a:pt x="1303782" y="685520"/>
                </a:lnTo>
                <a:lnTo>
                  <a:pt x="1284247" y="658749"/>
                </a:lnTo>
                <a:lnTo>
                  <a:pt x="1210437" y="658749"/>
                </a:lnTo>
                <a:lnTo>
                  <a:pt x="1193507" y="650008"/>
                </a:lnTo>
                <a:close/>
              </a:path>
              <a:path w="1304289" h="685800">
                <a:moveTo>
                  <a:pt x="1210969" y="616195"/>
                </a:moveTo>
                <a:lnTo>
                  <a:pt x="1193507" y="650008"/>
                </a:lnTo>
                <a:lnTo>
                  <a:pt x="1210437" y="658749"/>
                </a:lnTo>
                <a:lnTo>
                  <a:pt x="1227835" y="624903"/>
                </a:lnTo>
                <a:lnTo>
                  <a:pt x="1210969" y="616195"/>
                </a:lnTo>
                <a:close/>
              </a:path>
              <a:path w="1304289" h="685800">
                <a:moveTo>
                  <a:pt x="1228470" y="582307"/>
                </a:moveTo>
                <a:lnTo>
                  <a:pt x="1210969" y="616195"/>
                </a:lnTo>
                <a:lnTo>
                  <a:pt x="1227835" y="624903"/>
                </a:lnTo>
                <a:lnTo>
                  <a:pt x="1210437" y="658749"/>
                </a:lnTo>
                <a:lnTo>
                  <a:pt x="1284247" y="658749"/>
                </a:lnTo>
                <a:lnTo>
                  <a:pt x="1228470" y="582307"/>
                </a:lnTo>
                <a:close/>
              </a:path>
              <a:path w="1304289" h="685800">
                <a:moveTo>
                  <a:pt x="17525" y="0"/>
                </a:moveTo>
                <a:lnTo>
                  <a:pt x="0" y="33781"/>
                </a:lnTo>
                <a:lnTo>
                  <a:pt x="1193507" y="650008"/>
                </a:lnTo>
                <a:lnTo>
                  <a:pt x="1210969" y="616195"/>
                </a:lnTo>
                <a:lnTo>
                  <a:pt x="175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48093" y="5937123"/>
            <a:ext cx="1149985" cy="685165"/>
          </a:xfrm>
          <a:custGeom>
            <a:avLst/>
            <a:gdLst/>
            <a:ahLst/>
            <a:cxnLst/>
            <a:rect l="l" t="t" r="r" b="b"/>
            <a:pathLst>
              <a:path w="1149984" h="685165">
                <a:moveTo>
                  <a:pt x="69723" y="577900"/>
                </a:moveTo>
                <a:lnTo>
                  <a:pt x="0" y="685012"/>
                </a:lnTo>
                <a:lnTo>
                  <a:pt x="127507" y="676503"/>
                </a:lnTo>
                <a:lnTo>
                  <a:pt x="113895" y="653275"/>
                </a:lnTo>
                <a:lnTo>
                  <a:pt x="91821" y="653275"/>
                </a:lnTo>
                <a:lnTo>
                  <a:pt x="72516" y="620407"/>
                </a:lnTo>
                <a:lnTo>
                  <a:pt x="88977" y="610756"/>
                </a:lnTo>
                <a:lnTo>
                  <a:pt x="69723" y="577900"/>
                </a:lnTo>
                <a:close/>
              </a:path>
              <a:path w="1149984" h="685165">
                <a:moveTo>
                  <a:pt x="88977" y="610756"/>
                </a:moveTo>
                <a:lnTo>
                  <a:pt x="72516" y="620407"/>
                </a:lnTo>
                <a:lnTo>
                  <a:pt x="91821" y="653275"/>
                </a:lnTo>
                <a:lnTo>
                  <a:pt x="108249" y="643641"/>
                </a:lnTo>
                <a:lnTo>
                  <a:pt x="88977" y="610756"/>
                </a:lnTo>
                <a:close/>
              </a:path>
              <a:path w="1149984" h="685165">
                <a:moveTo>
                  <a:pt x="108249" y="643641"/>
                </a:moveTo>
                <a:lnTo>
                  <a:pt x="91821" y="653275"/>
                </a:lnTo>
                <a:lnTo>
                  <a:pt x="113895" y="653275"/>
                </a:lnTo>
                <a:lnTo>
                  <a:pt x="108249" y="643641"/>
                </a:lnTo>
                <a:close/>
              </a:path>
              <a:path w="1149984" h="685165">
                <a:moveTo>
                  <a:pt x="1130680" y="0"/>
                </a:moveTo>
                <a:lnTo>
                  <a:pt x="88977" y="610756"/>
                </a:lnTo>
                <a:lnTo>
                  <a:pt x="108249" y="643641"/>
                </a:lnTo>
                <a:lnTo>
                  <a:pt x="1149984" y="32765"/>
                </a:lnTo>
                <a:lnTo>
                  <a:pt x="11306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58559" y="4519422"/>
            <a:ext cx="14776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4471C4"/>
                </a:solidFill>
                <a:latin typeface="Calibri"/>
                <a:cs typeface="Calibri"/>
              </a:rPr>
              <a:t>Berbeda</a:t>
            </a:r>
            <a:r>
              <a:rPr sz="2400" spc="-9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471C4"/>
                </a:solidFill>
                <a:latin typeface="Calibri"/>
                <a:cs typeface="Calibri"/>
              </a:rPr>
              <a:t>OS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912108" y="5515355"/>
            <a:ext cx="6169660" cy="1402080"/>
          </a:xfrm>
          <a:custGeom>
            <a:avLst/>
            <a:gdLst/>
            <a:ahLst/>
            <a:cxnLst/>
            <a:rect l="l" t="t" r="r" b="b"/>
            <a:pathLst>
              <a:path w="6169659" h="1402079">
                <a:moveTo>
                  <a:pt x="0" y="1402080"/>
                </a:moveTo>
                <a:lnTo>
                  <a:pt x="6169151" y="1402080"/>
                </a:lnTo>
                <a:lnTo>
                  <a:pt x="6169151" y="0"/>
                </a:lnTo>
                <a:lnTo>
                  <a:pt x="0" y="0"/>
                </a:lnTo>
                <a:lnTo>
                  <a:pt x="0" y="14020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912108" y="5515355"/>
            <a:ext cx="6169660" cy="1402080"/>
          </a:xfrm>
          <a:custGeom>
            <a:avLst/>
            <a:gdLst/>
            <a:ahLst/>
            <a:cxnLst/>
            <a:rect l="l" t="t" r="r" b="b"/>
            <a:pathLst>
              <a:path w="6169659" h="1402079">
                <a:moveTo>
                  <a:pt x="0" y="1402080"/>
                </a:moveTo>
                <a:lnTo>
                  <a:pt x="6169151" y="1402080"/>
                </a:lnTo>
                <a:lnTo>
                  <a:pt x="6169151" y="0"/>
                </a:lnTo>
                <a:lnTo>
                  <a:pt x="0" y="0"/>
                </a:lnTo>
                <a:lnTo>
                  <a:pt x="0" y="140208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129020" y="6367678"/>
            <a:ext cx="17354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4471C4"/>
                </a:solidFill>
                <a:latin typeface="Calibri"/>
                <a:cs typeface="Calibri"/>
              </a:rPr>
              <a:t>Berbeda</a:t>
            </a:r>
            <a:r>
              <a:rPr sz="2400" spc="-8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471C4"/>
                </a:solidFill>
                <a:latin typeface="Calibri"/>
                <a:cs typeface="Calibri"/>
              </a:rPr>
              <a:t>Jenis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12108" y="1761744"/>
            <a:ext cx="6169660" cy="1400810"/>
          </a:xfrm>
          <a:custGeom>
            <a:avLst/>
            <a:gdLst/>
            <a:ahLst/>
            <a:cxnLst/>
            <a:rect l="l" t="t" r="r" b="b"/>
            <a:pathLst>
              <a:path w="6169659" h="1400810">
                <a:moveTo>
                  <a:pt x="0" y="1400556"/>
                </a:moveTo>
                <a:lnTo>
                  <a:pt x="6169151" y="1400556"/>
                </a:lnTo>
                <a:lnTo>
                  <a:pt x="6169151" y="0"/>
                </a:lnTo>
                <a:lnTo>
                  <a:pt x="0" y="0"/>
                </a:lnTo>
                <a:lnTo>
                  <a:pt x="0" y="14005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12108" y="1761744"/>
            <a:ext cx="6169660" cy="1400810"/>
          </a:xfrm>
          <a:custGeom>
            <a:avLst/>
            <a:gdLst/>
            <a:ahLst/>
            <a:cxnLst/>
            <a:rect l="l" t="t" r="r" b="b"/>
            <a:pathLst>
              <a:path w="6169659" h="1400810">
                <a:moveTo>
                  <a:pt x="0" y="1400556"/>
                </a:moveTo>
                <a:lnTo>
                  <a:pt x="6169151" y="1400556"/>
                </a:lnTo>
                <a:lnTo>
                  <a:pt x="6169151" y="0"/>
                </a:lnTo>
                <a:lnTo>
                  <a:pt x="0" y="0"/>
                </a:lnTo>
                <a:lnTo>
                  <a:pt x="0" y="140055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955284" y="2613152"/>
            <a:ext cx="20834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4471C4"/>
                </a:solidFill>
                <a:latin typeface="Calibri"/>
                <a:cs typeface="Calibri"/>
              </a:rPr>
              <a:t>Berbeda</a:t>
            </a:r>
            <a:r>
              <a:rPr sz="2400" spc="-9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471C4"/>
                </a:solidFill>
                <a:latin typeface="Calibri"/>
                <a:cs typeface="Calibri"/>
              </a:rPr>
              <a:t>Aplikasi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13245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-30" dirty="0">
                <a:solidFill>
                  <a:srgbClr val="DDEDFF"/>
                </a:solidFill>
              </a:rPr>
              <a:t>Terintegrasi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84555" y="7156322"/>
            <a:ext cx="4819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44"/>
              </a:lnSpc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</a:t>
            </a:r>
            <a:r>
              <a:rPr sz="1000" spc="-3800" dirty="0">
                <a:solidFill>
                  <a:srgbClr val="888888"/>
                </a:solidFill>
                <a:latin typeface="Calibri"/>
                <a:cs typeface="Calibri"/>
              </a:rPr>
              <a:t>8</a:t>
            </a: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563623"/>
            <a:ext cx="3912235" cy="239395"/>
          </a:xfrm>
          <a:custGeom>
            <a:avLst/>
            <a:gdLst/>
            <a:ahLst/>
            <a:cxnLst/>
            <a:rect l="l" t="t" r="r" b="b"/>
            <a:pathLst>
              <a:path w="3912235" h="239394">
                <a:moveTo>
                  <a:pt x="0" y="239268"/>
                </a:moveTo>
                <a:lnTo>
                  <a:pt x="3912108" y="239268"/>
                </a:lnTo>
                <a:lnTo>
                  <a:pt x="3912108" y="0"/>
                </a:lnTo>
                <a:lnTo>
                  <a:pt x="0" y="0"/>
                </a:lnTo>
                <a:lnTo>
                  <a:pt x="0" y="23926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2234184"/>
            <a:ext cx="3912235" cy="5325110"/>
          </a:xfrm>
          <a:custGeom>
            <a:avLst/>
            <a:gdLst/>
            <a:ahLst/>
            <a:cxnLst/>
            <a:rect l="l" t="t" r="r" b="b"/>
            <a:pathLst>
              <a:path w="3912235" h="5325109">
                <a:moveTo>
                  <a:pt x="0" y="5324855"/>
                </a:moveTo>
                <a:lnTo>
                  <a:pt x="3912108" y="5324855"/>
                </a:lnTo>
                <a:lnTo>
                  <a:pt x="3912108" y="0"/>
                </a:lnTo>
                <a:lnTo>
                  <a:pt x="0" y="0"/>
                </a:lnTo>
                <a:lnTo>
                  <a:pt x="0" y="5324855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1802892"/>
            <a:ext cx="3912235" cy="431800"/>
          </a:xfrm>
          <a:custGeom>
            <a:avLst/>
            <a:gdLst/>
            <a:ahLst/>
            <a:cxnLst/>
            <a:rect l="l" t="t" r="r" b="b"/>
            <a:pathLst>
              <a:path w="3912235" h="431800">
                <a:moveTo>
                  <a:pt x="0" y="431291"/>
                </a:moveTo>
                <a:lnTo>
                  <a:pt x="3912108" y="431291"/>
                </a:lnTo>
                <a:lnTo>
                  <a:pt x="3912108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8739" y="1667893"/>
            <a:ext cx="2361565" cy="1027430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Sisi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Penghimpunan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Sisi</a:t>
            </a:r>
            <a:r>
              <a:rPr sz="2400" spc="-25" dirty="0">
                <a:solidFill>
                  <a:srgbClr val="668777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668777"/>
                </a:solidFill>
                <a:latin typeface="Calibri"/>
                <a:cs typeface="Calibri"/>
              </a:rPr>
              <a:t>Dataset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25868" y="1780032"/>
            <a:ext cx="886967" cy="877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40423" y="1764792"/>
            <a:ext cx="885431" cy="8930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509259" y="1761744"/>
            <a:ext cx="931163" cy="9174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31408" y="3666744"/>
            <a:ext cx="2410967" cy="891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71388" y="5533644"/>
            <a:ext cx="2642616" cy="8854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8</a:t>
            </a:fld>
            <a:endParaRPr spc="-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3303" y="3970782"/>
            <a:ext cx="32861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9880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4471C4"/>
                </a:solidFill>
                <a:latin typeface="Calibri"/>
                <a:cs typeface="Calibri"/>
              </a:rPr>
              <a:t>Berbeda </a:t>
            </a:r>
            <a:r>
              <a:rPr sz="2400" spc="-10" dirty="0">
                <a:solidFill>
                  <a:srgbClr val="4471C4"/>
                </a:solidFill>
                <a:latin typeface="Calibri"/>
                <a:cs typeface="Calibri"/>
              </a:rPr>
              <a:t>Atribut:  </a:t>
            </a:r>
            <a:r>
              <a:rPr sz="2400" spc="-5" dirty="0">
                <a:solidFill>
                  <a:srgbClr val="4471C4"/>
                </a:solidFill>
                <a:latin typeface="Calibri"/>
                <a:cs typeface="Calibri"/>
              </a:rPr>
              <a:t>Cust_name,</a:t>
            </a:r>
            <a:r>
              <a:rPr sz="2400" spc="-7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471C4"/>
                </a:solidFill>
                <a:latin typeface="Calibri"/>
                <a:cs typeface="Calibri"/>
              </a:rPr>
              <a:t>customer_nm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912108" y="5515355"/>
            <a:ext cx="6169660" cy="1402080"/>
          </a:xfrm>
          <a:custGeom>
            <a:avLst/>
            <a:gdLst/>
            <a:ahLst/>
            <a:cxnLst/>
            <a:rect l="l" t="t" r="r" b="b"/>
            <a:pathLst>
              <a:path w="6169659" h="1402079">
                <a:moveTo>
                  <a:pt x="0" y="1402080"/>
                </a:moveTo>
                <a:lnTo>
                  <a:pt x="6169151" y="1402080"/>
                </a:lnTo>
                <a:lnTo>
                  <a:pt x="6169151" y="0"/>
                </a:lnTo>
                <a:lnTo>
                  <a:pt x="0" y="0"/>
                </a:lnTo>
                <a:lnTo>
                  <a:pt x="0" y="14020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912108" y="5515355"/>
            <a:ext cx="6169660" cy="1402080"/>
          </a:xfrm>
          <a:custGeom>
            <a:avLst/>
            <a:gdLst/>
            <a:ahLst/>
            <a:cxnLst/>
            <a:rect l="l" t="t" r="r" b="b"/>
            <a:pathLst>
              <a:path w="6169659" h="1402079">
                <a:moveTo>
                  <a:pt x="0" y="1402080"/>
                </a:moveTo>
                <a:lnTo>
                  <a:pt x="6169151" y="1402080"/>
                </a:lnTo>
                <a:lnTo>
                  <a:pt x="6169151" y="0"/>
                </a:lnTo>
                <a:lnTo>
                  <a:pt x="0" y="0"/>
                </a:lnTo>
                <a:lnTo>
                  <a:pt x="0" y="140208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63971" y="5819013"/>
            <a:ext cx="3268979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7721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4471C4"/>
                </a:solidFill>
                <a:latin typeface="Calibri"/>
                <a:cs typeface="Calibri"/>
              </a:rPr>
              <a:t>Berbeda </a:t>
            </a:r>
            <a:r>
              <a:rPr sz="2400" spc="-15" dirty="0">
                <a:solidFill>
                  <a:srgbClr val="4471C4"/>
                </a:solidFill>
                <a:latin typeface="Calibri"/>
                <a:cs typeface="Calibri"/>
              </a:rPr>
              <a:t>Format:  </a:t>
            </a:r>
            <a:r>
              <a:rPr sz="2400" spc="-5" dirty="0">
                <a:solidFill>
                  <a:srgbClr val="4471C4"/>
                </a:solidFill>
                <a:latin typeface="Calibri"/>
                <a:cs typeface="Calibri"/>
              </a:rPr>
              <a:t>Rp100.000,00; 200£;</a:t>
            </a:r>
            <a:r>
              <a:rPr sz="2400" spc="-7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471C4"/>
                </a:solidFill>
                <a:latin typeface="Calibri"/>
                <a:cs typeface="Calibri"/>
              </a:rPr>
              <a:t>100$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12108" y="1761744"/>
            <a:ext cx="6169660" cy="1400810"/>
          </a:xfrm>
          <a:custGeom>
            <a:avLst/>
            <a:gdLst/>
            <a:ahLst/>
            <a:cxnLst/>
            <a:rect l="l" t="t" r="r" b="b"/>
            <a:pathLst>
              <a:path w="6169659" h="1400810">
                <a:moveTo>
                  <a:pt x="0" y="1400556"/>
                </a:moveTo>
                <a:lnTo>
                  <a:pt x="6169151" y="1400556"/>
                </a:lnTo>
                <a:lnTo>
                  <a:pt x="6169151" y="0"/>
                </a:lnTo>
                <a:lnTo>
                  <a:pt x="0" y="0"/>
                </a:lnTo>
                <a:lnTo>
                  <a:pt x="0" y="14005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12108" y="1761744"/>
            <a:ext cx="6169660" cy="1400810"/>
          </a:xfrm>
          <a:custGeom>
            <a:avLst/>
            <a:gdLst/>
            <a:ahLst/>
            <a:cxnLst/>
            <a:rect l="l" t="t" r="r" b="b"/>
            <a:pathLst>
              <a:path w="6169659" h="1400810">
                <a:moveTo>
                  <a:pt x="0" y="1400556"/>
                </a:moveTo>
                <a:lnTo>
                  <a:pt x="6169151" y="1400556"/>
                </a:lnTo>
                <a:lnTo>
                  <a:pt x="6169151" y="0"/>
                </a:lnTo>
                <a:lnTo>
                  <a:pt x="0" y="0"/>
                </a:lnTo>
                <a:lnTo>
                  <a:pt x="0" y="140055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946141" y="2064511"/>
            <a:ext cx="410781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8803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668777"/>
                </a:solidFill>
                <a:latin typeface="Calibri"/>
                <a:cs typeface="Calibri"/>
              </a:rPr>
              <a:t>Berbeda </a:t>
            </a:r>
            <a:r>
              <a:rPr sz="2400" spc="-10" dirty="0">
                <a:solidFill>
                  <a:srgbClr val="668777"/>
                </a:solidFill>
                <a:latin typeface="Calibri"/>
                <a:cs typeface="Calibri"/>
              </a:rPr>
              <a:t>Penamaan:  </a:t>
            </a: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Customer_file.xls,</a:t>
            </a:r>
            <a:r>
              <a:rPr sz="2400" spc="-45" dirty="0">
                <a:solidFill>
                  <a:srgbClr val="668777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File_cust14.xls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13245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-30" dirty="0">
                <a:solidFill>
                  <a:srgbClr val="DDEDFF"/>
                </a:solidFill>
              </a:rPr>
              <a:t>Terintegrasi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84555" y="7156322"/>
            <a:ext cx="4819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44"/>
              </a:lnSpc>
            </a:pP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</a:t>
            </a:r>
            <a:r>
              <a:rPr sz="1000" spc="-3800" dirty="0">
                <a:solidFill>
                  <a:srgbClr val="888888"/>
                </a:solidFill>
                <a:latin typeface="Calibri"/>
                <a:cs typeface="Calibri"/>
              </a:rPr>
              <a:t>8</a:t>
            </a:r>
            <a:r>
              <a:rPr sz="1000" spc="-10" dirty="0">
                <a:solidFill>
                  <a:srgbClr val="888888"/>
                </a:solidFill>
                <a:latin typeface="Calibri"/>
                <a:cs typeface="Calibri"/>
              </a:rPr>
              <a:t>2/1/2018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563623"/>
            <a:ext cx="3912235" cy="239395"/>
          </a:xfrm>
          <a:custGeom>
            <a:avLst/>
            <a:gdLst/>
            <a:ahLst/>
            <a:cxnLst/>
            <a:rect l="l" t="t" r="r" b="b"/>
            <a:pathLst>
              <a:path w="3912235" h="239394">
                <a:moveTo>
                  <a:pt x="0" y="239268"/>
                </a:moveTo>
                <a:lnTo>
                  <a:pt x="3912108" y="239268"/>
                </a:lnTo>
                <a:lnTo>
                  <a:pt x="3912108" y="0"/>
                </a:lnTo>
                <a:lnTo>
                  <a:pt x="0" y="0"/>
                </a:lnTo>
                <a:lnTo>
                  <a:pt x="0" y="23926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2234184"/>
            <a:ext cx="3912235" cy="70485"/>
          </a:xfrm>
          <a:custGeom>
            <a:avLst/>
            <a:gdLst/>
            <a:ahLst/>
            <a:cxnLst/>
            <a:rect l="l" t="t" r="r" b="b"/>
            <a:pathLst>
              <a:path w="3912235" h="70485">
                <a:moveTo>
                  <a:pt x="0" y="70103"/>
                </a:moveTo>
                <a:lnTo>
                  <a:pt x="3912108" y="70103"/>
                </a:lnTo>
                <a:lnTo>
                  <a:pt x="3912108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2734056"/>
            <a:ext cx="3912235" cy="4825365"/>
          </a:xfrm>
          <a:custGeom>
            <a:avLst/>
            <a:gdLst/>
            <a:ahLst/>
            <a:cxnLst/>
            <a:rect l="l" t="t" r="r" b="b"/>
            <a:pathLst>
              <a:path w="3912235" h="4825365">
                <a:moveTo>
                  <a:pt x="0" y="4824983"/>
                </a:moveTo>
                <a:lnTo>
                  <a:pt x="3912108" y="4824983"/>
                </a:lnTo>
                <a:lnTo>
                  <a:pt x="3912108" y="0"/>
                </a:lnTo>
                <a:lnTo>
                  <a:pt x="0" y="0"/>
                </a:lnTo>
                <a:lnTo>
                  <a:pt x="0" y="4824983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1802892"/>
            <a:ext cx="3912235" cy="431800"/>
          </a:xfrm>
          <a:custGeom>
            <a:avLst/>
            <a:gdLst/>
            <a:ahLst/>
            <a:cxnLst/>
            <a:rect l="l" t="t" r="r" b="b"/>
            <a:pathLst>
              <a:path w="3912235" h="431800">
                <a:moveTo>
                  <a:pt x="0" y="431291"/>
                </a:moveTo>
                <a:lnTo>
                  <a:pt x="3912108" y="431291"/>
                </a:lnTo>
                <a:lnTo>
                  <a:pt x="3912108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304288"/>
            <a:ext cx="3912235" cy="429895"/>
          </a:xfrm>
          <a:custGeom>
            <a:avLst/>
            <a:gdLst/>
            <a:ahLst/>
            <a:cxnLst/>
            <a:rect l="l" t="t" r="r" b="b"/>
            <a:pathLst>
              <a:path w="3912235" h="429894">
                <a:moveTo>
                  <a:pt x="0" y="429767"/>
                </a:moveTo>
                <a:lnTo>
                  <a:pt x="3912108" y="429767"/>
                </a:lnTo>
                <a:lnTo>
                  <a:pt x="3912108" y="0"/>
                </a:lnTo>
                <a:lnTo>
                  <a:pt x="0" y="0"/>
                </a:lnTo>
                <a:lnTo>
                  <a:pt x="0" y="429767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8739" y="1667893"/>
            <a:ext cx="2361565" cy="1027430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Sisi</a:t>
            </a:r>
            <a:r>
              <a:rPr sz="2400" spc="-75" dirty="0">
                <a:solidFill>
                  <a:srgbClr val="668777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668777"/>
                </a:solidFill>
                <a:latin typeface="Calibri"/>
                <a:cs typeface="Calibri"/>
              </a:rPr>
              <a:t>Penghimpunan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Sisi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Dataset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9</a:t>
            </a:fld>
            <a:endParaRPr spc="-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96468" y="2561844"/>
            <a:ext cx="2649220" cy="844550"/>
          </a:xfrm>
          <a:custGeom>
            <a:avLst/>
            <a:gdLst/>
            <a:ahLst/>
            <a:cxnLst/>
            <a:rect l="l" t="t" r="r" b="b"/>
            <a:pathLst>
              <a:path w="2649220" h="844550">
                <a:moveTo>
                  <a:pt x="0" y="844296"/>
                </a:moveTo>
                <a:lnTo>
                  <a:pt x="2648711" y="844296"/>
                </a:lnTo>
                <a:lnTo>
                  <a:pt x="2648711" y="0"/>
                </a:lnTo>
                <a:lnTo>
                  <a:pt x="0" y="0"/>
                </a:lnTo>
                <a:lnTo>
                  <a:pt x="0" y="844296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96468" y="2561844"/>
            <a:ext cx="2649220" cy="1059180"/>
          </a:xfrm>
          <a:custGeom>
            <a:avLst/>
            <a:gdLst/>
            <a:ahLst/>
            <a:cxnLst/>
            <a:rect l="l" t="t" r="r" b="b"/>
            <a:pathLst>
              <a:path w="2649220" h="1059179">
                <a:moveTo>
                  <a:pt x="0" y="1059180"/>
                </a:moveTo>
                <a:lnTo>
                  <a:pt x="2648711" y="1059180"/>
                </a:lnTo>
                <a:lnTo>
                  <a:pt x="2648711" y="0"/>
                </a:lnTo>
                <a:lnTo>
                  <a:pt x="0" y="0"/>
                </a:lnTo>
                <a:lnTo>
                  <a:pt x="0" y="1059180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96468" y="2555748"/>
            <a:ext cx="2649220" cy="8509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85420" rIns="0" bIns="0" rtlCol="0">
            <a:spAutoFit/>
          </a:bodyPr>
          <a:lstStyle/>
          <a:p>
            <a:pPr marL="742315" marR="687070" indent="-48895">
              <a:lnSpc>
                <a:spcPts val="2640"/>
              </a:lnSpc>
              <a:spcBef>
                <a:spcPts val="1460"/>
              </a:spcBef>
            </a:pPr>
            <a:r>
              <a:rPr sz="2400" strike="sngStrike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trike="sngStrike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trike="sngStrike" dirty="0">
                <a:solidFill>
                  <a:srgbClr val="FFFFFF"/>
                </a:solidFill>
                <a:latin typeface="Calibri"/>
                <a:cs typeface="Calibri"/>
              </a:rPr>
              <a:t>tidak </a:t>
            </a:r>
            <a:r>
              <a:rPr sz="2400" strike="noStrike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trike="sngStrike" spc="-20" dirty="0">
                <a:solidFill>
                  <a:srgbClr val="FFFFFF"/>
                </a:solidFill>
                <a:latin typeface="Calibri"/>
                <a:cs typeface="Calibri"/>
              </a:rPr>
              <a:t>konsisten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96468" y="3406140"/>
            <a:ext cx="2649220" cy="2854960"/>
          </a:xfrm>
          <a:custGeom>
            <a:avLst/>
            <a:gdLst/>
            <a:ahLst/>
            <a:cxnLst/>
            <a:rect l="l" t="t" r="r" b="b"/>
            <a:pathLst>
              <a:path w="2649220" h="2854960">
                <a:moveTo>
                  <a:pt x="0" y="2854452"/>
                </a:moveTo>
                <a:lnTo>
                  <a:pt x="2648711" y="2854452"/>
                </a:lnTo>
                <a:lnTo>
                  <a:pt x="2648711" y="0"/>
                </a:lnTo>
                <a:lnTo>
                  <a:pt x="0" y="0"/>
                </a:lnTo>
                <a:lnTo>
                  <a:pt x="0" y="2854452"/>
                </a:lnTo>
                <a:close/>
              </a:path>
            </a:pathLst>
          </a:custGeom>
          <a:solidFill>
            <a:srgbClr val="D2DEEE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96468" y="3406140"/>
            <a:ext cx="2649220" cy="2854960"/>
          </a:xfrm>
          <a:custGeom>
            <a:avLst/>
            <a:gdLst/>
            <a:ahLst/>
            <a:cxnLst/>
            <a:rect l="l" t="t" r="r" b="b"/>
            <a:pathLst>
              <a:path w="2649220" h="2854960">
                <a:moveTo>
                  <a:pt x="0" y="2854452"/>
                </a:moveTo>
                <a:lnTo>
                  <a:pt x="2648711" y="2854452"/>
                </a:lnTo>
                <a:lnTo>
                  <a:pt x="2648711" y="0"/>
                </a:lnTo>
                <a:lnTo>
                  <a:pt x="0" y="0"/>
                </a:lnTo>
                <a:lnTo>
                  <a:pt x="0" y="2854452"/>
                </a:lnTo>
                <a:close/>
              </a:path>
            </a:pathLst>
          </a:custGeom>
          <a:ln w="12191">
            <a:solidFill>
              <a:srgbClr val="D2D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15511" y="2561844"/>
            <a:ext cx="2649220" cy="844550"/>
          </a:xfrm>
          <a:custGeom>
            <a:avLst/>
            <a:gdLst/>
            <a:ahLst/>
            <a:cxnLst/>
            <a:rect l="l" t="t" r="r" b="b"/>
            <a:pathLst>
              <a:path w="2649220" h="844550">
                <a:moveTo>
                  <a:pt x="0" y="844296"/>
                </a:moveTo>
                <a:lnTo>
                  <a:pt x="2648712" y="844296"/>
                </a:lnTo>
                <a:lnTo>
                  <a:pt x="2648712" y="0"/>
                </a:lnTo>
                <a:lnTo>
                  <a:pt x="0" y="0"/>
                </a:lnTo>
                <a:lnTo>
                  <a:pt x="0" y="844296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15511" y="2561844"/>
            <a:ext cx="2649220" cy="1059180"/>
          </a:xfrm>
          <a:custGeom>
            <a:avLst/>
            <a:gdLst/>
            <a:ahLst/>
            <a:cxnLst/>
            <a:rect l="l" t="t" r="r" b="b"/>
            <a:pathLst>
              <a:path w="2649220" h="1059179">
                <a:moveTo>
                  <a:pt x="0" y="1059180"/>
                </a:moveTo>
                <a:lnTo>
                  <a:pt x="2648712" y="1059180"/>
                </a:lnTo>
                <a:lnTo>
                  <a:pt x="2648712" y="0"/>
                </a:lnTo>
                <a:lnTo>
                  <a:pt x="0" y="0"/>
                </a:lnTo>
                <a:lnTo>
                  <a:pt x="0" y="1059180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715511" y="2555748"/>
            <a:ext cx="2649220" cy="8509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85420" rIns="0" bIns="0" rtlCol="0">
            <a:spAutoFit/>
          </a:bodyPr>
          <a:lstStyle/>
          <a:p>
            <a:pPr marL="353060" marR="344805" indent="152400">
              <a:lnSpc>
                <a:spcPts val="2640"/>
              </a:lnSpc>
              <a:spcBef>
                <a:spcPts val="146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Standardisasi 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komponen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715511" y="3406140"/>
            <a:ext cx="2649220" cy="2854960"/>
          </a:xfrm>
          <a:custGeom>
            <a:avLst/>
            <a:gdLst/>
            <a:ahLst/>
            <a:cxnLst/>
            <a:rect l="l" t="t" r="r" b="b"/>
            <a:pathLst>
              <a:path w="2649220" h="2854960">
                <a:moveTo>
                  <a:pt x="0" y="2854452"/>
                </a:moveTo>
                <a:lnTo>
                  <a:pt x="2648712" y="2854452"/>
                </a:lnTo>
                <a:lnTo>
                  <a:pt x="2648712" y="0"/>
                </a:lnTo>
                <a:lnTo>
                  <a:pt x="0" y="0"/>
                </a:lnTo>
                <a:lnTo>
                  <a:pt x="0" y="2854452"/>
                </a:lnTo>
                <a:close/>
              </a:path>
            </a:pathLst>
          </a:custGeom>
          <a:solidFill>
            <a:srgbClr val="D2DEEE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15511" y="3406140"/>
            <a:ext cx="2649220" cy="2854960"/>
          </a:xfrm>
          <a:custGeom>
            <a:avLst/>
            <a:gdLst/>
            <a:ahLst/>
            <a:cxnLst/>
            <a:rect l="l" t="t" r="r" b="b"/>
            <a:pathLst>
              <a:path w="2649220" h="2854960">
                <a:moveTo>
                  <a:pt x="0" y="2854452"/>
                </a:moveTo>
                <a:lnTo>
                  <a:pt x="2648712" y="2854452"/>
                </a:lnTo>
                <a:lnTo>
                  <a:pt x="2648712" y="0"/>
                </a:lnTo>
                <a:lnTo>
                  <a:pt x="0" y="0"/>
                </a:lnTo>
                <a:lnTo>
                  <a:pt x="0" y="2854452"/>
                </a:lnTo>
                <a:close/>
              </a:path>
            </a:pathLst>
          </a:custGeom>
          <a:ln w="12192">
            <a:solidFill>
              <a:srgbClr val="D2D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36080" y="2561844"/>
            <a:ext cx="2649220" cy="844550"/>
          </a:xfrm>
          <a:custGeom>
            <a:avLst/>
            <a:gdLst/>
            <a:ahLst/>
            <a:cxnLst/>
            <a:rect l="l" t="t" r="r" b="b"/>
            <a:pathLst>
              <a:path w="2649220" h="844550">
                <a:moveTo>
                  <a:pt x="0" y="844296"/>
                </a:moveTo>
                <a:lnTo>
                  <a:pt x="2648712" y="844296"/>
                </a:lnTo>
                <a:lnTo>
                  <a:pt x="2648712" y="0"/>
                </a:lnTo>
                <a:lnTo>
                  <a:pt x="0" y="0"/>
                </a:lnTo>
                <a:lnTo>
                  <a:pt x="0" y="844296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736080" y="2561844"/>
            <a:ext cx="2649220" cy="1059180"/>
          </a:xfrm>
          <a:custGeom>
            <a:avLst/>
            <a:gdLst/>
            <a:ahLst/>
            <a:cxnLst/>
            <a:rect l="l" t="t" r="r" b="b"/>
            <a:pathLst>
              <a:path w="2649220" h="1059179">
                <a:moveTo>
                  <a:pt x="0" y="1059180"/>
                </a:moveTo>
                <a:lnTo>
                  <a:pt x="2648712" y="1059180"/>
                </a:lnTo>
                <a:lnTo>
                  <a:pt x="2648712" y="0"/>
                </a:lnTo>
                <a:lnTo>
                  <a:pt x="0" y="0"/>
                </a:lnTo>
                <a:lnTo>
                  <a:pt x="0" y="1059180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736080" y="2555748"/>
            <a:ext cx="2649220" cy="8509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150">
              <a:latin typeface="Times New Roman"/>
              <a:cs typeface="Times New Roman"/>
            </a:endParaRPr>
          </a:p>
          <a:p>
            <a:pPr marL="280670">
              <a:lnSpc>
                <a:spcPct val="100000"/>
              </a:lnSpc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Pemaknaan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736080" y="3406140"/>
            <a:ext cx="2649220" cy="2854960"/>
          </a:xfrm>
          <a:custGeom>
            <a:avLst/>
            <a:gdLst/>
            <a:ahLst/>
            <a:cxnLst/>
            <a:rect l="l" t="t" r="r" b="b"/>
            <a:pathLst>
              <a:path w="2649220" h="2854960">
                <a:moveTo>
                  <a:pt x="0" y="2854452"/>
                </a:moveTo>
                <a:lnTo>
                  <a:pt x="2648712" y="2854452"/>
                </a:lnTo>
                <a:lnTo>
                  <a:pt x="2648712" y="0"/>
                </a:lnTo>
                <a:lnTo>
                  <a:pt x="0" y="0"/>
                </a:lnTo>
                <a:lnTo>
                  <a:pt x="0" y="2854452"/>
                </a:lnTo>
                <a:close/>
              </a:path>
            </a:pathLst>
          </a:custGeom>
          <a:solidFill>
            <a:srgbClr val="D2DEEE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36080" y="3406140"/>
            <a:ext cx="2649220" cy="2854960"/>
          </a:xfrm>
          <a:custGeom>
            <a:avLst/>
            <a:gdLst/>
            <a:ahLst/>
            <a:cxnLst/>
            <a:rect l="l" t="t" r="r" b="b"/>
            <a:pathLst>
              <a:path w="2649220" h="2854960">
                <a:moveTo>
                  <a:pt x="0" y="2854452"/>
                </a:moveTo>
                <a:lnTo>
                  <a:pt x="2648712" y="2854452"/>
                </a:lnTo>
                <a:lnTo>
                  <a:pt x="2648712" y="0"/>
                </a:lnTo>
                <a:lnTo>
                  <a:pt x="0" y="0"/>
                </a:lnTo>
                <a:lnTo>
                  <a:pt x="0" y="2854452"/>
                </a:lnTo>
                <a:close/>
              </a:path>
            </a:pathLst>
          </a:custGeom>
          <a:ln w="12192">
            <a:solidFill>
              <a:srgbClr val="D2D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13245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-30" dirty="0">
                <a:solidFill>
                  <a:srgbClr val="DDEDFF"/>
                </a:solidFill>
              </a:rPr>
              <a:t>Terintegrasi</a:t>
            </a:r>
          </a:p>
        </p:txBody>
      </p:sp>
      <p:sp>
        <p:nvSpPr>
          <p:cNvPr id="19" name="object 19"/>
          <p:cNvSpPr/>
          <p:nvPr/>
        </p:nvSpPr>
        <p:spPr>
          <a:xfrm>
            <a:off x="1014983" y="3906011"/>
            <a:ext cx="1946148" cy="19461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797808" y="3982211"/>
            <a:ext cx="2484119" cy="18608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934200" y="4070604"/>
            <a:ext cx="2378963" cy="17724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10</a:t>
            </a:fld>
            <a:endParaRPr spc="-5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641985"/>
          </a:xfrm>
          <a:custGeom>
            <a:avLst/>
            <a:gdLst/>
            <a:ahLst/>
            <a:cxnLst/>
            <a:rect l="l" t="t" r="r" b="b"/>
            <a:pathLst>
              <a:path w="10081260" h="641985">
                <a:moveTo>
                  <a:pt x="0" y="641603"/>
                </a:moveTo>
                <a:lnTo>
                  <a:pt x="10081260" y="641603"/>
                </a:lnTo>
                <a:lnTo>
                  <a:pt x="10081260" y="0"/>
                </a:lnTo>
                <a:lnTo>
                  <a:pt x="0" y="0"/>
                </a:lnTo>
                <a:lnTo>
                  <a:pt x="0" y="641603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71294"/>
            <a:ext cx="66598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latin typeface="Calibri"/>
                <a:cs typeface="Calibri"/>
              </a:rPr>
              <a:t>Sebelum </a:t>
            </a:r>
            <a:r>
              <a:rPr sz="3200" dirty="0">
                <a:latin typeface="Calibri"/>
                <a:cs typeface="Calibri"/>
              </a:rPr>
              <a:t>masuk </a:t>
            </a:r>
            <a:r>
              <a:rPr sz="3200" spc="-10" dirty="0">
                <a:latin typeface="Calibri"/>
                <a:cs typeface="Calibri"/>
              </a:rPr>
              <a:t>proses </a:t>
            </a: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warehouse: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13245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-30" dirty="0">
                <a:solidFill>
                  <a:srgbClr val="DDEDFF"/>
                </a:solidFill>
              </a:rPr>
              <a:t>Terintegrasi</a:t>
            </a:r>
          </a:p>
        </p:txBody>
      </p:sp>
      <p:sp>
        <p:nvSpPr>
          <p:cNvPr id="6" name="object 6"/>
          <p:cNvSpPr/>
          <p:nvPr/>
        </p:nvSpPr>
        <p:spPr>
          <a:xfrm>
            <a:off x="1716023" y="3678936"/>
            <a:ext cx="1765300" cy="1059180"/>
          </a:xfrm>
          <a:custGeom>
            <a:avLst/>
            <a:gdLst/>
            <a:ahLst/>
            <a:cxnLst/>
            <a:rect l="l" t="t" r="r" b="b"/>
            <a:pathLst>
              <a:path w="1765300" h="1059179">
                <a:moveTo>
                  <a:pt x="1658874" y="0"/>
                </a:moveTo>
                <a:lnTo>
                  <a:pt x="105918" y="0"/>
                </a:lnTo>
                <a:lnTo>
                  <a:pt x="64668" y="8316"/>
                </a:lnTo>
                <a:lnTo>
                  <a:pt x="31003" y="31003"/>
                </a:lnTo>
                <a:lnTo>
                  <a:pt x="8316" y="64668"/>
                </a:lnTo>
                <a:lnTo>
                  <a:pt x="0" y="105917"/>
                </a:lnTo>
                <a:lnTo>
                  <a:pt x="0" y="953261"/>
                </a:lnTo>
                <a:lnTo>
                  <a:pt x="8316" y="994511"/>
                </a:lnTo>
                <a:lnTo>
                  <a:pt x="31003" y="1028176"/>
                </a:lnTo>
                <a:lnTo>
                  <a:pt x="64668" y="1050863"/>
                </a:lnTo>
                <a:lnTo>
                  <a:pt x="105918" y="1059179"/>
                </a:lnTo>
                <a:lnTo>
                  <a:pt x="1658874" y="1059179"/>
                </a:lnTo>
                <a:lnTo>
                  <a:pt x="1700123" y="1050863"/>
                </a:lnTo>
                <a:lnTo>
                  <a:pt x="1733788" y="1028176"/>
                </a:lnTo>
                <a:lnTo>
                  <a:pt x="1756475" y="994511"/>
                </a:lnTo>
                <a:lnTo>
                  <a:pt x="1764791" y="953261"/>
                </a:lnTo>
                <a:lnTo>
                  <a:pt x="1764791" y="105917"/>
                </a:lnTo>
                <a:lnTo>
                  <a:pt x="1756475" y="64668"/>
                </a:lnTo>
                <a:lnTo>
                  <a:pt x="1733788" y="31003"/>
                </a:lnTo>
                <a:lnTo>
                  <a:pt x="1700123" y="8316"/>
                </a:lnTo>
                <a:lnTo>
                  <a:pt x="1658874" y="0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16023" y="3678936"/>
            <a:ext cx="1765300" cy="1059180"/>
          </a:xfrm>
          <a:custGeom>
            <a:avLst/>
            <a:gdLst/>
            <a:ahLst/>
            <a:cxnLst/>
            <a:rect l="l" t="t" r="r" b="b"/>
            <a:pathLst>
              <a:path w="1765300" h="1059179">
                <a:moveTo>
                  <a:pt x="0" y="105917"/>
                </a:moveTo>
                <a:lnTo>
                  <a:pt x="8316" y="64668"/>
                </a:lnTo>
                <a:lnTo>
                  <a:pt x="31003" y="31003"/>
                </a:lnTo>
                <a:lnTo>
                  <a:pt x="64668" y="8316"/>
                </a:lnTo>
                <a:lnTo>
                  <a:pt x="105918" y="0"/>
                </a:lnTo>
                <a:lnTo>
                  <a:pt x="1658874" y="0"/>
                </a:lnTo>
                <a:lnTo>
                  <a:pt x="1700123" y="8316"/>
                </a:lnTo>
                <a:lnTo>
                  <a:pt x="1733788" y="31003"/>
                </a:lnTo>
                <a:lnTo>
                  <a:pt x="1756475" y="64668"/>
                </a:lnTo>
                <a:lnTo>
                  <a:pt x="1764791" y="105917"/>
                </a:lnTo>
                <a:lnTo>
                  <a:pt x="1764791" y="953261"/>
                </a:lnTo>
                <a:lnTo>
                  <a:pt x="1756475" y="994511"/>
                </a:lnTo>
                <a:lnTo>
                  <a:pt x="1733788" y="1028176"/>
                </a:lnTo>
                <a:lnTo>
                  <a:pt x="1700123" y="1050863"/>
                </a:lnTo>
                <a:lnTo>
                  <a:pt x="1658874" y="1059179"/>
                </a:lnTo>
                <a:lnTo>
                  <a:pt x="105918" y="1059179"/>
                </a:lnTo>
                <a:lnTo>
                  <a:pt x="64668" y="1050863"/>
                </a:lnTo>
                <a:lnTo>
                  <a:pt x="31003" y="1028176"/>
                </a:lnTo>
                <a:lnTo>
                  <a:pt x="8316" y="994511"/>
                </a:lnTo>
                <a:lnTo>
                  <a:pt x="0" y="953261"/>
                </a:lnTo>
                <a:lnTo>
                  <a:pt x="0" y="10591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825244" y="3985386"/>
            <a:ext cx="154622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25" dirty="0">
                <a:solidFill>
                  <a:srgbClr val="FFFFFF"/>
                </a:solidFill>
                <a:latin typeface="Calibri"/>
                <a:cs typeface="Calibri"/>
              </a:rPr>
              <a:t>Transformasi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657600" y="3988308"/>
            <a:ext cx="375285" cy="439420"/>
          </a:xfrm>
          <a:custGeom>
            <a:avLst/>
            <a:gdLst/>
            <a:ahLst/>
            <a:cxnLst/>
            <a:rect l="l" t="t" r="r" b="b"/>
            <a:pathLst>
              <a:path w="375285" h="439420">
                <a:moveTo>
                  <a:pt x="187451" y="0"/>
                </a:moveTo>
                <a:lnTo>
                  <a:pt x="187451" y="87757"/>
                </a:lnTo>
                <a:lnTo>
                  <a:pt x="0" y="87757"/>
                </a:lnTo>
                <a:lnTo>
                  <a:pt x="0" y="351155"/>
                </a:lnTo>
                <a:lnTo>
                  <a:pt x="187451" y="351155"/>
                </a:lnTo>
                <a:lnTo>
                  <a:pt x="187451" y="438912"/>
                </a:lnTo>
                <a:lnTo>
                  <a:pt x="374903" y="219456"/>
                </a:lnTo>
                <a:lnTo>
                  <a:pt x="1874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187952" y="3678936"/>
            <a:ext cx="1765300" cy="1059180"/>
          </a:xfrm>
          <a:custGeom>
            <a:avLst/>
            <a:gdLst/>
            <a:ahLst/>
            <a:cxnLst/>
            <a:rect l="l" t="t" r="r" b="b"/>
            <a:pathLst>
              <a:path w="1765300" h="1059179">
                <a:moveTo>
                  <a:pt x="1658874" y="0"/>
                </a:moveTo>
                <a:lnTo>
                  <a:pt x="105918" y="0"/>
                </a:lnTo>
                <a:lnTo>
                  <a:pt x="64668" y="8316"/>
                </a:lnTo>
                <a:lnTo>
                  <a:pt x="31003" y="31003"/>
                </a:lnTo>
                <a:lnTo>
                  <a:pt x="8316" y="64668"/>
                </a:lnTo>
                <a:lnTo>
                  <a:pt x="0" y="105917"/>
                </a:lnTo>
                <a:lnTo>
                  <a:pt x="0" y="953261"/>
                </a:lnTo>
                <a:lnTo>
                  <a:pt x="8316" y="994511"/>
                </a:lnTo>
                <a:lnTo>
                  <a:pt x="31003" y="1028176"/>
                </a:lnTo>
                <a:lnTo>
                  <a:pt x="64668" y="1050863"/>
                </a:lnTo>
                <a:lnTo>
                  <a:pt x="105918" y="1059179"/>
                </a:lnTo>
                <a:lnTo>
                  <a:pt x="1658874" y="1059179"/>
                </a:lnTo>
                <a:lnTo>
                  <a:pt x="1700123" y="1050863"/>
                </a:lnTo>
                <a:lnTo>
                  <a:pt x="1733788" y="1028176"/>
                </a:lnTo>
                <a:lnTo>
                  <a:pt x="1756475" y="994511"/>
                </a:lnTo>
                <a:lnTo>
                  <a:pt x="1764792" y="953261"/>
                </a:lnTo>
                <a:lnTo>
                  <a:pt x="1764792" y="105917"/>
                </a:lnTo>
                <a:lnTo>
                  <a:pt x="1756475" y="64668"/>
                </a:lnTo>
                <a:lnTo>
                  <a:pt x="1733788" y="31003"/>
                </a:lnTo>
                <a:lnTo>
                  <a:pt x="1700123" y="8316"/>
                </a:lnTo>
                <a:lnTo>
                  <a:pt x="1658874" y="0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187952" y="3678936"/>
            <a:ext cx="1765300" cy="1059180"/>
          </a:xfrm>
          <a:custGeom>
            <a:avLst/>
            <a:gdLst/>
            <a:ahLst/>
            <a:cxnLst/>
            <a:rect l="l" t="t" r="r" b="b"/>
            <a:pathLst>
              <a:path w="1765300" h="1059179">
                <a:moveTo>
                  <a:pt x="0" y="105917"/>
                </a:moveTo>
                <a:lnTo>
                  <a:pt x="8316" y="64668"/>
                </a:lnTo>
                <a:lnTo>
                  <a:pt x="31003" y="31003"/>
                </a:lnTo>
                <a:lnTo>
                  <a:pt x="64668" y="8316"/>
                </a:lnTo>
                <a:lnTo>
                  <a:pt x="105918" y="0"/>
                </a:lnTo>
                <a:lnTo>
                  <a:pt x="1658874" y="0"/>
                </a:lnTo>
                <a:lnTo>
                  <a:pt x="1700123" y="8316"/>
                </a:lnTo>
                <a:lnTo>
                  <a:pt x="1733788" y="31003"/>
                </a:lnTo>
                <a:lnTo>
                  <a:pt x="1756475" y="64668"/>
                </a:lnTo>
                <a:lnTo>
                  <a:pt x="1764792" y="105917"/>
                </a:lnTo>
                <a:lnTo>
                  <a:pt x="1764792" y="953261"/>
                </a:lnTo>
                <a:lnTo>
                  <a:pt x="1756475" y="994511"/>
                </a:lnTo>
                <a:lnTo>
                  <a:pt x="1733788" y="1028176"/>
                </a:lnTo>
                <a:lnTo>
                  <a:pt x="1700123" y="1050863"/>
                </a:lnTo>
                <a:lnTo>
                  <a:pt x="1658874" y="1059179"/>
                </a:lnTo>
                <a:lnTo>
                  <a:pt x="105918" y="1059179"/>
                </a:lnTo>
                <a:lnTo>
                  <a:pt x="64668" y="1050863"/>
                </a:lnTo>
                <a:lnTo>
                  <a:pt x="31003" y="1028176"/>
                </a:lnTo>
                <a:lnTo>
                  <a:pt x="8316" y="994511"/>
                </a:lnTo>
                <a:lnTo>
                  <a:pt x="0" y="953261"/>
                </a:lnTo>
                <a:lnTo>
                  <a:pt x="0" y="10591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391659" y="3985386"/>
            <a:ext cx="135890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Konsolidasi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129528" y="3988308"/>
            <a:ext cx="375285" cy="439420"/>
          </a:xfrm>
          <a:custGeom>
            <a:avLst/>
            <a:gdLst/>
            <a:ahLst/>
            <a:cxnLst/>
            <a:rect l="l" t="t" r="r" b="b"/>
            <a:pathLst>
              <a:path w="375284" h="439420">
                <a:moveTo>
                  <a:pt x="187451" y="0"/>
                </a:moveTo>
                <a:lnTo>
                  <a:pt x="187451" y="87757"/>
                </a:lnTo>
                <a:lnTo>
                  <a:pt x="0" y="87757"/>
                </a:lnTo>
                <a:lnTo>
                  <a:pt x="0" y="351155"/>
                </a:lnTo>
                <a:lnTo>
                  <a:pt x="187451" y="351155"/>
                </a:lnTo>
                <a:lnTo>
                  <a:pt x="187451" y="438912"/>
                </a:lnTo>
                <a:lnTo>
                  <a:pt x="374903" y="219456"/>
                </a:lnTo>
                <a:lnTo>
                  <a:pt x="1874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59880" y="3678936"/>
            <a:ext cx="1765300" cy="1059180"/>
          </a:xfrm>
          <a:custGeom>
            <a:avLst/>
            <a:gdLst/>
            <a:ahLst/>
            <a:cxnLst/>
            <a:rect l="l" t="t" r="r" b="b"/>
            <a:pathLst>
              <a:path w="1765300" h="1059179">
                <a:moveTo>
                  <a:pt x="1658874" y="0"/>
                </a:moveTo>
                <a:lnTo>
                  <a:pt x="105918" y="0"/>
                </a:lnTo>
                <a:lnTo>
                  <a:pt x="64668" y="8316"/>
                </a:lnTo>
                <a:lnTo>
                  <a:pt x="31003" y="31003"/>
                </a:lnTo>
                <a:lnTo>
                  <a:pt x="8316" y="64668"/>
                </a:lnTo>
                <a:lnTo>
                  <a:pt x="0" y="105917"/>
                </a:lnTo>
                <a:lnTo>
                  <a:pt x="0" y="953261"/>
                </a:lnTo>
                <a:lnTo>
                  <a:pt x="8316" y="994511"/>
                </a:lnTo>
                <a:lnTo>
                  <a:pt x="31003" y="1028176"/>
                </a:lnTo>
                <a:lnTo>
                  <a:pt x="64668" y="1050863"/>
                </a:lnTo>
                <a:lnTo>
                  <a:pt x="105918" y="1059179"/>
                </a:lnTo>
                <a:lnTo>
                  <a:pt x="1658874" y="1059179"/>
                </a:lnTo>
                <a:lnTo>
                  <a:pt x="1700123" y="1050863"/>
                </a:lnTo>
                <a:lnTo>
                  <a:pt x="1733788" y="1028176"/>
                </a:lnTo>
                <a:lnTo>
                  <a:pt x="1756475" y="994511"/>
                </a:lnTo>
                <a:lnTo>
                  <a:pt x="1764792" y="953261"/>
                </a:lnTo>
                <a:lnTo>
                  <a:pt x="1764792" y="105917"/>
                </a:lnTo>
                <a:lnTo>
                  <a:pt x="1756475" y="64668"/>
                </a:lnTo>
                <a:lnTo>
                  <a:pt x="1733788" y="31003"/>
                </a:lnTo>
                <a:lnTo>
                  <a:pt x="1700123" y="8316"/>
                </a:lnTo>
                <a:lnTo>
                  <a:pt x="1658874" y="0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659880" y="3678936"/>
            <a:ext cx="1765300" cy="1059180"/>
          </a:xfrm>
          <a:custGeom>
            <a:avLst/>
            <a:gdLst/>
            <a:ahLst/>
            <a:cxnLst/>
            <a:rect l="l" t="t" r="r" b="b"/>
            <a:pathLst>
              <a:path w="1765300" h="1059179">
                <a:moveTo>
                  <a:pt x="0" y="105917"/>
                </a:moveTo>
                <a:lnTo>
                  <a:pt x="8316" y="64668"/>
                </a:lnTo>
                <a:lnTo>
                  <a:pt x="31003" y="31003"/>
                </a:lnTo>
                <a:lnTo>
                  <a:pt x="64668" y="8316"/>
                </a:lnTo>
                <a:lnTo>
                  <a:pt x="105918" y="0"/>
                </a:lnTo>
                <a:lnTo>
                  <a:pt x="1658874" y="0"/>
                </a:lnTo>
                <a:lnTo>
                  <a:pt x="1700123" y="8316"/>
                </a:lnTo>
                <a:lnTo>
                  <a:pt x="1733788" y="31003"/>
                </a:lnTo>
                <a:lnTo>
                  <a:pt x="1756475" y="64668"/>
                </a:lnTo>
                <a:lnTo>
                  <a:pt x="1764792" y="105917"/>
                </a:lnTo>
                <a:lnTo>
                  <a:pt x="1764792" y="953261"/>
                </a:lnTo>
                <a:lnTo>
                  <a:pt x="1756475" y="994511"/>
                </a:lnTo>
                <a:lnTo>
                  <a:pt x="1733788" y="1028176"/>
                </a:lnTo>
                <a:lnTo>
                  <a:pt x="1700123" y="1050863"/>
                </a:lnTo>
                <a:lnTo>
                  <a:pt x="1658874" y="1059179"/>
                </a:lnTo>
                <a:lnTo>
                  <a:pt x="105918" y="1059179"/>
                </a:lnTo>
                <a:lnTo>
                  <a:pt x="64668" y="1050863"/>
                </a:lnTo>
                <a:lnTo>
                  <a:pt x="31003" y="1028176"/>
                </a:lnTo>
                <a:lnTo>
                  <a:pt x="8316" y="994511"/>
                </a:lnTo>
                <a:lnTo>
                  <a:pt x="0" y="953261"/>
                </a:lnTo>
                <a:lnTo>
                  <a:pt x="0" y="10591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020814" y="3985386"/>
            <a:ext cx="1045844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5" dirty="0">
                <a:solidFill>
                  <a:srgbClr val="FFFFFF"/>
                </a:solidFill>
                <a:latin typeface="Calibri"/>
                <a:cs typeface="Calibri"/>
              </a:rPr>
              <a:t>Integrasi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11</a:t>
            </a:fld>
            <a:endParaRPr spc="-5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2814955"/>
          </a:xfrm>
          <a:custGeom>
            <a:avLst/>
            <a:gdLst/>
            <a:ahLst/>
            <a:cxnLst/>
            <a:rect l="l" t="t" r="r" b="b"/>
            <a:pathLst>
              <a:path w="10081260" h="2814954">
                <a:moveTo>
                  <a:pt x="0" y="2814827"/>
                </a:moveTo>
                <a:lnTo>
                  <a:pt x="10081260" y="2814827"/>
                </a:lnTo>
                <a:lnTo>
                  <a:pt x="10081260" y="0"/>
                </a:lnTo>
                <a:lnTo>
                  <a:pt x="0" y="0"/>
                </a:lnTo>
                <a:lnTo>
                  <a:pt x="0" y="281482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26841"/>
            <a:ext cx="8892540" cy="2621915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operasional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Calibri"/>
                <a:cs typeface="Calibri"/>
              </a:rPr>
              <a:t>disimpan dalam waktu</a:t>
            </a:r>
            <a:r>
              <a:rPr sz="2800" spc="6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aktual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4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10" dirty="0">
                <a:latin typeface="Calibri"/>
                <a:cs typeface="Calibri"/>
              </a:rPr>
              <a:t>digunakan untuk menganalisis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historis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" dirty="0">
                <a:latin typeface="Calibri"/>
                <a:cs typeface="Calibri"/>
              </a:rPr>
              <a:t>Ciri-ciri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Time-Variant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579755" algn="l"/>
              </a:tabLst>
            </a:pPr>
            <a:r>
              <a:rPr sz="2400" dirty="0">
                <a:latin typeface="Calibri"/>
                <a:cs typeface="Calibri"/>
              </a:rPr>
              <a:t>Mampu </a:t>
            </a:r>
            <a:r>
              <a:rPr sz="2400" spc="-10" dirty="0">
                <a:latin typeface="Calibri"/>
                <a:cs typeface="Calibri"/>
              </a:rPr>
              <a:t>untuk </a:t>
            </a:r>
            <a:r>
              <a:rPr sz="2400" dirty="0">
                <a:latin typeface="Calibri"/>
                <a:cs typeface="Calibri"/>
              </a:rPr>
              <a:t>analisis masa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lalu</a:t>
            </a:r>
            <a:endParaRPr sz="24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579755" algn="l"/>
              </a:tabLst>
            </a:pPr>
            <a:r>
              <a:rPr sz="2400" spc="-5" dirty="0">
                <a:latin typeface="Calibri"/>
                <a:cs typeface="Calibri"/>
              </a:rPr>
              <a:t>Berhubungan </a:t>
            </a:r>
            <a:r>
              <a:rPr sz="2400" spc="-15" dirty="0">
                <a:latin typeface="Calibri"/>
                <a:cs typeface="Calibri"/>
              </a:rPr>
              <a:t>dengan </a:t>
            </a:r>
            <a:r>
              <a:rPr sz="2400" spc="-10" dirty="0">
                <a:latin typeface="Calibri"/>
                <a:cs typeface="Calibri"/>
              </a:rPr>
              <a:t>informasi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sekarang</a:t>
            </a:r>
            <a:endParaRPr sz="24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79755" algn="l"/>
              </a:tabLst>
            </a:pPr>
            <a:r>
              <a:rPr sz="2400" dirty="0">
                <a:latin typeface="Calibri"/>
                <a:cs typeface="Calibri"/>
              </a:rPr>
              <a:t>Mampu </a:t>
            </a:r>
            <a:r>
              <a:rPr sz="2400" spc="-5" dirty="0">
                <a:latin typeface="Calibri"/>
                <a:cs typeface="Calibri"/>
              </a:rPr>
              <a:t>memprediksi </a:t>
            </a:r>
            <a:r>
              <a:rPr sz="2400" spc="-10" dirty="0">
                <a:latin typeface="Calibri"/>
                <a:cs typeface="Calibri"/>
              </a:rPr>
              <a:t>keadaan </a:t>
            </a:r>
            <a:r>
              <a:rPr sz="2400" dirty="0">
                <a:latin typeface="Calibri"/>
                <a:cs typeface="Calibri"/>
              </a:rPr>
              <a:t>masa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depan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37502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i="1" spc="-5" dirty="0">
                <a:solidFill>
                  <a:srgbClr val="DDEDFF"/>
                </a:solidFill>
                <a:latin typeface="Calibri Light"/>
                <a:cs typeface="Calibri Light"/>
              </a:rPr>
              <a:t>Time-Variant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12</a:t>
            </a:fld>
            <a:endParaRPr spc="-5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27025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i="1" dirty="0">
                <a:solidFill>
                  <a:srgbClr val="DDEDFF"/>
                </a:solidFill>
                <a:latin typeface="Calibri Light"/>
                <a:cs typeface="Calibri Light"/>
              </a:rPr>
              <a:t>Non-Volatile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260600"/>
          </a:xfrm>
          <a:custGeom>
            <a:avLst/>
            <a:gdLst/>
            <a:ahLst/>
            <a:cxnLst/>
            <a:rect l="l" t="t" r="r" b="b"/>
            <a:pathLst>
              <a:path w="10081260" h="2260600">
                <a:moveTo>
                  <a:pt x="0" y="2260091"/>
                </a:moveTo>
                <a:lnTo>
                  <a:pt x="10081260" y="2260091"/>
                </a:lnTo>
                <a:lnTo>
                  <a:pt x="10081260" y="0"/>
                </a:lnTo>
                <a:lnTo>
                  <a:pt x="0" y="0"/>
                </a:lnTo>
                <a:lnTo>
                  <a:pt x="0" y="22600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748"/>
            <a:ext cx="9164955" cy="186817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Calibri"/>
                <a:cs typeface="Calibri"/>
              </a:rPr>
              <a:t>tidak </a:t>
            </a:r>
            <a:r>
              <a:rPr sz="2800" spc="-10" dirty="0">
                <a:latin typeface="Calibri"/>
                <a:cs typeface="Calibri"/>
              </a:rPr>
              <a:t>di-« </a:t>
            </a:r>
            <a:r>
              <a:rPr sz="2800" spc="-5" dirty="0">
                <a:latin typeface="Calibri"/>
                <a:cs typeface="Calibri"/>
              </a:rPr>
              <a:t>rusak » </a:t>
            </a:r>
            <a:r>
              <a:rPr sz="2800" spc="-10" dirty="0">
                <a:latin typeface="Calibri"/>
                <a:cs typeface="Calibri"/>
              </a:rPr>
              <a:t>dalam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30" dirty="0">
                <a:latin typeface="Calibri"/>
                <a:cs typeface="Calibri"/>
              </a:rPr>
              <a:t>hanya </a:t>
            </a:r>
            <a:r>
              <a:rPr sz="2800" spc="-25" dirty="0">
                <a:latin typeface="Calibri"/>
                <a:cs typeface="Calibri"/>
              </a:rPr>
              <a:t>bersifat </a:t>
            </a:r>
            <a:r>
              <a:rPr sz="2800" spc="-5" dirty="0">
                <a:latin typeface="Calibri"/>
                <a:cs typeface="Calibri"/>
              </a:rPr>
              <a:t>« </a:t>
            </a:r>
            <a:r>
              <a:rPr sz="2800" spc="-15" dirty="0">
                <a:latin typeface="Calibri"/>
                <a:cs typeface="Calibri"/>
              </a:rPr>
              <a:t>read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»</a:t>
            </a:r>
            <a:endParaRPr sz="2800">
              <a:latin typeface="Calibri"/>
              <a:cs typeface="Calibri"/>
            </a:endParaRPr>
          </a:p>
          <a:p>
            <a:pPr marL="201295" marR="5080" indent="-189230">
              <a:lnSpc>
                <a:spcPts val="3020"/>
              </a:lnSpc>
              <a:spcBef>
                <a:spcPts val="8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Penghimpunan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45" dirty="0">
                <a:latin typeface="Calibri"/>
                <a:cs typeface="Calibri"/>
              </a:rPr>
              <a:t>ke </a:t>
            </a: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10" dirty="0">
                <a:latin typeface="Calibri"/>
                <a:cs typeface="Calibri"/>
              </a:rPr>
              <a:t>terjadi dalam </a:t>
            </a:r>
            <a:r>
              <a:rPr sz="2800" spc="-15" dirty="0">
                <a:latin typeface="Calibri"/>
                <a:cs typeface="Calibri"/>
              </a:rPr>
              <a:t>interval  </a:t>
            </a:r>
            <a:r>
              <a:rPr sz="2800" spc="-10" dirty="0">
                <a:latin typeface="Calibri"/>
                <a:cs typeface="Calibri"/>
              </a:rPr>
              <a:t>waktu </a:t>
            </a:r>
            <a:r>
              <a:rPr sz="2800" spc="-20" dirty="0">
                <a:latin typeface="Calibri"/>
                <a:cs typeface="Calibri"/>
              </a:rPr>
              <a:t>yang </a:t>
            </a:r>
            <a:r>
              <a:rPr sz="2800" spc="-10" dirty="0">
                <a:latin typeface="Calibri"/>
                <a:cs typeface="Calibri"/>
              </a:rPr>
              <a:t>cukup</a:t>
            </a:r>
            <a:r>
              <a:rPr sz="2800" spc="6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lama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13</a:t>
            </a:fld>
            <a:endParaRPr spc="-5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33553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>
                <a:solidFill>
                  <a:srgbClr val="DDEDFF"/>
                </a:solidFill>
              </a:rPr>
              <a:t>Butiran</a:t>
            </a:r>
            <a:r>
              <a:rPr spc="-60" dirty="0">
                <a:solidFill>
                  <a:srgbClr val="DDEDFF"/>
                </a:solidFill>
              </a:rPr>
              <a:t> </a:t>
            </a:r>
            <a:r>
              <a:rPr spc="-5" dirty="0">
                <a:solidFill>
                  <a:srgbClr val="DDEDFF"/>
                </a:solidFill>
              </a:rPr>
              <a:t>Data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3759835"/>
          </a:xfrm>
          <a:custGeom>
            <a:avLst/>
            <a:gdLst/>
            <a:ahLst/>
            <a:cxnLst/>
            <a:rect l="l" t="t" r="r" b="b"/>
            <a:pathLst>
              <a:path w="10081260" h="3759835">
                <a:moveTo>
                  <a:pt x="0" y="3759708"/>
                </a:moveTo>
                <a:lnTo>
                  <a:pt x="10081260" y="3759708"/>
                </a:lnTo>
                <a:lnTo>
                  <a:pt x="10081260" y="0"/>
                </a:lnTo>
                <a:lnTo>
                  <a:pt x="0" y="0"/>
                </a:lnTo>
                <a:lnTo>
                  <a:pt x="0" y="375970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83486"/>
            <a:ext cx="9758045" cy="354012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201295" marR="5080" indent="-189230">
              <a:lnSpc>
                <a:spcPts val="3000"/>
              </a:lnSpc>
              <a:spcBef>
                <a:spcPts val="49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operasional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disimpan dalam bentuk paling </a:t>
            </a:r>
            <a:r>
              <a:rPr sz="2800" spc="-15" dirty="0">
                <a:latin typeface="Calibri"/>
                <a:cs typeface="Calibri"/>
              </a:rPr>
              <a:t>mikro </a:t>
            </a:r>
            <a:r>
              <a:rPr sz="2800" spc="-10" dirty="0">
                <a:latin typeface="Calibri"/>
                <a:cs typeface="Calibri"/>
              </a:rPr>
              <a:t>dan  </a:t>
            </a:r>
            <a:r>
              <a:rPr sz="2800" spc="-15" dirty="0">
                <a:latin typeface="Calibri"/>
                <a:cs typeface="Calibri"/>
              </a:rPr>
              <a:t>detail </a:t>
            </a:r>
            <a:r>
              <a:rPr sz="2800" spc="-10" dirty="0">
                <a:latin typeface="Calibri"/>
                <a:cs typeface="Calibri"/>
              </a:rPr>
              <a:t>paling rendah</a:t>
            </a:r>
            <a:r>
              <a:rPr sz="2800" spc="6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(sedetail-detailnya)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5" dirty="0">
                <a:latin typeface="Calibri"/>
                <a:cs typeface="Calibri"/>
              </a:rPr>
              <a:t>Peringkasan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Calibri"/>
                <a:cs typeface="Calibri"/>
              </a:rPr>
              <a:t>hasil </a:t>
            </a:r>
            <a:r>
              <a:rPr sz="2800" spc="-15" dirty="0">
                <a:latin typeface="Calibri"/>
                <a:cs typeface="Calibri"/>
              </a:rPr>
              <a:t>kueri </a:t>
            </a:r>
            <a:r>
              <a:rPr sz="2800" spc="-10" dirty="0">
                <a:latin typeface="Calibri"/>
                <a:cs typeface="Calibri"/>
              </a:rPr>
              <a:t>dari sejumlah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detail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4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Alur </a:t>
            </a:r>
            <a:r>
              <a:rPr sz="2800" spc="-5" dirty="0">
                <a:latin typeface="Calibri"/>
                <a:cs typeface="Calibri"/>
              </a:rPr>
              <a:t>pengguna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7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40"/>
              </a:spcBef>
              <a:buFont typeface="Arial"/>
              <a:buChar char="•"/>
              <a:tabLst>
                <a:tab pos="579755" algn="l"/>
              </a:tabLst>
            </a:pPr>
            <a:r>
              <a:rPr sz="2400" spc="-5" dirty="0">
                <a:latin typeface="Calibri"/>
                <a:cs typeface="Calibri"/>
              </a:rPr>
              <a:t>Melihat ringkasan umum </a:t>
            </a:r>
            <a:r>
              <a:rPr sz="2400" spc="-10" dirty="0">
                <a:latin typeface="Calibri"/>
                <a:cs typeface="Calibri"/>
              </a:rPr>
              <a:t>(ex: </a:t>
            </a:r>
            <a:r>
              <a:rPr sz="2400" spc="-5" dirty="0">
                <a:latin typeface="Calibri"/>
                <a:cs typeface="Calibri"/>
              </a:rPr>
              <a:t>penjualan </a:t>
            </a:r>
            <a:r>
              <a:rPr sz="2400" spc="-15" dirty="0">
                <a:latin typeface="Calibri"/>
                <a:cs typeface="Calibri"/>
              </a:rPr>
              <a:t>total </a:t>
            </a:r>
            <a:r>
              <a:rPr sz="2400" spc="-5" dirty="0">
                <a:latin typeface="Calibri"/>
                <a:cs typeface="Calibri"/>
              </a:rPr>
              <a:t>salah </a:t>
            </a:r>
            <a:r>
              <a:rPr sz="2400" spc="-10" dirty="0">
                <a:latin typeface="Calibri"/>
                <a:cs typeface="Calibri"/>
              </a:rPr>
              <a:t>satu produk </a:t>
            </a:r>
            <a:r>
              <a:rPr sz="2400" spc="-5" dirty="0">
                <a:latin typeface="Calibri"/>
                <a:cs typeface="Calibri"/>
              </a:rPr>
              <a:t>di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daerah)</a:t>
            </a:r>
            <a:endParaRPr sz="24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579755" algn="l"/>
              </a:tabLst>
            </a:pPr>
            <a:r>
              <a:rPr sz="2400" spc="-5" dirty="0">
                <a:latin typeface="Calibri"/>
                <a:cs typeface="Calibri"/>
              </a:rPr>
              <a:t>Melihat ringkasan </a:t>
            </a:r>
            <a:r>
              <a:rPr sz="2400" dirty="0">
                <a:latin typeface="Calibri"/>
                <a:cs typeface="Calibri"/>
              </a:rPr>
              <a:t>lebih </a:t>
            </a:r>
            <a:r>
              <a:rPr sz="2400" spc="-10" dirty="0">
                <a:latin typeface="Calibri"/>
                <a:cs typeface="Calibri"/>
              </a:rPr>
              <a:t>detail (ex: </a:t>
            </a:r>
            <a:r>
              <a:rPr sz="2400" spc="-5" dirty="0">
                <a:latin typeface="Calibri"/>
                <a:cs typeface="Calibri"/>
              </a:rPr>
              <a:t>penjualan </a:t>
            </a:r>
            <a:r>
              <a:rPr sz="2400" spc="-10" dirty="0">
                <a:latin typeface="Calibri"/>
                <a:cs typeface="Calibri"/>
              </a:rPr>
              <a:t>produk </a:t>
            </a:r>
            <a:r>
              <a:rPr sz="2400" dirty="0">
                <a:latin typeface="Calibri"/>
                <a:cs typeface="Calibri"/>
              </a:rPr>
              <a:t>tsb </a:t>
            </a:r>
            <a:r>
              <a:rPr sz="2400" spc="-5" dirty="0">
                <a:latin typeface="Calibri"/>
                <a:cs typeface="Calibri"/>
              </a:rPr>
              <a:t>di </a:t>
            </a:r>
            <a:r>
              <a:rPr sz="2400" dirty="0">
                <a:latin typeface="Calibri"/>
                <a:cs typeface="Calibri"/>
              </a:rPr>
              <a:t>tiap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kota)</a:t>
            </a:r>
            <a:endParaRPr sz="24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5" dirty="0">
                <a:latin typeface="Calibri"/>
                <a:cs typeface="Calibri"/>
              </a:rPr>
              <a:t>warehouse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Calibri"/>
                <a:cs typeface="Calibri"/>
              </a:rPr>
              <a:t>ringkasan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berbeda-beda </a:t>
            </a:r>
            <a:r>
              <a:rPr sz="2800" spc="-15" dirty="0">
                <a:latin typeface="Calibri"/>
                <a:cs typeface="Calibri"/>
              </a:rPr>
              <a:t>agar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efisien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" dirty="0">
                <a:latin typeface="Calibri"/>
                <a:cs typeface="Calibri"/>
              </a:rPr>
              <a:t>Butir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Calibri"/>
                <a:cs typeface="Calibri"/>
              </a:rPr>
              <a:t>tergantung </a:t>
            </a:r>
            <a:r>
              <a:rPr sz="2800" spc="-15" dirty="0">
                <a:latin typeface="Calibri"/>
                <a:cs typeface="Calibri"/>
              </a:rPr>
              <a:t>tingkat detail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spc="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disimpan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14</a:t>
            </a:fld>
            <a:endParaRPr spc="-5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968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79">
                <a:moveTo>
                  <a:pt x="0" y="1261872"/>
                </a:moveTo>
                <a:lnTo>
                  <a:pt x="10081260" y="1261872"/>
                </a:lnTo>
                <a:lnTo>
                  <a:pt x="10081260" y="0"/>
                </a:lnTo>
                <a:lnTo>
                  <a:pt x="0" y="0"/>
                </a:lnTo>
                <a:lnTo>
                  <a:pt x="0" y="1261872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06192" y="3252978"/>
            <a:ext cx="547052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30" dirty="0">
                <a:solidFill>
                  <a:srgbClr val="DDEDFF"/>
                </a:solidFill>
              </a:rPr>
              <a:t>Data </a:t>
            </a:r>
            <a:r>
              <a:rPr spc="-35" dirty="0">
                <a:solidFill>
                  <a:srgbClr val="DDEDFF"/>
                </a:solidFill>
              </a:rPr>
              <a:t>Warehouse </a:t>
            </a:r>
            <a:r>
              <a:rPr spc="-5" dirty="0">
                <a:solidFill>
                  <a:srgbClr val="DDEDFF"/>
                </a:solidFill>
              </a:rPr>
              <a:t>vs </a:t>
            </a:r>
            <a:r>
              <a:rPr spc="-30" dirty="0">
                <a:solidFill>
                  <a:srgbClr val="DDEDFF"/>
                </a:solidFill>
              </a:rPr>
              <a:t>Data</a:t>
            </a:r>
            <a:r>
              <a:rPr spc="-190" dirty="0">
                <a:solidFill>
                  <a:srgbClr val="DDEDFF"/>
                </a:solidFill>
              </a:rPr>
              <a:t> </a:t>
            </a:r>
            <a:r>
              <a:rPr spc="-10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15</a:t>
            </a:fld>
            <a:endParaRPr spc="-5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55759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Warehouse </a:t>
            </a:r>
            <a:r>
              <a:rPr spc="10" dirty="0">
                <a:solidFill>
                  <a:srgbClr val="DDEDFF"/>
                </a:solidFill>
              </a:rPr>
              <a:t>vs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15" dirty="0">
                <a:solidFill>
                  <a:srgbClr val="DDEDFF"/>
                </a:solidFill>
              </a:rPr>
              <a:t> </a:t>
            </a:r>
            <a:r>
              <a:rPr spc="15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3297936"/>
            <a:ext cx="10081260" cy="779145"/>
          </a:xfrm>
          <a:custGeom>
            <a:avLst/>
            <a:gdLst/>
            <a:ahLst/>
            <a:cxnLst/>
            <a:rect l="l" t="t" r="r" b="b"/>
            <a:pathLst>
              <a:path w="10081260" h="779145">
                <a:moveTo>
                  <a:pt x="0" y="778763"/>
                </a:moveTo>
                <a:lnTo>
                  <a:pt x="10081260" y="778763"/>
                </a:lnTo>
                <a:lnTo>
                  <a:pt x="10081260" y="0"/>
                </a:lnTo>
                <a:lnTo>
                  <a:pt x="0" y="0"/>
                </a:lnTo>
                <a:lnTo>
                  <a:pt x="0" y="778763"/>
                </a:lnTo>
                <a:close/>
              </a:path>
            </a:pathLst>
          </a:custGeom>
          <a:solidFill>
            <a:srgbClr val="8E9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372355"/>
            <a:ext cx="10081260" cy="780415"/>
          </a:xfrm>
          <a:custGeom>
            <a:avLst/>
            <a:gdLst/>
            <a:ahLst/>
            <a:cxnLst/>
            <a:rect l="l" t="t" r="r" b="b"/>
            <a:pathLst>
              <a:path w="10081260" h="780414">
                <a:moveTo>
                  <a:pt x="0" y="780287"/>
                </a:moveTo>
                <a:lnTo>
                  <a:pt x="10081260" y="780287"/>
                </a:lnTo>
                <a:lnTo>
                  <a:pt x="10081260" y="0"/>
                </a:lnTo>
                <a:lnTo>
                  <a:pt x="0" y="0"/>
                </a:lnTo>
                <a:lnTo>
                  <a:pt x="0" y="78028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3256915"/>
            <a:ext cx="5465445" cy="1589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latin typeface="Calibri"/>
                <a:cs typeface="Calibri"/>
              </a:rPr>
              <a:t>DW: </a:t>
            </a:r>
            <a:r>
              <a:rPr sz="3200" dirty="0">
                <a:latin typeface="Calibri"/>
                <a:cs typeface="Calibri"/>
              </a:rPr>
              <a:t>Berbasis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Perusahaan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Mart: Berbasis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Departemen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16</a:t>
            </a:fld>
            <a:endParaRPr spc="-5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55759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Warehouse </a:t>
            </a:r>
            <a:r>
              <a:rPr spc="10" dirty="0">
                <a:solidFill>
                  <a:srgbClr val="DDEDFF"/>
                </a:solidFill>
              </a:rPr>
              <a:t>vs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15" dirty="0">
                <a:solidFill>
                  <a:srgbClr val="DDEDFF"/>
                </a:solidFill>
              </a:rPr>
              <a:t> </a:t>
            </a:r>
            <a:r>
              <a:rPr spc="15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3297936"/>
            <a:ext cx="10081260" cy="779145"/>
          </a:xfrm>
          <a:custGeom>
            <a:avLst/>
            <a:gdLst/>
            <a:ahLst/>
            <a:cxnLst/>
            <a:rect l="l" t="t" r="r" b="b"/>
            <a:pathLst>
              <a:path w="10081260" h="779145">
                <a:moveTo>
                  <a:pt x="0" y="778763"/>
                </a:moveTo>
                <a:lnTo>
                  <a:pt x="10081260" y="778763"/>
                </a:lnTo>
                <a:lnTo>
                  <a:pt x="10081260" y="0"/>
                </a:lnTo>
                <a:lnTo>
                  <a:pt x="0" y="0"/>
                </a:lnTo>
                <a:lnTo>
                  <a:pt x="0" y="778763"/>
                </a:lnTo>
                <a:close/>
              </a:path>
            </a:pathLst>
          </a:custGeom>
          <a:solidFill>
            <a:srgbClr val="8E9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372355"/>
            <a:ext cx="10081260" cy="780415"/>
          </a:xfrm>
          <a:custGeom>
            <a:avLst/>
            <a:gdLst/>
            <a:ahLst/>
            <a:cxnLst/>
            <a:rect l="l" t="t" r="r" b="b"/>
            <a:pathLst>
              <a:path w="10081260" h="780414">
                <a:moveTo>
                  <a:pt x="0" y="780287"/>
                </a:moveTo>
                <a:lnTo>
                  <a:pt x="10081260" y="780287"/>
                </a:lnTo>
                <a:lnTo>
                  <a:pt x="10081260" y="0"/>
                </a:lnTo>
                <a:lnTo>
                  <a:pt x="0" y="0"/>
                </a:lnTo>
                <a:lnTo>
                  <a:pt x="0" y="78028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3256915"/>
            <a:ext cx="5430520" cy="1589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latin typeface="Calibri"/>
                <a:cs typeface="Calibri"/>
              </a:rPr>
              <a:t>DW: </a:t>
            </a:r>
            <a:r>
              <a:rPr sz="3200" spc="-5" dirty="0">
                <a:latin typeface="Calibri"/>
                <a:cs typeface="Calibri"/>
              </a:rPr>
              <a:t>Gabungan semua </a:t>
            </a: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spc="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mart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Mart: </a:t>
            </a:r>
            <a:r>
              <a:rPr sz="3200" spc="-10" dirty="0">
                <a:latin typeface="Calibri"/>
                <a:cs typeface="Calibri"/>
              </a:rPr>
              <a:t>Proses </a:t>
            </a:r>
            <a:r>
              <a:rPr sz="3200" spc="-5" dirty="0">
                <a:latin typeface="Calibri"/>
                <a:cs typeface="Calibri"/>
              </a:rPr>
              <a:t>bisnis</a:t>
            </a:r>
            <a:r>
              <a:rPr sz="3200" spc="3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tunggal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17</a:t>
            </a:fld>
            <a:endParaRPr spc="-5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55759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Warehouse </a:t>
            </a:r>
            <a:r>
              <a:rPr spc="10" dirty="0">
                <a:solidFill>
                  <a:srgbClr val="DDEDFF"/>
                </a:solidFill>
              </a:rPr>
              <a:t>vs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15" dirty="0">
                <a:solidFill>
                  <a:srgbClr val="DDEDFF"/>
                </a:solidFill>
              </a:rPr>
              <a:t> </a:t>
            </a:r>
            <a:r>
              <a:rPr spc="15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3297936"/>
            <a:ext cx="10081260" cy="779145"/>
          </a:xfrm>
          <a:custGeom>
            <a:avLst/>
            <a:gdLst/>
            <a:ahLst/>
            <a:cxnLst/>
            <a:rect l="l" t="t" r="r" b="b"/>
            <a:pathLst>
              <a:path w="10081260" h="779145">
                <a:moveTo>
                  <a:pt x="0" y="778763"/>
                </a:moveTo>
                <a:lnTo>
                  <a:pt x="10081260" y="778763"/>
                </a:lnTo>
                <a:lnTo>
                  <a:pt x="10081260" y="0"/>
                </a:lnTo>
                <a:lnTo>
                  <a:pt x="0" y="0"/>
                </a:lnTo>
                <a:lnTo>
                  <a:pt x="0" y="778763"/>
                </a:lnTo>
                <a:close/>
              </a:path>
            </a:pathLst>
          </a:custGeom>
          <a:solidFill>
            <a:srgbClr val="8E9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372355"/>
            <a:ext cx="10081260" cy="780415"/>
          </a:xfrm>
          <a:custGeom>
            <a:avLst/>
            <a:gdLst/>
            <a:ahLst/>
            <a:cxnLst/>
            <a:rect l="l" t="t" r="r" b="b"/>
            <a:pathLst>
              <a:path w="10081260" h="780414">
                <a:moveTo>
                  <a:pt x="0" y="780287"/>
                </a:moveTo>
                <a:lnTo>
                  <a:pt x="10081260" y="780287"/>
                </a:lnTo>
                <a:lnTo>
                  <a:pt x="10081260" y="0"/>
                </a:lnTo>
                <a:lnTo>
                  <a:pt x="0" y="0"/>
                </a:lnTo>
                <a:lnTo>
                  <a:pt x="0" y="78028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3269107"/>
            <a:ext cx="8963660" cy="1527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latin typeface="Calibri"/>
                <a:cs typeface="Calibri"/>
              </a:rPr>
              <a:t>DW: </a:t>
            </a:r>
            <a:r>
              <a:rPr sz="2800" spc="-10" dirty="0">
                <a:latin typeface="Calibri"/>
                <a:cs typeface="Calibri"/>
              </a:rPr>
              <a:t>Sumber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Calibri"/>
                <a:cs typeface="Calibri"/>
              </a:rPr>
              <a:t>Staging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Area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Calibri"/>
                <a:cs typeface="Calibri"/>
              </a:rPr>
              <a:t>Mart: </a:t>
            </a:r>
            <a:r>
              <a:rPr sz="2800" spc="-10" dirty="0">
                <a:latin typeface="Calibri"/>
                <a:cs typeface="Calibri"/>
              </a:rPr>
              <a:t>Sumber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Calibri"/>
                <a:cs typeface="Calibri"/>
              </a:rPr>
              <a:t>Star </a:t>
            </a:r>
            <a:r>
              <a:rPr sz="2800" spc="-5" dirty="0">
                <a:latin typeface="Calibri"/>
                <a:cs typeface="Calibri"/>
              </a:rPr>
              <a:t>join </a:t>
            </a:r>
            <a:r>
              <a:rPr sz="2800" spc="-15" dirty="0">
                <a:latin typeface="Calibri"/>
                <a:cs typeface="Calibri"/>
              </a:rPr>
              <a:t>(gabungan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dimensi-fakta)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18</a:t>
            </a:fld>
            <a:endParaRPr spc="-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55759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Warehouse </a:t>
            </a:r>
            <a:r>
              <a:rPr spc="10" dirty="0">
                <a:solidFill>
                  <a:srgbClr val="DDEDFF"/>
                </a:solidFill>
              </a:rPr>
              <a:t>vs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15" dirty="0">
                <a:solidFill>
                  <a:srgbClr val="DDEDFF"/>
                </a:solidFill>
              </a:rPr>
              <a:t> </a:t>
            </a:r>
            <a:r>
              <a:rPr spc="15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3297936"/>
            <a:ext cx="10081260" cy="779145"/>
          </a:xfrm>
          <a:custGeom>
            <a:avLst/>
            <a:gdLst/>
            <a:ahLst/>
            <a:cxnLst/>
            <a:rect l="l" t="t" r="r" b="b"/>
            <a:pathLst>
              <a:path w="10081260" h="779145">
                <a:moveTo>
                  <a:pt x="0" y="778763"/>
                </a:moveTo>
                <a:lnTo>
                  <a:pt x="10081260" y="778763"/>
                </a:lnTo>
                <a:lnTo>
                  <a:pt x="10081260" y="0"/>
                </a:lnTo>
                <a:lnTo>
                  <a:pt x="0" y="0"/>
                </a:lnTo>
                <a:lnTo>
                  <a:pt x="0" y="778763"/>
                </a:lnTo>
                <a:close/>
              </a:path>
            </a:pathLst>
          </a:custGeom>
          <a:solidFill>
            <a:srgbClr val="8E9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372355"/>
            <a:ext cx="10081260" cy="780415"/>
          </a:xfrm>
          <a:custGeom>
            <a:avLst/>
            <a:gdLst/>
            <a:ahLst/>
            <a:cxnLst/>
            <a:rect l="l" t="t" r="r" b="b"/>
            <a:pathLst>
              <a:path w="10081260" h="780414">
                <a:moveTo>
                  <a:pt x="0" y="780287"/>
                </a:moveTo>
                <a:lnTo>
                  <a:pt x="10081260" y="780287"/>
                </a:lnTo>
                <a:lnTo>
                  <a:pt x="10081260" y="0"/>
                </a:lnTo>
                <a:lnTo>
                  <a:pt x="0" y="0"/>
                </a:lnTo>
                <a:lnTo>
                  <a:pt x="0" y="78028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3269107"/>
            <a:ext cx="7621905" cy="1527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latin typeface="Calibri"/>
                <a:cs typeface="Calibri"/>
              </a:rPr>
              <a:t>DW: Kueri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Calibri"/>
                <a:cs typeface="Calibri"/>
              </a:rPr>
              <a:t>Untuk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penyajian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Calibri"/>
                <a:cs typeface="Calibri"/>
              </a:rPr>
              <a:t>Mart: </a:t>
            </a:r>
            <a:r>
              <a:rPr sz="2800" spc="-20" dirty="0">
                <a:latin typeface="Calibri"/>
                <a:cs typeface="Calibri"/>
              </a:rPr>
              <a:t>Kueri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Calibri"/>
                <a:cs typeface="Calibri"/>
              </a:rPr>
              <a:t>Optimal untuk akses </a:t>
            </a:r>
            <a:r>
              <a:rPr sz="2800" spc="-5" dirty="0">
                <a:latin typeface="Calibri"/>
                <a:cs typeface="Calibri"/>
              </a:rPr>
              <a:t>dan</a:t>
            </a:r>
            <a:r>
              <a:rPr sz="2800" spc="8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analisis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19</a:t>
            </a:fld>
            <a:endParaRPr spc="-5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55759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Warehouse </a:t>
            </a:r>
            <a:r>
              <a:rPr spc="10" dirty="0">
                <a:solidFill>
                  <a:srgbClr val="DDEDFF"/>
                </a:solidFill>
              </a:rPr>
              <a:t>vs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15" dirty="0">
                <a:solidFill>
                  <a:srgbClr val="DDEDFF"/>
                </a:solidFill>
              </a:rPr>
              <a:t> </a:t>
            </a:r>
            <a:r>
              <a:rPr spc="15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3297936"/>
            <a:ext cx="10081260" cy="779145"/>
          </a:xfrm>
          <a:custGeom>
            <a:avLst/>
            <a:gdLst/>
            <a:ahLst/>
            <a:cxnLst/>
            <a:rect l="l" t="t" r="r" b="b"/>
            <a:pathLst>
              <a:path w="10081260" h="779145">
                <a:moveTo>
                  <a:pt x="0" y="778763"/>
                </a:moveTo>
                <a:lnTo>
                  <a:pt x="10081260" y="778763"/>
                </a:lnTo>
                <a:lnTo>
                  <a:pt x="10081260" y="0"/>
                </a:lnTo>
                <a:lnTo>
                  <a:pt x="0" y="0"/>
                </a:lnTo>
                <a:lnTo>
                  <a:pt x="0" y="778763"/>
                </a:lnTo>
                <a:close/>
              </a:path>
            </a:pathLst>
          </a:custGeom>
          <a:solidFill>
            <a:srgbClr val="8E9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372355"/>
            <a:ext cx="10081260" cy="780415"/>
          </a:xfrm>
          <a:custGeom>
            <a:avLst/>
            <a:gdLst/>
            <a:ahLst/>
            <a:cxnLst/>
            <a:rect l="l" t="t" r="r" b="b"/>
            <a:pathLst>
              <a:path w="10081260" h="780414">
                <a:moveTo>
                  <a:pt x="0" y="780287"/>
                </a:moveTo>
                <a:lnTo>
                  <a:pt x="10081260" y="780287"/>
                </a:lnTo>
                <a:lnTo>
                  <a:pt x="10081260" y="0"/>
                </a:lnTo>
                <a:lnTo>
                  <a:pt x="0" y="0"/>
                </a:lnTo>
                <a:lnTo>
                  <a:pt x="0" y="78028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3259963"/>
            <a:ext cx="6399530" cy="1589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latin typeface="Calibri"/>
                <a:cs typeface="Calibri"/>
              </a:rPr>
              <a:t>DW: </a:t>
            </a:r>
            <a:r>
              <a:rPr sz="3200" spc="-15" dirty="0">
                <a:latin typeface="Calibri"/>
                <a:cs typeface="Calibri"/>
              </a:rPr>
              <a:t>Pandangan 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spc="-30" dirty="0">
                <a:latin typeface="Calibri"/>
                <a:cs typeface="Calibri"/>
              </a:rPr>
              <a:t>korporat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Mart: </a:t>
            </a:r>
            <a:r>
              <a:rPr sz="3200" spc="-15" dirty="0">
                <a:latin typeface="Calibri"/>
                <a:cs typeface="Calibri"/>
              </a:rPr>
              <a:t>Pandangan </a:t>
            </a:r>
            <a:r>
              <a:rPr sz="3200" spc="5" dirty="0">
                <a:latin typeface="Wingdings"/>
                <a:cs typeface="Wingdings"/>
              </a:rPr>
              <a:t>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Calibri"/>
                <a:cs typeface="Calibri"/>
              </a:rPr>
              <a:t>Departemen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20</a:t>
            </a:fld>
            <a:endParaRPr spc="-5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55759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 Warehouse </a:t>
            </a:r>
            <a:r>
              <a:rPr spc="10" dirty="0">
                <a:solidFill>
                  <a:srgbClr val="DDEDFF"/>
                </a:solidFill>
              </a:rPr>
              <a:t>vs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15" dirty="0">
                <a:solidFill>
                  <a:srgbClr val="DDEDFF"/>
                </a:solidFill>
              </a:rPr>
              <a:t> </a:t>
            </a:r>
            <a:r>
              <a:rPr spc="15" dirty="0">
                <a:solidFill>
                  <a:srgbClr val="DDEDFF"/>
                </a:solidFill>
              </a:rPr>
              <a:t>Mart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080260"/>
          </a:xfrm>
          <a:custGeom>
            <a:avLst/>
            <a:gdLst/>
            <a:ahLst/>
            <a:cxnLst/>
            <a:rect l="l" t="t" r="r" b="b"/>
            <a:pathLst>
              <a:path w="10081260" h="2080260">
                <a:moveTo>
                  <a:pt x="0" y="2080260"/>
                </a:moveTo>
                <a:lnTo>
                  <a:pt x="10081260" y="2080260"/>
                </a:lnTo>
                <a:lnTo>
                  <a:pt x="10081260" y="0"/>
                </a:lnTo>
                <a:lnTo>
                  <a:pt x="0" y="0"/>
                </a:lnTo>
                <a:lnTo>
                  <a:pt x="0" y="20802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32584"/>
            <a:ext cx="6207125" cy="194437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36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Pendekatan </a:t>
            </a:r>
            <a:r>
              <a:rPr sz="2300" spc="-25" dirty="0">
                <a:latin typeface="Calibri"/>
                <a:cs typeface="Calibri"/>
              </a:rPr>
              <a:t>Top-down </a:t>
            </a:r>
            <a:r>
              <a:rPr sz="2300" spc="-10" dirty="0">
                <a:latin typeface="Calibri"/>
                <a:cs typeface="Calibri"/>
              </a:rPr>
              <a:t>atau</a:t>
            </a:r>
            <a:r>
              <a:rPr sz="2300" spc="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Bottom-Up?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5" dirty="0">
                <a:latin typeface="Calibri"/>
                <a:cs typeface="Calibri"/>
              </a:rPr>
              <a:t>Sifat korporat </a:t>
            </a:r>
            <a:r>
              <a:rPr sz="2300" spc="-10" dirty="0">
                <a:latin typeface="Calibri"/>
                <a:cs typeface="Calibri"/>
              </a:rPr>
              <a:t>atau</a:t>
            </a:r>
            <a:r>
              <a:rPr sz="2300" spc="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departemen?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6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Siapa dulu? </a:t>
            </a:r>
            <a:r>
              <a:rPr sz="2300" spc="-10" dirty="0">
                <a:latin typeface="Calibri"/>
                <a:cs typeface="Calibri"/>
              </a:rPr>
              <a:t>Data Warehouse </a:t>
            </a:r>
            <a:r>
              <a:rPr sz="2300" dirty="0">
                <a:latin typeface="Calibri"/>
                <a:cs typeface="Calibri"/>
              </a:rPr>
              <a:t>dulu </a:t>
            </a:r>
            <a:r>
              <a:rPr sz="2300" spc="-10" dirty="0">
                <a:latin typeface="Calibri"/>
                <a:cs typeface="Calibri"/>
              </a:rPr>
              <a:t>atau data</a:t>
            </a:r>
            <a:r>
              <a:rPr sz="2300" spc="9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mart?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7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5" dirty="0">
                <a:latin typeface="Calibri"/>
                <a:cs typeface="Calibri"/>
              </a:rPr>
              <a:t>Bangun </a:t>
            </a:r>
            <a:r>
              <a:rPr sz="2300" dirty="0">
                <a:latin typeface="Calibri"/>
                <a:cs typeface="Calibri"/>
              </a:rPr>
              <a:t>purwarupa </a:t>
            </a:r>
            <a:r>
              <a:rPr sz="2300" spc="-10" dirty="0">
                <a:latin typeface="Calibri"/>
                <a:cs typeface="Calibri"/>
              </a:rPr>
              <a:t>atau </a:t>
            </a:r>
            <a:r>
              <a:rPr sz="2300" spc="-5" dirty="0">
                <a:latin typeface="Calibri"/>
                <a:cs typeface="Calibri"/>
              </a:rPr>
              <a:t>implementasi</a:t>
            </a:r>
            <a:r>
              <a:rPr sz="2300" spc="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penuh?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5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5" dirty="0">
                <a:latin typeface="Calibri"/>
                <a:cs typeface="Calibri"/>
              </a:rPr>
              <a:t>mart </a:t>
            </a:r>
            <a:r>
              <a:rPr sz="2300" spc="-10" dirty="0">
                <a:latin typeface="Calibri"/>
                <a:cs typeface="Calibri"/>
              </a:rPr>
              <a:t>yang </a:t>
            </a:r>
            <a:r>
              <a:rPr sz="2300" dirty="0">
                <a:latin typeface="Calibri"/>
                <a:cs typeface="Calibri"/>
              </a:rPr>
              <a:t>dependen </a:t>
            </a:r>
            <a:r>
              <a:rPr sz="2300" spc="-10" dirty="0">
                <a:latin typeface="Calibri"/>
                <a:cs typeface="Calibri"/>
              </a:rPr>
              <a:t>atau</a:t>
            </a:r>
            <a:r>
              <a:rPr sz="2300" spc="4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independen?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21</a:t>
            </a:fld>
            <a:endParaRPr spc="-5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585343"/>
            <a:ext cx="3761104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600" b="0" spc="-95" dirty="0">
                <a:solidFill>
                  <a:srgbClr val="DDEDFF"/>
                </a:solidFill>
                <a:latin typeface="Calibri Light"/>
                <a:cs typeface="Calibri Light"/>
              </a:rPr>
              <a:t>Top </a:t>
            </a:r>
            <a:r>
              <a:rPr sz="3600" b="0" spc="20" dirty="0">
                <a:solidFill>
                  <a:srgbClr val="DDEDFF"/>
                </a:solidFill>
                <a:latin typeface="Calibri Light"/>
                <a:cs typeface="Calibri Light"/>
              </a:rPr>
              <a:t>Down</a:t>
            </a:r>
            <a:r>
              <a:rPr sz="3600" b="0" spc="40" dirty="0">
                <a:solidFill>
                  <a:srgbClr val="DDEDFF"/>
                </a:solidFill>
                <a:latin typeface="Calibri Light"/>
                <a:cs typeface="Calibri Light"/>
              </a:rPr>
              <a:t> </a:t>
            </a:r>
            <a:r>
              <a:rPr sz="3600" b="0" dirty="0">
                <a:solidFill>
                  <a:srgbClr val="DDEDFF"/>
                </a:solidFill>
                <a:latin typeface="Calibri Light"/>
                <a:cs typeface="Calibri Light"/>
              </a:rPr>
              <a:t>Approach</a:t>
            </a:r>
            <a:endParaRPr sz="3600">
              <a:latin typeface="Calibri Light"/>
              <a:cs typeface="Calibri Ligh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328416"/>
            <a:ext cx="10081260" cy="568960"/>
          </a:xfrm>
          <a:custGeom>
            <a:avLst/>
            <a:gdLst/>
            <a:ahLst/>
            <a:cxnLst/>
            <a:rect l="l" t="t" r="r" b="b"/>
            <a:pathLst>
              <a:path w="10081260" h="568960">
                <a:moveTo>
                  <a:pt x="0" y="568451"/>
                </a:moveTo>
                <a:lnTo>
                  <a:pt x="10081260" y="568451"/>
                </a:lnTo>
                <a:lnTo>
                  <a:pt x="10081260" y="0"/>
                </a:lnTo>
                <a:lnTo>
                  <a:pt x="0" y="0"/>
                </a:lnTo>
                <a:lnTo>
                  <a:pt x="0" y="568451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8739" y="3306267"/>
            <a:ext cx="3775710" cy="3790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-5" dirty="0">
                <a:latin typeface="Calibri"/>
                <a:cs typeface="Calibri"/>
              </a:rPr>
              <a:t>warehouse, </a:t>
            </a:r>
            <a:r>
              <a:rPr sz="2300" dirty="0">
                <a:latin typeface="Calibri"/>
                <a:cs typeface="Calibri"/>
              </a:rPr>
              <a:t>lalu </a:t>
            </a: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15" dirty="0">
                <a:latin typeface="Calibri"/>
                <a:cs typeface="Calibri"/>
              </a:rPr>
              <a:t> </a:t>
            </a:r>
            <a:r>
              <a:rPr sz="2300" spc="5" dirty="0">
                <a:latin typeface="Calibri"/>
                <a:cs typeface="Calibri"/>
              </a:rPr>
              <a:t>mart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22</a:t>
            </a:fld>
            <a:endParaRPr spc="-5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761104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95" dirty="0">
                <a:solidFill>
                  <a:srgbClr val="DDEDFF"/>
                </a:solidFill>
              </a:rPr>
              <a:t>Top </a:t>
            </a:r>
            <a:r>
              <a:rPr spc="20" dirty="0">
                <a:solidFill>
                  <a:srgbClr val="DDEDFF"/>
                </a:solidFill>
              </a:rPr>
              <a:t>Down</a:t>
            </a:r>
            <a:r>
              <a:rPr spc="4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Approach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080260"/>
          </a:xfrm>
          <a:custGeom>
            <a:avLst/>
            <a:gdLst/>
            <a:ahLst/>
            <a:cxnLst/>
            <a:rect l="l" t="t" r="r" b="b"/>
            <a:pathLst>
              <a:path w="10081260" h="2080260">
                <a:moveTo>
                  <a:pt x="0" y="2080260"/>
                </a:moveTo>
                <a:lnTo>
                  <a:pt x="10081260" y="2080260"/>
                </a:lnTo>
                <a:lnTo>
                  <a:pt x="10081260" y="0"/>
                </a:lnTo>
                <a:lnTo>
                  <a:pt x="0" y="0"/>
                </a:lnTo>
                <a:lnTo>
                  <a:pt x="0" y="20802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61870"/>
            <a:ext cx="6960234" cy="202565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2300" spc="-5" dirty="0">
                <a:latin typeface="Calibri"/>
                <a:cs typeface="Calibri"/>
              </a:rPr>
              <a:t>Kelebihan</a:t>
            </a:r>
            <a:endParaRPr sz="2300">
              <a:latin typeface="Calibri"/>
              <a:cs typeface="Calibri"/>
            </a:endParaRPr>
          </a:p>
          <a:p>
            <a:pPr marL="579120" indent="-189230">
              <a:lnSpc>
                <a:spcPct val="100000"/>
              </a:lnSpc>
              <a:spcBef>
                <a:spcPts val="229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10" dirty="0">
                <a:latin typeface="Calibri"/>
                <a:cs typeface="Calibri"/>
              </a:rPr>
              <a:t>Berbasis</a:t>
            </a:r>
            <a:r>
              <a:rPr sz="1950" spc="-15" dirty="0">
                <a:latin typeface="Calibri"/>
                <a:cs typeface="Calibri"/>
              </a:rPr>
              <a:t> </a:t>
            </a:r>
            <a:r>
              <a:rPr sz="1950" spc="-5" dirty="0">
                <a:latin typeface="Calibri"/>
                <a:cs typeface="Calibri"/>
              </a:rPr>
              <a:t>korporat</a:t>
            </a:r>
            <a:endParaRPr sz="1950">
              <a:latin typeface="Calibri"/>
              <a:cs typeface="Calibri"/>
            </a:endParaRPr>
          </a:p>
          <a:p>
            <a:pPr marL="579120" indent="-18923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5" dirty="0">
                <a:latin typeface="Calibri"/>
                <a:cs typeface="Calibri"/>
              </a:rPr>
              <a:t>Dirancang dengan </a:t>
            </a:r>
            <a:r>
              <a:rPr sz="1950" dirty="0">
                <a:latin typeface="Calibri"/>
                <a:cs typeface="Calibri"/>
              </a:rPr>
              <a:t>arsitektur </a:t>
            </a:r>
            <a:r>
              <a:rPr sz="1950" spc="5" dirty="0">
                <a:latin typeface="Calibri"/>
                <a:cs typeface="Calibri"/>
              </a:rPr>
              <a:t>yang</a:t>
            </a:r>
            <a:r>
              <a:rPr sz="1950" spc="-30" dirty="0">
                <a:latin typeface="Calibri"/>
                <a:cs typeface="Calibri"/>
              </a:rPr>
              <a:t> </a:t>
            </a:r>
            <a:r>
              <a:rPr sz="1950" spc="5" dirty="0">
                <a:latin typeface="Calibri"/>
                <a:cs typeface="Calibri"/>
              </a:rPr>
              <a:t>relevan</a:t>
            </a:r>
            <a:endParaRPr sz="1950">
              <a:latin typeface="Calibri"/>
              <a:cs typeface="Calibri"/>
            </a:endParaRPr>
          </a:p>
          <a:p>
            <a:pPr marL="579120" indent="-18923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5" dirty="0">
                <a:latin typeface="Calibri"/>
                <a:cs typeface="Calibri"/>
              </a:rPr>
              <a:t>Penyimpanan </a:t>
            </a:r>
            <a:r>
              <a:rPr sz="1950" spc="-5" dirty="0">
                <a:latin typeface="Calibri"/>
                <a:cs typeface="Calibri"/>
              </a:rPr>
              <a:t>data bersifat</a:t>
            </a:r>
            <a:r>
              <a:rPr sz="1950" dirty="0">
                <a:latin typeface="Calibri"/>
                <a:cs typeface="Calibri"/>
              </a:rPr>
              <a:t> </a:t>
            </a:r>
            <a:r>
              <a:rPr sz="1950" spc="10" dirty="0">
                <a:latin typeface="Calibri"/>
                <a:cs typeface="Calibri"/>
              </a:rPr>
              <a:t>tunggal</a:t>
            </a:r>
            <a:endParaRPr sz="1950">
              <a:latin typeface="Calibri"/>
              <a:cs typeface="Calibri"/>
            </a:endParaRPr>
          </a:p>
          <a:p>
            <a:pPr marL="579120" indent="-189230">
              <a:lnSpc>
                <a:spcPct val="100000"/>
              </a:lnSpc>
              <a:spcBef>
                <a:spcPts val="200"/>
              </a:spcBef>
              <a:buFont typeface="Arial"/>
              <a:buChar char="•"/>
              <a:tabLst>
                <a:tab pos="579755" algn="l"/>
              </a:tabLst>
            </a:pPr>
            <a:r>
              <a:rPr sz="1950" dirty="0">
                <a:latin typeface="Calibri"/>
                <a:cs typeface="Calibri"/>
              </a:rPr>
              <a:t>Pengawasan </a:t>
            </a:r>
            <a:r>
              <a:rPr sz="1950" spc="10" dirty="0">
                <a:latin typeface="Calibri"/>
                <a:cs typeface="Calibri"/>
              </a:rPr>
              <a:t>dan </a:t>
            </a:r>
            <a:r>
              <a:rPr sz="1950" dirty="0">
                <a:latin typeface="Calibri"/>
                <a:cs typeface="Calibri"/>
              </a:rPr>
              <a:t>peraturan </a:t>
            </a:r>
            <a:r>
              <a:rPr sz="1950" spc="5" dirty="0">
                <a:latin typeface="Calibri"/>
                <a:cs typeface="Calibri"/>
              </a:rPr>
              <a:t>yang</a:t>
            </a:r>
            <a:r>
              <a:rPr sz="1950" spc="-10" dirty="0">
                <a:latin typeface="Calibri"/>
                <a:cs typeface="Calibri"/>
              </a:rPr>
              <a:t> </a:t>
            </a:r>
            <a:r>
              <a:rPr sz="1950" spc="5" dirty="0">
                <a:latin typeface="Calibri"/>
                <a:cs typeface="Calibri"/>
              </a:rPr>
              <a:t>terpusat</a:t>
            </a:r>
            <a:endParaRPr sz="1950">
              <a:latin typeface="Calibri"/>
              <a:cs typeface="Calibri"/>
            </a:endParaRPr>
          </a:p>
          <a:p>
            <a:pPr marL="579120" indent="-18923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10" dirty="0">
                <a:latin typeface="Calibri"/>
                <a:cs typeface="Calibri"/>
              </a:rPr>
              <a:t>Dapat melihat hasil </a:t>
            </a:r>
            <a:r>
              <a:rPr sz="1950" spc="5" dirty="0">
                <a:latin typeface="Calibri"/>
                <a:cs typeface="Calibri"/>
              </a:rPr>
              <a:t>dengan cepat </a:t>
            </a:r>
            <a:r>
              <a:rPr sz="1950" spc="10" dirty="0">
                <a:latin typeface="Calibri"/>
                <a:cs typeface="Calibri"/>
              </a:rPr>
              <a:t>dalam </a:t>
            </a:r>
            <a:r>
              <a:rPr sz="1950" spc="15" dirty="0">
                <a:latin typeface="Calibri"/>
                <a:cs typeface="Calibri"/>
              </a:rPr>
              <a:t>pembangunan</a:t>
            </a:r>
            <a:r>
              <a:rPr sz="1950" spc="-25" dirty="0">
                <a:latin typeface="Calibri"/>
                <a:cs typeface="Calibri"/>
              </a:rPr>
              <a:t> </a:t>
            </a:r>
            <a:r>
              <a:rPr sz="1950" spc="-5" dirty="0">
                <a:latin typeface="Calibri"/>
                <a:cs typeface="Calibri"/>
              </a:rPr>
              <a:t>iteratif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23</a:t>
            </a:fld>
            <a:endParaRPr spc="-5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761104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95" dirty="0">
                <a:solidFill>
                  <a:srgbClr val="DDEDFF"/>
                </a:solidFill>
              </a:rPr>
              <a:t>Top </a:t>
            </a:r>
            <a:r>
              <a:rPr spc="20" dirty="0">
                <a:solidFill>
                  <a:srgbClr val="DDEDFF"/>
                </a:solidFill>
              </a:rPr>
              <a:t>Down</a:t>
            </a:r>
            <a:r>
              <a:rPr spc="4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Approach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080260"/>
          </a:xfrm>
          <a:custGeom>
            <a:avLst/>
            <a:gdLst/>
            <a:ahLst/>
            <a:cxnLst/>
            <a:rect l="l" t="t" r="r" b="b"/>
            <a:pathLst>
              <a:path w="10081260" h="2080260">
                <a:moveTo>
                  <a:pt x="0" y="2080260"/>
                </a:moveTo>
                <a:lnTo>
                  <a:pt x="10081260" y="2080260"/>
                </a:lnTo>
                <a:lnTo>
                  <a:pt x="10081260" y="0"/>
                </a:lnTo>
                <a:lnTo>
                  <a:pt x="0" y="0"/>
                </a:lnTo>
                <a:lnTo>
                  <a:pt x="0" y="20802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61870"/>
            <a:ext cx="5804535" cy="170243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345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Kelemahan</a:t>
            </a:r>
            <a:endParaRPr sz="23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29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10" dirty="0">
                <a:latin typeface="Calibri"/>
                <a:cs typeface="Calibri"/>
              </a:rPr>
              <a:t>Memakan </a:t>
            </a:r>
            <a:r>
              <a:rPr sz="1950" spc="5" dirty="0">
                <a:latin typeface="Calibri"/>
                <a:cs typeface="Calibri"/>
              </a:rPr>
              <a:t>waktu</a:t>
            </a:r>
            <a:r>
              <a:rPr sz="1950" spc="20" dirty="0">
                <a:latin typeface="Calibri"/>
                <a:cs typeface="Calibri"/>
              </a:rPr>
              <a:t> </a:t>
            </a:r>
            <a:r>
              <a:rPr sz="1950" spc="10" dirty="0">
                <a:latin typeface="Calibri"/>
                <a:cs typeface="Calibri"/>
              </a:rPr>
              <a:t>lama</a:t>
            </a:r>
            <a:endParaRPr sz="19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579755" algn="l"/>
              </a:tabLst>
            </a:pPr>
            <a:r>
              <a:rPr sz="1950" dirty="0">
                <a:latin typeface="Calibri"/>
                <a:cs typeface="Calibri"/>
              </a:rPr>
              <a:t>Sangat </a:t>
            </a:r>
            <a:r>
              <a:rPr sz="1950" spc="15" dirty="0">
                <a:latin typeface="Calibri"/>
                <a:cs typeface="Calibri"/>
              </a:rPr>
              <a:t>mungkin</a:t>
            </a:r>
            <a:r>
              <a:rPr sz="1950" spc="5" dirty="0">
                <a:latin typeface="Calibri"/>
                <a:cs typeface="Calibri"/>
              </a:rPr>
              <a:t> </a:t>
            </a:r>
            <a:r>
              <a:rPr sz="1950" spc="-5" dirty="0">
                <a:latin typeface="Calibri"/>
                <a:cs typeface="Calibri"/>
              </a:rPr>
              <a:t>gagal</a:t>
            </a:r>
            <a:endParaRPr sz="19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10" dirty="0">
                <a:latin typeface="Calibri"/>
                <a:cs typeface="Calibri"/>
              </a:rPr>
              <a:t>Membutuhkan </a:t>
            </a:r>
            <a:r>
              <a:rPr sz="1950" spc="5" dirty="0">
                <a:latin typeface="Calibri"/>
                <a:cs typeface="Calibri"/>
              </a:rPr>
              <a:t>kemampuan lintas-fungsional</a:t>
            </a:r>
            <a:r>
              <a:rPr sz="1950" spc="-5" dirty="0">
                <a:latin typeface="Calibri"/>
                <a:cs typeface="Calibri"/>
              </a:rPr>
              <a:t> </a:t>
            </a:r>
            <a:r>
              <a:rPr sz="1950" spc="15" dirty="0">
                <a:latin typeface="Calibri"/>
                <a:cs typeface="Calibri"/>
              </a:rPr>
              <a:t>tinggi</a:t>
            </a:r>
            <a:endParaRPr sz="19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00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5" dirty="0">
                <a:latin typeface="Calibri"/>
                <a:cs typeface="Calibri"/>
              </a:rPr>
              <a:t>Pengeluaran </a:t>
            </a:r>
            <a:r>
              <a:rPr sz="1950" spc="15" dirty="0">
                <a:latin typeface="Calibri"/>
                <a:cs typeface="Calibri"/>
              </a:rPr>
              <a:t>tinggi </a:t>
            </a:r>
            <a:r>
              <a:rPr sz="1950" spc="5" dirty="0">
                <a:latin typeface="Calibri"/>
                <a:cs typeface="Calibri"/>
              </a:rPr>
              <a:t>tanpa</a:t>
            </a:r>
            <a:r>
              <a:rPr sz="1950" spc="-50" dirty="0">
                <a:latin typeface="Calibri"/>
                <a:cs typeface="Calibri"/>
              </a:rPr>
              <a:t> </a:t>
            </a:r>
            <a:r>
              <a:rPr sz="1950" spc="5" dirty="0">
                <a:latin typeface="Calibri"/>
                <a:cs typeface="Calibri"/>
              </a:rPr>
              <a:t>jaminan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24</a:t>
            </a:fld>
            <a:endParaRPr spc="-5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585343"/>
            <a:ext cx="39376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600" b="0" dirty="0">
                <a:solidFill>
                  <a:srgbClr val="DDEDFF"/>
                </a:solidFill>
                <a:latin typeface="Calibri Light"/>
                <a:cs typeface="Calibri Light"/>
              </a:rPr>
              <a:t>Bottom </a:t>
            </a:r>
            <a:r>
              <a:rPr sz="3600" b="0" spc="20" dirty="0">
                <a:solidFill>
                  <a:srgbClr val="DDEDFF"/>
                </a:solidFill>
                <a:latin typeface="Calibri Light"/>
                <a:cs typeface="Calibri Light"/>
              </a:rPr>
              <a:t>Up</a:t>
            </a:r>
            <a:r>
              <a:rPr sz="3600" b="0" spc="-50" dirty="0">
                <a:solidFill>
                  <a:srgbClr val="DDEDFF"/>
                </a:solidFill>
                <a:latin typeface="Calibri Light"/>
                <a:cs typeface="Calibri Light"/>
              </a:rPr>
              <a:t> </a:t>
            </a:r>
            <a:r>
              <a:rPr sz="3600" b="0" dirty="0">
                <a:solidFill>
                  <a:srgbClr val="DDEDFF"/>
                </a:solidFill>
                <a:latin typeface="Calibri Light"/>
                <a:cs typeface="Calibri Light"/>
              </a:rPr>
              <a:t>Approach</a:t>
            </a:r>
            <a:endParaRPr sz="3600">
              <a:latin typeface="Calibri Light"/>
              <a:cs typeface="Calibri Ligh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328416"/>
            <a:ext cx="10081260" cy="568960"/>
          </a:xfrm>
          <a:custGeom>
            <a:avLst/>
            <a:gdLst/>
            <a:ahLst/>
            <a:cxnLst/>
            <a:rect l="l" t="t" r="r" b="b"/>
            <a:pathLst>
              <a:path w="10081260" h="568960">
                <a:moveTo>
                  <a:pt x="0" y="568451"/>
                </a:moveTo>
                <a:lnTo>
                  <a:pt x="10081260" y="568451"/>
                </a:lnTo>
                <a:lnTo>
                  <a:pt x="10081260" y="0"/>
                </a:lnTo>
                <a:lnTo>
                  <a:pt x="0" y="0"/>
                </a:lnTo>
                <a:lnTo>
                  <a:pt x="0" y="568451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8739" y="3306267"/>
            <a:ext cx="3846829" cy="3790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5" dirty="0">
                <a:latin typeface="Calibri"/>
                <a:cs typeface="Calibri"/>
              </a:rPr>
              <a:t>mart, </a:t>
            </a:r>
            <a:r>
              <a:rPr sz="2300" dirty="0">
                <a:latin typeface="Calibri"/>
                <a:cs typeface="Calibri"/>
              </a:rPr>
              <a:t>lalu </a:t>
            </a: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Warehouse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25</a:t>
            </a:fld>
            <a:endParaRPr spc="-5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9376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>
                <a:solidFill>
                  <a:srgbClr val="DDEDFF"/>
                </a:solidFill>
              </a:rPr>
              <a:t>Bottom </a:t>
            </a:r>
            <a:r>
              <a:rPr spc="20" dirty="0">
                <a:solidFill>
                  <a:srgbClr val="DDEDFF"/>
                </a:solidFill>
              </a:rPr>
              <a:t>Up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Approach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080260"/>
          </a:xfrm>
          <a:custGeom>
            <a:avLst/>
            <a:gdLst/>
            <a:ahLst/>
            <a:cxnLst/>
            <a:rect l="l" t="t" r="r" b="b"/>
            <a:pathLst>
              <a:path w="10081260" h="2080260">
                <a:moveTo>
                  <a:pt x="0" y="2080260"/>
                </a:moveTo>
                <a:lnTo>
                  <a:pt x="10081260" y="2080260"/>
                </a:lnTo>
                <a:lnTo>
                  <a:pt x="10081260" y="0"/>
                </a:lnTo>
                <a:lnTo>
                  <a:pt x="0" y="0"/>
                </a:lnTo>
                <a:lnTo>
                  <a:pt x="0" y="20802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46910"/>
            <a:ext cx="7882890" cy="1974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spc="-10" dirty="0">
                <a:latin typeface="Calibri"/>
                <a:cs typeface="Calibri"/>
              </a:rPr>
              <a:t>Kelebihan</a:t>
            </a:r>
            <a:endParaRPr sz="21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"/>
              </a:spcBef>
              <a:buFont typeface="Arial"/>
              <a:buChar char="•"/>
              <a:tabLst>
                <a:tab pos="201930" algn="l"/>
              </a:tabLst>
            </a:pPr>
            <a:r>
              <a:rPr sz="2100" spc="-5" dirty="0">
                <a:latin typeface="Calibri"/>
                <a:cs typeface="Calibri"/>
              </a:rPr>
              <a:t>Pembangunan bagian-bagian </a:t>
            </a:r>
            <a:r>
              <a:rPr sz="2100" dirty="0">
                <a:latin typeface="Calibri"/>
                <a:cs typeface="Calibri"/>
              </a:rPr>
              <a:t>menjadi </a:t>
            </a:r>
            <a:r>
              <a:rPr sz="2100" spc="-5" dirty="0">
                <a:latin typeface="Calibri"/>
                <a:cs typeface="Calibri"/>
              </a:rPr>
              <a:t>lebih cepat dan</a:t>
            </a:r>
            <a:r>
              <a:rPr sz="2100" spc="-8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mudah</a:t>
            </a:r>
            <a:endParaRPr sz="21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0"/>
              </a:spcBef>
              <a:buFont typeface="Arial"/>
              <a:buChar char="•"/>
              <a:tabLst>
                <a:tab pos="201930" algn="l"/>
              </a:tabLst>
            </a:pPr>
            <a:r>
              <a:rPr sz="2100" spc="-5" dirty="0">
                <a:latin typeface="Calibri"/>
                <a:cs typeface="Calibri"/>
              </a:rPr>
              <a:t>Lebih </a:t>
            </a:r>
            <a:r>
              <a:rPr sz="2100" dirty="0">
                <a:latin typeface="Calibri"/>
                <a:cs typeface="Calibri"/>
              </a:rPr>
              <a:t>mudah </a:t>
            </a:r>
            <a:r>
              <a:rPr sz="2100" spc="-5" dirty="0">
                <a:latin typeface="Calibri"/>
                <a:cs typeface="Calibri"/>
              </a:rPr>
              <a:t>balik </a:t>
            </a:r>
            <a:r>
              <a:rPr sz="2100" dirty="0">
                <a:latin typeface="Calibri"/>
                <a:cs typeface="Calibri"/>
              </a:rPr>
              <a:t>modal </a:t>
            </a:r>
            <a:r>
              <a:rPr sz="2100" spc="-5" dirty="0">
                <a:latin typeface="Calibri"/>
                <a:cs typeface="Calibri"/>
              </a:rPr>
              <a:t>dan </a:t>
            </a:r>
            <a:r>
              <a:rPr sz="2100" dirty="0">
                <a:latin typeface="Calibri"/>
                <a:cs typeface="Calibri"/>
              </a:rPr>
              <a:t>ada</a:t>
            </a:r>
            <a:r>
              <a:rPr sz="2100" spc="-50" dirty="0">
                <a:latin typeface="Calibri"/>
                <a:cs typeface="Calibri"/>
              </a:rPr>
              <a:t> </a:t>
            </a:r>
            <a:r>
              <a:rPr sz="2100" spc="-5" dirty="0">
                <a:latin typeface="Calibri"/>
                <a:cs typeface="Calibri"/>
              </a:rPr>
              <a:t>jaminan</a:t>
            </a:r>
            <a:endParaRPr sz="21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"/>
              </a:spcBef>
              <a:buFont typeface="Arial"/>
              <a:buChar char="•"/>
              <a:tabLst>
                <a:tab pos="201930" algn="l"/>
              </a:tabLst>
            </a:pPr>
            <a:r>
              <a:rPr sz="2100" spc="-5" dirty="0">
                <a:latin typeface="Calibri"/>
                <a:cs typeface="Calibri"/>
              </a:rPr>
              <a:t>Kemungkinan </a:t>
            </a:r>
            <a:r>
              <a:rPr sz="2100" spc="-20" dirty="0">
                <a:latin typeface="Calibri"/>
                <a:cs typeface="Calibri"/>
              </a:rPr>
              <a:t>gagal</a:t>
            </a:r>
            <a:r>
              <a:rPr sz="2100" spc="-40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kecil</a:t>
            </a:r>
            <a:endParaRPr sz="21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"/>
              </a:spcBef>
              <a:buFont typeface="Arial"/>
              <a:buChar char="•"/>
              <a:tabLst>
                <a:tab pos="201930" algn="l"/>
              </a:tabLst>
            </a:pPr>
            <a:r>
              <a:rPr sz="2100" spc="-20" dirty="0">
                <a:latin typeface="Calibri"/>
                <a:cs typeface="Calibri"/>
              </a:rPr>
              <a:t>Bersifat </a:t>
            </a:r>
            <a:r>
              <a:rPr sz="2100" i="1" spc="-5" dirty="0">
                <a:latin typeface="Calibri"/>
                <a:cs typeface="Calibri"/>
              </a:rPr>
              <a:t>incremental</a:t>
            </a:r>
            <a:r>
              <a:rPr sz="2100" spc="-5" dirty="0">
                <a:latin typeface="Calibri"/>
                <a:cs typeface="Calibri"/>
              </a:rPr>
              <a:t>, </a:t>
            </a:r>
            <a:r>
              <a:rPr sz="2100" spc="-10" dirty="0">
                <a:latin typeface="Calibri"/>
                <a:cs typeface="Calibri"/>
              </a:rPr>
              <a:t>dapat </a:t>
            </a:r>
            <a:r>
              <a:rPr sz="2100" spc="-5" dirty="0">
                <a:latin typeface="Calibri"/>
                <a:cs typeface="Calibri"/>
              </a:rPr>
              <a:t>menjadwalkan </a:t>
            </a:r>
            <a:r>
              <a:rPr sz="2100" spc="-15" dirty="0">
                <a:latin typeface="Calibri"/>
                <a:cs typeface="Calibri"/>
              </a:rPr>
              <a:t>data </a:t>
            </a:r>
            <a:r>
              <a:rPr sz="2100" dirty="0">
                <a:latin typeface="Calibri"/>
                <a:cs typeface="Calibri"/>
              </a:rPr>
              <a:t>mart </a:t>
            </a:r>
            <a:r>
              <a:rPr sz="2100" spc="-10" dirty="0">
                <a:latin typeface="Calibri"/>
                <a:cs typeface="Calibri"/>
              </a:rPr>
              <a:t>yang </a:t>
            </a:r>
            <a:r>
              <a:rPr sz="2100" spc="-5" dirty="0">
                <a:latin typeface="Calibri"/>
                <a:cs typeface="Calibri"/>
              </a:rPr>
              <a:t>penting</a:t>
            </a:r>
            <a:r>
              <a:rPr sz="2100" spc="-70" dirty="0">
                <a:latin typeface="Calibri"/>
                <a:cs typeface="Calibri"/>
              </a:rPr>
              <a:t> </a:t>
            </a:r>
            <a:r>
              <a:rPr sz="2100" spc="-5" dirty="0">
                <a:latin typeface="Calibri"/>
                <a:cs typeface="Calibri"/>
              </a:rPr>
              <a:t>dulu</a:t>
            </a:r>
            <a:endParaRPr sz="21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0"/>
              </a:spcBef>
              <a:buFont typeface="Arial"/>
              <a:buChar char="•"/>
              <a:tabLst>
                <a:tab pos="201930" algn="l"/>
              </a:tabLst>
            </a:pPr>
            <a:r>
              <a:rPr sz="2100" spc="-5" dirty="0">
                <a:latin typeface="Calibri"/>
                <a:cs typeface="Calibri"/>
              </a:rPr>
              <a:t>Memungkinkan </a:t>
            </a:r>
            <a:r>
              <a:rPr sz="2100" dirty="0">
                <a:latin typeface="Calibri"/>
                <a:cs typeface="Calibri"/>
              </a:rPr>
              <a:t>tim </a:t>
            </a:r>
            <a:r>
              <a:rPr sz="2100" spc="-20" dirty="0">
                <a:latin typeface="Calibri"/>
                <a:cs typeface="Calibri"/>
              </a:rPr>
              <a:t>proyek </a:t>
            </a:r>
            <a:r>
              <a:rPr sz="2100" spc="-5" dirty="0">
                <a:latin typeface="Calibri"/>
                <a:cs typeface="Calibri"/>
              </a:rPr>
              <a:t>tumbuh dan</a:t>
            </a:r>
            <a:r>
              <a:rPr sz="2100" spc="-30" dirty="0">
                <a:latin typeface="Calibri"/>
                <a:cs typeface="Calibri"/>
              </a:rPr>
              <a:t> </a:t>
            </a:r>
            <a:r>
              <a:rPr sz="2100" spc="-5" dirty="0">
                <a:latin typeface="Calibri"/>
                <a:cs typeface="Calibri"/>
              </a:rPr>
              <a:t>belajar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26</a:t>
            </a:fld>
            <a:endParaRPr spc="-5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93763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>
                <a:solidFill>
                  <a:srgbClr val="DDEDFF"/>
                </a:solidFill>
              </a:rPr>
              <a:t>Bottom </a:t>
            </a:r>
            <a:r>
              <a:rPr spc="20" dirty="0">
                <a:solidFill>
                  <a:srgbClr val="DDEDFF"/>
                </a:solidFill>
              </a:rPr>
              <a:t>Up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Approach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080260"/>
          </a:xfrm>
          <a:custGeom>
            <a:avLst/>
            <a:gdLst/>
            <a:ahLst/>
            <a:cxnLst/>
            <a:rect l="l" t="t" r="r" b="b"/>
            <a:pathLst>
              <a:path w="10081260" h="2080260">
                <a:moveTo>
                  <a:pt x="0" y="2080260"/>
                </a:moveTo>
                <a:lnTo>
                  <a:pt x="10081260" y="2080260"/>
                </a:lnTo>
                <a:lnTo>
                  <a:pt x="10081260" y="0"/>
                </a:lnTo>
                <a:lnTo>
                  <a:pt x="0" y="0"/>
                </a:lnTo>
                <a:lnTo>
                  <a:pt x="0" y="20802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32584"/>
            <a:ext cx="6973570" cy="194437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300" spc="-15" dirty="0">
                <a:latin typeface="Calibri"/>
                <a:cs typeface="Calibri"/>
              </a:rPr>
              <a:t>Kekurangan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Tiap </a:t>
            </a: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5" dirty="0">
                <a:latin typeface="Calibri"/>
                <a:cs typeface="Calibri"/>
              </a:rPr>
              <a:t>mart </a:t>
            </a:r>
            <a:r>
              <a:rPr sz="2300" dirty="0">
                <a:latin typeface="Calibri"/>
                <a:cs typeface="Calibri"/>
              </a:rPr>
              <a:t>memiliki </a:t>
            </a:r>
            <a:r>
              <a:rPr sz="2300" spc="-5" dirty="0">
                <a:latin typeface="Calibri"/>
                <a:cs typeface="Calibri"/>
              </a:rPr>
              <a:t>pandangan</a:t>
            </a:r>
            <a:r>
              <a:rPr sz="2300" spc="9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sempit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6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Memungkinkan </a:t>
            </a:r>
            <a:r>
              <a:rPr sz="2300" spc="-15" dirty="0">
                <a:latin typeface="Calibri"/>
                <a:cs typeface="Calibri"/>
              </a:rPr>
              <a:t>adanya </a:t>
            </a:r>
            <a:r>
              <a:rPr sz="2300" spc="-5" dirty="0">
                <a:latin typeface="Calibri"/>
                <a:cs typeface="Calibri"/>
              </a:rPr>
              <a:t>redundansi </a:t>
            </a:r>
            <a:r>
              <a:rPr sz="2300" dirty="0">
                <a:latin typeface="Calibri"/>
                <a:cs typeface="Calibri"/>
              </a:rPr>
              <a:t>dalam tiap </a:t>
            </a: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120" dirty="0">
                <a:latin typeface="Calibri"/>
                <a:cs typeface="Calibri"/>
              </a:rPr>
              <a:t> </a:t>
            </a:r>
            <a:r>
              <a:rPr sz="2300" spc="5" dirty="0">
                <a:latin typeface="Calibri"/>
                <a:cs typeface="Calibri"/>
              </a:rPr>
              <a:t>mart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7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dirty="0">
                <a:latin typeface="Calibri"/>
                <a:cs typeface="Calibri"/>
              </a:rPr>
              <a:t>bisa </a:t>
            </a:r>
            <a:r>
              <a:rPr sz="2300" spc="-15" dirty="0">
                <a:latin typeface="Calibri"/>
                <a:cs typeface="Calibri"/>
              </a:rPr>
              <a:t>bersifat </a:t>
            </a:r>
            <a:r>
              <a:rPr sz="2300" spc="-10" dirty="0">
                <a:latin typeface="Calibri"/>
                <a:cs typeface="Calibri"/>
              </a:rPr>
              <a:t>inkonsisten </a:t>
            </a:r>
            <a:r>
              <a:rPr sz="2300" dirty="0">
                <a:latin typeface="Calibri"/>
                <a:cs typeface="Calibri"/>
              </a:rPr>
              <a:t>dan tidak</a:t>
            </a:r>
            <a:r>
              <a:rPr sz="2300" spc="11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ramah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5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Antarmuka </a:t>
            </a:r>
            <a:r>
              <a:rPr sz="2300" spc="-10" dirty="0">
                <a:latin typeface="Calibri"/>
                <a:cs typeface="Calibri"/>
              </a:rPr>
              <a:t>yang </a:t>
            </a:r>
            <a:r>
              <a:rPr sz="2300" spc="-5" dirty="0">
                <a:latin typeface="Calibri"/>
                <a:cs typeface="Calibri"/>
              </a:rPr>
              <a:t>tak</a:t>
            </a:r>
            <a:r>
              <a:rPr sz="2300" spc="2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terkendali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27</a:t>
            </a:fld>
            <a:endParaRPr spc="-5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711962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5" dirty="0">
                <a:solidFill>
                  <a:srgbClr val="DDEDFF"/>
                </a:solidFill>
              </a:rPr>
              <a:t>Komponen </a:t>
            </a:r>
            <a:r>
              <a:rPr spc="-10" dirty="0">
                <a:solidFill>
                  <a:srgbClr val="DDEDFF"/>
                </a:solidFill>
              </a:rPr>
              <a:t>Penyusun </a:t>
            </a: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50" dirty="0">
                <a:solidFill>
                  <a:srgbClr val="DDEDFF"/>
                </a:solidFill>
              </a:rPr>
              <a:t> </a:t>
            </a:r>
            <a:r>
              <a:rPr spc="-5" dirty="0">
                <a:solidFill>
                  <a:srgbClr val="DDEDFF"/>
                </a:solidFill>
              </a:rPr>
              <a:t>Warehouse</a:t>
            </a:r>
          </a:p>
        </p:txBody>
      </p:sp>
      <p:sp>
        <p:nvSpPr>
          <p:cNvPr id="4" name="object 4"/>
          <p:cNvSpPr/>
          <p:nvPr/>
        </p:nvSpPr>
        <p:spPr>
          <a:xfrm>
            <a:off x="2189988" y="3051048"/>
            <a:ext cx="978535" cy="859790"/>
          </a:xfrm>
          <a:custGeom>
            <a:avLst/>
            <a:gdLst/>
            <a:ahLst/>
            <a:cxnLst/>
            <a:rect l="l" t="t" r="r" b="b"/>
            <a:pathLst>
              <a:path w="978535" h="859789">
                <a:moveTo>
                  <a:pt x="282320" y="0"/>
                </a:moveTo>
                <a:lnTo>
                  <a:pt x="0" y="0"/>
                </a:lnTo>
                <a:lnTo>
                  <a:pt x="0" y="785749"/>
                </a:lnTo>
                <a:lnTo>
                  <a:pt x="670813" y="785749"/>
                </a:lnTo>
                <a:lnTo>
                  <a:pt x="670813" y="859536"/>
                </a:lnTo>
                <a:lnTo>
                  <a:pt x="978407" y="644651"/>
                </a:lnTo>
                <a:lnTo>
                  <a:pt x="776435" y="503554"/>
                </a:lnTo>
                <a:lnTo>
                  <a:pt x="282320" y="503554"/>
                </a:lnTo>
                <a:lnTo>
                  <a:pt x="282320" y="0"/>
                </a:lnTo>
                <a:close/>
              </a:path>
              <a:path w="978535" h="859789">
                <a:moveTo>
                  <a:pt x="670813" y="429767"/>
                </a:moveTo>
                <a:lnTo>
                  <a:pt x="670813" y="503554"/>
                </a:lnTo>
                <a:lnTo>
                  <a:pt x="776435" y="503554"/>
                </a:lnTo>
                <a:lnTo>
                  <a:pt x="670813" y="429767"/>
                </a:lnTo>
                <a:close/>
              </a:path>
            </a:pathLst>
          </a:custGeom>
          <a:solidFill>
            <a:srgbClr val="C4D4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89988" y="3051048"/>
            <a:ext cx="978535" cy="859790"/>
          </a:xfrm>
          <a:custGeom>
            <a:avLst/>
            <a:gdLst/>
            <a:ahLst/>
            <a:cxnLst/>
            <a:rect l="l" t="t" r="r" b="b"/>
            <a:pathLst>
              <a:path w="978535" h="859789">
                <a:moveTo>
                  <a:pt x="282320" y="0"/>
                </a:moveTo>
                <a:lnTo>
                  <a:pt x="282320" y="503554"/>
                </a:lnTo>
                <a:lnTo>
                  <a:pt x="670813" y="503554"/>
                </a:lnTo>
                <a:lnTo>
                  <a:pt x="670813" y="429767"/>
                </a:lnTo>
                <a:lnTo>
                  <a:pt x="978407" y="644651"/>
                </a:lnTo>
                <a:lnTo>
                  <a:pt x="670813" y="859536"/>
                </a:lnTo>
                <a:lnTo>
                  <a:pt x="670813" y="785749"/>
                </a:lnTo>
                <a:lnTo>
                  <a:pt x="0" y="785749"/>
                </a:lnTo>
                <a:lnTo>
                  <a:pt x="0" y="0"/>
                </a:lnTo>
                <a:lnTo>
                  <a:pt x="282320" y="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91996" y="2037588"/>
            <a:ext cx="2505710" cy="1013460"/>
          </a:xfrm>
          <a:custGeom>
            <a:avLst/>
            <a:gdLst/>
            <a:ahLst/>
            <a:cxnLst/>
            <a:rect l="l" t="t" r="r" b="b"/>
            <a:pathLst>
              <a:path w="2505710" h="1013460">
                <a:moveTo>
                  <a:pt x="2336545" y="0"/>
                </a:moveTo>
                <a:lnTo>
                  <a:pt x="168909" y="0"/>
                </a:lnTo>
                <a:lnTo>
                  <a:pt x="124030" y="6038"/>
                </a:lnTo>
                <a:lnTo>
                  <a:pt x="83688" y="23076"/>
                </a:lnTo>
                <a:lnTo>
                  <a:pt x="49498" y="49498"/>
                </a:lnTo>
                <a:lnTo>
                  <a:pt x="23076" y="83688"/>
                </a:lnTo>
                <a:lnTo>
                  <a:pt x="6038" y="124030"/>
                </a:lnTo>
                <a:lnTo>
                  <a:pt x="0" y="168910"/>
                </a:lnTo>
                <a:lnTo>
                  <a:pt x="0" y="844550"/>
                </a:lnTo>
                <a:lnTo>
                  <a:pt x="6038" y="889429"/>
                </a:lnTo>
                <a:lnTo>
                  <a:pt x="23076" y="929771"/>
                </a:lnTo>
                <a:lnTo>
                  <a:pt x="49498" y="963961"/>
                </a:lnTo>
                <a:lnTo>
                  <a:pt x="83688" y="990383"/>
                </a:lnTo>
                <a:lnTo>
                  <a:pt x="124030" y="1007421"/>
                </a:lnTo>
                <a:lnTo>
                  <a:pt x="168909" y="1013460"/>
                </a:lnTo>
                <a:lnTo>
                  <a:pt x="2336545" y="1013460"/>
                </a:lnTo>
                <a:lnTo>
                  <a:pt x="2381425" y="1007421"/>
                </a:lnTo>
                <a:lnTo>
                  <a:pt x="2421767" y="990383"/>
                </a:lnTo>
                <a:lnTo>
                  <a:pt x="2455957" y="963961"/>
                </a:lnTo>
                <a:lnTo>
                  <a:pt x="2482379" y="929771"/>
                </a:lnTo>
                <a:lnTo>
                  <a:pt x="2499417" y="889429"/>
                </a:lnTo>
                <a:lnTo>
                  <a:pt x="2505455" y="844550"/>
                </a:lnTo>
                <a:lnTo>
                  <a:pt x="2505455" y="168910"/>
                </a:lnTo>
                <a:lnTo>
                  <a:pt x="2499417" y="124030"/>
                </a:lnTo>
                <a:lnTo>
                  <a:pt x="2482379" y="83688"/>
                </a:lnTo>
                <a:lnTo>
                  <a:pt x="2455957" y="49498"/>
                </a:lnTo>
                <a:lnTo>
                  <a:pt x="2421767" y="23076"/>
                </a:lnTo>
                <a:lnTo>
                  <a:pt x="2381425" y="6038"/>
                </a:lnTo>
                <a:lnTo>
                  <a:pt x="2336545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91996" y="2037588"/>
            <a:ext cx="2505710" cy="1013460"/>
          </a:xfrm>
          <a:custGeom>
            <a:avLst/>
            <a:gdLst/>
            <a:ahLst/>
            <a:cxnLst/>
            <a:rect l="l" t="t" r="r" b="b"/>
            <a:pathLst>
              <a:path w="2505710" h="1013460">
                <a:moveTo>
                  <a:pt x="0" y="168910"/>
                </a:moveTo>
                <a:lnTo>
                  <a:pt x="6038" y="124030"/>
                </a:lnTo>
                <a:lnTo>
                  <a:pt x="23076" y="83688"/>
                </a:lnTo>
                <a:lnTo>
                  <a:pt x="49498" y="49498"/>
                </a:lnTo>
                <a:lnTo>
                  <a:pt x="83688" y="23076"/>
                </a:lnTo>
                <a:lnTo>
                  <a:pt x="124030" y="6038"/>
                </a:lnTo>
                <a:lnTo>
                  <a:pt x="168909" y="0"/>
                </a:lnTo>
                <a:lnTo>
                  <a:pt x="2336545" y="0"/>
                </a:lnTo>
                <a:lnTo>
                  <a:pt x="2381425" y="6038"/>
                </a:lnTo>
                <a:lnTo>
                  <a:pt x="2421767" y="23076"/>
                </a:lnTo>
                <a:lnTo>
                  <a:pt x="2455957" y="49498"/>
                </a:lnTo>
                <a:lnTo>
                  <a:pt x="2482379" y="83688"/>
                </a:lnTo>
                <a:lnTo>
                  <a:pt x="2499417" y="124030"/>
                </a:lnTo>
                <a:lnTo>
                  <a:pt x="2505455" y="168910"/>
                </a:lnTo>
                <a:lnTo>
                  <a:pt x="2505455" y="844550"/>
                </a:lnTo>
                <a:lnTo>
                  <a:pt x="2499417" y="889429"/>
                </a:lnTo>
                <a:lnTo>
                  <a:pt x="2482379" y="929771"/>
                </a:lnTo>
                <a:lnTo>
                  <a:pt x="2455957" y="963961"/>
                </a:lnTo>
                <a:lnTo>
                  <a:pt x="2421767" y="990383"/>
                </a:lnTo>
                <a:lnTo>
                  <a:pt x="2381425" y="1007421"/>
                </a:lnTo>
                <a:lnTo>
                  <a:pt x="2336545" y="1013460"/>
                </a:lnTo>
                <a:lnTo>
                  <a:pt x="168909" y="1013460"/>
                </a:lnTo>
                <a:lnTo>
                  <a:pt x="124030" y="1007421"/>
                </a:lnTo>
                <a:lnTo>
                  <a:pt x="83688" y="990383"/>
                </a:lnTo>
                <a:lnTo>
                  <a:pt x="49498" y="963961"/>
                </a:lnTo>
                <a:lnTo>
                  <a:pt x="23076" y="929771"/>
                </a:lnTo>
                <a:lnTo>
                  <a:pt x="6038" y="889429"/>
                </a:lnTo>
                <a:lnTo>
                  <a:pt x="0" y="844550"/>
                </a:lnTo>
                <a:lnTo>
                  <a:pt x="0" y="16891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643884" y="4189476"/>
            <a:ext cx="978535" cy="859790"/>
          </a:xfrm>
          <a:custGeom>
            <a:avLst/>
            <a:gdLst/>
            <a:ahLst/>
            <a:cxnLst/>
            <a:rect l="l" t="t" r="r" b="b"/>
            <a:pathLst>
              <a:path w="978535" h="859789">
                <a:moveTo>
                  <a:pt x="282320" y="0"/>
                </a:moveTo>
                <a:lnTo>
                  <a:pt x="0" y="0"/>
                </a:lnTo>
                <a:lnTo>
                  <a:pt x="0" y="785749"/>
                </a:lnTo>
                <a:lnTo>
                  <a:pt x="670813" y="785749"/>
                </a:lnTo>
                <a:lnTo>
                  <a:pt x="670813" y="859536"/>
                </a:lnTo>
                <a:lnTo>
                  <a:pt x="978407" y="644651"/>
                </a:lnTo>
                <a:lnTo>
                  <a:pt x="776435" y="503555"/>
                </a:lnTo>
                <a:lnTo>
                  <a:pt x="282320" y="503555"/>
                </a:lnTo>
                <a:lnTo>
                  <a:pt x="282320" y="0"/>
                </a:lnTo>
                <a:close/>
              </a:path>
              <a:path w="978535" h="859789">
                <a:moveTo>
                  <a:pt x="670813" y="429768"/>
                </a:moveTo>
                <a:lnTo>
                  <a:pt x="670813" y="503555"/>
                </a:lnTo>
                <a:lnTo>
                  <a:pt x="776435" y="503555"/>
                </a:lnTo>
                <a:lnTo>
                  <a:pt x="670813" y="429768"/>
                </a:lnTo>
                <a:close/>
              </a:path>
            </a:pathLst>
          </a:custGeom>
          <a:solidFill>
            <a:srgbClr val="C4D4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43884" y="4189476"/>
            <a:ext cx="978535" cy="859790"/>
          </a:xfrm>
          <a:custGeom>
            <a:avLst/>
            <a:gdLst/>
            <a:ahLst/>
            <a:cxnLst/>
            <a:rect l="l" t="t" r="r" b="b"/>
            <a:pathLst>
              <a:path w="978535" h="859789">
                <a:moveTo>
                  <a:pt x="282320" y="0"/>
                </a:moveTo>
                <a:lnTo>
                  <a:pt x="282320" y="503555"/>
                </a:lnTo>
                <a:lnTo>
                  <a:pt x="670813" y="503555"/>
                </a:lnTo>
                <a:lnTo>
                  <a:pt x="670813" y="429768"/>
                </a:lnTo>
                <a:lnTo>
                  <a:pt x="978407" y="644651"/>
                </a:lnTo>
                <a:lnTo>
                  <a:pt x="670813" y="859536"/>
                </a:lnTo>
                <a:lnTo>
                  <a:pt x="670813" y="785749"/>
                </a:lnTo>
                <a:lnTo>
                  <a:pt x="0" y="785749"/>
                </a:lnTo>
                <a:lnTo>
                  <a:pt x="0" y="0"/>
                </a:lnTo>
                <a:lnTo>
                  <a:pt x="282320" y="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945892" y="3176016"/>
            <a:ext cx="2505710" cy="1013460"/>
          </a:xfrm>
          <a:custGeom>
            <a:avLst/>
            <a:gdLst/>
            <a:ahLst/>
            <a:cxnLst/>
            <a:rect l="l" t="t" r="r" b="b"/>
            <a:pathLst>
              <a:path w="2505710" h="1013460">
                <a:moveTo>
                  <a:pt x="2336546" y="0"/>
                </a:moveTo>
                <a:lnTo>
                  <a:pt x="168909" y="0"/>
                </a:lnTo>
                <a:lnTo>
                  <a:pt x="124030" y="6038"/>
                </a:lnTo>
                <a:lnTo>
                  <a:pt x="83688" y="23076"/>
                </a:lnTo>
                <a:lnTo>
                  <a:pt x="49498" y="49498"/>
                </a:lnTo>
                <a:lnTo>
                  <a:pt x="23076" y="83688"/>
                </a:lnTo>
                <a:lnTo>
                  <a:pt x="6038" y="124030"/>
                </a:lnTo>
                <a:lnTo>
                  <a:pt x="0" y="168910"/>
                </a:lnTo>
                <a:lnTo>
                  <a:pt x="0" y="844550"/>
                </a:lnTo>
                <a:lnTo>
                  <a:pt x="6038" y="889429"/>
                </a:lnTo>
                <a:lnTo>
                  <a:pt x="23076" y="929771"/>
                </a:lnTo>
                <a:lnTo>
                  <a:pt x="49498" y="963961"/>
                </a:lnTo>
                <a:lnTo>
                  <a:pt x="83688" y="990383"/>
                </a:lnTo>
                <a:lnTo>
                  <a:pt x="124030" y="1007421"/>
                </a:lnTo>
                <a:lnTo>
                  <a:pt x="168909" y="1013460"/>
                </a:lnTo>
                <a:lnTo>
                  <a:pt x="2336546" y="1013460"/>
                </a:lnTo>
                <a:lnTo>
                  <a:pt x="2381425" y="1007421"/>
                </a:lnTo>
                <a:lnTo>
                  <a:pt x="2421767" y="990383"/>
                </a:lnTo>
                <a:lnTo>
                  <a:pt x="2455957" y="963961"/>
                </a:lnTo>
                <a:lnTo>
                  <a:pt x="2482379" y="929771"/>
                </a:lnTo>
                <a:lnTo>
                  <a:pt x="2499417" y="889429"/>
                </a:lnTo>
                <a:lnTo>
                  <a:pt x="2505456" y="844550"/>
                </a:lnTo>
                <a:lnTo>
                  <a:pt x="2505456" y="168910"/>
                </a:lnTo>
                <a:lnTo>
                  <a:pt x="2499417" y="124030"/>
                </a:lnTo>
                <a:lnTo>
                  <a:pt x="2482379" y="83688"/>
                </a:lnTo>
                <a:lnTo>
                  <a:pt x="2455957" y="49498"/>
                </a:lnTo>
                <a:lnTo>
                  <a:pt x="2421767" y="23076"/>
                </a:lnTo>
                <a:lnTo>
                  <a:pt x="2381425" y="6038"/>
                </a:lnTo>
                <a:lnTo>
                  <a:pt x="233654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45892" y="3176016"/>
            <a:ext cx="2505710" cy="1013460"/>
          </a:xfrm>
          <a:custGeom>
            <a:avLst/>
            <a:gdLst/>
            <a:ahLst/>
            <a:cxnLst/>
            <a:rect l="l" t="t" r="r" b="b"/>
            <a:pathLst>
              <a:path w="2505710" h="1013460">
                <a:moveTo>
                  <a:pt x="0" y="168910"/>
                </a:moveTo>
                <a:lnTo>
                  <a:pt x="6038" y="124030"/>
                </a:lnTo>
                <a:lnTo>
                  <a:pt x="23076" y="83688"/>
                </a:lnTo>
                <a:lnTo>
                  <a:pt x="49498" y="49498"/>
                </a:lnTo>
                <a:lnTo>
                  <a:pt x="83688" y="23076"/>
                </a:lnTo>
                <a:lnTo>
                  <a:pt x="124030" y="6038"/>
                </a:lnTo>
                <a:lnTo>
                  <a:pt x="168909" y="0"/>
                </a:lnTo>
                <a:lnTo>
                  <a:pt x="2336546" y="0"/>
                </a:lnTo>
                <a:lnTo>
                  <a:pt x="2381425" y="6038"/>
                </a:lnTo>
                <a:lnTo>
                  <a:pt x="2421767" y="23076"/>
                </a:lnTo>
                <a:lnTo>
                  <a:pt x="2455957" y="49498"/>
                </a:lnTo>
                <a:lnTo>
                  <a:pt x="2482379" y="83688"/>
                </a:lnTo>
                <a:lnTo>
                  <a:pt x="2499417" y="124030"/>
                </a:lnTo>
                <a:lnTo>
                  <a:pt x="2505456" y="168910"/>
                </a:lnTo>
                <a:lnTo>
                  <a:pt x="2505456" y="844550"/>
                </a:lnTo>
                <a:lnTo>
                  <a:pt x="2499417" y="889429"/>
                </a:lnTo>
                <a:lnTo>
                  <a:pt x="2482379" y="929771"/>
                </a:lnTo>
                <a:lnTo>
                  <a:pt x="2455957" y="963961"/>
                </a:lnTo>
                <a:lnTo>
                  <a:pt x="2421767" y="990383"/>
                </a:lnTo>
                <a:lnTo>
                  <a:pt x="2381425" y="1007421"/>
                </a:lnTo>
                <a:lnTo>
                  <a:pt x="2336546" y="1013460"/>
                </a:lnTo>
                <a:lnTo>
                  <a:pt x="168909" y="1013460"/>
                </a:lnTo>
                <a:lnTo>
                  <a:pt x="124030" y="1007421"/>
                </a:lnTo>
                <a:lnTo>
                  <a:pt x="83688" y="990383"/>
                </a:lnTo>
                <a:lnTo>
                  <a:pt x="49498" y="963961"/>
                </a:lnTo>
                <a:lnTo>
                  <a:pt x="23076" y="929771"/>
                </a:lnTo>
                <a:lnTo>
                  <a:pt x="6038" y="889429"/>
                </a:lnTo>
                <a:lnTo>
                  <a:pt x="0" y="844550"/>
                </a:lnTo>
                <a:lnTo>
                  <a:pt x="0" y="16891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64867" y="2278126"/>
            <a:ext cx="3247390" cy="1590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800">
              <a:latin typeface="Times New Roman"/>
              <a:cs typeface="Times New Roman"/>
            </a:endParaRPr>
          </a:p>
          <a:p>
            <a:pPr marL="1433195">
              <a:lnSpc>
                <a:spcPct val="100000"/>
              </a:lnSpc>
              <a:spcBef>
                <a:spcPts val="238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Staging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097779" y="5327904"/>
            <a:ext cx="978535" cy="859790"/>
          </a:xfrm>
          <a:custGeom>
            <a:avLst/>
            <a:gdLst/>
            <a:ahLst/>
            <a:cxnLst/>
            <a:rect l="l" t="t" r="r" b="b"/>
            <a:pathLst>
              <a:path w="978535" h="859789">
                <a:moveTo>
                  <a:pt x="282321" y="0"/>
                </a:moveTo>
                <a:lnTo>
                  <a:pt x="0" y="0"/>
                </a:lnTo>
                <a:lnTo>
                  <a:pt x="0" y="785749"/>
                </a:lnTo>
                <a:lnTo>
                  <a:pt x="670814" y="785749"/>
                </a:lnTo>
                <a:lnTo>
                  <a:pt x="670814" y="859536"/>
                </a:lnTo>
                <a:lnTo>
                  <a:pt x="978408" y="644652"/>
                </a:lnTo>
                <a:lnTo>
                  <a:pt x="776435" y="503555"/>
                </a:lnTo>
                <a:lnTo>
                  <a:pt x="282321" y="503555"/>
                </a:lnTo>
                <a:lnTo>
                  <a:pt x="282321" y="0"/>
                </a:lnTo>
                <a:close/>
              </a:path>
              <a:path w="978535" h="859789">
                <a:moveTo>
                  <a:pt x="670814" y="429768"/>
                </a:moveTo>
                <a:lnTo>
                  <a:pt x="670814" y="503555"/>
                </a:lnTo>
                <a:lnTo>
                  <a:pt x="776435" y="503555"/>
                </a:lnTo>
                <a:lnTo>
                  <a:pt x="670814" y="429768"/>
                </a:lnTo>
                <a:close/>
              </a:path>
            </a:pathLst>
          </a:custGeom>
          <a:solidFill>
            <a:srgbClr val="C4D4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97779" y="5327904"/>
            <a:ext cx="978535" cy="859790"/>
          </a:xfrm>
          <a:custGeom>
            <a:avLst/>
            <a:gdLst/>
            <a:ahLst/>
            <a:cxnLst/>
            <a:rect l="l" t="t" r="r" b="b"/>
            <a:pathLst>
              <a:path w="978535" h="859789">
                <a:moveTo>
                  <a:pt x="282321" y="0"/>
                </a:moveTo>
                <a:lnTo>
                  <a:pt x="282321" y="503555"/>
                </a:lnTo>
                <a:lnTo>
                  <a:pt x="670814" y="503555"/>
                </a:lnTo>
                <a:lnTo>
                  <a:pt x="670814" y="429768"/>
                </a:lnTo>
                <a:lnTo>
                  <a:pt x="978408" y="644652"/>
                </a:lnTo>
                <a:lnTo>
                  <a:pt x="670814" y="859536"/>
                </a:lnTo>
                <a:lnTo>
                  <a:pt x="670814" y="785749"/>
                </a:lnTo>
                <a:lnTo>
                  <a:pt x="0" y="785749"/>
                </a:lnTo>
                <a:lnTo>
                  <a:pt x="0" y="0"/>
                </a:lnTo>
                <a:lnTo>
                  <a:pt x="282321" y="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401311" y="4314444"/>
            <a:ext cx="2504440" cy="1013460"/>
          </a:xfrm>
          <a:custGeom>
            <a:avLst/>
            <a:gdLst/>
            <a:ahLst/>
            <a:cxnLst/>
            <a:rect l="l" t="t" r="r" b="b"/>
            <a:pathLst>
              <a:path w="2504440" h="1013460">
                <a:moveTo>
                  <a:pt x="2335021" y="0"/>
                </a:moveTo>
                <a:lnTo>
                  <a:pt x="168910" y="0"/>
                </a:lnTo>
                <a:lnTo>
                  <a:pt x="124030" y="6038"/>
                </a:lnTo>
                <a:lnTo>
                  <a:pt x="83688" y="23076"/>
                </a:lnTo>
                <a:lnTo>
                  <a:pt x="49498" y="49498"/>
                </a:lnTo>
                <a:lnTo>
                  <a:pt x="23076" y="83688"/>
                </a:lnTo>
                <a:lnTo>
                  <a:pt x="6038" y="124030"/>
                </a:lnTo>
                <a:lnTo>
                  <a:pt x="0" y="168910"/>
                </a:lnTo>
                <a:lnTo>
                  <a:pt x="0" y="844550"/>
                </a:lnTo>
                <a:lnTo>
                  <a:pt x="6038" y="889429"/>
                </a:lnTo>
                <a:lnTo>
                  <a:pt x="23076" y="929771"/>
                </a:lnTo>
                <a:lnTo>
                  <a:pt x="49498" y="963961"/>
                </a:lnTo>
                <a:lnTo>
                  <a:pt x="83688" y="990383"/>
                </a:lnTo>
                <a:lnTo>
                  <a:pt x="124030" y="1007421"/>
                </a:lnTo>
                <a:lnTo>
                  <a:pt x="168910" y="1013460"/>
                </a:lnTo>
                <a:lnTo>
                  <a:pt x="2335021" y="1013460"/>
                </a:lnTo>
                <a:lnTo>
                  <a:pt x="2379901" y="1007421"/>
                </a:lnTo>
                <a:lnTo>
                  <a:pt x="2420243" y="990383"/>
                </a:lnTo>
                <a:lnTo>
                  <a:pt x="2454433" y="963961"/>
                </a:lnTo>
                <a:lnTo>
                  <a:pt x="2480855" y="929771"/>
                </a:lnTo>
                <a:lnTo>
                  <a:pt x="2497893" y="889429"/>
                </a:lnTo>
                <a:lnTo>
                  <a:pt x="2503932" y="844550"/>
                </a:lnTo>
                <a:lnTo>
                  <a:pt x="2503932" y="168910"/>
                </a:lnTo>
                <a:lnTo>
                  <a:pt x="2497893" y="124030"/>
                </a:lnTo>
                <a:lnTo>
                  <a:pt x="2480855" y="83688"/>
                </a:lnTo>
                <a:lnTo>
                  <a:pt x="2454433" y="49498"/>
                </a:lnTo>
                <a:lnTo>
                  <a:pt x="2420243" y="23076"/>
                </a:lnTo>
                <a:lnTo>
                  <a:pt x="2379901" y="6038"/>
                </a:lnTo>
                <a:lnTo>
                  <a:pt x="2335021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401311" y="4314444"/>
            <a:ext cx="2504440" cy="1013460"/>
          </a:xfrm>
          <a:custGeom>
            <a:avLst/>
            <a:gdLst/>
            <a:ahLst/>
            <a:cxnLst/>
            <a:rect l="l" t="t" r="r" b="b"/>
            <a:pathLst>
              <a:path w="2504440" h="1013460">
                <a:moveTo>
                  <a:pt x="0" y="168910"/>
                </a:moveTo>
                <a:lnTo>
                  <a:pt x="6038" y="124030"/>
                </a:lnTo>
                <a:lnTo>
                  <a:pt x="23076" y="83688"/>
                </a:lnTo>
                <a:lnTo>
                  <a:pt x="49498" y="49498"/>
                </a:lnTo>
                <a:lnTo>
                  <a:pt x="83688" y="23076"/>
                </a:lnTo>
                <a:lnTo>
                  <a:pt x="124030" y="6038"/>
                </a:lnTo>
                <a:lnTo>
                  <a:pt x="168910" y="0"/>
                </a:lnTo>
                <a:lnTo>
                  <a:pt x="2335021" y="0"/>
                </a:lnTo>
                <a:lnTo>
                  <a:pt x="2379901" y="6038"/>
                </a:lnTo>
                <a:lnTo>
                  <a:pt x="2420243" y="23076"/>
                </a:lnTo>
                <a:lnTo>
                  <a:pt x="2454433" y="49498"/>
                </a:lnTo>
                <a:lnTo>
                  <a:pt x="2480855" y="83688"/>
                </a:lnTo>
                <a:lnTo>
                  <a:pt x="2497893" y="124030"/>
                </a:lnTo>
                <a:lnTo>
                  <a:pt x="2503932" y="168910"/>
                </a:lnTo>
                <a:lnTo>
                  <a:pt x="2503932" y="844550"/>
                </a:lnTo>
                <a:lnTo>
                  <a:pt x="2497893" y="889429"/>
                </a:lnTo>
                <a:lnTo>
                  <a:pt x="2480855" y="929771"/>
                </a:lnTo>
                <a:lnTo>
                  <a:pt x="2454433" y="963961"/>
                </a:lnTo>
                <a:lnTo>
                  <a:pt x="2420243" y="990383"/>
                </a:lnTo>
                <a:lnTo>
                  <a:pt x="2379901" y="1007421"/>
                </a:lnTo>
                <a:lnTo>
                  <a:pt x="2335021" y="1013460"/>
                </a:lnTo>
                <a:lnTo>
                  <a:pt x="168910" y="1013460"/>
                </a:lnTo>
                <a:lnTo>
                  <a:pt x="124030" y="1007421"/>
                </a:lnTo>
                <a:lnTo>
                  <a:pt x="83688" y="990383"/>
                </a:lnTo>
                <a:lnTo>
                  <a:pt x="49498" y="963961"/>
                </a:lnTo>
                <a:lnTo>
                  <a:pt x="23076" y="929771"/>
                </a:lnTo>
                <a:lnTo>
                  <a:pt x="6038" y="889429"/>
                </a:lnTo>
                <a:lnTo>
                  <a:pt x="0" y="844550"/>
                </a:lnTo>
                <a:lnTo>
                  <a:pt x="0" y="16891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718684" y="4555363"/>
            <a:ext cx="18700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832218" y="4553458"/>
            <a:ext cx="191833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720" algn="l"/>
              </a:tabLst>
            </a:pPr>
            <a:r>
              <a:rPr sz="3200" dirty="0">
                <a:latin typeface="Calibri"/>
                <a:cs typeface="Calibri"/>
              </a:rPr>
              <a:t>M</a:t>
            </a:r>
            <a:r>
              <a:rPr sz="3200" spc="-20" dirty="0">
                <a:latin typeface="Calibri"/>
                <a:cs typeface="Calibri"/>
              </a:rPr>
              <a:t>e</a:t>
            </a:r>
            <a:r>
              <a:rPr sz="3200" spc="-45" dirty="0">
                <a:latin typeface="Calibri"/>
                <a:cs typeface="Calibri"/>
              </a:rPr>
              <a:t>t</a:t>
            </a:r>
            <a:r>
              <a:rPr sz="3200" dirty="0">
                <a:latin typeface="Calibri"/>
                <a:cs typeface="Calibri"/>
              </a:rPr>
              <a:t>ad</a:t>
            </a:r>
            <a:r>
              <a:rPr sz="3200" spc="-25" dirty="0">
                <a:latin typeface="Calibri"/>
                <a:cs typeface="Calibri"/>
              </a:rPr>
              <a:t>a</a:t>
            </a:r>
            <a:r>
              <a:rPr sz="3200" spc="-45" dirty="0">
                <a:latin typeface="Calibri"/>
                <a:cs typeface="Calibri"/>
              </a:rPr>
              <a:t>t</a:t>
            </a:r>
            <a:r>
              <a:rPr sz="3200" dirty="0">
                <a:latin typeface="Calibri"/>
                <a:cs typeface="Calibri"/>
              </a:rPr>
              <a:t>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855208" y="5452872"/>
            <a:ext cx="2504440" cy="1013460"/>
          </a:xfrm>
          <a:custGeom>
            <a:avLst/>
            <a:gdLst/>
            <a:ahLst/>
            <a:cxnLst/>
            <a:rect l="l" t="t" r="r" b="b"/>
            <a:pathLst>
              <a:path w="2504440" h="1013460">
                <a:moveTo>
                  <a:pt x="2335021" y="0"/>
                </a:moveTo>
                <a:lnTo>
                  <a:pt x="168909" y="0"/>
                </a:lnTo>
                <a:lnTo>
                  <a:pt x="124030" y="6038"/>
                </a:lnTo>
                <a:lnTo>
                  <a:pt x="83688" y="23076"/>
                </a:lnTo>
                <a:lnTo>
                  <a:pt x="49498" y="49498"/>
                </a:lnTo>
                <a:lnTo>
                  <a:pt x="23076" y="83688"/>
                </a:lnTo>
                <a:lnTo>
                  <a:pt x="6038" y="124030"/>
                </a:lnTo>
                <a:lnTo>
                  <a:pt x="0" y="168910"/>
                </a:lnTo>
                <a:lnTo>
                  <a:pt x="0" y="844511"/>
                </a:lnTo>
                <a:lnTo>
                  <a:pt x="6038" y="889424"/>
                </a:lnTo>
                <a:lnTo>
                  <a:pt x="23076" y="929782"/>
                </a:lnTo>
                <a:lnTo>
                  <a:pt x="49498" y="963976"/>
                </a:lnTo>
                <a:lnTo>
                  <a:pt x="83688" y="990393"/>
                </a:lnTo>
                <a:lnTo>
                  <a:pt x="124030" y="1007424"/>
                </a:lnTo>
                <a:lnTo>
                  <a:pt x="168909" y="1013460"/>
                </a:lnTo>
                <a:lnTo>
                  <a:pt x="2335021" y="1013460"/>
                </a:lnTo>
                <a:lnTo>
                  <a:pt x="2379901" y="1007424"/>
                </a:lnTo>
                <a:lnTo>
                  <a:pt x="2420243" y="990393"/>
                </a:lnTo>
                <a:lnTo>
                  <a:pt x="2454433" y="963976"/>
                </a:lnTo>
                <a:lnTo>
                  <a:pt x="2480855" y="929782"/>
                </a:lnTo>
                <a:lnTo>
                  <a:pt x="2497893" y="889424"/>
                </a:lnTo>
                <a:lnTo>
                  <a:pt x="2503932" y="844511"/>
                </a:lnTo>
                <a:lnTo>
                  <a:pt x="2503932" y="168910"/>
                </a:lnTo>
                <a:lnTo>
                  <a:pt x="2497893" y="124030"/>
                </a:lnTo>
                <a:lnTo>
                  <a:pt x="2480855" y="83688"/>
                </a:lnTo>
                <a:lnTo>
                  <a:pt x="2454433" y="49498"/>
                </a:lnTo>
                <a:lnTo>
                  <a:pt x="2420243" y="23076"/>
                </a:lnTo>
                <a:lnTo>
                  <a:pt x="2379901" y="6038"/>
                </a:lnTo>
                <a:lnTo>
                  <a:pt x="2335021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55208" y="5452872"/>
            <a:ext cx="2504440" cy="1013460"/>
          </a:xfrm>
          <a:custGeom>
            <a:avLst/>
            <a:gdLst/>
            <a:ahLst/>
            <a:cxnLst/>
            <a:rect l="l" t="t" r="r" b="b"/>
            <a:pathLst>
              <a:path w="2504440" h="1013460">
                <a:moveTo>
                  <a:pt x="0" y="168910"/>
                </a:moveTo>
                <a:lnTo>
                  <a:pt x="6038" y="124030"/>
                </a:lnTo>
                <a:lnTo>
                  <a:pt x="23076" y="83688"/>
                </a:lnTo>
                <a:lnTo>
                  <a:pt x="49498" y="49498"/>
                </a:lnTo>
                <a:lnTo>
                  <a:pt x="83688" y="23076"/>
                </a:lnTo>
                <a:lnTo>
                  <a:pt x="124030" y="6038"/>
                </a:lnTo>
                <a:lnTo>
                  <a:pt x="168909" y="0"/>
                </a:lnTo>
                <a:lnTo>
                  <a:pt x="2335021" y="0"/>
                </a:lnTo>
                <a:lnTo>
                  <a:pt x="2379901" y="6038"/>
                </a:lnTo>
                <a:lnTo>
                  <a:pt x="2420243" y="23076"/>
                </a:lnTo>
                <a:lnTo>
                  <a:pt x="2454433" y="49498"/>
                </a:lnTo>
                <a:lnTo>
                  <a:pt x="2480855" y="83688"/>
                </a:lnTo>
                <a:lnTo>
                  <a:pt x="2497893" y="124030"/>
                </a:lnTo>
                <a:lnTo>
                  <a:pt x="2503932" y="168910"/>
                </a:lnTo>
                <a:lnTo>
                  <a:pt x="2503932" y="844511"/>
                </a:lnTo>
                <a:lnTo>
                  <a:pt x="2497893" y="889424"/>
                </a:lnTo>
                <a:lnTo>
                  <a:pt x="2480855" y="929782"/>
                </a:lnTo>
                <a:lnTo>
                  <a:pt x="2454433" y="963976"/>
                </a:lnTo>
                <a:lnTo>
                  <a:pt x="2420243" y="990393"/>
                </a:lnTo>
                <a:lnTo>
                  <a:pt x="2379901" y="1007424"/>
                </a:lnTo>
                <a:lnTo>
                  <a:pt x="2335021" y="1013460"/>
                </a:lnTo>
                <a:lnTo>
                  <a:pt x="168909" y="1013460"/>
                </a:lnTo>
                <a:lnTo>
                  <a:pt x="124030" y="1007424"/>
                </a:lnTo>
                <a:lnTo>
                  <a:pt x="83688" y="990393"/>
                </a:lnTo>
                <a:lnTo>
                  <a:pt x="49498" y="963976"/>
                </a:lnTo>
                <a:lnTo>
                  <a:pt x="23076" y="929782"/>
                </a:lnTo>
                <a:lnTo>
                  <a:pt x="6038" y="889424"/>
                </a:lnTo>
                <a:lnTo>
                  <a:pt x="0" y="844511"/>
                </a:lnTo>
                <a:lnTo>
                  <a:pt x="0" y="16891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240017" y="5498338"/>
            <a:ext cx="1736725" cy="842010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280670" marR="5080" indent="-268605">
              <a:lnSpc>
                <a:spcPts val="3070"/>
              </a:lnSpc>
              <a:spcBef>
                <a:spcPts val="44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800" spc="-70" dirty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tion 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28</a:t>
            </a:fld>
            <a:endParaRPr spc="-5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2529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Source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0" y="2749296"/>
            <a:ext cx="10081260" cy="570230"/>
          </a:xfrm>
          <a:prstGeom prst="rect">
            <a:avLst/>
          </a:prstGeom>
          <a:solidFill>
            <a:srgbClr val="DDEDFF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ts val="2710"/>
              </a:lnSpc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produksi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0" y="3364992"/>
            <a:ext cx="10081260" cy="570230"/>
          </a:xfrm>
          <a:prstGeom prst="rect">
            <a:avLst/>
          </a:prstGeom>
          <a:solidFill>
            <a:srgbClr val="DDEDFF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ts val="2705"/>
              </a:lnSpc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internal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0" y="4000500"/>
            <a:ext cx="10081260" cy="570230"/>
          </a:xfrm>
          <a:prstGeom prst="rect">
            <a:avLst/>
          </a:prstGeom>
          <a:solidFill>
            <a:srgbClr val="DDEDFF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ts val="2715"/>
              </a:lnSpc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terarsip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0" y="4616196"/>
            <a:ext cx="10081260" cy="570230"/>
          </a:xfrm>
          <a:prstGeom prst="rect">
            <a:avLst/>
          </a:prstGeom>
          <a:solidFill>
            <a:srgbClr val="DDEDFF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ts val="2710"/>
              </a:lnSpc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eksternal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2529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Source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3232785"/>
          </a:xfrm>
          <a:custGeom>
            <a:avLst/>
            <a:gdLst/>
            <a:ahLst/>
            <a:cxnLst/>
            <a:rect l="l" t="t" r="r" b="b"/>
            <a:pathLst>
              <a:path w="10081260" h="3232785">
                <a:moveTo>
                  <a:pt x="0" y="3232404"/>
                </a:moveTo>
                <a:lnTo>
                  <a:pt x="10081260" y="3232404"/>
                </a:lnTo>
                <a:lnTo>
                  <a:pt x="10081260" y="0"/>
                </a:lnTo>
                <a:lnTo>
                  <a:pt x="0" y="0"/>
                </a:lnTo>
                <a:lnTo>
                  <a:pt x="0" y="3232404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4964"/>
            <a:ext cx="9418320" cy="2992755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produksi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Berasal </a:t>
            </a:r>
            <a:r>
              <a:rPr sz="2300" dirty="0">
                <a:latin typeface="Calibri"/>
                <a:cs typeface="Calibri"/>
              </a:rPr>
              <a:t>dari bermacam-macam </a:t>
            </a:r>
            <a:r>
              <a:rPr sz="2300" spc="-10" dirty="0">
                <a:latin typeface="Calibri"/>
                <a:cs typeface="Calibri"/>
              </a:rPr>
              <a:t>sistem </a:t>
            </a:r>
            <a:r>
              <a:rPr sz="2300" spc="-5" dirty="0">
                <a:latin typeface="Calibri"/>
                <a:cs typeface="Calibri"/>
              </a:rPr>
              <a:t>operasional </a:t>
            </a:r>
            <a:r>
              <a:rPr sz="2300" dirty="0">
                <a:latin typeface="Calibri"/>
                <a:cs typeface="Calibri"/>
              </a:rPr>
              <a:t>dari</a:t>
            </a:r>
            <a:r>
              <a:rPr sz="2300" spc="18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perusahaan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ts val="2635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Satu </a:t>
            </a:r>
            <a:r>
              <a:rPr sz="2300" spc="10" dirty="0">
                <a:latin typeface="Calibri"/>
                <a:cs typeface="Calibri"/>
              </a:rPr>
              <a:t>makna </a:t>
            </a:r>
            <a:r>
              <a:rPr sz="2300" spc="5" dirty="0">
                <a:latin typeface="Calibri"/>
                <a:cs typeface="Calibri"/>
              </a:rPr>
              <a:t>« </a:t>
            </a:r>
            <a:r>
              <a:rPr sz="2300" dirty="0">
                <a:latin typeface="Calibri"/>
                <a:cs typeface="Calibri"/>
              </a:rPr>
              <a:t>sebuah </a:t>
            </a:r>
            <a:r>
              <a:rPr sz="2300" spc="-5" dirty="0">
                <a:latin typeface="Calibri"/>
                <a:cs typeface="Calibri"/>
              </a:rPr>
              <a:t>akun </a:t>
            </a:r>
            <a:r>
              <a:rPr sz="2300" spc="5" dirty="0">
                <a:latin typeface="Calibri"/>
                <a:cs typeface="Calibri"/>
              </a:rPr>
              <a:t>» </a:t>
            </a:r>
            <a:r>
              <a:rPr sz="2300" dirty="0">
                <a:latin typeface="Calibri"/>
                <a:cs typeface="Calibri"/>
              </a:rPr>
              <a:t>bisa </a:t>
            </a:r>
            <a:r>
              <a:rPr sz="2300" spc="-5" dirty="0">
                <a:latin typeface="Calibri"/>
                <a:cs typeface="Calibri"/>
              </a:rPr>
              <a:t>berarti </a:t>
            </a:r>
            <a:r>
              <a:rPr sz="2300" spc="-15" dirty="0">
                <a:latin typeface="Calibri"/>
                <a:cs typeface="Calibri"/>
              </a:rPr>
              <a:t>banyak </a:t>
            </a:r>
            <a:r>
              <a:rPr sz="2300" dirty="0">
                <a:latin typeface="Calibri"/>
                <a:cs typeface="Calibri"/>
              </a:rPr>
              <a:t>dari </a:t>
            </a:r>
            <a:r>
              <a:rPr sz="2300" spc="-10" dirty="0">
                <a:latin typeface="Calibri"/>
                <a:cs typeface="Calibri"/>
              </a:rPr>
              <a:t>sistem </a:t>
            </a:r>
            <a:r>
              <a:rPr sz="2300" spc="-5" dirty="0">
                <a:latin typeface="Calibri"/>
                <a:cs typeface="Calibri"/>
              </a:rPr>
              <a:t>operasional</a:t>
            </a:r>
            <a:r>
              <a:rPr sz="2300" spc="24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yang</a:t>
            </a:r>
            <a:endParaRPr sz="2300">
              <a:latin typeface="Calibri"/>
              <a:cs typeface="Calibri"/>
            </a:endParaRPr>
          </a:p>
          <a:p>
            <a:pPr marL="201295">
              <a:lnSpc>
                <a:spcPts val="2635"/>
              </a:lnSpc>
            </a:pPr>
            <a:r>
              <a:rPr sz="2300" dirty="0">
                <a:latin typeface="Calibri"/>
                <a:cs typeface="Calibri"/>
              </a:rPr>
              <a:t>berbeda-beda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25" dirty="0">
                <a:latin typeface="Calibri"/>
                <a:cs typeface="Calibri"/>
              </a:rPr>
              <a:t>Tantangan:</a:t>
            </a:r>
            <a:endParaRPr sz="23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5" dirty="0">
                <a:latin typeface="Calibri"/>
                <a:cs typeface="Calibri"/>
              </a:rPr>
              <a:t>menstandardisasi </a:t>
            </a:r>
            <a:r>
              <a:rPr sz="1950" spc="10" dirty="0">
                <a:latin typeface="Calibri"/>
                <a:cs typeface="Calibri"/>
              </a:rPr>
              <a:t>perbedaan </a:t>
            </a:r>
            <a:r>
              <a:rPr sz="1950" spc="5" dirty="0">
                <a:latin typeface="Calibri"/>
                <a:cs typeface="Calibri"/>
              </a:rPr>
              <a:t>satu </a:t>
            </a:r>
            <a:r>
              <a:rPr sz="1950" spc="-5" dirty="0">
                <a:latin typeface="Calibri"/>
                <a:cs typeface="Calibri"/>
              </a:rPr>
              <a:t>data </a:t>
            </a:r>
            <a:r>
              <a:rPr sz="1950" spc="5" dirty="0">
                <a:latin typeface="Calibri"/>
                <a:cs typeface="Calibri"/>
              </a:rPr>
              <a:t>dengan lainnya (berdasar</a:t>
            </a:r>
            <a:r>
              <a:rPr sz="1950" spc="-45" dirty="0">
                <a:latin typeface="Calibri"/>
                <a:cs typeface="Calibri"/>
              </a:rPr>
              <a:t> </a:t>
            </a:r>
            <a:r>
              <a:rPr sz="1950" dirty="0">
                <a:latin typeface="Calibri"/>
                <a:cs typeface="Calibri"/>
              </a:rPr>
              <a:t>sistem)</a:t>
            </a:r>
            <a:endParaRPr sz="19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00"/>
              </a:spcBef>
              <a:buFont typeface="Arial"/>
              <a:buChar char="•"/>
              <a:tabLst>
                <a:tab pos="579755" algn="l"/>
              </a:tabLst>
            </a:pPr>
            <a:r>
              <a:rPr sz="1950" spc="-5" dirty="0">
                <a:latin typeface="Calibri"/>
                <a:cs typeface="Calibri"/>
              </a:rPr>
              <a:t>Mengkonversi data </a:t>
            </a:r>
            <a:r>
              <a:rPr sz="1950" dirty="0">
                <a:latin typeface="Calibri"/>
                <a:cs typeface="Calibri"/>
              </a:rPr>
              <a:t>(format, </a:t>
            </a:r>
            <a:r>
              <a:rPr sz="1950" spc="10" dirty="0">
                <a:latin typeface="Calibri"/>
                <a:cs typeface="Calibri"/>
              </a:rPr>
              <a:t>nama, </a:t>
            </a:r>
            <a:r>
              <a:rPr sz="1950" spc="5" dirty="0">
                <a:latin typeface="Calibri"/>
                <a:cs typeface="Calibri"/>
              </a:rPr>
              <a:t>atribut,</a:t>
            </a:r>
            <a:r>
              <a:rPr sz="1950" spc="80" dirty="0">
                <a:latin typeface="Calibri"/>
                <a:cs typeface="Calibri"/>
              </a:rPr>
              <a:t> </a:t>
            </a:r>
            <a:r>
              <a:rPr sz="1950" spc="5" dirty="0">
                <a:latin typeface="Calibri"/>
                <a:cs typeface="Calibri"/>
              </a:rPr>
              <a:t>dst)</a:t>
            </a:r>
            <a:endParaRPr sz="19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09"/>
              </a:spcBef>
              <a:buFont typeface="Arial"/>
              <a:buChar char="•"/>
              <a:tabLst>
                <a:tab pos="579755" algn="l"/>
              </a:tabLst>
            </a:pPr>
            <a:r>
              <a:rPr sz="1950" dirty="0">
                <a:latin typeface="Calibri"/>
                <a:cs typeface="Calibri"/>
              </a:rPr>
              <a:t>Integrasi </a:t>
            </a:r>
            <a:r>
              <a:rPr sz="1950" spc="5" dirty="0">
                <a:latin typeface="Calibri"/>
                <a:cs typeface="Calibri"/>
              </a:rPr>
              <a:t>butiran </a:t>
            </a:r>
            <a:r>
              <a:rPr sz="1950" spc="-5" dirty="0">
                <a:latin typeface="Calibri"/>
                <a:cs typeface="Calibri"/>
              </a:rPr>
              <a:t>data </a:t>
            </a:r>
            <a:r>
              <a:rPr sz="1950" spc="10" dirty="0">
                <a:latin typeface="Calibri"/>
                <a:cs typeface="Calibri"/>
              </a:rPr>
              <a:t>menjadi </a:t>
            </a:r>
            <a:r>
              <a:rPr sz="1950" spc="-5" dirty="0">
                <a:latin typeface="Calibri"/>
                <a:cs typeface="Calibri"/>
              </a:rPr>
              <a:t>data </a:t>
            </a:r>
            <a:r>
              <a:rPr sz="1950" spc="5" dirty="0">
                <a:latin typeface="Calibri"/>
                <a:cs typeface="Calibri"/>
              </a:rPr>
              <a:t>yang </a:t>
            </a:r>
            <a:r>
              <a:rPr sz="1950" spc="15" dirty="0">
                <a:latin typeface="Calibri"/>
                <a:cs typeface="Calibri"/>
              </a:rPr>
              <a:t>bermakna </a:t>
            </a:r>
            <a:r>
              <a:rPr sz="1950" spc="5" dirty="0">
                <a:latin typeface="Calibri"/>
                <a:cs typeface="Calibri"/>
              </a:rPr>
              <a:t>untuk</a:t>
            </a:r>
            <a:r>
              <a:rPr sz="1950" spc="-10" dirty="0">
                <a:latin typeface="Calibri"/>
                <a:cs typeface="Calibri"/>
              </a:rPr>
              <a:t> </a:t>
            </a:r>
            <a:r>
              <a:rPr sz="1950" spc="10" dirty="0">
                <a:latin typeface="Calibri"/>
                <a:cs typeface="Calibri"/>
              </a:rPr>
              <a:t>disimpan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30</a:t>
            </a:fld>
            <a:endParaRPr spc="-5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2529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Source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3268979"/>
          </a:xfrm>
          <a:custGeom>
            <a:avLst/>
            <a:gdLst/>
            <a:ahLst/>
            <a:cxnLst/>
            <a:rect l="l" t="t" r="r" b="b"/>
            <a:pathLst>
              <a:path w="10081260" h="3268979">
                <a:moveTo>
                  <a:pt x="0" y="3268979"/>
                </a:moveTo>
                <a:lnTo>
                  <a:pt x="10081260" y="3268979"/>
                </a:lnTo>
                <a:lnTo>
                  <a:pt x="10081260" y="0"/>
                </a:lnTo>
                <a:lnTo>
                  <a:pt x="0" y="0"/>
                </a:lnTo>
                <a:lnTo>
                  <a:pt x="0" y="3268979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748"/>
            <a:ext cx="9878060" cy="311721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internal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5" dirty="0">
                <a:latin typeface="Calibri"/>
                <a:cs typeface="Calibri"/>
              </a:rPr>
              <a:t>Contoh: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pribadi </a:t>
            </a:r>
            <a:r>
              <a:rPr sz="2800" spc="-5" dirty="0">
                <a:latin typeface="Calibri"/>
                <a:cs typeface="Calibri"/>
              </a:rPr>
              <a:t>pengguna, </a:t>
            </a:r>
            <a:r>
              <a:rPr sz="2800" spc="-15" dirty="0">
                <a:latin typeface="Calibri"/>
                <a:cs typeface="Calibri"/>
              </a:rPr>
              <a:t>profil </a:t>
            </a:r>
            <a:r>
              <a:rPr sz="2800" spc="-20" dirty="0">
                <a:latin typeface="Calibri"/>
                <a:cs typeface="Calibri"/>
              </a:rPr>
              <a:t>konsumen, data</a:t>
            </a:r>
            <a:r>
              <a:rPr sz="2800" spc="29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departemen</a:t>
            </a:r>
            <a:endParaRPr sz="2800">
              <a:latin typeface="Calibri"/>
              <a:cs typeface="Calibri"/>
            </a:endParaRPr>
          </a:p>
          <a:p>
            <a:pPr marL="201295" marR="1016000" indent="-189230">
              <a:lnSpc>
                <a:spcPts val="3020"/>
              </a:lnSpc>
              <a:spcBef>
                <a:spcPts val="8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Tidak bisa diabaikan, </a:t>
            </a:r>
            <a:r>
              <a:rPr sz="2800" spc="-20" dirty="0">
                <a:latin typeface="Calibri"/>
                <a:cs typeface="Calibri"/>
              </a:rPr>
              <a:t>karena </a:t>
            </a:r>
            <a:r>
              <a:rPr sz="2800" spc="-5" dirty="0">
                <a:latin typeface="Calibri"/>
                <a:cs typeface="Calibri"/>
              </a:rPr>
              <a:t>menambah </a:t>
            </a:r>
            <a:r>
              <a:rPr sz="2800" spc="-10" dirty="0">
                <a:latin typeface="Calibri"/>
                <a:cs typeface="Calibri"/>
              </a:rPr>
              <a:t>nilai </a:t>
            </a:r>
            <a:r>
              <a:rPr sz="2800" spc="-15" dirty="0">
                <a:latin typeface="Calibri"/>
                <a:cs typeface="Calibri"/>
              </a:rPr>
              <a:t>informasi </a:t>
            </a:r>
            <a:r>
              <a:rPr sz="2800" spc="-20" dirty="0">
                <a:latin typeface="Calibri"/>
                <a:cs typeface="Calibri"/>
              </a:rPr>
              <a:t>yang  </a:t>
            </a:r>
            <a:r>
              <a:rPr sz="2800" spc="-15" dirty="0">
                <a:latin typeface="Calibri"/>
                <a:cs typeface="Calibri"/>
              </a:rPr>
              <a:t>ditampilkan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1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35" dirty="0">
                <a:latin typeface="Calibri"/>
                <a:cs typeface="Calibri"/>
              </a:rPr>
              <a:t>Tantangan: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0"/>
              </a:spcBef>
              <a:buFont typeface="Arial"/>
              <a:buChar char="•"/>
              <a:tabLst>
                <a:tab pos="579755" algn="l"/>
              </a:tabLst>
            </a:pPr>
            <a:r>
              <a:rPr sz="2400" spc="-15" dirty="0">
                <a:latin typeface="Calibri"/>
                <a:cs typeface="Calibri"/>
              </a:rPr>
              <a:t>format </a:t>
            </a:r>
            <a:r>
              <a:rPr sz="2400" spc="-10" dirty="0">
                <a:latin typeface="Calibri"/>
                <a:cs typeface="Calibri"/>
              </a:rPr>
              <a:t>berkas yang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berbeda</a:t>
            </a:r>
            <a:endParaRPr sz="24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579755" algn="l"/>
              </a:tabLst>
            </a:pPr>
            <a:r>
              <a:rPr sz="2400" spc="-10" dirty="0">
                <a:latin typeface="Calibri"/>
                <a:cs typeface="Calibri"/>
              </a:rPr>
              <a:t>Menyambungkan dengan database </a:t>
            </a:r>
            <a:r>
              <a:rPr sz="2400" spc="-5" dirty="0">
                <a:latin typeface="Calibri"/>
                <a:cs typeface="Calibri"/>
              </a:rPr>
              <a:t>per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departemen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31</a:t>
            </a:fld>
            <a:endParaRPr spc="-5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1926589"/>
          </a:xfrm>
          <a:custGeom>
            <a:avLst/>
            <a:gdLst/>
            <a:ahLst/>
            <a:cxnLst/>
            <a:rect l="l" t="t" r="r" b="b"/>
            <a:pathLst>
              <a:path w="10081260" h="1926589">
                <a:moveTo>
                  <a:pt x="0" y="1926336"/>
                </a:moveTo>
                <a:lnTo>
                  <a:pt x="10081260" y="1926336"/>
                </a:lnTo>
                <a:lnTo>
                  <a:pt x="10081260" y="0"/>
                </a:lnTo>
                <a:lnTo>
                  <a:pt x="0" y="0"/>
                </a:lnTo>
                <a:lnTo>
                  <a:pt x="0" y="1926336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32584"/>
            <a:ext cx="8724900" cy="194437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35" dirty="0">
                <a:latin typeface="Calibri"/>
                <a:cs typeface="Calibri"/>
              </a:rPr>
              <a:t>Terarsip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Penggunaan </a:t>
            </a: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-5" dirty="0">
                <a:latin typeface="Calibri"/>
                <a:cs typeface="Calibri"/>
              </a:rPr>
              <a:t>lawas </a:t>
            </a:r>
            <a:r>
              <a:rPr sz="2300" dirty="0">
                <a:latin typeface="Calibri"/>
                <a:cs typeface="Calibri"/>
              </a:rPr>
              <a:t>dalam </a:t>
            </a: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7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warehouse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6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Banyak </a:t>
            </a:r>
            <a:r>
              <a:rPr sz="2300" dirty="0">
                <a:latin typeface="Calibri"/>
                <a:cs typeface="Calibri"/>
              </a:rPr>
              <a:t>metode </a:t>
            </a:r>
            <a:r>
              <a:rPr sz="2300" spc="-10" dirty="0">
                <a:latin typeface="Calibri"/>
                <a:cs typeface="Calibri"/>
              </a:rPr>
              <a:t>pengarsipan, bergantung </a:t>
            </a:r>
            <a:r>
              <a:rPr sz="2300" dirty="0">
                <a:latin typeface="Calibri"/>
                <a:cs typeface="Calibri"/>
              </a:rPr>
              <a:t>pada </a:t>
            </a:r>
            <a:r>
              <a:rPr sz="2300" spc="-5" dirty="0">
                <a:latin typeface="Calibri"/>
                <a:cs typeface="Calibri"/>
              </a:rPr>
              <a:t>tingkat </a:t>
            </a:r>
            <a:r>
              <a:rPr sz="2300" spc="-10" dirty="0">
                <a:latin typeface="Calibri"/>
                <a:cs typeface="Calibri"/>
              </a:rPr>
              <a:t>ke-lawas-an</a:t>
            </a:r>
            <a:r>
              <a:rPr sz="2300" spc="17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data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7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dirty="0">
                <a:latin typeface="Calibri"/>
                <a:cs typeface="Calibri"/>
              </a:rPr>
              <a:t>warehouse </a:t>
            </a:r>
            <a:r>
              <a:rPr sz="2300" spc="-5" dirty="0">
                <a:latin typeface="Calibri"/>
                <a:cs typeface="Calibri"/>
              </a:rPr>
              <a:t>menyimpan </a:t>
            </a:r>
            <a:r>
              <a:rPr sz="2300" i="1" dirty="0">
                <a:latin typeface="Calibri"/>
                <a:cs typeface="Calibri"/>
              </a:rPr>
              <a:t>snapshot </a:t>
            </a:r>
            <a:r>
              <a:rPr sz="2300" spc="-10" dirty="0">
                <a:latin typeface="Calibri"/>
                <a:cs typeface="Calibri"/>
              </a:rPr>
              <a:t>historis </a:t>
            </a:r>
            <a:r>
              <a:rPr sz="2300" dirty="0">
                <a:latin typeface="Calibri"/>
                <a:cs typeface="Calibri"/>
              </a:rPr>
              <a:t>dari</a:t>
            </a:r>
            <a:r>
              <a:rPr sz="2300" spc="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data.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25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Berguna </a:t>
            </a:r>
            <a:r>
              <a:rPr sz="2300" spc="-5" dirty="0">
                <a:latin typeface="Calibri"/>
                <a:cs typeface="Calibri"/>
              </a:rPr>
              <a:t>untuk menganalisis</a:t>
            </a:r>
            <a:r>
              <a:rPr sz="2300" spc="4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tren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2529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Source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32</a:t>
            </a:fld>
            <a:endParaRPr spc="-5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2243455"/>
          </a:xfrm>
          <a:custGeom>
            <a:avLst/>
            <a:gdLst/>
            <a:ahLst/>
            <a:cxnLst/>
            <a:rect l="l" t="t" r="r" b="b"/>
            <a:pathLst>
              <a:path w="10081260" h="2243454">
                <a:moveTo>
                  <a:pt x="0" y="2243328"/>
                </a:moveTo>
                <a:lnTo>
                  <a:pt x="10081260" y="2243328"/>
                </a:lnTo>
                <a:lnTo>
                  <a:pt x="10081260" y="0"/>
                </a:lnTo>
                <a:lnTo>
                  <a:pt x="0" y="0"/>
                </a:lnTo>
                <a:lnTo>
                  <a:pt x="0" y="224332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24964"/>
            <a:ext cx="8909685" cy="202057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eksternal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Data statistik </a:t>
            </a:r>
            <a:r>
              <a:rPr sz="2300" dirty="0">
                <a:latin typeface="Calibri"/>
                <a:cs typeface="Calibri"/>
              </a:rPr>
              <a:t>dari agen</a:t>
            </a:r>
            <a:r>
              <a:rPr sz="2300" spc="55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eksternal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Mengatasi keterbatasan data </a:t>
            </a:r>
            <a:r>
              <a:rPr sz="2300" dirty="0">
                <a:latin typeface="Calibri"/>
                <a:cs typeface="Calibri"/>
              </a:rPr>
              <a:t>dari dalam</a:t>
            </a:r>
            <a:r>
              <a:rPr sz="2300" spc="9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perusahaan</a:t>
            </a:r>
            <a:endParaRPr sz="2300">
              <a:latin typeface="Calibri"/>
              <a:cs typeface="Calibri"/>
            </a:endParaRPr>
          </a:p>
          <a:p>
            <a:pPr marL="201295" marR="5080" indent="-189230">
              <a:lnSpc>
                <a:spcPts val="2510"/>
              </a:lnSpc>
              <a:spcBef>
                <a:spcPts val="835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Umumnya, </a:t>
            </a:r>
            <a:r>
              <a:rPr sz="2300" spc="-5" dirty="0">
                <a:latin typeface="Calibri"/>
                <a:cs typeface="Calibri"/>
              </a:rPr>
              <a:t>dibutuhkan </a:t>
            </a:r>
            <a:r>
              <a:rPr sz="2300" spc="-20" dirty="0">
                <a:latin typeface="Calibri"/>
                <a:cs typeface="Calibri"/>
              </a:rPr>
              <a:t>konversi </a:t>
            </a:r>
            <a:r>
              <a:rPr sz="2300" spc="-10" dirty="0">
                <a:latin typeface="Calibri"/>
                <a:cs typeface="Calibri"/>
              </a:rPr>
              <a:t>format </a:t>
            </a:r>
            <a:r>
              <a:rPr sz="2300" dirty="0">
                <a:latin typeface="Calibri"/>
                <a:cs typeface="Calibri"/>
              </a:rPr>
              <a:t>dari </a:t>
            </a: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-5" dirty="0">
                <a:latin typeface="Calibri"/>
                <a:cs typeface="Calibri"/>
              </a:rPr>
              <a:t>eksternal </a:t>
            </a:r>
            <a:r>
              <a:rPr sz="2300" spc="-30" dirty="0">
                <a:latin typeface="Calibri"/>
                <a:cs typeface="Calibri"/>
              </a:rPr>
              <a:t>ke </a:t>
            </a:r>
            <a:r>
              <a:rPr sz="2300" dirty="0">
                <a:latin typeface="Calibri"/>
                <a:cs typeface="Calibri"/>
              </a:rPr>
              <a:t>dalam </a:t>
            </a:r>
            <a:r>
              <a:rPr sz="2300" spc="-10" dirty="0">
                <a:latin typeface="Calibri"/>
                <a:cs typeface="Calibri"/>
              </a:rPr>
              <a:t>data  </a:t>
            </a:r>
            <a:r>
              <a:rPr sz="2300" spc="-5" dirty="0">
                <a:latin typeface="Calibri"/>
                <a:cs typeface="Calibri"/>
              </a:rPr>
              <a:t>warehouse</a:t>
            </a:r>
            <a:r>
              <a:rPr sz="2300" spc="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perusahaan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2529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0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Source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33</a:t>
            </a:fld>
            <a:endParaRPr spc="-5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33489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5" dirty="0">
                <a:solidFill>
                  <a:srgbClr val="DDEDFF"/>
                </a:solidFill>
              </a:rPr>
              <a:t>Staging</a:t>
            </a:r>
          </a:p>
        </p:txBody>
      </p:sp>
      <p:sp>
        <p:nvSpPr>
          <p:cNvPr id="4" name="object 4"/>
          <p:cNvSpPr/>
          <p:nvPr/>
        </p:nvSpPr>
        <p:spPr>
          <a:xfrm>
            <a:off x="995172" y="3701796"/>
            <a:ext cx="2207260" cy="1324610"/>
          </a:xfrm>
          <a:custGeom>
            <a:avLst/>
            <a:gdLst/>
            <a:ahLst/>
            <a:cxnLst/>
            <a:rect l="l" t="t" r="r" b="b"/>
            <a:pathLst>
              <a:path w="2207260" h="1324610">
                <a:moveTo>
                  <a:pt x="2074290" y="0"/>
                </a:moveTo>
                <a:lnTo>
                  <a:pt x="132435" y="0"/>
                </a:lnTo>
                <a:lnTo>
                  <a:pt x="90576" y="6753"/>
                </a:lnTo>
                <a:lnTo>
                  <a:pt x="54222" y="25558"/>
                </a:lnTo>
                <a:lnTo>
                  <a:pt x="25553" y="54233"/>
                </a:lnTo>
                <a:lnTo>
                  <a:pt x="6751" y="90594"/>
                </a:lnTo>
                <a:lnTo>
                  <a:pt x="0" y="132461"/>
                </a:lnTo>
                <a:lnTo>
                  <a:pt x="0" y="1191895"/>
                </a:lnTo>
                <a:lnTo>
                  <a:pt x="6751" y="1233761"/>
                </a:lnTo>
                <a:lnTo>
                  <a:pt x="25553" y="1270122"/>
                </a:lnTo>
                <a:lnTo>
                  <a:pt x="54222" y="1298797"/>
                </a:lnTo>
                <a:lnTo>
                  <a:pt x="90576" y="1317602"/>
                </a:lnTo>
                <a:lnTo>
                  <a:pt x="132435" y="1324356"/>
                </a:lnTo>
                <a:lnTo>
                  <a:pt x="2074290" y="1324356"/>
                </a:lnTo>
                <a:lnTo>
                  <a:pt x="2116157" y="1317602"/>
                </a:lnTo>
                <a:lnTo>
                  <a:pt x="2152518" y="1298797"/>
                </a:lnTo>
                <a:lnTo>
                  <a:pt x="2181193" y="1270122"/>
                </a:lnTo>
                <a:lnTo>
                  <a:pt x="2199998" y="1233761"/>
                </a:lnTo>
                <a:lnTo>
                  <a:pt x="2206752" y="1191895"/>
                </a:lnTo>
                <a:lnTo>
                  <a:pt x="2206752" y="132461"/>
                </a:lnTo>
                <a:lnTo>
                  <a:pt x="2199998" y="90594"/>
                </a:lnTo>
                <a:lnTo>
                  <a:pt x="2181193" y="54233"/>
                </a:lnTo>
                <a:lnTo>
                  <a:pt x="2152518" y="25558"/>
                </a:lnTo>
                <a:lnTo>
                  <a:pt x="2116157" y="6753"/>
                </a:lnTo>
                <a:lnTo>
                  <a:pt x="207429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5172" y="3701796"/>
            <a:ext cx="2207260" cy="1324610"/>
          </a:xfrm>
          <a:custGeom>
            <a:avLst/>
            <a:gdLst/>
            <a:ahLst/>
            <a:cxnLst/>
            <a:rect l="l" t="t" r="r" b="b"/>
            <a:pathLst>
              <a:path w="2207260" h="1324610">
                <a:moveTo>
                  <a:pt x="0" y="132461"/>
                </a:moveTo>
                <a:lnTo>
                  <a:pt x="6751" y="90594"/>
                </a:lnTo>
                <a:lnTo>
                  <a:pt x="25553" y="54233"/>
                </a:lnTo>
                <a:lnTo>
                  <a:pt x="54222" y="25558"/>
                </a:lnTo>
                <a:lnTo>
                  <a:pt x="90576" y="6753"/>
                </a:lnTo>
                <a:lnTo>
                  <a:pt x="132435" y="0"/>
                </a:lnTo>
                <a:lnTo>
                  <a:pt x="2074290" y="0"/>
                </a:lnTo>
                <a:lnTo>
                  <a:pt x="2116157" y="6753"/>
                </a:lnTo>
                <a:lnTo>
                  <a:pt x="2152518" y="25558"/>
                </a:lnTo>
                <a:lnTo>
                  <a:pt x="2181193" y="54233"/>
                </a:lnTo>
                <a:lnTo>
                  <a:pt x="2199998" y="90594"/>
                </a:lnTo>
                <a:lnTo>
                  <a:pt x="2206752" y="132461"/>
                </a:lnTo>
                <a:lnTo>
                  <a:pt x="2206752" y="1191895"/>
                </a:lnTo>
                <a:lnTo>
                  <a:pt x="2199998" y="1233761"/>
                </a:lnTo>
                <a:lnTo>
                  <a:pt x="2181193" y="1270122"/>
                </a:lnTo>
                <a:lnTo>
                  <a:pt x="2152518" y="1298797"/>
                </a:lnTo>
                <a:lnTo>
                  <a:pt x="2116157" y="1317602"/>
                </a:lnTo>
                <a:lnTo>
                  <a:pt x="2074290" y="1324356"/>
                </a:lnTo>
                <a:lnTo>
                  <a:pt x="132435" y="1324356"/>
                </a:lnTo>
                <a:lnTo>
                  <a:pt x="90576" y="1317602"/>
                </a:lnTo>
                <a:lnTo>
                  <a:pt x="54222" y="1298797"/>
                </a:lnTo>
                <a:lnTo>
                  <a:pt x="25553" y="1270122"/>
                </a:lnTo>
                <a:lnTo>
                  <a:pt x="6751" y="1233761"/>
                </a:lnTo>
                <a:lnTo>
                  <a:pt x="0" y="1191895"/>
                </a:lnTo>
                <a:lnTo>
                  <a:pt x="0" y="13246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55800" y="4031742"/>
            <a:ext cx="1282700" cy="55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00" spc="-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500" spc="5" dirty="0">
                <a:solidFill>
                  <a:srgbClr val="FFFFFF"/>
                </a:solidFill>
                <a:latin typeface="Calibri"/>
                <a:cs typeface="Calibri"/>
              </a:rPr>
              <a:t>x</a:t>
            </a:r>
            <a:r>
              <a:rPr sz="35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500" spc="-7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500" dirty="0">
                <a:solidFill>
                  <a:srgbClr val="FFFFFF"/>
                </a:solidFill>
                <a:latin typeface="Calibri"/>
                <a:cs typeface="Calibri"/>
              </a:rPr>
              <a:t>act</a:t>
            </a:r>
            <a:endParaRPr sz="35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421379" y="4090416"/>
            <a:ext cx="467995" cy="547370"/>
          </a:xfrm>
          <a:custGeom>
            <a:avLst/>
            <a:gdLst/>
            <a:ahLst/>
            <a:cxnLst/>
            <a:rect l="l" t="t" r="r" b="b"/>
            <a:pathLst>
              <a:path w="467995" h="547370">
                <a:moveTo>
                  <a:pt x="233934" y="0"/>
                </a:moveTo>
                <a:lnTo>
                  <a:pt x="233934" y="109474"/>
                </a:lnTo>
                <a:lnTo>
                  <a:pt x="0" y="109474"/>
                </a:lnTo>
                <a:lnTo>
                  <a:pt x="0" y="437642"/>
                </a:lnTo>
                <a:lnTo>
                  <a:pt x="233934" y="437642"/>
                </a:lnTo>
                <a:lnTo>
                  <a:pt x="233934" y="547116"/>
                </a:lnTo>
                <a:lnTo>
                  <a:pt x="467868" y="273557"/>
                </a:lnTo>
                <a:lnTo>
                  <a:pt x="233934" y="0"/>
                </a:lnTo>
                <a:close/>
              </a:path>
            </a:pathLst>
          </a:custGeom>
          <a:solidFill>
            <a:srgbClr val="B5CA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84320" y="3701796"/>
            <a:ext cx="2207260" cy="1324610"/>
          </a:xfrm>
          <a:custGeom>
            <a:avLst/>
            <a:gdLst/>
            <a:ahLst/>
            <a:cxnLst/>
            <a:rect l="l" t="t" r="r" b="b"/>
            <a:pathLst>
              <a:path w="2207260" h="1324610">
                <a:moveTo>
                  <a:pt x="2074290" y="0"/>
                </a:moveTo>
                <a:lnTo>
                  <a:pt x="132460" y="0"/>
                </a:lnTo>
                <a:lnTo>
                  <a:pt x="90594" y="6753"/>
                </a:lnTo>
                <a:lnTo>
                  <a:pt x="54233" y="25558"/>
                </a:lnTo>
                <a:lnTo>
                  <a:pt x="25558" y="54233"/>
                </a:lnTo>
                <a:lnTo>
                  <a:pt x="6753" y="90594"/>
                </a:lnTo>
                <a:lnTo>
                  <a:pt x="0" y="132461"/>
                </a:lnTo>
                <a:lnTo>
                  <a:pt x="0" y="1191895"/>
                </a:lnTo>
                <a:lnTo>
                  <a:pt x="6753" y="1233761"/>
                </a:lnTo>
                <a:lnTo>
                  <a:pt x="25558" y="1270122"/>
                </a:lnTo>
                <a:lnTo>
                  <a:pt x="54233" y="1298797"/>
                </a:lnTo>
                <a:lnTo>
                  <a:pt x="90594" y="1317602"/>
                </a:lnTo>
                <a:lnTo>
                  <a:pt x="132460" y="1324356"/>
                </a:lnTo>
                <a:lnTo>
                  <a:pt x="2074290" y="1324356"/>
                </a:lnTo>
                <a:lnTo>
                  <a:pt x="2116157" y="1317602"/>
                </a:lnTo>
                <a:lnTo>
                  <a:pt x="2152518" y="1298797"/>
                </a:lnTo>
                <a:lnTo>
                  <a:pt x="2181193" y="1270122"/>
                </a:lnTo>
                <a:lnTo>
                  <a:pt x="2199998" y="1233761"/>
                </a:lnTo>
                <a:lnTo>
                  <a:pt x="2206752" y="1191895"/>
                </a:lnTo>
                <a:lnTo>
                  <a:pt x="2206752" y="132461"/>
                </a:lnTo>
                <a:lnTo>
                  <a:pt x="2199998" y="90594"/>
                </a:lnTo>
                <a:lnTo>
                  <a:pt x="2181193" y="54233"/>
                </a:lnTo>
                <a:lnTo>
                  <a:pt x="2152518" y="25558"/>
                </a:lnTo>
                <a:lnTo>
                  <a:pt x="2116157" y="6753"/>
                </a:lnTo>
                <a:lnTo>
                  <a:pt x="207429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084320" y="3701796"/>
            <a:ext cx="2207260" cy="1324610"/>
          </a:xfrm>
          <a:custGeom>
            <a:avLst/>
            <a:gdLst/>
            <a:ahLst/>
            <a:cxnLst/>
            <a:rect l="l" t="t" r="r" b="b"/>
            <a:pathLst>
              <a:path w="2207260" h="1324610">
                <a:moveTo>
                  <a:pt x="0" y="132461"/>
                </a:moveTo>
                <a:lnTo>
                  <a:pt x="6753" y="90594"/>
                </a:lnTo>
                <a:lnTo>
                  <a:pt x="25558" y="54233"/>
                </a:lnTo>
                <a:lnTo>
                  <a:pt x="54233" y="25558"/>
                </a:lnTo>
                <a:lnTo>
                  <a:pt x="90594" y="6753"/>
                </a:lnTo>
                <a:lnTo>
                  <a:pt x="132460" y="0"/>
                </a:lnTo>
                <a:lnTo>
                  <a:pt x="2074290" y="0"/>
                </a:lnTo>
                <a:lnTo>
                  <a:pt x="2116157" y="6753"/>
                </a:lnTo>
                <a:lnTo>
                  <a:pt x="2152518" y="25558"/>
                </a:lnTo>
                <a:lnTo>
                  <a:pt x="2181193" y="54233"/>
                </a:lnTo>
                <a:lnTo>
                  <a:pt x="2199998" y="90594"/>
                </a:lnTo>
                <a:lnTo>
                  <a:pt x="2206752" y="132461"/>
                </a:lnTo>
                <a:lnTo>
                  <a:pt x="2206752" y="1191895"/>
                </a:lnTo>
                <a:lnTo>
                  <a:pt x="2199998" y="1233761"/>
                </a:lnTo>
                <a:lnTo>
                  <a:pt x="2181193" y="1270122"/>
                </a:lnTo>
                <a:lnTo>
                  <a:pt x="2152518" y="1298797"/>
                </a:lnTo>
                <a:lnTo>
                  <a:pt x="2116157" y="1317602"/>
                </a:lnTo>
                <a:lnTo>
                  <a:pt x="2074290" y="1324356"/>
                </a:lnTo>
                <a:lnTo>
                  <a:pt x="132460" y="1324356"/>
                </a:lnTo>
                <a:lnTo>
                  <a:pt x="90594" y="1317602"/>
                </a:lnTo>
                <a:lnTo>
                  <a:pt x="54233" y="1298797"/>
                </a:lnTo>
                <a:lnTo>
                  <a:pt x="25558" y="1270122"/>
                </a:lnTo>
                <a:lnTo>
                  <a:pt x="6753" y="1233761"/>
                </a:lnTo>
                <a:lnTo>
                  <a:pt x="0" y="1191895"/>
                </a:lnTo>
                <a:lnTo>
                  <a:pt x="0" y="13246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263897" y="4031742"/>
            <a:ext cx="1848485" cy="55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00" spc="-22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500" spc="-7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5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500" spc="-4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500" spc="-75" dirty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500" spc="-5" dirty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endParaRPr sz="35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512052" y="4090416"/>
            <a:ext cx="467995" cy="547370"/>
          </a:xfrm>
          <a:custGeom>
            <a:avLst/>
            <a:gdLst/>
            <a:ahLst/>
            <a:cxnLst/>
            <a:rect l="l" t="t" r="r" b="b"/>
            <a:pathLst>
              <a:path w="467995" h="547370">
                <a:moveTo>
                  <a:pt x="233933" y="0"/>
                </a:moveTo>
                <a:lnTo>
                  <a:pt x="233933" y="109474"/>
                </a:lnTo>
                <a:lnTo>
                  <a:pt x="0" y="109474"/>
                </a:lnTo>
                <a:lnTo>
                  <a:pt x="0" y="437642"/>
                </a:lnTo>
                <a:lnTo>
                  <a:pt x="233933" y="437642"/>
                </a:lnTo>
                <a:lnTo>
                  <a:pt x="233933" y="547116"/>
                </a:lnTo>
                <a:lnTo>
                  <a:pt x="467868" y="273557"/>
                </a:lnTo>
                <a:lnTo>
                  <a:pt x="233933" y="0"/>
                </a:lnTo>
                <a:close/>
              </a:path>
            </a:pathLst>
          </a:custGeom>
          <a:solidFill>
            <a:srgbClr val="B5CA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173468" y="3701796"/>
            <a:ext cx="2207260" cy="1324610"/>
          </a:xfrm>
          <a:custGeom>
            <a:avLst/>
            <a:gdLst/>
            <a:ahLst/>
            <a:cxnLst/>
            <a:rect l="l" t="t" r="r" b="b"/>
            <a:pathLst>
              <a:path w="2207259" h="1324610">
                <a:moveTo>
                  <a:pt x="2074290" y="0"/>
                </a:moveTo>
                <a:lnTo>
                  <a:pt x="132460" y="0"/>
                </a:lnTo>
                <a:lnTo>
                  <a:pt x="90594" y="6753"/>
                </a:lnTo>
                <a:lnTo>
                  <a:pt x="54233" y="25558"/>
                </a:lnTo>
                <a:lnTo>
                  <a:pt x="25558" y="54233"/>
                </a:lnTo>
                <a:lnTo>
                  <a:pt x="6753" y="90594"/>
                </a:lnTo>
                <a:lnTo>
                  <a:pt x="0" y="132461"/>
                </a:lnTo>
                <a:lnTo>
                  <a:pt x="0" y="1191895"/>
                </a:lnTo>
                <a:lnTo>
                  <a:pt x="6753" y="1233761"/>
                </a:lnTo>
                <a:lnTo>
                  <a:pt x="25558" y="1270122"/>
                </a:lnTo>
                <a:lnTo>
                  <a:pt x="54233" y="1298797"/>
                </a:lnTo>
                <a:lnTo>
                  <a:pt x="90594" y="1317602"/>
                </a:lnTo>
                <a:lnTo>
                  <a:pt x="132460" y="1324356"/>
                </a:lnTo>
                <a:lnTo>
                  <a:pt x="2074290" y="1324356"/>
                </a:lnTo>
                <a:lnTo>
                  <a:pt x="2116157" y="1317602"/>
                </a:lnTo>
                <a:lnTo>
                  <a:pt x="2152518" y="1298797"/>
                </a:lnTo>
                <a:lnTo>
                  <a:pt x="2181193" y="1270122"/>
                </a:lnTo>
                <a:lnTo>
                  <a:pt x="2199998" y="1233761"/>
                </a:lnTo>
                <a:lnTo>
                  <a:pt x="2206752" y="1191895"/>
                </a:lnTo>
                <a:lnTo>
                  <a:pt x="2206752" y="132461"/>
                </a:lnTo>
                <a:lnTo>
                  <a:pt x="2199998" y="90594"/>
                </a:lnTo>
                <a:lnTo>
                  <a:pt x="2181193" y="54233"/>
                </a:lnTo>
                <a:lnTo>
                  <a:pt x="2152518" y="25558"/>
                </a:lnTo>
                <a:lnTo>
                  <a:pt x="2116157" y="6753"/>
                </a:lnTo>
                <a:lnTo>
                  <a:pt x="207429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173468" y="3701796"/>
            <a:ext cx="2207260" cy="1324610"/>
          </a:xfrm>
          <a:custGeom>
            <a:avLst/>
            <a:gdLst/>
            <a:ahLst/>
            <a:cxnLst/>
            <a:rect l="l" t="t" r="r" b="b"/>
            <a:pathLst>
              <a:path w="2207259" h="1324610">
                <a:moveTo>
                  <a:pt x="0" y="132461"/>
                </a:moveTo>
                <a:lnTo>
                  <a:pt x="6753" y="90594"/>
                </a:lnTo>
                <a:lnTo>
                  <a:pt x="25558" y="54233"/>
                </a:lnTo>
                <a:lnTo>
                  <a:pt x="54233" y="25558"/>
                </a:lnTo>
                <a:lnTo>
                  <a:pt x="90594" y="6753"/>
                </a:lnTo>
                <a:lnTo>
                  <a:pt x="132460" y="0"/>
                </a:lnTo>
                <a:lnTo>
                  <a:pt x="2074290" y="0"/>
                </a:lnTo>
                <a:lnTo>
                  <a:pt x="2116157" y="6753"/>
                </a:lnTo>
                <a:lnTo>
                  <a:pt x="2152518" y="25558"/>
                </a:lnTo>
                <a:lnTo>
                  <a:pt x="2181193" y="54233"/>
                </a:lnTo>
                <a:lnTo>
                  <a:pt x="2199998" y="90594"/>
                </a:lnTo>
                <a:lnTo>
                  <a:pt x="2206752" y="132461"/>
                </a:lnTo>
                <a:lnTo>
                  <a:pt x="2206752" y="1191895"/>
                </a:lnTo>
                <a:lnTo>
                  <a:pt x="2199998" y="1233761"/>
                </a:lnTo>
                <a:lnTo>
                  <a:pt x="2181193" y="1270122"/>
                </a:lnTo>
                <a:lnTo>
                  <a:pt x="2152518" y="1298797"/>
                </a:lnTo>
                <a:lnTo>
                  <a:pt x="2116157" y="1317602"/>
                </a:lnTo>
                <a:lnTo>
                  <a:pt x="2074290" y="1324356"/>
                </a:lnTo>
                <a:lnTo>
                  <a:pt x="132460" y="1324356"/>
                </a:lnTo>
                <a:lnTo>
                  <a:pt x="90594" y="1317602"/>
                </a:lnTo>
                <a:lnTo>
                  <a:pt x="54233" y="1298797"/>
                </a:lnTo>
                <a:lnTo>
                  <a:pt x="25558" y="1270122"/>
                </a:lnTo>
                <a:lnTo>
                  <a:pt x="6753" y="1233761"/>
                </a:lnTo>
                <a:lnTo>
                  <a:pt x="0" y="1191895"/>
                </a:lnTo>
                <a:lnTo>
                  <a:pt x="0" y="13246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831073" y="4031742"/>
            <a:ext cx="893444" cy="55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00" spc="-5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3500">
              <a:latin typeface="Calibri"/>
              <a:cs typeface="Calibri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16" name="object 1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34</a:t>
            </a:fld>
            <a:endParaRPr spc="-5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1813560"/>
          </a:xfrm>
          <a:custGeom>
            <a:avLst/>
            <a:gdLst/>
            <a:ahLst/>
            <a:cxnLst/>
            <a:rect l="l" t="t" r="r" b="b"/>
            <a:pathLst>
              <a:path w="10081260" h="1813560">
                <a:moveTo>
                  <a:pt x="0" y="1813560"/>
                </a:moveTo>
                <a:lnTo>
                  <a:pt x="10081260" y="1813560"/>
                </a:lnTo>
                <a:lnTo>
                  <a:pt x="10081260" y="0"/>
                </a:lnTo>
                <a:lnTo>
                  <a:pt x="0" y="0"/>
                </a:lnTo>
                <a:lnTo>
                  <a:pt x="0" y="18135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24964"/>
            <a:ext cx="6421120" cy="1702435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2300" dirty="0">
                <a:latin typeface="Calibri"/>
                <a:cs typeface="Calibri"/>
              </a:rPr>
              <a:t>Extraction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5" dirty="0">
                <a:latin typeface="Calibri"/>
                <a:cs typeface="Calibri"/>
              </a:rPr>
              <a:t>Menghadapi </a:t>
            </a:r>
            <a:r>
              <a:rPr sz="2300" i="1" spc="-5" dirty="0">
                <a:latin typeface="Calibri"/>
                <a:cs typeface="Calibri"/>
              </a:rPr>
              <a:t>data </a:t>
            </a:r>
            <a:r>
              <a:rPr sz="2300" i="1" dirty="0">
                <a:latin typeface="Calibri"/>
                <a:cs typeface="Calibri"/>
              </a:rPr>
              <a:t>source </a:t>
            </a:r>
            <a:r>
              <a:rPr sz="2300" spc="-10" dirty="0">
                <a:latin typeface="Calibri"/>
                <a:cs typeface="Calibri"/>
              </a:rPr>
              <a:t>yang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berbeda-beda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External tools/in-house</a:t>
            </a:r>
            <a:r>
              <a:rPr sz="2300" spc="2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program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Hasil </a:t>
            </a:r>
            <a:r>
              <a:rPr sz="2300" spc="-10" dirty="0">
                <a:latin typeface="Calibri"/>
                <a:cs typeface="Calibri"/>
              </a:rPr>
              <a:t>ekstraksi data </a:t>
            </a:r>
            <a:r>
              <a:rPr sz="2300" spc="-30" dirty="0">
                <a:latin typeface="Calibri"/>
                <a:cs typeface="Calibri"/>
              </a:rPr>
              <a:t>ke </a:t>
            </a:r>
            <a:r>
              <a:rPr sz="2300" spc="-5" dirty="0">
                <a:latin typeface="Calibri"/>
                <a:cs typeface="Calibri"/>
              </a:rPr>
              <a:t>lingkungan </a:t>
            </a:r>
            <a:r>
              <a:rPr sz="2300" dirty="0">
                <a:latin typeface="Calibri"/>
                <a:cs typeface="Calibri"/>
              </a:rPr>
              <a:t>fisik </a:t>
            </a:r>
            <a:r>
              <a:rPr sz="2300" spc="-10" dirty="0">
                <a:latin typeface="Calibri"/>
                <a:cs typeface="Calibri"/>
              </a:rPr>
              <a:t>yang</a:t>
            </a:r>
            <a:r>
              <a:rPr sz="2300" spc="8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berbeda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33489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5" dirty="0">
                <a:solidFill>
                  <a:srgbClr val="DDEDFF"/>
                </a:solidFill>
              </a:rPr>
              <a:t>Staging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35</a:t>
            </a:fld>
            <a:endParaRPr spc="-5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2578735"/>
          </a:xfrm>
          <a:custGeom>
            <a:avLst/>
            <a:gdLst/>
            <a:ahLst/>
            <a:cxnLst/>
            <a:rect l="l" t="t" r="r" b="b"/>
            <a:pathLst>
              <a:path w="10081260" h="2578735">
                <a:moveTo>
                  <a:pt x="0" y="2578607"/>
                </a:moveTo>
                <a:lnTo>
                  <a:pt x="10081260" y="2578607"/>
                </a:lnTo>
                <a:lnTo>
                  <a:pt x="10081260" y="0"/>
                </a:lnTo>
                <a:lnTo>
                  <a:pt x="0" y="0"/>
                </a:lnTo>
                <a:lnTo>
                  <a:pt x="0" y="257860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24964"/>
            <a:ext cx="6705600" cy="2540635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2300" spc="-20" dirty="0">
                <a:latin typeface="Calibri"/>
                <a:cs typeface="Calibri"/>
              </a:rPr>
              <a:t>Transformation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Cleaning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Standardisasi</a:t>
            </a:r>
            <a:r>
              <a:rPr sz="2300" spc="3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data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Kombinasi butiran </a:t>
            </a: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dirty="0">
                <a:latin typeface="Calibri"/>
                <a:cs typeface="Calibri"/>
              </a:rPr>
              <a:t>dari </a:t>
            </a:r>
            <a:r>
              <a:rPr sz="2300" spc="-5" dirty="0">
                <a:latin typeface="Calibri"/>
                <a:cs typeface="Calibri"/>
              </a:rPr>
              <a:t>berbagai</a:t>
            </a:r>
            <a:r>
              <a:rPr sz="2300" spc="114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sumber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Peringkasan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dirty="0">
                <a:latin typeface="Calibri"/>
                <a:cs typeface="Calibri"/>
              </a:rPr>
              <a:t>siap </a:t>
            </a:r>
            <a:r>
              <a:rPr sz="2300" spc="5" dirty="0">
                <a:latin typeface="Calibri"/>
                <a:cs typeface="Calibri"/>
              </a:rPr>
              <a:t>= </a:t>
            </a:r>
            <a:r>
              <a:rPr sz="2300" spc="-10" dirty="0">
                <a:latin typeface="Calibri"/>
                <a:cs typeface="Calibri"/>
              </a:rPr>
              <a:t>data </a:t>
            </a:r>
            <a:r>
              <a:rPr sz="2300" spc="-5" dirty="0">
                <a:latin typeface="Calibri"/>
                <a:cs typeface="Calibri"/>
              </a:rPr>
              <a:t>bersih, </a:t>
            </a:r>
            <a:r>
              <a:rPr sz="2300" spc="-10" dirty="0">
                <a:latin typeface="Calibri"/>
                <a:cs typeface="Calibri"/>
              </a:rPr>
              <a:t>terstandardisasi, </a:t>
            </a:r>
            <a:r>
              <a:rPr sz="2300" dirty="0">
                <a:latin typeface="Calibri"/>
                <a:cs typeface="Calibri"/>
              </a:rPr>
              <a:t>dan</a:t>
            </a:r>
            <a:r>
              <a:rPr sz="2300" spc="11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teringkas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33489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5" dirty="0">
                <a:solidFill>
                  <a:srgbClr val="DDEDFF"/>
                </a:solidFill>
              </a:rPr>
              <a:t>Staging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36</a:t>
            </a:fld>
            <a:endParaRPr spc="-5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1831975"/>
          </a:xfrm>
          <a:custGeom>
            <a:avLst/>
            <a:gdLst/>
            <a:ahLst/>
            <a:cxnLst/>
            <a:rect l="l" t="t" r="r" b="b"/>
            <a:pathLst>
              <a:path w="10081260" h="1831975">
                <a:moveTo>
                  <a:pt x="0" y="1831848"/>
                </a:moveTo>
                <a:lnTo>
                  <a:pt x="10081260" y="1831848"/>
                </a:lnTo>
                <a:lnTo>
                  <a:pt x="10081260" y="0"/>
                </a:lnTo>
                <a:lnTo>
                  <a:pt x="0" y="0"/>
                </a:lnTo>
                <a:lnTo>
                  <a:pt x="0" y="183184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924964"/>
            <a:ext cx="9500235" cy="160147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2300" dirty="0">
                <a:latin typeface="Calibri"/>
                <a:cs typeface="Calibri"/>
              </a:rPr>
              <a:t>Load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Initial </a:t>
            </a:r>
            <a:r>
              <a:rPr sz="2300" spc="5" dirty="0">
                <a:latin typeface="Calibri"/>
                <a:cs typeface="Calibri"/>
              </a:rPr>
              <a:t>load </a:t>
            </a:r>
            <a:r>
              <a:rPr sz="2300" spc="-15" dirty="0">
                <a:latin typeface="Calibri"/>
                <a:cs typeface="Calibri"/>
              </a:rPr>
              <a:t>biasanya</a:t>
            </a:r>
            <a:r>
              <a:rPr sz="2300" spc="8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besar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ts val="2635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5" dirty="0">
                <a:latin typeface="Calibri"/>
                <a:cs typeface="Calibri"/>
              </a:rPr>
              <a:t>Update </a:t>
            </a:r>
            <a:r>
              <a:rPr sz="2300" spc="-10" dirty="0">
                <a:latin typeface="Calibri"/>
                <a:cs typeface="Calibri"/>
              </a:rPr>
              <a:t>kemudian, data </a:t>
            </a:r>
            <a:r>
              <a:rPr sz="2300" spc="-5" dirty="0">
                <a:latin typeface="Calibri"/>
                <a:cs typeface="Calibri"/>
              </a:rPr>
              <a:t>warehouse </a:t>
            </a:r>
            <a:r>
              <a:rPr sz="2300" dirty="0">
                <a:latin typeface="Calibri"/>
                <a:cs typeface="Calibri"/>
              </a:rPr>
              <a:t>cukup menambahkan perubahan </a:t>
            </a: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100" dirty="0">
                <a:latin typeface="Calibri"/>
                <a:cs typeface="Calibri"/>
              </a:rPr>
              <a:t> </a:t>
            </a:r>
            <a:r>
              <a:rPr sz="2300" spc="5" dirty="0">
                <a:latin typeface="Calibri"/>
                <a:cs typeface="Calibri"/>
              </a:rPr>
              <a:t>dan</a:t>
            </a:r>
            <a:endParaRPr sz="2300">
              <a:latin typeface="Calibri"/>
              <a:cs typeface="Calibri"/>
            </a:endParaRPr>
          </a:p>
          <a:p>
            <a:pPr marL="201295">
              <a:lnSpc>
                <a:spcPts val="2635"/>
              </a:lnSpc>
            </a:pPr>
            <a:r>
              <a:rPr sz="2300" spc="-10" dirty="0">
                <a:latin typeface="Calibri"/>
                <a:cs typeface="Calibri"/>
              </a:rPr>
              <a:t>revisi</a:t>
            </a:r>
            <a:r>
              <a:rPr sz="2300" spc="3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data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33489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spc="5" dirty="0">
                <a:solidFill>
                  <a:srgbClr val="DDEDFF"/>
                </a:solidFill>
              </a:rPr>
              <a:t>Staging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37</a:t>
            </a:fld>
            <a:endParaRPr spc="-5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11680"/>
            <a:ext cx="10081260" cy="620395"/>
          </a:xfrm>
          <a:custGeom>
            <a:avLst/>
            <a:gdLst/>
            <a:ahLst/>
            <a:cxnLst/>
            <a:rect l="l" t="t" r="r" b="b"/>
            <a:pathLst>
              <a:path w="10081260" h="620394">
                <a:moveTo>
                  <a:pt x="0" y="620267"/>
                </a:moveTo>
                <a:lnTo>
                  <a:pt x="10081260" y="620267"/>
                </a:lnTo>
                <a:lnTo>
                  <a:pt x="10081260" y="0"/>
                </a:lnTo>
                <a:lnTo>
                  <a:pt x="0" y="0"/>
                </a:lnTo>
                <a:lnTo>
                  <a:pt x="0" y="62026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39331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5" dirty="0">
                <a:solidFill>
                  <a:srgbClr val="DDEDFF"/>
                </a:solidFill>
              </a:rPr>
              <a:t>Data</a:t>
            </a:r>
            <a:r>
              <a:rPr spc="-70" dirty="0">
                <a:solidFill>
                  <a:srgbClr val="DDEDFF"/>
                </a:solidFill>
              </a:rPr>
              <a:t> </a:t>
            </a:r>
            <a:r>
              <a:rPr spc="-5" dirty="0">
                <a:solidFill>
                  <a:srgbClr val="DDEDFF"/>
                </a:solidFill>
              </a:rPr>
              <a:t>Storage</a:t>
            </a:r>
          </a:p>
        </p:txBody>
      </p:sp>
      <p:sp>
        <p:nvSpPr>
          <p:cNvPr id="5" name="object 5"/>
          <p:cNvSpPr/>
          <p:nvPr/>
        </p:nvSpPr>
        <p:spPr>
          <a:xfrm>
            <a:off x="0" y="2724912"/>
            <a:ext cx="10081260" cy="619125"/>
          </a:xfrm>
          <a:custGeom>
            <a:avLst/>
            <a:gdLst/>
            <a:ahLst/>
            <a:cxnLst/>
            <a:rect l="l" t="t" r="r" b="b"/>
            <a:pathLst>
              <a:path w="10081260" h="619125">
                <a:moveTo>
                  <a:pt x="0" y="618743"/>
                </a:moveTo>
                <a:lnTo>
                  <a:pt x="10081260" y="618743"/>
                </a:lnTo>
                <a:lnTo>
                  <a:pt x="10081260" y="0"/>
                </a:lnTo>
                <a:lnTo>
                  <a:pt x="0" y="0"/>
                </a:lnTo>
                <a:lnTo>
                  <a:pt x="0" y="618743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436620"/>
            <a:ext cx="10063480" cy="619125"/>
          </a:xfrm>
          <a:custGeom>
            <a:avLst/>
            <a:gdLst/>
            <a:ahLst/>
            <a:cxnLst/>
            <a:rect l="l" t="t" r="r" b="b"/>
            <a:pathLst>
              <a:path w="10063480" h="619125">
                <a:moveTo>
                  <a:pt x="0" y="618744"/>
                </a:moveTo>
                <a:lnTo>
                  <a:pt x="10062971" y="618744"/>
                </a:lnTo>
                <a:lnTo>
                  <a:pt x="10062971" y="0"/>
                </a:lnTo>
                <a:lnTo>
                  <a:pt x="0" y="0"/>
                </a:lnTo>
                <a:lnTo>
                  <a:pt x="0" y="618744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061" y="2073401"/>
            <a:ext cx="7008495" cy="18757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845">
              <a:lnSpc>
                <a:spcPct val="100000"/>
              </a:lnSpc>
              <a:spcBef>
                <a:spcPts val="95"/>
              </a:spcBef>
              <a:tabLst>
                <a:tab pos="1034415" algn="l"/>
              </a:tabLst>
            </a:pPr>
            <a:r>
              <a:rPr sz="2800" spc="-10" dirty="0">
                <a:latin typeface="Calibri"/>
                <a:cs typeface="Calibri"/>
              </a:rPr>
              <a:t>Harus	</a:t>
            </a:r>
            <a:r>
              <a:rPr sz="2800" spc="-5" dirty="0">
                <a:latin typeface="Calibri"/>
                <a:cs typeface="Calibri"/>
              </a:rPr>
              <a:t>mampu menampung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6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historis</a:t>
            </a:r>
            <a:endParaRPr sz="2800">
              <a:latin typeface="Calibri"/>
              <a:cs typeface="Calibri"/>
            </a:endParaRPr>
          </a:p>
          <a:p>
            <a:pPr marL="12700" marR="5080" indent="17145">
              <a:lnSpc>
                <a:spcPct val="166800"/>
              </a:lnSpc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25" dirty="0">
                <a:latin typeface="Calibri"/>
                <a:cs typeface="Calibri"/>
              </a:rPr>
              <a:t>storage </a:t>
            </a:r>
            <a:r>
              <a:rPr sz="2800" spc="-5" dirty="0">
                <a:latin typeface="Calibri"/>
                <a:cs typeface="Calibri"/>
              </a:rPr>
              <a:t>tidak boleh </a:t>
            </a:r>
            <a:r>
              <a:rPr sz="2800" spc="-15" dirty="0">
                <a:latin typeface="Calibri"/>
                <a:cs typeface="Calibri"/>
              </a:rPr>
              <a:t>di-update </a:t>
            </a:r>
            <a:r>
              <a:rPr sz="2800" spc="-10" dirty="0">
                <a:latin typeface="Calibri"/>
                <a:cs typeface="Calibri"/>
              </a:rPr>
              <a:t>terlalu sering  </a:t>
            </a:r>
            <a:r>
              <a:rPr sz="2800" spc="-20" dirty="0">
                <a:latin typeface="Calibri"/>
                <a:cs typeface="Calibri"/>
              </a:rPr>
              <a:t>Umumnya </a:t>
            </a:r>
            <a:r>
              <a:rPr sz="2800" spc="-15" dirty="0">
                <a:latin typeface="Calibri"/>
                <a:cs typeface="Calibri"/>
              </a:rPr>
              <a:t>terbuka </a:t>
            </a:r>
            <a:r>
              <a:rPr sz="2800" spc="-5" dirty="0">
                <a:latin typeface="Calibri"/>
                <a:cs typeface="Calibri"/>
              </a:rPr>
              <a:t>bagi </a:t>
            </a:r>
            <a:r>
              <a:rPr sz="2800" spc="-15" dirty="0">
                <a:latin typeface="Calibri"/>
                <a:cs typeface="Calibri"/>
              </a:rPr>
              <a:t>berbagai</a:t>
            </a:r>
            <a:r>
              <a:rPr sz="2800" spc="9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perkakas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82270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>
                <a:solidFill>
                  <a:srgbClr val="DDEDFF"/>
                </a:solidFill>
              </a:rPr>
              <a:t>Information</a:t>
            </a:r>
            <a:r>
              <a:rPr spc="-45" dirty="0">
                <a:solidFill>
                  <a:srgbClr val="DDEDFF"/>
                </a:solidFill>
              </a:rPr>
              <a:t> </a:t>
            </a:r>
            <a:r>
              <a:rPr spc="5" dirty="0">
                <a:solidFill>
                  <a:srgbClr val="DDEDFF"/>
                </a:solidFill>
              </a:rPr>
              <a:t>Delivery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2616835"/>
          </a:xfrm>
          <a:custGeom>
            <a:avLst/>
            <a:gdLst/>
            <a:ahLst/>
            <a:cxnLst/>
            <a:rect l="l" t="t" r="r" b="b"/>
            <a:pathLst>
              <a:path w="10081260" h="2616835">
                <a:moveTo>
                  <a:pt x="0" y="2616707"/>
                </a:moveTo>
                <a:lnTo>
                  <a:pt x="10081260" y="2616707"/>
                </a:lnTo>
                <a:lnTo>
                  <a:pt x="10081260" y="0"/>
                </a:lnTo>
                <a:lnTo>
                  <a:pt x="0" y="0"/>
                </a:lnTo>
                <a:lnTo>
                  <a:pt x="0" y="261670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1916"/>
            <a:ext cx="8662670" cy="254381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Siapa</a:t>
            </a:r>
            <a:r>
              <a:rPr sz="2300" spc="25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penggunanya?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Pengguna </a:t>
            </a:r>
            <a:r>
              <a:rPr sz="2300" spc="-5" dirty="0">
                <a:latin typeface="Calibri"/>
                <a:cs typeface="Calibri"/>
              </a:rPr>
              <a:t>biasa </a:t>
            </a:r>
            <a:r>
              <a:rPr sz="2300" dirty="0">
                <a:latin typeface="Calibri"/>
                <a:cs typeface="Calibri"/>
              </a:rPr>
              <a:t>dan pemula </a:t>
            </a:r>
            <a:r>
              <a:rPr sz="2300" spc="15" dirty="0">
                <a:latin typeface="Wingdings"/>
                <a:cs typeface="Wingdings"/>
              </a:rPr>
              <a:t></a:t>
            </a:r>
            <a:r>
              <a:rPr sz="2300" spc="15" dirty="0">
                <a:latin typeface="Times New Roman"/>
                <a:cs typeface="Times New Roman"/>
              </a:rPr>
              <a:t> </a:t>
            </a:r>
            <a:r>
              <a:rPr sz="2300" spc="-5" dirty="0">
                <a:latin typeface="Calibri"/>
                <a:cs typeface="Calibri"/>
              </a:rPr>
              <a:t>laporan </a:t>
            </a:r>
            <a:r>
              <a:rPr sz="2300" spc="5" dirty="0">
                <a:latin typeface="Calibri"/>
                <a:cs typeface="Calibri"/>
              </a:rPr>
              <a:t>ad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hoc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Analis bisnis </a:t>
            </a:r>
            <a:r>
              <a:rPr sz="2300" spc="15" dirty="0">
                <a:latin typeface="Wingdings"/>
                <a:cs typeface="Wingdings"/>
              </a:rPr>
              <a:t></a:t>
            </a:r>
            <a:r>
              <a:rPr sz="2300" spc="15" dirty="0">
                <a:latin typeface="Times New Roman"/>
                <a:cs typeface="Times New Roman"/>
              </a:rPr>
              <a:t> </a:t>
            </a:r>
            <a:r>
              <a:rPr sz="2300" spc="-5" dirty="0">
                <a:latin typeface="Calibri"/>
                <a:cs typeface="Calibri"/>
              </a:rPr>
              <a:t>kueri </a:t>
            </a:r>
            <a:r>
              <a:rPr sz="2300" spc="-10" dirty="0">
                <a:latin typeface="Calibri"/>
                <a:cs typeface="Calibri"/>
              </a:rPr>
              <a:t>kompleks, </a:t>
            </a:r>
            <a:r>
              <a:rPr sz="2300" dirty="0">
                <a:latin typeface="Calibri"/>
                <a:cs typeface="Calibri"/>
              </a:rPr>
              <a:t>analisis multidimensi, analisis</a:t>
            </a:r>
            <a:r>
              <a:rPr sz="2300" spc="15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statistika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5" dirty="0">
                <a:latin typeface="Calibri"/>
                <a:cs typeface="Calibri"/>
              </a:rPr>
              <a:t>Manajer </a:t>
            </a:r>
            <a:r>
              <a:rPr sz="2300" dirty="0">
                <a:latin typeface="Calibri"/>
                <a:cs typeface="Calibri"/>
              </a:rPr>
              <a:t>dan </a:t>
            </a:r>
            <a:r>
              <a:rPr sz="2300" spc="-5" dirty="0">
                <a:latin typeface="Calibri"/>
                <a:cs typeface="Calibri"/>
              </a:rPr>
              <a:t>direktur </a:t>
            </a:r>
            <a:r>
              <a:rPr sz="2300" spc="15" dirty="0">
                <a:latin typeface="Wingdings"/>
                <a:cs typeface="Wingdings"/>
              </a:rPr>
              <a:t></a:t>
            </a:r>
            <a:r>
              <a:rPr sz="2300" spc="15" dirty="0">
                <a:latin typeface="Times New Roman"/>
                <a:cs typeface="Times New Roman"/>
              </a:rPr>
              <a:t> </a:t>
            </a:r>
            <a:r>
              <a:rPr sz="2300" spc="-5" dirty="0">
                <a:latin typeface="Calibri"/>
                <a:cs typeface="Calibri"/>
              </a:rPr>
              <a:t>Sistem informasi</a:t>
            </a:r>
            <a:r>
              <a:rPr sz="2300" spc="1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eksekutif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15"/>
              </a:spcBef>
              <a:buFont typeface="Arial"/>
              <a:buChar char="•"/>
              <a:tabLst>
                <a:tab pos="201930" algn="l"/>
              </a:tabLst>
            </a:pPr>
            <a:r>
              <a:rPr sz="2300" spc="-10" dirty="0">
                <a:latin typeface="Calibri"/>
                <a:cs typeface="Calibri"/>
              </a:rPr>
              <a:t>Data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5" dirty="0">
                <a:latin typeface="Calibri"/>
                <a:cs typeface="Calibri"/>
              </a:rPr>
              <a:t>mining</a:t>
            </a:r>
            <a:endParaRPr sz="23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01930" algn="l"/>
              </a:tabLst>
            </a:pPr>
            <a:r>
              <a:rPr sz="2300" dirty="0">
                <a:latin typeface="Calibri"/>
                <a:cs typeface="Calibri"/>
              </a:rPr>
              <a:t>Online query and</a:t>
            </a:r>
            <a:r>
              <a:rPr sz="2300" spc="4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reports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39</a:t>
            </a:fld>
            <a:endParaRPr spc="-5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1823085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20" dirty="0">
                <a:solidFill>
                  <a:srgbClr val="DDEDFF"/>
                </a:solidFill>
              </a:rPr>
              <a:t>Me</a:t>
            </a:r>
            <a:r>
              <a:rPr spc="-45" dirty="0">
                <a:solidFill>
                  <a:srgbClr val="DDEDFF"/>
                </a:solidFill>
              </a:rPr>
              <a:t>t</a:t>
            </a:r>
            <a:r>
              <a:rPr spc="15" dirty="0">
                <a:solidFill>
                  <a:srgbClr val="DDEDFF"/>
                </a:solidFill>
              </a:rPr>
              <a:t>ad</a:t>
            </a:r>
            <a:r>
              <a:rPr spc="-25" dirty="0">
                <a:solidFill>
                  <a:srgbClr val="DDEDFF"/>
                </a:solidFill>
              </a:rPr>
              <a:t>a</a:t>
            </a:r>
            <a:r>
              <a:rPr spc="-35" dirty="0">
                <a:solidFill>
                  <a:srgbClr val="DDEDFF"/>
                </a:solidFill>
              </a:rPr>
              <a:t>t</a:t>
            </a:r>
            <a:r>
              <a:rPr spc="15" dirty="0">
                <a:solidFill>
                  <a:srgbClr val="DDEDFF"/>
                </a:solidFill>
              </a:rPr>
              <a:t>a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1254760"/>
          </a:xfrm>
          <a:custGeom>
            <a:avLst/>
            <a:gdLst/>
            <a:ahLst/>
            <a:cxnLst/>
            <a:rect l="l" t="t" r="r" b="b"/>
            <a:pathLst>
              <a:path w="10081260" h="1254760">
                <a:moveTo>
                  <a:pt x="0" y="1254252"/>
                </a:moveTo>
                <a:lnTo>
                  <a:pt x="10081260" y="1254252"/>
                </a:lnTo>
                <a:lnTo>
                  <a:pt x="10081260" y="0"/>
                </a:lnTo>
                <a:lnTo>
                  <a:pt x="0" y="0"/>
                </a:lnTo>
                <a:lnTo>
                  <a:pt x="0" y="1254252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430"/>
            <a:ext cx="8283575" cy="110426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5" dirty="0">
                <a:latin typeface="Calibri"/>
                <a:cs typeface="Calibri"/>
              </a:rPr>
              <a:t>Katalog </a:t>
            </a: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dalam </a:t>
            </a:r>
            <a:r>
              <a:rPr sz="3200" dirty="0">
                <a:latin typeface="Calibri"/>
                <a:cs typeface="Calibri"/>
              </a:rPr>
              <a:t>manajemen </a:t>
            </a:r>
            <a:r>
              <a:rPr sz="3200" spc="-5" dirty="0">
                <a:latin typeface="Calibri"/>
                <a:cs typeface="Calibri"/>
              </a:rPr>
              <a:t>basis</a:t>
            </a:r>
            <a:r>
              <a:rPr sz="3200" spc="6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data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5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5" dirty="0">
                <a:latin typeface="Calibri"/>
                <a:cs typeface="Calibri"/>
              </a:rPr>
              <a:t>Informasi </a:t>
            </a:r>
            <a:r>
              <a:rPr sz="3200" spc="-5" dirty="0">
                <a:latin typeface="Calibri"/>
                <a:cs typeface="Calibri"/>
              </a:rPr>
              <a:t>mengenai </a:t>
            </a: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dalam </a:t>
            </a: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spc="11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Warehouse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40</a:t>
            </a:fld>
            <a:endParaRPr spc="-5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7228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>
                <a:solidFill>
                  <a:srgbClr val="DDEDFF"/>
                </a:solidFill>
              </a:rPr>
              <a:t>Tipe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Metadata</a:t>
            </a:r>
          </a:p>
        </p:txBody>
      </p:sp>
      <p:sp>
        <p:nvSpPr>
          <p:cNvPr id="4" name="object 4"/>
          <p:cNvSpPr/>
          <p:nvPr/>
        </p:nvSpPr>
        <p:spPr>
          <a:xfrm>
            <a:off x="1083563" y="3025140"/>
            <a:ext cx="8068309" cy="1961514"/>
          </a:xfrm>
          <a:custGeom>
            <a:avLst/>
            <a:gdLst/>
            <a:ahLst/>
            <a:cxnLst/>
            <a:rect l="l" t="t" r="r" b="b"/>
            <a:pathLst>
              <a:path w="8068309" h="1961514">
                <a:moveTo>
                  <a:pt x="0" y="1961388"/>
                </a:moveTo>
                <a:lnTo>
                  <a:pt x="8068056" y="1961388"/>
                </a:lnTo>
                <a:lnTo>
                  <a:pt x="8068056" y="0"/>
                </a:lnTo>
                <a:lnTo>
                  <a:pt x="0" y="0"/>
                </a:lnTo>
                <a:lnTo>
                  <a:pt x="0" y="1961388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83563" y="3025140"/>
            <a:ext cx="8068309" cy="1961514"/>
          </a:xfrm>
          <a:custGeom>
            <a:avLst/>
            <a:gdLst/>
            <a:ahLst/>
            <a:cxnLst/>
            <a:rect l="l" t="t" r="r" b="b"/>
            <a:pathLst>
              <a:path w="8068309" h="1961514">
                <a:moveTo>
                  <a:pt x="0" y="1961388"/>
                </a:moveTo>
                <a:lnTo>
                  <a:pt x="8068056" y="1961388"/>
                </a:lnTo>
                <a:lnTo>
                  <a:pt x="8068056" y="0"/>
                </a:lnTo>
                <a:lnTo>
                  <a:pt x="0" y="0"/>
                </a:lnTo>
                <a:lnTo>
                  <a:pt x="0" y="1961388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96592" y="3932377"/>
            <a:ext cx="6309360" cy="8426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lnSpc>
                <a:spcPts val="3215"/>
              </a:lnSpc>
              <a:spcBef>
                <a:spcPts val="95"/>
              </a:spcBef>
              <a:buChar char="•"/>
              <a:tabLst>
                <a:tab pos="299720" algn="l"/>
              </a:tabLst>
            </a:pPr>
            <a:r>
              <a:rPr sz="2800" spc="-15" dirty="0">
                <a:latin typeface="Calibri"/>
                <a:cs typeface="Calibri"/>
              </a:rPr>
              <a:t>Informasi </a:t>
            </a:r>
            <a:r>
              <a:rPr sz="2800" spc="-10" dirty="0">
                <a:latin typeface="Calibri"/>
                <a:cs typeface="Calibri"/>
              </a:rPr>
              <a:t>mengenai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5" dirty="0">
                <a:latin typeface="Calibri"/>
                <a:cs typeface="Calibri"/>
              </a:rPr>
              <a:t>operasional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dari</a:t>
            </a:r>
            <a:endParaRPr sz="2800">
              <a:latin typeface="Calibri"/>
              <a:cs typeface="Calibri"/>
            </a:endParaRPr>
          </a:p>
          <a:p>
            <a:pPr marL="299085">
              <a:lnSpc>
                <a:spcPts val="3215"/>
              </a:lnSpc>
            </a:pPr>
            <a:r>
              <a:rPr sz="2800" i="1" spc="-15" dirty="0">
                <a:latin typeface="Calibri"/>
                <a:cs typeface="Calibri"/>
              </a:rPr>
              <a:t>data</a:t>
            </a:r>
            <a:r>
              <a:rPr sz="2800" i="1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source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85900" y="2331720"/>
            <a:ext cx="5648325" cy="1386840"/>
          </a:xfrm>
          <a:custGeom>
            <a:avLst/>
            <a:gdLst/>
            <a:ahLst/>
            <a:cxnLst/>
            <a:rect l="l" t="t" r="r" b="b"/>
            <a:pathLst>
              <a:path w="5648325" h="1386839">
                <a:moveTo>
                  <a:pt x="5416804" y="0"/>
                </a:moveTo>
                <a:lnTo>
                  <a:pt x="231139" y="0"/>
                </a:lnTo>
                <a:lnTo>
                  <a:pt x="184562" y="4696"/>
                </a:lnTo>
                <a:lnTo>
                  <a:pt x="141178" y="18166"/>
                </a:lnTo>
                <a:lnTo>
                  <a:pt x="101916" y="39480"/>
                </a:lnTo>
                <a:lnTo>
                  <a:pt x="67706" y="67706"/>
                </a:lnTo>
                <a:lnTo>
                  <a:pt x="39480" y="101916"/>
                </a:lnTo>
                <a:lnTo>
                  <a:pt x="18166" y="141178"/>
                </a:lnTo>
                <a:lnTo>
                  <a:pt x="4696" y="184562"/>
                </a:lnTo>
                <a:lnTo>
                  <a:pt x="0" y="231140"/>
                </a:lnTo>
                <a:lnTo>
                  <a:pt x="0" y="1155700"/>
                </a:lnTo>
                <a:lnTo>
                  <a:pt x="4696" y="1202277"/>
                </a:lnTo>
                <a:lnTo>
                  <a:pt x="18166" y="1245661"/>
                </a:lnTo>
                <a:lnTo>
                  <a:pt x="39480" y="1284923"/>
                </a:lnTo>
                <a:lnTo>
                  <a:pt x="67706" y="1319133"/>
                </a:lnTo>
                <a:lnTo>
                  <a:pt x="101916" y="1347359"/>
                </a:lnTo>
                <a:lnTo>
                  <a:pt x="141178" y="1368673"/>
                </a:lnTo>
                <a:lnTo>
                  <a:pt x="184562" y="1382143"/>
                </a:lnTo>
                <a:lnTo>
                  <a:pt x="231139" y="1386840"/>
                </a:lnTo>
                <a:lnTo>
                  <a:pt x="5416804" y="1386840"/>
                </a:lnTo>
                <a:lnTo>
                  <a:pt x="5463381" y="1382143"/>
                </a:lnTo>
                <a:lnTo>
                  <a:pt x="5506765" y="1368673"/>
                </a:lnTo>
                <a:lnTo>
                  <a:pt x="5546027" y="1347359"/>
                </a:lnTo>
                <a:lnTo>
                  <a:pt x="5580237" y="1319133"/>
                </a:lnTo>
                <a:lnTo>
                  <a:pt x="5608463" y="1284923"/>
                </a:lnTo>
                <a:lnTo>
                  <a:pt x="5629777" y="1245661"/>
                </a:lnTo>
                <a:lnTo>
                  <a:pt x="5643247" y="1202277"/>
                </a:lnTo>
                <a:lnTo>
                  <a:pt x="5647944" y="1155700"/>
                </a:lnTo>
                <a:lnTo>
                  <a:pt x="5647944" y="231140"/>
                </a:lnTo>
                <a:lnTo>
                  <a:pt x="5643247" y="184562"/>
                </a:lnTo>
                <a:lnTo>
                  <a:pt x="5629777" y="141178"/>
                </a:lnTo>
                <a:lnTo>
                  <a:pt x="5608463" y="101916"/>
                </a:lnTo>
                <a:lnTo>
                  <a:pt x="5580237" y="67706"/>
                </a:lnTo>
                <a:lnTo>
                  <a:pt x="5546027" y="39480"/>
                </a:lnTo>
                <a:lnTo>
                  <a:pt x="5506765" y="18166"/>
                </a:lnTo>
                <a:lnTo>
                  <a:pt x="5463381" y="4696"/>
                </a:lnTo>
                <a:lnTo>
                  <a:pt x="541680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85900" y="2331720"/>
            <a:ext cx="5648325" cy="1386840"/>
          </a:xfrm>
          <a:custGeom>
            <a:avLst/>
            <a:gdLst/>
            <a:ahLst/>
            <a:cxnLst/>
            <a:rect l="l" t="t" r="r" b="b"/>
            <a:pathLst>
              <a:path w="5648325" h="1386839">
                <a:moveTo>
                  <a:pt x="0" y="231140"/>
                </a:moveTo>
                <a:lnTo>
                  <a:pt x="4696" y="184562"/>
                </a:lnTo>
                <a:lnTo>
                  <a:pt x="18166" y="141178"/>
                </a:lnTo>
                <a:lnTo>
                  <a:pt x="39480" y="101916"/>
                </a:lnTo>
                <a:lnTo>
                  <a:pt x="67706" y="67706"/>
                </a:lnTo>
                <a:lnTo>
                  <a:pt x="101916" y="39480"/>
                </a:lnTo>
                <a:lnTo>
                  <a:pt x="141178" y="18166"/>
                </a:lnTo>
                <a:lnTo>
                  <a:pt x="184562" y="4696"/>
                </a:lnTo>
                <a:lnTo>
                  <a:pt x="231139" y="0"/>
                </a:lnTo>
                <a:lnTo>
                  <a:pt x="5416804" y="0"/>
                </a:lnTo>
                <a:lnTo>
                  <a:pt x="5463381" y="4696"/>
                </a:lnTo>
                <a:lnTo>
                  <a:pt x="5506765" y="18166"/>
                </a:lnTo>
                <a:lnTo>
                  <a:pt x="5546027" y="39480"/>
                </a:lnTo>
                <a:lnTo>
                  <a:pt x="5580237" y="67706"/>
                </a:lnTo>
                <a:lnTo>
                  <a:pt x="5608463" y="101916"/>
                </a:lnTo>
                <a:lnTo>
                  <a:pt x="5629777" y="141178"/>
                </a:lnTo>
                <a:lnTo>
                  <a:pt x="5643247" y="184562"/>
                </a:lnTo>
                <a:lnTo>
                  <a:pt x="5647944" y="231140"/>
                </a:lnTo>
                <a:lnTo>
                  <a:pt x="5647944" y="1155700"/>
                </a:lnTo>
                <a:lnTo>
                  <a:pt x="5643247" y="1202277"/>
                </a:lnTo>
                <a:lnTo>
                  <a:pt x="5629777" y="1245661"/>
                </a:lnTo>
                <a:lnTo>
                  <a:pt x="5608463" y="1284923"/>
                </a:lnTo>
                <a:lnTo>
                  <a:pt x="5580237" y="1319133"/>
                </a:lnTo>
                <a:lnTo>
                  <a:pt x="5546027" y="1347359"/>
                </a:lnTo>
                <a:lnTo>
                  <a:pt x="5506765" y="1368673"/>
                </a:lnTo>
                <a:lnTo>
                  <a:pt x="5463381" y="1382143"/>
                </a:lnTo>
                <a:lnTo>
                  <a:pt x="5416804" y="1386840"/>
                </a:lnTo>
                <a:lnTo>
                  <a:pt x="231139" y="1386840"/>
                </a:lnTo>
                <a:lnTo>
                  <a:pt x="184562" y="1382143"/>
                </a:lnTo>
                <a:lnTo>
                  <a:pt x="141178" y="1368673"/>
                </a:lnTo>
                <a:lnTo>
                  <a:pt x="101916" y="1347359"/>
                </a:lnTo>
                <a:lnTo>
                  <a:pt x="67706" y="1319133"/>
                </a:lnTo>
                <a:lnTo>
                  <a:pt x="39480" y="1284923"/>
                </a:lnTo>
                <a:lnTo>
                  <a:pt x="18166" y="1245661"/>
                </a:lnTo>
                <a:lnTo>
                  <a:pt x="4696" y="1202277"/>
                </a:lnTo>
                <a:lnTo>
                  <a:pt x="0" y="1155700"/>
                </a:lnTo>
                <a:lnTo>
                  <a:pt x="0" y="23114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55139" y="2648838"/>
            <a:ext cx="24980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FFFFFF"/>
                </a:solidFill>
                <a:latin typeface="Calibri"/>
                <a:cs typeface="Calibri"/>
              </a:rPr>
              <a:t>Operasional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41</a:t>
            </a:fld>
            <a:endParaRPr spc="-5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7228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>
                <a:solidFill>
                  <a:srgbClr val="DDEDFF"/>
                </a:solidFill>
              </a:rPr>
              <a:t>Tipe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Metadata</a:t>
            </a:r>
          </a:p>
        </p:txBody>
      </p:sp>
      <p:sp>
        <p:nvSpPr>
          <p:cNvPr id="4" name="object 4"/>
          <p:cNvSpPr/>
          <p:nvPr/>
        </p:nvSpPr>
        <p:spPr>
          <a:xfrm>
            <a:off x="1046988" y="2898648"/>
            <a:ext cx="7987665" cy="2101850"/>
          </a:xfrm>
          <a:custGeom>
            <a:avLst/>
            <a:gdLst/>
            <a:ahLst/>
            <a:cxnLst/>
            <a:rect l="l" t="t" r="r" b="b"/>
            <a:pathLst>
              <a:path w="7987665" h="2101850">
                <a:moveTo>
                  <a:pt x="0" y="2101596"/>
                </a:moveTo>
                <a:lnTo>
                  <a:pt x="7987283" y="2101596"/>
                </a:lnTo>
                <a:lnTo>
                  <a:pt x="7987283" y="0"/>
                </a:lnTo>
                <a:lnTo>
                  <a:pt x="0" y="0"/>
                </a:lnTo>
                <a:lnTo>
                  <a:pt x="0" y="2101596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46988" y="2898648"/>
            <a:ext cx="7987665" cy="2101850"/>
          </a:xfrm>
          <a:custGeom>
            <a:avLst/>
            <a:gdLst/>
            <a:ahLst/>
            <a:cxnLst/>
            <a:rect l="l" t="t" r="r" b="b"/>
            <a:pathLst>
              <a:path w="7987665" h="2101850">
                <a:moveTo>
                  <a:pt x="0" y="2101596"/>
                </a:moveTo>
                <a:lnTo>
                  <a:pt x="7987283" y="2101596"/>
                </a:lnTo>
                <a:lnTo>
                  <a:pt x="7987283" y="0"/>
                </a:lnTo>
                <a:lnTo>
                  <a:pt x="0" y="0"/>
                </a:lnTo>
                <a:lnTo>
                  <a:pt x="0" y="2101596"/>
                </a:lnTo>
                <a:close/>
              </a:path>
            </a:pathLst>
          </a:custGeom>
          <a:ln w="12191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46275" y="2560320"/>
            <a:ext cx="5590540" cy="678180"/>
          </a:xfrm>
          <a:custGeom>
            <a:avLst/>
            <a:gdLst/>
            <a:ahLst/>
            <a:cxnLst/>
            <a:rect l="l" t="t" r="r" b="b"/>
            <a:pathLst>
              <a:path w="5590540" h="678180">
                <a:moveTo>
                  <a:pt x="5477002" y="0"/>
                </a:moveTo>
                <a:lnTo>
                  <a:pt x="113030" y="0"/>
                </a:lnTo>
                <a:lnTo>
                  <a:pt x="69008" y="8874"/>
                </a:lnTo>
                <a:lnTo>
                  <a:pt x="33083" y="33083"/>
                </a:lnTo>
                <a:lnTo>
                  <a:pt x="8874" y="69008"/>
                </a:lnTo>
                <a:lnTo>
                  <a:pt x="0" y="113030"/>
                </a:lnTo>
                <a:lnTo>
                  <a:pt x="0" y="565150"/>
                </a:lnTo>
                <a:lnTo>
                  <a:pt x="8874" y="609171"/>
                </a:lnTo>
                <a:lnTo>
                  <a:pt x="33083" y="645096"/>
                </a:lnTo>
                <a:lnTo>
                  <a:pt x="69008" y="669305"/>
                </a:lnTo>
                <a:lnTo>
                  <a:pt x="113030" y="678180"/>
                </a:lnTo>
                <a:lnTo>
                  <a:pt x="5477002" y="678180"/>
                </a:lnTo>
                <a:lnTo>
                  <a:pt x="5521023" y="669305"/>
                </a:lnTo>
                <a:lnTo>
                  <a:pt x="5556948" y="645096"/>
                </a:lnTo>
                <a:lnTo>
                  <a:pt x="5581157" y="609171"/>
                </a:lnTo>
                <a:lnTo>
                  <a:pt x="5590032" y="565150"/>
                </a:lnTo>
                <a:lnTo>
                  <a:pt x="5590032" y="113030"/>
                </a:lnTo>
                <a:lnTo>
                  <a:pt x="5581157" y="69008"/>
                </a:lnTo>
                <a:lnTo>
                  <a:pt x="5556948" y="33083"/>
                </a:lnTo>
                <a:lnTo>
                  <a:pt x="5521023" y="8874"/>
                </a:lnTo>
                <a:lnTo>
                  <a:pt x="5477002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46275" y="2560320"/>
            <a:ext cx="5590540" cy="678180"/>
          </a:xfrm>
          <a:custGeom>
            <a:avLst/>
            <a:gdLst/>
            <a:ahLst/>
            <a:cxnLst/>
            <a:rect l="l" t="t" r="r" b="b"/>
            <a:pathLst>
              <a:path w="5590540" h="678180">
                <a:moveTo>
                  <a:pt x="0" y="113030"/>
                </a:moveTo>
                <a:lnTo>
                  <a:pt x="8874" y="69008"/>
                </a:lnTo>
                <a:lnTo>
                  <a:pt x="33083" y="33083"/>
                </a:lnTo>
                <a:lnTo>
                  <a:pt x="69008" y="8874"/>
                </a:lnTo>
                <a:lnTo>
                  <a:pt x="113030" y="0"/>
                </a:lnTo>
                <a:lnTo>
                  <a:pt x="5477002" y="0"/>
                </a:lnTo>
                <a:lnTo>
                  <a:pt x="5521023" y="8874"/>
                </a:lnTo>
                <a:lnTo>
                  <a:pt x="5556948" y="33083"/>
                </a:lnTo>
                <a:lnTo>
                  <a:pt x="5581157" y="69008"/>
                </a:lnTo>
                <a:lnTo>
                  <a:pt x="5590032" y="113030"/>
                </a:lnTo>
                <a:lnTo>
                  <a:pt x="5590032" y="565150"/>
                </a:lnTo>
                <a:lnTo>
                  <a:pt x="5581157" y="609171"/>
                </a:lnTo>
                <a:lnTo>
                  <a:pt x="5556948" y="645096"/>
                </a:lnTo>
                <a:lnTo>
                  <a:pt x="5521023" y="669305"/>
                </a:lnTo>
                <a:lnTo>
                  <a:pt x="5477002" y="678180"/>
                </a:lnTo>
                <a:lnTo>
                  <a:pt x="113030" y="678180"/>
                </a:lnTo>
                <a:lnTo>
                  <a:pt x="69008" y="669305"/>
                </a:lnTo>
                <a:lnTo>
                  <a:pt x="33083" y="645096"/>
                </a:lnTo>
                <a:lnTo>
                  <a:pt x="8874" y="609171"/>
                </a:lnTo>
                <a:lnTo>
                  <a:pt x="0" y="565150"/>
                </a:lnTo>
                <a:lnTo>
                  <a:pt x="0" y="11303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654555" y="2674366"/>
            <a:ext cx="5020310" cy="2118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195">
              <a:lnSpc>
                <a:spcPct val="100000"/>
              </a:lnSpc>
              <a:spcBef>
                <a:spcPts val="105"/>
              </a:spcBef>
            </a:pPr>
            <a:r>
              <a:rPr sz="2300" spc="-20" dirty="0">
                <a:solidFill>
                  <a:srgbClr val="FFFFFF"/>
                </a:solidFill>
                <a:latin typeface="Calibri"/>
                <a:cs typeface="Calibri"/>
              </a:rPr>
              <a:t>Ekstraksi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3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25" dirty="0">
                <a:solidFill>
                  <a:srgbClr val="FFFFFF"/>
                </a:solidFill>
                <a:latin typeface="Calibri"/>
                <a:cs typeface="Calibri"/>
              </a:rPr>
              <a:t>Transformasi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sz="2300" spc="-10" dirty="0">
                <a:latin typeface="Calibri"/>
                <a:cs typeface="Calibri"/>
              </a:rPr>
              <a:t>Frekuensi</a:t>
            </a:r>
            <a:r>
              <a:rPr sz="2300" spc="1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ekstraksi</a:t>
            </a:r>
            <a:endParaRPr sz="23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45"/>
              </a:spcBef>
              <a:buChar char="•"/>
              <a:tabLst>
                <a:tab pos="241300" algn="l"/>
              </a:tabLst>
            </a:pPr>
            <a:r>
              <a:rPr sz="2300" spc="-10" dirty="0">
                <a:latin typeface="Calibri"/>
                <a:cs typeface="Calibri"/>
              </a:rPr>
              <a:t>Metode</a:t>
            </a:r>
            <a:r>
              <a:rPr sz="2300" spc="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ekstraksi</a:t>
            </a:r>
            <a:endParaRPr sz="23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30"/>
              </a:spcBef>
              <a:buChar char="•"/>
              <a:tabLst>
                <a:tab pos="241300" algn="l"/>
              </a:tabLst>
            </a:pPr>
            <a:r>
              <a:rPr sz="2300" spc="-20" dirty="0">
                <a:latin typeface="Calibri"/>
                <a:cs typeface="Calibri"/>
              </a:rPr>
              <a:t>Aturan </a:t>
            </a:r>
            <a:r>
              <a:rPr sz="2300" spc="-5" dirty="0">
                <a:latin typeface="Calibri"/>
                <a:cs typeface="Calibri"/>
              </a:rPr>
              <a:t>bisnis untuk</a:t>
            </a:r>
            <a:r>
              <a:rPr sz="2300" spc="3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ekstraksi</a:t>
            </a:r>
            <a:endParaRPr sz="23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45"/>
              </a:spcBef>
              <a:buChar char="•"/>
              <a:tabLst>
                <a:tab pos="241300" algn="l"/>
              </a:tabLst>
            </a:pPr>
            <a:r>
              <a:rPr sz="2300" spc="-10" dirty="0">
                <a:latin typeface="Calibri"/>
                <a:cs typeface="Calibri"/>
              </a:rPr>
              <a:t>Informasi </a:t>
            </a:r>
            <a:r>
              <a:rPr sz="2300" spc="-5" dirty="0">
                <a:latin typeface="Calibri"/>
                <a:cs typeface="Calibri"/>
              </a:rPr>
              <a:t>mengenai </a:t>
            </a:r>
            <a:r>
              <a:rPr sz="2300" spc="-10" dirty="0">
                <a:latin typeface="Calibri"/>
                <a:cs typeface="Calibri"/>
              </a:rPr>
              <a:t>proses</a:t>
            </a:r>
            <a:r>
              <a:rPr sz="2300" spc="3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transformasi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272288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>
                <a:solidFill>
                  <a:srgbClr val="DDEDFF"/>
                </a:solidFill>
              </a:rPr>
              <a:t>Tipe</a:t>
            </a:r>
            <a:r>
              <a:rPr spc="-55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Metadata</a:t>
            </a:r>
          </a:p>
        </p:txBody>
      </p:sp>
      <p:sp>
        <p:nvSpPr>
          <p:cNvPr id="4" name="object 4"/>
          <p:cNvSpPr/>
          <p:nvPr/>
        </p:nvSpPr>
        <p:spPr>
          <a:xfrm>
            <a:off x="623316" y="2706624"/>
            <a:ext cx="7987665" cy="1659889"/>
          </a:xfrm>
          <a:custGeom>
            <a:avLst/>
            <a:gdLst/>
            <a:ahLst/>
            <a:cxnLst/>
            <a:rect l="l" t="t" r="r" b="b"/>
            <a:pathLst>
              <a:path w="7987665" h="1659889">
                <a:moveTo>
                  <a:pt x="0" y="1659636"/>
                </a:moveTo>
                <a:lnTo>
                  <a:pt x="7987283" y="1659636"/>
                </a:lnTo>
                <a:lnTo>
                  <a:pt x="7987283" y="0"/>
                </a:lnTo>
                <a:lnTo>
                  <a:pt x="0" y="0"/>
                </a:lnTo>
                <a:lnTo>
                  <a:pt x="0" y="1659636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23316" y="2706624"/>
            <a:ext cx="7987665" cy="1659889"/>
          </a:xfrm>
          <a:custGeom>
            <a:avLst/>
            <a:gdLst/>
            <a:ahLst/>
            <a:cxnLst/>
            <a:rect l="l" t="t" r="r" b="b"/>
            <a:pathLst>
              <a:path w="7987665" h="1659889">
                <a:moveTo>
                  <a:pt x="0" y="1659636"/>
                </a:moveTo>
                <a:lnTo>
                  <a:pt x="7987283" y="1659636"/>
                </a:lnTo>
                <a:lnTo>
                  <a:pt x="7987283" y="0"/>
                </a:lnTo>
                <a:lnTo>
                  <a:pt x="0" y="0"/>
                </a:lnTo>
                <a:lnTo>
                  <a:pt x="0" y="1659636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22603" y="2132076"/>
            <a:ext cx="5591810" cy="1150620"/>
          </a:xfrm>
          <a:custGeom>
            <a:avLst/>
            <a:gdLst/>
            <a:ahLst/>
            <a:cxnLst/>
            <a:rect l="l" t="t" r="r" b="b"/>
            <a:pathLst>
              <a:path w="5591809" h="1150620">
                <a:moveTo>
                  <a:pt x="5399786" y="0"/>
                </a:moveTo>
                <a:lnTo>
                  <a:pt x="191770" y="0"/>
                </a:lnTo>
                <a:lnTo>
                  <a:pt x="147800" y="5064"/>
                </a:lnTo>
                <a:lnTo>
                  <a:pt x="107437" y="19490"/>
                </a:lnTo>
                <a:lnTo>
                  <a:pt x="71830" y="42127"/>
                </a:lnTo>
                <a:lnTo>
                  <a:pt x="42131" y="71824"/>
                </a:lnTo>
                <a:lnTo>
                  <a:pt x="19492" y="107431"/>
                </a:lnTo>
                <a:lnTo>
                  <a:pt x="5065" y="147796"/>
                </a:lnTo>
                <a:lnTo>
                  <a:pt x="0" y="191769"/>
                </a:lnTo>
                <a:lnTo>
                  <a:pt x="0" y="958850"/>
                </a:lnTo>
                <a:lnTo>
                  <a:pt x="5065" y="1002823"/>
                </a:lnTo>
                <a:lnTo>
                  <a:pt x="19492" y="1043188"/>
                </a:lnTo>
                <a:lnTo>
                  <a:pt x="42131" y="1078795"/>
                </a:lnTo>
                <a:lnTo>
                  <a:pt x="71830" y="1108492"/>
                </a:lnTo>
                <a:lnTo>
                  <a:pt x="107437" y="1131129"/>
                </a:lnTo>
                <a:lnTo>
                  <a:pt x="147800" y="1145555"/>
                </a:lnTo>
                <a:lnTo>
                  <a:pt x="191770" y="1150619"/>
                </a:lnTo>
                <a:lnTo>
                  <a:pt x="5399786" y="1150619"/>
                </a:lnTo>
                <a:lnTo>
                  <a:pt x="5443759" y="1145555"/>
                </a:lnTo>
                <a:lnTo>
                  <a:pt x="5484124" y="1131129"/>
                </a:lnTo>
                <a:lnTo>
                  <a:pt x="5519731" y="1108492"/>
                </a:lnTo>
                <a:lnTo>
                  <a:pt x="5549428" y="1078795"/>
                </a:lnTo>
                <a:lnTo>
                  <a:pt x="5572065" y="1043188"/>
                </a:lnTo>
                <a:lnTo>
                  <a:pt x="5586491" y="1002823"/>
                </a:lnTo>
                <a:lnTo>
                  <a:pt x="5591556" y="958850"/>
                </a:lnTo>
                <a:lnTo>
                  <a:pt x="5591556" y="191769"/>
                </a:lnTo>
                <a:lnTo>
                  <a:pt x="5586491" y="147796"/>
                </a:lnTo>
                <a:lnTo>
                  <a:pt x="5572065" y="107431"/>
                </a:lnTo>
                <a:lnTo>
                  <a:pt x="5549428" y="71824"/>
                </a:lnTo>
                <a:lnTo>
                  <a:pt x="5519731" y="42127"/>
                </a:lnTo>
                <a:lnTo>
                  <a:pt x="5484124" y="19490"/>
                </a:lnTo>
                <a:lnTo>
                  <a:pt x="5443759" y="5064"/>
                </a:lnTo>
                <a:lnTo>
                  <a:pt x="539978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22603" y="2132076"/>
            <a:ext cx="5591810" cy="1150620"/>
          </a:xfrm>
          <a:custGeom>
            <a:avLst/>
            <a:gdLst/>
            <a:ahLst/>
            <a:cxnLst/>
            <a:rect l="l" t="t" r="r" b="b"/>
            <a:pathLst>
              <a:path w="5591809" h="1150620">
                <a:moveTo>
                  <a:pt x="0" y="191769"/>
                </a:moveTo>
                <a:lnTo>
                  <a:pt x="5065" y="147796"/>
                </a:lnTo>
                <a:lnTo>
                  <a:pt x="19492" y="107431"/>
                </a:lnTo>
                <a:lnTo>
                  <a:pt x="42131" y="71824"/>
                </a:lnTo>
                <a:lnTo>
                  <a:pt x="71830" y="42127"/>
                </a:lnTo>
                <a:lnTo>
                  <a:pt x="107437" y="19490"/>
                </a:lnTo>
                <a:lnTo>
                  <a:pt x="147800" y="5064"/>
                </a:lnTo>
                <a:lnTo>
                  <a:pt x="191770" y="0"/>
                </a:lnTo>
                <a:lnTo>
                  <a:pt x="5399786" y="0"/>
                </a:lnTo>
                <a:lnTo>
                  <a:pt x="5443759" y="5064"/>
                </a:lnTo>
                <a:lnTo>
                  <a:pt x="5484124" y="19490"/>
                </a:lnTo>
                <a:lnTo>
                  <a:pt x="5519731" y="42127"/>
                </a:lnTo>
                <a:lnTo>
                  <a:pt x="5549428" y="71824"/>
                </a:lnTo>
                <a:lnTo>
                  <a:pt x="5572065" y="107431"/>
                </a:lnTo>
                <a:lnTo>
                  <a:pt x="5586491" y="147796"/>
                </a:lnTo>
                <a:lnTo>
                  <a:pt x="5591556" y="191769"/>
                </a:lnTo>
                <a:lnTo>
                  <a:pt x="5591556" y="958850"/>
                </a:lnTo>
                <a:lnTo>
                  <a:pt x="5586491" y="1002823"/>
                </a:lnTo>
                <a:lnTo>
                  <a:pt x="5572065" y="1043188"/>
                </a:lnTo>
                <a:lnTo>
                  <a:pt x="5549428" y="1078795"/>
                </a:lnTo>
                <a:lnTo>
                  <a:pt x="5519731" y="1108492"/>
                </a:lnTo>
                <a:lnTo>
                  <a:pt x="5484124" y="1131129"/>
                </a:lnTo>
                <a:lnTo>
                  <a:pt x="5443759" y="1145555"/>
                </a:lnTo>
                <a:lnTo>
                  <a:pt x="5399786" y="1150619"/>
                </a:lnTo>
                <a:lnTo>
                  <a:pt x="191770" y="1150619"/>
                </a:lnTo>
                <a:lnTo>
                  <a:pt x="147800" y="1145555"/>
                </a:lnTo>
                <a:lnTo>
                  <a:pt x="107437" y="1131129"/>
                </a:lnTo>
                <a:lnTo>
                  <a:pt x="71830" y="1108492"/>
                </a:lnTo>
                <a:lnTo>
                  <a:pt x="42131" y="1078795"/>
                </a:lnTo>
                <a:lnTo>
                  <a:pt x="19492" y="1043188"/>
                </a:lnTo>
                <a:lnTo>
                  <a:pt x="5065" y="1002823"/>
                </a:lnTo>
                <a:lnTo>
                  <a:pt x="0" y="958850"/>
                </a:lnTo>
                <a:lnTo>
                  <a:pt x="0" y="19176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31188" y="2336038"/>
            <a:ext cx="6240780" cy="169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9055">
              <a:lnSpc>
                <a:spcPct val="100000"/>
              </a:lnSpc>
              <a:spcBef>
                <a:spcPts val="100"/>
              </a:spcBef>
            </a:pPr>
            <a:r>
              <a:rPr sz="3900" spc="-5" dirty="0">
                <a:solidFill>
                  <a:srgbClr val="FFFFFF"/>
                </a:solidFill>
                <a:latin typeface="Calibri"/>
                <a:cs typeface="Calibri"/>
              </a:rPr>
              <a:t>End-user</a:t>
            </a:r>
            <a:endParaRPr sz="3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3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720" algn="l"/>
              </a:tabLst>
            </a:pPr>
            <a:r>
              <a:rPr sz="3900" spc="-40" dirty="0">
                <a:latin typeface="Calibri"/>
                <a:cs typeface="Calibri"/>
              </a:rPr>
              <a:t>Peta </a:t>
            </a:r>
            <a:r>
              <a:rPr sz="3900" spc="-20" dirty="0">
                <a:latin typeface="Calibri"/>
                <a:cs typeface="Calibri"/>
              </a:rPr>
              <a:t>navigasi </a:t>
            </a:r>
            <a:r>
              <a:rPr sz="3900" spc="-25" dirty="0">
                <a:latin typeface="Calibri"/>
                <a:cs typeface="Calibri"/>
              </a:rPr>
              <a:t>data</a:t>
            </a:r>
            <a:r>
              <a:rPr sz="3900" dirty="0">
                <a:latin typeface="Calibri"/>
                <a:cs typeface="Calibri"/>
              </a:rPr>
              <a:t> </a:t>
            </a:r>
            <a:r>
              <a:rPr sz="3900" spc="-15" dirty="0">
                <a:latin typeface="Calibri"/>
                <a:cs typeface="Calibri"/>
              </a:rPr>
              <a:t>warehouse</a:t>
            </a:r>
            <a:endParaRPr sz="3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3970654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-15" dirty="0">
                <a:solidFill>
                  <a:srgbClr val="DDEDFF"/>
                </a:solidFill>
              </a:rPr>
              <a:t>Pentingnya</a:t>
            </a:r>
            <a:r>
              <a:rPr spc="-35" dirty="0">
                <a:solidFill>
                  <a:srgbClr val="DDEDFF"/>
                </a:solidFill>
              </a:rPr>
              <a:t> </a:t>
            </a:r>
            <a:r>
              <a:rPr dirty="0">
                <a:solidFill>
                  <a:srgbClr val="DDEDFF"/>
                </a:solidFill>
              </a:rPr>
              <a:t>Metadata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1702435"/>
          </a:xfrm>
          <a:custGeom>
            <a:avLst/>
            <a:gdLst/>
            <a:ahLst/>
            <a:cxnLst/>
            <a:rect l="l" t="t" r="r" b="b"/>
            <a:pathLst>
              <a:path w="10081260" h="1702435">
                <a:moveTo>
                  <a:pt x="0" y="1702307"/>
                </a:moveTo>
                <a:lnTo>
                  <a:pt x="10081260" y="1702307"/>
                </a:lnTo>
                <a:lnTo>
                  <a:pt x="10081260" y="0"/>
                </a:lnTo>
                <a:lnTo>
                  <a:pt x="0" y="0"/>
                </a:lnTo>
                <a:lnTo>
                  <a:pt x="0" y="170230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748"/>
            <a:ext cx="7235190" cy="148399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Menyambungkan </a:t>
            </a:r>
            <a:r>
              <a:rPr sz="2800" spc="-10" dirty="0">
                <a:latin typeface="Calibri"/>
                <a:cs typeface="Calibri"/>
              </a:rPr>
              <a:t>bagian-bagian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17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Memberi </a:t>
            </a:r>
            <a:r>
              <a:rPr sz="2800" spc="-15" dirty="0">
                <a:latin typeface="Calibri"/>
                <a:cs typeface="Calibri"/>
              </a:rPr>
              <a:t>informasi </a:t>
            </a:r>
            <a:r>
              <a:rPr sz="2800" spc="-10" dirty="0">
                <a:latin typeface="Calibri"/>
                <a:cs typeface="Calibri"/>
              </a:rPr>
              <a:t>struktur </a:t>
            </a:r>
            <a:r>
              <a:rPr sz="2800" spc="-5" dirty="0">
                <a:latin typeface="Calibri"/>
                <a:cs typeface="Calibri"/>
              </a:rPr>
              <a:t>dan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konten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Membantu end-user </a:t>
            </a:r>
            <a:r>
              <a:rPr sz="2800" spc="-5" dirty="0">
                <a:latin typeface="Calibri"/>
                <a:cs typeface="Calibri"/>
              </a:rPr>
              <a:t>memahami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konten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44</a:t>
            </a:fld>
            <a:endParaRPr spc="-5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187706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>
                <a:solidFill>
                  <a:srgbClr val="DDEDFF"/>
                </a:solidFill>
              </a:rPr>
              <a:t>Ring</a:t>
            </a:r>
            <a:r>
              <a:rPr spc="-65" dirty="0">
                <a:solidFill>
                  <a:srgbClr val="DDEDFF"/>
                </a:solidFill>
              </a:rPr>
              <a:t>k</a:t>
            </a:r>
            <a:r>
              <a:rPr spc="15" dirty="0">
                <a:solidFill>
                  <a:srgbClr val="DDEDFF"/>
                </a:solidFill>
              </a:rPr>
              <a:t>asan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5398135"/>
          </a:xfrm>
          <a:custGeom>
            <a:avLst/>
            <a:gdLst/>
            <a:ahLst/>
            <a:cxnLst/>
            <a:rect l="l" t="t" r="r" b="b"/>
            <a:pathLst>
              <a:path w="10081260" h="5398134">
                <a:moveTo>
                  <a:pt x="0" y="5398008"/>
                </a:moveTo>
                <a:lnTo>
                  <a:pt x="10081260" y="5398008"/>
                </a:lnTo>
                <a:lnTo>
                  <a:pt x="10081260" y="0"/>
                </a:lnTo>
                <a:lnTo>
                  <a:pt x="0" y="0"/>
                </a:lnTo>
                <a:lnTo>
                  <a:pt x="0" y="539800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748"/>
            <a:ext cx="9088755" cy="527812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800" spc="-10" dirty="0">
                <a:latin typeface="Calibri"/>
                <a:cs typeface="Calibri"/>
              </a:rPr>
              <a:t>Fitur </a:t>
            </a:r>
            <a:r>
              <a:rPr sz="2800" spc="-20" dirty="0">
                <a:latin typeface="Calibri"/>
                <a:cs typeface="Calibri"/>
              </a:rPr>
              <a:t>Data Warehouse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5" dirty="0">
                <a:latin typeface="Calibri"/>
                <a:cs typeface="Calibri"/>
              </a:rPr>
              <a:t>Berorientasi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subjek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5" dirty="0">
                <a:latin typeface="Calibri"/>
                <a:cs typeface="Calibri"/>
              </a:rPr>
              <a:t>tujuannya </a:t>
            </a:r>
            <a:r>
              <a:rPr sz="2450" dirty="0">
                <a:latin typeface="Calibri"/>
                <a:cs typeface="Calibri"/>
              </a:rPr>
              <a:t>bukan </a:t>
            </a:r>
            <a:r>
              <a:rPr sz="2450" spc="5" dirty="0">
                <a:latin typeface="Calibri"/>
                <a:cs typeface="Calibri"/>
              </a:rPr>
              <a:t>mengacu</a:t>
            </a:r>
            <a:r>
              <a:rPr sz="2450" spc="25" dirty="0">
                <a:latin typeface="Calibri"/>
                <a:cs typeface="Calibri"/>
              </a:rPr>
              <a:t> </a:t>
            </a:r>
            <a:r>
              <a:rPr sz="2450" dirty="0">
                <a:latin typeface="Calibri"/>
                <a:cs typeface="Calibri"/>
              </a:rPr>
              <a:t>operasional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79755" algn="l"/>
              </a:tabLst>
            </a:pPr>
            <a:r>
              <a:rPr sz="2450" dirty="0">
                <a:latin typeface="Calibri"/>
                <a:cs typeface="Calibri"/>
              </a:rPr>
              <a:t>Mengacu </a:t>
            </a:r>
            <a:r>
              <a:rPr sz="2450" spc="5" dirty="0">
                <a:latin typeface="Calibri"/>
                <a:cs typeface="Calibri"/>
              </a:rPr>
              <a:t>pada </a:t>
            </a:r>
            <a:r>
              <a:rPr sz="2450" dirty="0">
                <a:latin typeface="Calibri"/>
                <a:cs typeface="Calibri"/>
              </a:rPr>
              <a:t>orang </a:t>
            </a:r>
            <a:r>
              <a:rPr sz="2450" spc="-5" dirty="0">
                <a:latin typeface="Calibri"/>
                <a:cs typeface="Calibri"/>
              </a:rPr>
              <a:t>yang </a:t>
            </a:r>
            <a:r>
              <a:rPr sz="2450" spc="10" dirty="0">
                <a:latin typeface="Calibri"/>
                <a:cs typeface="Calibri"/>
              </a:rPr>
              <a:t>membaca </a:t>
            </a:r>
            <a:r>
              <a:rPr sz="2450" spc="5" dirty="0">
                <a:latin typeface="Calibri"/>
                <a:cs typeface="Calibri"/>
              </a:rPr>
              <a:t>hasil </a:t>
            </a:r>
            <a:r>
              <a:rPr sz="2450" dirty="0">
                <a:latin typeface="Calibri"/>
                <a:cs typeface="Calibri"/>
              </a:rPr>
              <a:t>laporan </a:t>
            </a:r>
            <a:r>
              <a:rPr sz="2450" spc="-5" dirty="0">
                <a:latin typeface="Calibri"/>
                <a:cs typeface="Calibri"/>
              </a:rPr>
              <a:t>data</a:t>
            </a:r>
            <a:r>
              <a:rPr sz="2450" spc="50" dirty="0">
                <a:latin typeface="Calibri"/>
                <a:cs typeface="Calibri"/>
              </a:rPr>
              <a:t> </a:t>
            </a:r>
            <a:r>
              <a:rPr sz="2450" dirty="0">
                <a:latin typeface="Calibri"/>
                <a:cs typeface="Calibri"/>
              </a:rPr>
              <a:t>warehouse</a:t>
            </a:r>
            <a:endParaRPr sz="245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terintegrasi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45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10" dirty="0">
                <a:latin typeface="Calibri"/>
                <a:cs typeface="Calibri"/>
              </a:rPr>
              <a:t>Menghadapi </a:t>
            </a:r>
            <a:r>
              <a:rPr sz="2450" spc="5" dirty="0">
                <a:latin typeface="Calibri"/>
                <a:cs typeface="Calibri"/>
              </a:rPr>
              <a:t>sumber </a:t>
            </a:r>
            <a:r>
              <a:rPr sz="2450" spc="-5" dirty="0">
                <a:latin typeface="Calibri"/>
                <a:cs typeface="Calibri"/>
              </a:rPr>
              <a:t>data </a:t>
            </a:r>
            <a:r>
              <a:rPr sz="2450" dirty="0">
                <a:latin typeface="Calibri"/>
                <a:cs typeface="Calibri"/>
              </a:rPr>
              <a:t>yang</a:t>
            </a:r>
            <a:r>
              <a:rPr sz="2450" spc="-5" dirty="0">
                <a:latin typeface="Calibri"/>
                <a:cs typeface="Calibri"/>
              </a:rPr>
              <a:t> </a:t>
            </a:r>
            <a:r>
              <a:rPr sz="2450" spc="5" dirty="0">
                <a:latin typeface="Calibri"/>
                <a:cs typeface="Calibri"/>
              </a:rPr>
              <a:t>berbeda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5" dirty="0">
                <a:latin typeface="Calibri"/>
                <a:cs typeface="Calibri"/>
              </a:rPr>
              <a:t>Data </a:t>
            </a:r>
            <a:r>
              <a:rPr sz="2450" spc="5" dirty="0">
                <a:latin typeface="Calibri"/>
                <a:cs typeface="Calibri"/>
              </a:rPr>
              <a:t>tidak</a:t>
            </a:r>
            <a:r>
              <a:rPr sz="2450" spc="15" dirty="0">
                <a:latin typeface="Calibri"/>
                <a:cs typeface="Calibri"/>
              </a:rPr>
              <a:t> </a:t>
            </a:r>
            <a:r>
              <a:rPr sz="2450" spc="-10" dirty="0">
                <a:latin typeface="Calibri"/>
                <a:cs typeface="Calibri"/>
              </a:rPr>
              <a:t>konsisten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5" dirty="0">
                <a:latin typeface="Calibri"/>
                <a:cs typeface="Calibri"/>
              </a:rPr>
              <a:t>Data</a:t>
            </a:r>
            <a:r>
              <a:rPr sz="2450" dirty="0">
                <a:latin typeface="Calibri"/>
                <a:cs typeface="Calibri"/>
              </a:rPr>
              <a:t> </a:t>
            </a:r>
            <a:r>
              <a:rPr sz="2450" spc="-5" dirty="0">
                <a:latin typeface="Calibri"/>
                <a:cs typeface="Calibri"/>
              </a:rPr>
              <a:t>terstandar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5" dirty="0">
                <a:latin typeface="Calibri"/>
                <a:cs typeface="Calibri"/>
              </a:rPr>
              <a:t>Pemaknaan</a:t>
            </a:r>
            <a:r>
              <a:rPr sz="2450" dirty="0">
                <a:latin typeface="Calibri"/>
                <a:cs typeface="Calibri"/>
              </a:rPr>
              <a:t> </a:t>
            </a:r>
            <a:r>
              <a:rPr sz="2450" spc="-5" dirty="0">
                <a:latin typeface="Calibri"/>
                <a:cs typeface="Calibri"/>
              </a:rPr>
              <a:t>data</a:t>
            </a:r>
            <a:endParaRPr sz="245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5" dirty="0">
                <a:latin typeface="Calibri"/>
                <a:cs typeface="Calibri"/>
              </a:rPr>
              <a:t>time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variant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non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volatile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butiran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45</a:t>
            </a:fld>
            <a:endParaRPr spc="-5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187706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>
                <a:solidFill>
                  <a:srgbClr val="DDEDFF"/>
                </a:solidFill>
              </a:rPr>
              <a:t>Ring</a:t>
            </a:r>
            <a:r>
              <a:rPr spc="-65" dirty="0">
                <a:solidFill>
                  <a:srgbClr val="DDEDFF"/>
                </a:solidFill>
              </a:rPr>
              <a:t>k</a:t>
            </a:r>
            <a:r>
              <a:rPr spc="15" dirty="0">
                <a:solidFill>
                  <a:srgbClr val="DDEDFF"/>
                </a:solidFill>
              </a:rPr>
              <a:t>asan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5398135"/>
          </a:xfrm>
          <a:custGeom>
            <a:avLst/>
            <a:gdLst/>
            <a:ahLst/>
            <a:cxnLst/>
            <a:rect l="l" t="t" r="r" b="b"/>
            <a:pathLst>
              <a:path w="10081260" h="5398134">
                <a:moveTo>
                  <a:pt x="0" y="5398008"/>
                </a:moveTo>
                <a:lnTo>
                  <a:pt x="10081260" y="5398008"/>
                </a:lnTo>
                <a:lnTo>
                  <a:pt x="10081260" y="0"/>
                </a:lnTo>
                <a:lnTo>
                  <a:pt x="0" y="0"/>
                </a:lnTo>
                <a:lnTo>
                  <a:pt x="0" y="539800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748"/>
            <a:ext cx="5252720" cy="323405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warehouse </a:t>
            </a:r>
            <a:r>
              <a:rPr sz="2800" spc="-15" dirty="0">
                <a:latin typeface="Calibri"/>
                <a:cs typeface="Calibri"/>
              </a:rPr>
              <a:t>vs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Mart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5" dirty="0">
                <a:latin typeface="Calibri"/>
                <a:cs typeface="Calibri"/>
              </a:rPr>
              <a:t>Lebih luas, </a:t>
            </a:r>
            <a:r>
              <a:rPr sz="2450" dirty="0">
                <a:latin typeface="Calibri"/>
                <a:cs typeface="Calibri"/>
              </a:rPr>
              <a:t>pandangan</a:t>
            </a:r>
            <a:r>
              <a:rPr sz="2450" spc="5" dirty="0">
                <a:latin typeface="Calibri"/>
                <a:cs typeface="Calibri"/>
              </a:rPr>
              <a:t> </a:t>
            </a:r>
            <a:r>
              <a:rPr sz="2450" spc="-15" dirty="0">
                <a:latin typeface="Calibri"/>
                <a:cs typeface="Calibri"/>
              </a:rPr>
              <a:t>korporat</a:t>
            </a:r>
            <a:endParaRPr sz="245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4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Mart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5" dirty="0">
                <a:latin typeface="Calibri"/>
                <a:cs typeface="Calibri"/>
              </a:rPr>
              <a:t>Lebih </a:t>
            </a:r>
            <a:r>
              <a:rPr sz="2450" spc="-10" dirty="0">
                <a:latin typeface="Calibri"/>
                <a:cs typeface="Calibri"/>
              </a:rPr>
              <a:t>fokus, </a:t>
            </a:r>
            <a:r>
              <a:rPr sz="2450" dirty="0">
                <a:latin typeface="Calibri"/>
                <a:cs typeface="Calibri"/>
              </a:rPr>
              <a:t>pandangan </a:t>
            </a:r>
            <a:r>
              <a:rPr sz="2450" spc="5" dirty="0">
                <a:latin typeface="Calibri"/>
                <a:cs typeface="Calibri"/>
              </a:rPr>
              <a:t>departemen</a:t>
            </a:r>
            <a:endParaRPr sz="245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40" dirty="0">
                <a:latin typeface="Calibri"/>
                <a:cs typeface="Calibri"/>
              </a:rPr>
              <a:t>Top-down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approach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9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5" dirty="0">
                <a:latin typeface="Calibri"/>
                <a:cs typeface="Calibri"/>
              </a:rPr>
              <a:t>Bottom-up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approach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46</a:t>
            </a:fld>
            <a:endParaRPr spc="-5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1752"/>
            <a:ext cx="10081260" cy="1262380"/>
          </a:xfrm>
          <a:custGeom>
            <a:avLst/>
            <a:gdLst/>
            <a:ahLst/>
            <a:cxnLst/>
            <a:rect l="l" t="t" r="r" b="b"/>
            <a:pathLst>
              <a:path w="10081260" h="1262380">
                <a:moveTo>
                  <a:pt x="0" y="1261871"/>
                </a:moveTo>
                <a:lnTo>
                  <a:pt x="10081260" y="1261871"/>
                </a:lnTo>
                <a:lnTo>
                  <a:pt x="10081260" y="0"/>
                </a:lnTo>
                <a:lnTo>
                  <a:pt x="0" y="0"/>
                </a:lnTo>
                <a:lnTo>
                  <a:pt x="0" y="1261871"/>
                </a:lnTo>
                <a:close/>
              </a:path>
            </a:pathLst>
          </a:custGeom>
          <a:solidFill>
            <a:srgbClr val="6687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585343"/>
            <a:ext cx="1877060" cy="57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pc="10" dirty="0">
                <a:solidFill>
                  <a:srgbClr val="DDEDFF"/>
                </a:solidFill>
              </a:rPr>
              <a:t>Ring</a:t>
            </a:r>
            <a:r>
              <a:rPr spc="-65" dirty="0">
                <a:solidFill>
                  <a:srgbClr val="DDEDFF"/>
                </a:solidFill>
              </a:rPr>
              <a:t>k</a:t>
            </a:r>
            <a:r>
              <a:rPr spc="15" dirty="0">
                <a:solidFill>
                  <a:srgbClr val="DDEDFF"/>
                </a:solidFill>
              </a:rPr>
              <a:t>asan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011680"/>
            <a:ext cx="10081260" cy="5398135"/>
          </a:xfrm>
          <a:custGeom>
            <a:avLst/>
            <a:gdLst/>
            <a:ahLst/>
            <a:cxnLst/>
            <a:rect l="l" t="t" r="r" b="b"/>
            <a:pathLst>
              <a:path w="10081260" h="5398134">
                <a:moveTo>
                  <a:pt x="0" y="5398008"/>
                </a:moveTo>
                <a:lnTo>
                  <a:pt x="10081260" y="5398008"/>
                </a:lnTo>
                <a:lnTo>
                  <a:pt x="10081260" y="0"/>
                </a:lnTo>
                <a:lnTo>
                  <a:pt x="0" y="0"/>
                </a:lnTo>
                <a:lnTo>
                  <a:pt x="0" y="539800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1920748"/>
            <a:ext cx="6559550" cy="430212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800" spc="-15" dirty="0">
                <a:latin typeface="Calibri"/>
                <a:cs typeface="Calibri"/>
              </a:rPr>
              <a:t>Komponen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Source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Staging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5" dirty="0">
                <a:latin typeface="Calibri"/>
                <a:cs typeface="Calibri"/>
              </a:rPr>
              <a:t>ETL</a:t>
            </a:r>
            <a:endParaRPr sz="245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4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  <a:p>
            <a:pPr marL="12700" marR="3383279">
              <a:lnSpc>
                <a:spcPct val="113599"/>
              </a:lnSpc>
              <a:spcBef>
                <a:spcPts val="1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5" dirty="0">
                <a:latin typeface="Calibri"/>
                <a:cs typeface="Calibri"/>
              </a:rPr>
              <a:t>Information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Delivery  </a:t>
            </a:r>
            <a:r>
              <a:rPr sz="2800" spc="-20" dirty="0">
                <a:latin typeface="Calibri"/>
                <a:cs typeface="Calibri"/>
              </a:rPr>
              <a:t>Metadata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Katalog </a:t>
            </a:r>
            <a:r>
              <a:rPr sz="2800" spc="-10" dirty="0">
                <a:latin typeface="Calibri"/>
                <a:cs typeface="Calibri"/>
              </a:rPr>
              <a:t>dalam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Penting </a:t>
            </a:r>
            <a:r>
              <a:rPr sz="2800" spc="-5" dirty="0">
                <a:latin typeface="Calibri"/>
                <a:cs typeface="Calibri"/>
              </a:rPr>
              <a:t>dalam manajemen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47</a:t>
            </a:fld>
            <a:endParaRPr spc="-5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985516"/>
            <a:ext cx="10081260" cy="984885"/>
          </a:xfrm>
          <a:custGeom>
            <a:avLst/>
            <a:gdLst/>
            <a:ahLst/>
            <a:cxnLst/>
            <a:rect l="l" t="t" r="r" b="b"/>
            <a:pathLst>
              <a:path w="10081260" h="984885">
                <a:moveTo>
                  <a:pt x="0" y="984503"/>
                </a:moveTo>
                <a:lnTo>
                  <a:pt x="10081260" y="984503"/>
                </a:lnTo>
                <a:lnTo>
                  <a:pt x="10081260" y="0"/>
                </a:lnTo>
                <a:lnTo>
                  <a:pt x="0" y="0"/>
                </a:lnTo>
                <a:lnTo>
                  <a:pt x="0" y="984503"/>
                </a:lnTo>
                <a:close/>
              </a:path>
            </a:pathLst>
          </a:custGeom>
          <a:solidFill>
            <a:srgbClr val="CCE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54277" y="3116707"/>
            <a:ext cx="7172325" cy="7810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>
                <a:solidFill>
                  <a:srgbClr val="334400"/>
                </a:solidFill>
              </a:rPr>
              <a:t>Tren </a:t>
            </a:r>
            <a:r>
              <a:rPr sz="4950" dirty="0">
                <a:solidFill>
                  <a:srgbClr val="334400"/>
                </a:solidFill>
              </a:rPr>
              <a:t>dalam </a:t>
            </a:r>
            <a:r>
              <a:rPr sz="4950" spc="-30" dirty="0">
                <a:solidFill>
                  <a:srgbClr val="334400"/>
                </a:solidFill>
              </a:rPr>
              <a:t>Data</a:t>
            </a:r>
            <a:r>
              <a:rPr sz="4950" spc="100" dirty="0">
                <a:solidFill>
                  <a:srgbClr val="334400"/>
                </a:solidFill>
              </a:rPr>
              <a:t> </a:t>
            </a:r>
            <a:r>
              <a:rPr sz="4950" spc="-30" dirty="0">
                <a:solidFill>
                  <a:srgbClr val="334400"/>
                </a:solidFill>
              </a:rPr>
              <a:t>Warehouse</a:t>
            </a:r>
            <a:endParaRPr sz="4950"/>
          </a:p>
        </p:txBody>
      </p:sp>
      <p:sp>
        <p:nvSpPr>
          <p:cNvPr id="5" name="object 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48</a:t>
            </a:fld>
            <a:endParaRPr spc="-5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269049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5" dirty="0"/>
              <a:t>Men</a:t>
            </a:r>
            <a:r>
              <a:rPr sz="4950" spc="-95" dirty="0"/>
              <a:t>g</a:t>
            </a:r>
            <a:r>
              <a:rPr sz="4950" dirty="0"/>
              <a:t>ap</a:t>
            </a:r>
            <a:r>
              <a:rPr sz="4950" spc="-15" dirty="0"/>
              <a:t>a</a:t>
            </a:r>
            <a:r>
              <a:rPr sz="4950" dirty="0"/>
              <a:t>?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240280"/>
            <a:ext cx="8827135" cy="634365"/>
          </a:xfrm>
          <a:custGeom>
            <a:avLst/>
            <a:gdLst/>
            <a:ahLst/>
            <a:cxnLst/>
            <a:rect l="l" t="t" r="r" b="b"/>
            <a:pathLst>
              <a:path w="8827135" h="634364">
                <a:moveTo>
                  <a:pt x="0" y="633984"/>
                </a:moveTo>
                <a:lnTo>
                  <a:pt x="8827008" y="633984"/>
                </a:lnTo>
                <a:lnTo>
                  <a:pt x="8827008" y="0"/>
                </a:lnTo>
                <a:lnTo>
                  <a:pt x="0" y="0"/>
                </a:lnTo>
                <a:lnTo>
                  <a:pt x="0" y="633984"/>
                </a:lnTo>
                <a:close/>
              </a:path>
            </a:pathLst>
          </a:custGeom>
          <a:solidFill>
            <a:srgbClr val="CCE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93419" y="2874264"/>
            <a:ext cx="8133715" cy="3485515"/>
          </a:xfrm>
          <a:custGeom>
            <a:avLst/>
            <a:gdLst/>
            <a:ahLst/>
            <a:cxnLst/>
            <a:rect l="l" t="t" r="r" b="b"/>
            <a:pathLst>
              <a:path w="8133715" h="3485515">
                <a:moveTo>
                  <a:pt x="0" y="3485388"/>
                </a:moveTo>
                <a:lnTo>
                  <a:pt x="8133588" y="3485388"/>
                </a:lnTo>
                <a:lnTo>
                  <a:pt x="8133588" y="0"/>
                </a:lnTo>
                <a:lnTo>
                  <a:pt x="0" y="0"/>
                </a:lnTo>
                <a:lnTo>
                  <a:pt x="0" y="3485388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2055215"/>
            <a:ext cx="8648065" cy="4111625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40"/>
              </a:spcBef>
            </a:pPr>
            <a:r>
              <a:rPr sz="3200" spc="-10" dirty="0">
                <a:latin typeface="Calibri"/>
                <a:cs typeface="Calibri"/>
              </a:rPr>
              <a:t>Pertumbuhan terus </a:t>
            </a:r>
            <a:r>
              <a:rPr sz="3200" dirty="0">
                <a:latin typeface="Calibri"/>
                <a:cs typeface="Calibri"/>
              </a:rPr>
              <a:t>menerus </a:t>
            </a:r>
            <a:r>
              <a:rPr sz="3200" spc="-5" dirty="0">
                <a:latin typeface="Calibri"/>
                <a:cs typeface="Calibri"/>
              </a:rPr>
              <a:t>dalam </a:t>
            </a: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spc="8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warehouse</a:t>
            </a:r>
            <a:endParaRPr sz="3200">
              <a:latin typeface="Calibri"/>
              <a:cs typeface="Calibri"/>
            </a:endParaRPr>
          </a:p>
          <a:p>
            <a:pPr marL="894715" indent="-189865">
              <a:lnSpc>
                <a:spcPct val="100000"/>
              </a:lnSpc>
              <a:spcBef>
                <a:spcPts val="1145"/>
              </a:spcBef>
              <a:buFont typeface="Arial"/>
              <a:buChar char="•"/>
              <a:tabLst>
                <a:tab pos="895350" algn="l"/>
              </a:tabLst>
            </a:pPr>
            <a:r>
              <a:rPr sz="3200" spc="-5" dirty="0">
                <a:latin typeface="Calibri"/>
                <a:cs typeface="Calibri"/>
              </a:rPr>
              <a:t>Perusahaan</a:t>
            </a:r>
            <a:endParaRPr sz="3200">
              <a:latin typeface="Calibri"/>
              <a:cs typeface="Calibri"/>
            </a:endParaRPr>
          </a:p>
          <a:p>
            <a:pPr marL="1272540" lvl="1" indent="-189865">
              <a:lnSpc>
                <a:spcPct val="100000"/>
              </a:lnSpc>
              <a:spcBef>
                <a:spcPts val="90"/>
              </a:spcBef>
              <a:buFont typeface="Arial"/>
              <a:buChar char="•"/>
              <a:tabLst>
                <a:tab pos="1273175" algn="l"/>
              </a:tabLst>
            </a:pPr>
            <a:r>
              <a:rPr sz="2800" spc="-15" dirty="0">
                <a:latin typeface="Calibri"/>
                <a:cs typeface="Calibri"/>
              </a:rPr>
              <a:t>Kompetisi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35" dirty="0">
                <a:latin typeface="Calibri"/>
                <a:cs typeface="Calibri"/>
              </a:rPr>
              <a:t>keras</a:t>
            </a:r>
            <a:endParaRPr sz="2800">
              <a:latin typeface="Calibri"/>
              <a:cs typeface="Calibri"/>
            </a:endParaRPr>
          </a:p>
          <a:p>
            <a:pPr marL="1272540" lvl="1" indent="-189865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1273175" algn="l"/>
              </a:tabLst>
            </a:pPr>
            <a:r>
              <a:rPr sz="2800" spc="-10" dirty="0">
                <a:latin typeface="Calibri"/>
                <a:cs typeface="Calibri"/>
              </a:rPr>
              <a:t>Deregulasi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pemerintahan</a:t>
            </a:r>
            <a:endParaRPr sz="2800">
              <a:latin typeface="Calibri"/>
              <a:cs typeface="Calibri"/>
            </a:endParaRPr>
          </a:p>
          <a:p>
            <a:pPr marL="1272540" lvl="1" indent="-189865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1273175" algn="l"/>
              </a:tabLst>
            </a:pPr>
            <a:r>
              <a:rPr sz="2800" spc="-10" dirty="0">
                <a:latin typeface="Calibri"/>
                <a:cs typeface="Calibri"/>
              </a:rPr>
              <a:t>Pembaharuan </a:t>
            </a:r>
            <a:r>
              <a:rPr sz="2800" spc="-20" dirty="0">
                <a:latin typeface="Calibri"/>
                <a:cs typeface="Calibri"/>
              </a:rPr>
              <a:t>proses</a:t>
            </a:r>
            <a:r>
              <a:rPr sz="2800" spc="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internal</a:t>
            </a:r>
            <a:endParaRPr sz="2800">
              <a:latin typeface="Calibri"/>
              <a:cs typeface="Calibri"/>
            </a:endParaRPr>
          </a:p>
          <a:p>
            <a:pPr marL="1272540" lvl="1" indent="-189865">
              <a:lnSpc>
                <a:spcPct val="100000"/>
              </a:lnSpc>
              <a:spcBef>
                <a:spcPts val="75"/>
              </a:spcBef>
              <a:buFont typeface="Arial"/>
              <a:buChar char="•"/>
              <a:tabLst>
                <a:tab pos="1273175" algn="l"/>
              </a:tabLst>
            </a:pPr>
            <a:r>
              <a:rPr sz="2800" spc="-10" dirty="0">
                <a:latin typeface="Calibri"/>
                <a:cs typeface="Calibri"/>
              </a:rPr>
              <a:t>Dibutuhkan untuk </a:t>
            </a:r>
            <a:r>
              <a:rPr sz="2800" spc="-15" dirty="0">
                <a:latin typeface="Calibri"/>
                <a:cs typeface="Calibri"/>
              </a:rPr>
              <a:t>pemasaran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spc="16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disesuaikan</a:t>
            </a:r>
            <a:endParaRPr sz="2800">
              <a:latin typeface="Calibri"/>
              <a:cs typeface="Calibri"/>
            </a:endParaRPr>
          </a:p>
          <a:p>
            <a:pPr marL="894715" indent="-189865">
              <a:lnSpc>
                <a:spcPct val="100000"/>
              </a:lnSpc>
              <a:spcBef>
                <a:spcPts val="390"/>
              </a:spcBef>
              <a:buFont typeface="Arial"/>
              <a:buChar char="•"/>
              <a:tabLst>
                <a:tab pos="895350" algn="l"/>
              </a:tabLst>
            </a:pPr>
            <a:r>
              <a:rPr sz="3200" spc="-10" dirty="0">
                <a:latin typeface="Calibri"/>
                <a:cs typeface="Calibri"/>
              </a:rPr>
              <a:t>Penyimpanan hingga </a:t>
            </a:r>
            <a:r>
              <a:rPr sz="3200" spc="-20" dirty="0">
                <a:latin typeface="Calibri"/>
                <a:cs typeface="Calibri"/>
              </a:rPr>
              <a:t>ukuran</a:t>
            </a:r>
            <a:r>
              <a:rPr sz="3200" spc="60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terabita</a:t>
            </a:r>
            <a:endParaRPr sz="3200">
              <a:latin typeface="Calibri"/>
              <a:cs typeface="Calibri"/>
            </a:endParaRPr>
          </a:p>
          <a:p>
            <a:pPr marL="894715" indent="-189865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895350" algn="l"/>
              </a:tabLst>
            </a:pPr>
            <a:r>
              <a:rPr sz="3200" spc="-20" dirty="0">
                <a:latin typeface="Calibri"/>
                <a:cs typeface="Calibri"/>
              </a:rPr>
              <a:t>Penyedia </a:t>
            </a:r>
            <a:r>
              <a:rPr sz="3200" spc="-5" dirty="0">
                <a:latin typeface="Calibri"/>
                <a:cs typeface="Calibri"/>
              </a:rPr>
              <a:t>jasa penyimpanan dan</a:t>
            </a:r>
            <a:r>
              <a:rPr sz="3200" spc="5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solusi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49</a:t>
            </a:fld>
            <a:endParaRPr spc="-5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2403475"/>
          </a:xfrm>
          <a:custGeom>
            <a:avLst/>
            <a:gdLst/>
            <a:ahLst/>
            <a:cxnLst/>
            <a:rect l="l" t="t" r="r" b="b"/>
            <a:pathLst>
              <a:path w="10081260" h="2403475">
                <a:moveTo>
                  <a:pt x="0" y="2403347"/>
                </a:moveTo>
                <a:lnTo>
                  <a:pt x="10081260" y="2403347"/>
                </a:lnTo>
                <a:lnTo>
                  <a:pt x="10081260" y="0"/>
                </a:lnTo>
                <a:lnTo>
                  <a:pt x="0" y="0"/>
                </a:lnTo>
                <a:lnTo>
                  <a:pt x="0" y="240334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3935"/>
            <a:ext cx="3778885" cy="164655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3200" spc="-30" dirty="0">
                <a:latin typeface="Calibri"/>
                <a:cs typeface="Calibri"/>
              </a:rPr>
              <a:t>Variasi</a:t>
            </a:r>
            <a:r>
              <a:rPr sz="3200" spc="1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data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tidak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terstruktur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spasial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50</a:t>
            </a:fld>
            <a:endParaRPr spc="-5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4028440"/>
          </a:xfrm>
          <a:custGeom>
            <a:avLst/>
            <a:gdLst/>
            <a:ahLst/>
            <a:cxnLst/>
            <a:rect l="l" t="t" r="r" b="b"/>
            <a:pathLst>
              <a:path w="10081260" h="4028440">
                <a:moveTo>
                  <a:pt x="0" y="4027931"/>
                </a:moveTo>
                <a:lnTo>
                  <a:pt x="10081260" y="4027931"/>
                </a:lnTo>
                <a:lnTo>
                  <a:pt x="10081260" y="0"/>
                </a:lnTo>
                <a:lnTo>
                  <a:pt x="0" y="0"/>
                </a:lnTo>
                <a:lnTo>
                  <a:pt x="0" y="4027931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3935"/>
            <a:ext cx="4029075" cy="3494404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3200" spc="-5" dirty="0">
                <a:latin typeface="Calibri"/>
                <a:cs typeface="Calibri"/>
              </a:rPr>
              <a:t>Visualisasi</a:t>
            </a:r>
            <a:r>
              <a:rPr sz="3200" spc="30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Data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65" dirty="0">
                <a:latin typeface="Calibri"/>
                <a:cs typeface="Calibri"/>
              </a:rPr>
              <a:t>Tren</a:t>
            </a:r>
            <a:r>
              <a:rPr sz="3200" spc="-10" dirty="0">
                <a:latin typeface="Calibri"/>
                <a:cs typeface="Calibri"/>
              </a:rPr>
              <a:t> utama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dirty="0">
                <a:latin typeface="Calibri"/>
                <a:cs typeface="Calibri"/>
              </a:rPr>
              <a:t>Jenis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visualisasi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50" dirty="0">
                <a:latin typeface="Calibri"/>
                <a:cs typeface="Calibri"/>
              </a:rPr>
              <a:t>Teknik </a:t>
            </a:r>
            <a:r>
              <a:rPr sz="3200" spc="-5" dirty="0">
                <a:latin typeface="Calibri"/>
                <a:cs typeface="Calibri"/>
              </a:rPr>
              <a:t>visualisasi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lanjut</a:t>
            </a:r>
            <a:endParaRPr sz="32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90"/>
              </a:spcBef>
              <a:buFont typeface="Arial"/>
              <a:buChar char="•"/>
              <a:tabLst>
                <a:tab pos="579755" algn="l"/>
              </a:tabLst>
            </a:pPr>
            <a:r>
              <a:rPr sz="2800" spc="-10" dirty="0">
                <a:latin typeface="Calibri"/>
                <a:cs typeface="Calibri"/>
              </a:rPr>
              <a:t>Manipulasi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grafik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579755" algn="l"/>
              </a:tabLst>
            </a:pPr>
            <a:r>
              <a:rPr sz="2800" i="1" spc="-10" dirty="0">
                <a:latin typeface="Calibri"/>
                <a:cs typeface="Calibri"/>
              </a:rPr>
              <a:t>Drill</a:t>
            </a:r>
            <a:r>
              <a:rPr sz="2800" i="1" spc="-5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down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579755" algn="l"/>
              </a:tabLst>
            </a:pPr>
            <a:r>
              <a:rPr sz="2800" spc="-20" dirty="0">
                <a:latin typeface="Calibri"/>
                <a:cs typeface="Calibri"/>
              </a:rPr>
              <a:t>Interaksi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lanjut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51</a:t>
            </a:fld>
            <a:endParaRPr spc="-5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2030095"/>
          </a:xfrm>
          <a:custGeom>
            <a:avLst/>
            <a:gdLst/>
            <a:ahLst/>
            <a:cxnLst/>
            <a:rect l="l" t="t" r="r" b="b"/>
            <a:pathLst>
              <a:path w="10081260" h="2030095">
                <a:moveTo>
                  <a:pt x="0" y="2029967"/>
                </a:moveTo>
                <a:lnTo>
                  <a:pt x="10081260" y="2029967"/>
                </a:lnTo>
                <a:lnTo>
                  <a:pt x="10081260" y="0"/>
                </a:lnTo>
                <a:lnTo>
                  <a:pt x="0" y="0"/>
                </a:lnTo>
                <a:lnTo>
                  <a:pt x="0" y="202996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3935"/>
            <a:ext cx="3732529" cy="164655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3200" spc="-10" dirty="0">
                <a:latin typeface="Calibri"/>
                <a:cs typeface="Calibri"/>
              </a:rPr>
              <a:t>Proses</a:t>
            </a:r>
            <a:r>
              <a:rPr sz="3200" spc="-30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Paralel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0" dirty="0">
                <a:latin typeface="Calibri"/>
                <a:cs typeface="Calibri"/>
              </a:rPr>
              <a:t>Kebutuhan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Hardware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0" dirty="0">
                <a:latin typeface="Calibri"/>
                <a:cs typeface="Calibri"/>
              </a:rPr>
              <a:t>Kebutuhan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Software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52</a:t>
            </a:fld>
            <a:endParaRPr spc="-5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4213860"/>
          </a:xfrm>
          <a:custGeom>
            <a:avLst/>
            <a:gdLst/>
            <a:ahLst/>
            <a:cxnLst/>
            <a:rect l="l" t="t" r="r" b="b"/>
            <a:pathLst>
              <a:path w="10081260" h="4213860">
                <a:moveTo>
                  <a:pt x="0" y="4213860"/>
                </a:moveTo>
                <a:lnTo>
                  <a:pt x="10081260" y="4213860"/>
                </a:lnTo>
                <a:lnTo>
                  <a:pt x="10081260" y="0"/>
                </a:lnTo>
                <a:lnTo>
                  <a:pt x="0" y="0"/>
                </a:lnTo>
                <a:lnTo>
                  <a:pt x="0" y="4213860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4226"/>
            <a:ext cx="9463405" cy="4195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24040">
              <a:lnSpc>
                <a:spcPct val="113999"/>
              </a:lnSpc>
              <a:spcBef>
                <a:spcPts val="100"/>
              </a:spcBef>
            </a:pPr>
            <a:r>
              <a:rPr sz="2800" spc="-25" dirty="0">
                <a:latin typeface="Calibri"/>
                <a:cs typeface="Calibri"/>
              </a:rPr>
              <a:t>Perkakas </a:t>
            </a:r>
            <a:r>
              <a:rPr sz="2800" spc="-20" dirty="0">
                <a:latin typeface="Calibri"/>
                <a:cs typeface="Calibri"/>
              </a:rPr>
              <a:t>Kueri  </a:t>
            </a:r>
            <a:r>
              <a:rPr sz="2800" spc="-25" dirty="0">
                <a:latin typeface="Calibri"/>
                <a:cs typeface="Calibri"/>
              </a:rPr>
              <a:t>Perkakas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browser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" dirty="0">
                <a:latin typeface="Calibri"/>
                <a:cs typeface="Calibri"/>
              </a:rPr>
              <a:t>Mampu </a:t>
            </a:r>
            <a:r>
              <a:rPr sz="2800" spc="-15" dirty="0">
                <a:latin typeface="Calibri"/>
                <a:cs typeface="Calibri"/>
              </a:rPr>
              <a:t>dikembangkan </a:t>
            </a:r>
            <a:r>
              <a:rPr sz="2800" spc="-10" dirty="0">
                <a:latin typeface="Calibri"/>
                <a:cs typeface="Calibri"/>
              </a:rPr>
              <a:t>untuk </a:t>
            </a:r>
            <a:r>
              <a:rPr sz="2800" spc="-25" dirty="0">
                <a:latin typeface="Calibri"/>
                <a:cs typeface="Calibri"/>
              </a:rPr>
              <a:t>banyak </a:t>
            </a:r>
            <a:r>
              <a:rPr sz="2800" spc="-10" dirty="0">
                <a:latin typeface="Calibri"/>
                <a:cs typeface="Calibri"/>
              </a:rPr>
              <a:t>tipe </a:t>
            </a:r>
            <a:r>
              <a:rPr sz="2800" spc="-20" dirty="0">
                <a:latin typeface="Calibri"/>
                <a:cs typeface="Calibri"/>
              </a:rPr>
              <a:t>data atau</a:t>
            </a:r>
            <a:r>
              <a:rPr sz="2800" spc="2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" dirty="0">
                <a:latin typeface="Calibri"/>
                <a:cs typeface="Calibri"/>
              </a:rPr>
              <a:t>Open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APIs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" dirty="0">
                <a:latin typeface="Calibri"/>
                <a:cs typeface="Calibri"/>
              </a:rPr>
              <a:t>Bermacam </a:t>
            </a:r>
            <a:r>
              <a:rPr sz="2800" spc="-10" dirty="0">
                <a:latin typeface="Calibri"/>
                <a:cs typeface="Calibri"/>
              </a:rPr>
              <a:t>tipe untuk </a:t>
            </a:r>
            <a:r>
              <a:rPr sz="2800" spc="-5" dirty="0">
                <a:latin typeface="Calibri"/>
                <a:cs typeface="Calibri"/>
              </a:rPr>
              <a:t>fungsi « </a:t>
            </a:r>
            <a:r>
              <a:rPr sz="2800" spc="-20" dirty="0">
                <a:latin typeface="Calibri"/>
                <a:cs typeface="Calibri"/>
              </a:rPr>
              <a:t>browse </a:t>
            </a:r>
            <a:r>
              <a:rPr sz="2800" spc="-5" dirty="0">
                <a:latin typeface="Calibri"/>
                <a:cs typeface="Calibri"/>
              </a:rPr>
              <a:t>»</a:t>
            </a:r>
            <a:r>
              <a:rPr sz="2800" spc="15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hierarkis</a:t>
            </a:r>
            <a:endParaRPr sz="2800">
              <a:latin typeface="Calibri"/>
              <a:cs typeface="Calibri"/>
            </a:endParaRPr>
          </a:p>
          <a:p>
            <a:pPr marL="201295" marR="10795" indent="-189230">
              <a:lnSpc>
                <a:spcPts val="3020"/>
              </a:lnSpc>
              <a:spcBef>
                <a:spcPts val="85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Memungkinkan </a:t>
            </a:r>
            <a:r>
              <a:rPr sz="2800" spc="-20" dirty="0">
                <a:latin typeface="Calibri"/>
                <a:cs typeface="Calibri"/>
              </a:rPr>
              <a:t>penyisiran </a:t>
            </a:r>
            <a:r>
              <a:rPr sz="2800" spc="-15" dirty="0">
                <a:latin typeface="Calibri"/>
                <a:cs typeface="Calibri"/>
              </a:rPr>
              <a:t>katalog, </a:t>
            </a:r>
            <a:r>
              <a:rPr sz="2800" spc="-10" dirty="0">
                <a:latin typeface="Calibri"/>
                <a:cs typeface="Calibri"/>
              </a:rPr>
              <a:t>objek </a:t>
            </a:r>
            <a:r>
              <a:rPr sz="2800" spc="-5" dirty="0">
                <a:latin typeface="Calibri"/>
                <a:cs typeface="Calibri"/>
              </a:rPr>
              <a:t>menarik, </a:t>
            </a:r>
            <a:r>
              <a:rPr sz="2800" spc="-10" dirty="0">
                <a:latin typeface="Calibri"/>
                <a:cs typeface="Calibri"/>
              </a:rPr>
              <a:t>dan </a:t>
            </a:r>
            <a:r>
              <a:rPr sz="2800" spc="-20" dirty="0">
                <a:latin typeface="Calibri"/>
                <a:cs typeface="Calibri"/>
              </a:rPr>
              <a:t>perkakas  </a:t>
            </a:r>
            <a:r>
              <a:rPr sz="2800" spc="-15" dirty="0">
                <a:latin typeface="Calibri"/>
                <a:cs typeface="Calibri"/>
              </a:rPr>
              <a:t>kueri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sesuai</a:t>
            </a:r>
            <a:endParaRPr sz="2800">
              <a:latin typeface="Calibri"/>
              <a:cs typeface="Calibri"/>
            </a:endParaRPr>
          </a:p>
          <a:p>
            <a:pPr marL="201295" marR="5080" indent="-189230">
              <a:lnSpc>
                <a:spcPts val="3030"/>
              </a:lnSpc>
              <a:spcBef>
                <a:spcPts val="79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Penerapan </a:t>
            </a:r>
            <a:r>
              <a:rPr sz="2800" spc="-10" dirty="0">
                <a:latin typeface="Calibri"/>
                <a:cs typeface="Calibri"/>
              </a:rPr>
              <a:t>teknologi pencarian </a:t>
            </a:r>
            <a:r>
              <a:rPr sz="2800" spc="-5" dirty="0">
                <a:latin typeface="Calibri"/>
                <a:cs typeface="Calibri"/>
              </a:rPr>
              <a:t>dan </a:t>
            </a:r>
            <a:r>
              <a:rPr sz="2800" i="1" spc="-5" dirty="0">
                <a:latin typeface="Calibri"/>
                <a:cs typeface="Calibri"/>
              </a:rPr>
              <a:t>web </a:t>
            </a:r>
            <a:r>
              <a:rPr sz="2800" i="1" spc="-10" dirty="0">
                <a:latin typeface="Calibri"/>
                <a:cs typeface="Calibri"/>
              </a:rPr>
              <a:t>browsing </a:t>
            </a:r>
            <a:r>
              <a:rPr sz="2800" spc="-10" dirty="0">
                <a:latin typeface="Calibri"/>
                <a:cs typeface="Calibri"/>
              </a:rPr>
              <a:t>untuk </a:t>
            </a:r>
            <a:r>
              <a:rPr sz="2800" spc="-20" dirty="0">
                <a:latin typeface="Calibri"/>
                <a:cs typeface="Calibri"/>
              </a:rPr>
              <a:t>katalog  </a:t>
            </a:r>
            <a:r>
              <a:rPr sz="2800" spc="-15" dirty="0"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53</a:t>
            </a:fld>
            <a:endParaRPr spc="-5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2441575"/>
          </a:xfrm>
          <a:custGeom>
            <a:avLst/>
            <a:gdLst/>
            <a:ahLst/>
            <a:cxnLst/>
            <a:rect l="l" t="t" r="r" b="b"/>
            <a:pathLst>
              <a:path w="10081260" h="2441575">
                <a:moveTo>
                  <a:pt x="0" y="2441447"/>
                </a:moveTo>
                <a:lnTo>
                  <a:pt x="10081260" y="2441447"/>
                </a:lnTo>
                <a:lnTo>
                  <a:pt x="10081260" y="0"/>
                </a:lnTo>
                <a:lnTo>
                  <a:pt x="0" y="0"/>
                </a:lnTo>
                <a:lnTo>
                  <a:pt x="0" y="244144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3935"/>
            <a:ext cx="3732529" cy="218757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5" dirty="0">
                <a:latin typeface="Calibri"/>
                <a:cs typeface="Calibri"/>
              </a:rPr>
              <a:t>Penggabungan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data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5" dirty="0">
                <a:latin typeface="Calibri"/>
                <a:cs typeface="Calibri"/>
              </a:rPr>
              <a:t>Analisis</a:t>
            </a:r>
            <a:r>
              <a:rPr sz="3200" spc="-2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Multidimensi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35" dirty="0">
                <a:latin typeface="Calibri"/>
                <a:cs typeface="Calibri"/>
              </a:rPr>
              <a:t>Teknologi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agen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sindikat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54</a:t>
            </a:fld>
            <a:endParaRPr spc="-5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2441575"/>
          </a:xfrm>
          <a:custGeom>
            <a:avLst/>
            <a:gdLst/>
            <a:ahLst/>
            <a:cxnLst/>
            <a:rect l="l" t="t" r="r" b="b"/>
            <a:pathLst>
              <a:path w="10081260" h="2441575">
                <a:moveTo>
                  <a:pt x="0" y="2441447"/>
                </a:moveTo>
                <a:lnTo>
                  <a:pt x="10081260" y="2441447"/>
                </a:lnTo>
                <a:lnTo>
                  <a:pt x="10081260" y="0"/>
                </a:lnTo>
                <a:lnTo>
                  <a:pt x="0" y="0"/>
                </a:lnTo>
                <a:lnTo>
                  <a:pt x="0" y="2441447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3935"/>
            <a:ext cx="5913755" cy="218757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15" dirty="0">
                <a:latin typeface="Calibri"/>
                <a:cs typeface="Calibri"/>
              </a:rPr>
              <a:t>Warehouse </a:t>
            </a:r>
            <a:r>
              <a:rPr sz="3200" spc="-5" dirty="0">
                <a:latin typeface="Calibri"/>
                <a:cs typeface="Calibri"/>
              </a:rPr>
              <a:t>dan</a:t>
            </a:r>
            <a:r>
              <a:rPr sz="3200" spc="1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ERP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5" dirty="0">
                <a:latin typeface="Calibri"/>
                <a:cs typeface="Calibri"/>
              </a:rPr>
              <a:t>dalam </a:t>
            </a:r>
            <a:r>
              <a:rPr sz="3200" spc="-30" dirty="0">
                <a:latin typeface="Calibri"/>
                <a:cs typeface="Calibri"/>
              </a:rPr>
              <a:t>paket</a:t>
            </a:r>
            <a:r>
              <a:rPr sz="3200" spc="5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ERP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5" dirty="0">
                <a:latin typeface="Calibri"/>
                <a:cs typeface="Calibri"/>
              </a:rPr>
              <a:t>Integrasi </a:t>
            </a:r>
            <a:r>
              <a:rPr sz="3200" spc="-5" dirty="0">
                <a:latin typeface="Calibri"/>
                <a:cs typeface="Calibri"/>
              </a:rPr>
              <a:t>ERP dan </a:t>
            </a:r>
            <a:r>
              <a:rPr sz="3200" spc="-20" dirty="0">
                <a:latin typeface="Calibri"/>
                <a:cs typeface="Calibri"/>
              </a:rPr>
              <a:t>Data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Warehouse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dirty="0">
                <a:latin typeface="Calibri"/>
                <a:cs typeface="Calibri"/>
              </a:rPr>
              <a:t>Pilihan</a:t>
            </a:r>
            <a:r>
              <a:rPr sz="3200" spc="1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integrasi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55</a:t>
            </a:fld>
            <a:endParaRPr spc="-5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3542029"/>
          </a:xfrm>
          <a:custGeom>
            <a:avLst/>
            <a:gdLst/>
            <a:ahLst/>
            <a:cxnLst/>
            <a:rect l="l" t="t" r="r" b="b"/>
            <a:pathLst>
              <a:path w="10081260" h="3542029">
                <a:moveTo>
                  <a:pt x="0" y="3541776"/>
                </a:moveTo>
                <a:lnTo>
                  <a:pt x="10081260" y="3541776"/>
                </a:lnTo>
                <a:lnTo>
                  <a:pt x="10081260" y="0"/>
                </a:lnTo>
                <a:lnTo>
                  <a:pt x="0" y="0"/>
                </a:lnTo>
                <a:lnTo>
                  <a:pt x="0" y="3541776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0285"/>
            <a:ext cx="8790940" cy="3178810"/>
          </a:xfrm>
          <a:prstGeom prst="rect">
            <a:avLst/>
          </a:prstGeom>
        </p:spPr>
        <p:txBody>
          <a:bodyPr vert="horz" wrap="square" lIns="0" tIns="5905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4"/>
              </a:spcBef>
            </a:pPr>
            <a:r>
              <a:rPr sz="3600" spc="-25" dirty="0">
                <a:latin typeface="Calibri"/>
                <a:cs typeface="Calibri"/>
              </a:rPr>
              <a:t>Data </a:t>
            </a:r>
            <a:r>
              <a:rPr sz="3600" spc="-20" dirty="0">
                <a:latin typeface="Calibri"/>
                <a:cs typeface="Calibri"/>
              </a:rPr>
              <a:t>Warehouse </a:t>
            </a:r>
            <a:r>
              <a:rPr sz="3600" spc="-5" dirty="0">
                <a:latin typeface="Calibri"/>
                <a:cs typeface="Calibri"/>
              </a:rPr>
              <a:t>dan </a:t>
            </a:r>
            <a:r>
              <a:rPr sz="3600" dirty="0">
                <a:latin typeface="Calibri"/>
                <a:cs typeface="Calibri"/>
              </a:rPr>
              <a:t>Manajemen</a:t>
            </a:r>
            <a:r>
              <a:rPr sz="3600" spc="-50" dirty="0">
                <a:latin typeface="Calibri"/>
                <a:cs typeface="Calibri"/>
              </a:rPr>
              <a:t> </a:t>
            </a:r>
            <a:r>
              <a:rPr sz="3600" spc="-20" dirty="0">
                <a:latin typeface="Calibri"/>
                <a:cs typeface="Calibri"/>
              </a:rPr>
              <a:t>Pengetahuan</a:t>
            </a:r>
            <a:endParaRPr sz="36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360"/>
              </a:spcBef>
              <a:buFont typeface="Arial"/>
              <a:buChar char="•"/>
              <a:tabLst>
                <a:tab pos="201930" algn="l"/>
              </a:tabLst>
            </a:pPr>
            <a:r>
              <a:rPr sz="3600" dirty="0">
                <a:latin typeface="Calibri"/>
                <a:cs typeface="Calibri"/>
              </a:rPr>
              <a:t>Manajemen</a:t>
            </a:r>
            <a:r>
              <a:rPr sz="3600" spc="-40" dirty="0">
                <a:latin typeface="Calibri"/>
                <a:cs typeface="Calibri"/>
              </a:rPr>
              <a:t> </a:t>
            </a:r>
            <a:r>
              <a:rPr sz="3600" spc="-20" dirty="0">
                <a:latin typeface="Calibri"/>
                <a:cs typeface="Calibri"/>
              </a:rPr>
              <a:t>Pengetahuan</a:t>
            </a:r>
            <a:endParaRPr sz="36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50"/>
              </a:spcBef>
              <a:buFont typeface="Arial"/>
              <a:buChar char="•"/>
              <a:tabLst>
                <a:tab pos="579755" algn="l"/>
              </a:tabLst>
            </a:pPr>
            <a:r>
              <a:rPr sz="3200" spc="-10" dirty="0">
                <a:latin typeface="Calibri"/>
                <a:cs typeface="Calibri"/>
              </a:rPr>
              <a:t>Mengambil</a:t>
            </a:r>
            <a:endParaRPr sz="32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"/>
              </a:spcBef>
              <a:buFont typeface="Arial"/>
              <a:buChar char="•"/>
              <a:tabLst>
                <a:tab pos="579755" algn="l"/>
              </a:tabLst>
            </a:pPr>
            <a:r>
              <a:rPr sz="3200" spc="-10" dirty="0">
                <a:latin typeface="Calibri"/>
                <a:cs typeface="Calibri"/>
              </a:rPr>
              <a:t>Mengintegrasi</a:t>
            </a:r>
            <a:endParaRPr sz="32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5"/>
              </a:spcBef>
              <a:buFont typeface="Arial"/>
              <a:buChar char="•"/>
              <a:tabLst>
                <a:tab pos="579755" algn="l"/>
              </a:tabLst>
            </a:pPr>
            <a:r>
              <a:rPr sz="3200" spc="-10" dirty="0">
                <a:latin typeface="Calibri"/>
                <a:cs typeface="Calibri"/>
              </a:rPr>
              <a:t>Mengorganisasi</a:t>
            </a:r>
            <a:endParaRPr sz="32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579755" algn="l"/>
              </a:tabLst>
            </a:pPr>
            <a:r>
              <a:rPr sz="3200" spc="-20" dirty="0">
                <a:latin typeface="Calibri"/>
                <a:cs typeface="Calibri"/>
              </a:rPr>
              <a:t>Mengkomunikasikan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56</a:t>
            </a:fld>
            <a:endParaRPr spc="-5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1247140"/>
          </a:xfrm>
          <a:custGeom>
            <a:avLst/>
            <a:gdLst/>
            <a:ahLst/>
            <a:cxnLst/>
            <a:rect l="l" t="t" r="r" b="b"/>
            <a:pathLst>
              <a:path w="10081260" h="1247139">
                <a:moveTo>
                  <a:pt x="0" y="1246631"/>
                </a:moveTo>
                <a:lnTo>
                  <a:pt x="10081260" y="1246631"/>
                </a:lnTo>
                <a:lnTo>
                  <a:pt x="10081260" y="0"/>
                </a:lnTo>
                <a:lnTo>
                  <a:pt x="0" y="0"/>
                </a:lnTo>
                <a:lnTo>
                  <a:pt x="0" y="1246631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0285"/>
            <a:ext cx="5084445" cy="1215390"/>
          </a:xfrm>
          <a:prstGeom prst="rect">
            <a:avLst/>
          </a:prstGeom>
        </p:spPr>
        <p:txBody>
          <a:bodyPr vert="horz" wrap="square" lIns="0" tIns="59054" rIns="0" bIns="0" rtlCol="0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464"/>
              </a:spcBef>
              <a:buFont typeface="Arial"/>
              <a:buChar char="•"/>
              <a:tabLst>
                <a:tab pos="201930" algn="l"/>
              </a:tabLst>
            </a:pPr>
            <a:r>
              <a:rPr sz="3600" spc="-25" dirty="0">
                <a:latin typeface="Calibri"/>
                <a:cs typeface="Calibri"/>
              </a:rPr>
              <a:t>Data </a:t>
            </a:r>
            <a:r>
              <a:rPr sz="3600" spc="-20" dirty="0">
                <a:latin typeface="Calibri"/>
                <a:cs typeface="Calibri"/>
              </a:rPr>
              <a:t>Warehouse </a:t>
            </a:r>
            <a:r>
              <a:rPr sz="3600" spc="-5" dirty="0">
                <a:latin typeface="Calibri"/>
                <a:cs typeface="Calibri"/>
              </a:rPr>
              <a:t>dan</a:t>
            </a:r>
            <a:r>
              <a:rPr sz="3600" spc="-75" dirty="0">
                <a:latin typeface="Calibri"/>
                <a:cs typeface="Calibri"/>
              </a:rPr>
              <a:t> </a:t>
            </a:r>
            <a:r>
              <a:rPr sz="3600" spc="-5" dirty="0">
                <a:latin typeface="Calibri"/>
                <a:cs typeface="Calibri"/>
              </a:rPr>
              <a:t>CRM</a:t>
            </a:r>
            <a:endParaRPr sz="36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360"/>
              </a:spcBef>
              <a:buFont typeface="Arial"/>
              <a:buChar char="•"/>
              <a:tabLst>
                <a:tab pos="201930" algn="l"/>
              </a:tabLst>
            </a:pPr>
            <a:r>
              <a:rPr sz="3600" spc="-25" dirty="0">
                <a:latin typeface="Calibri"/>
                <a:cs typeface="Calibri"/>
              </a:rPr>
              <a:t>Data </a:t>
            </a:r>
            <a:r>
              <a:rPr sz="3600" spc="-20" dirty="0">
                <a:latin typeface="Calibri"/>
                <a:cs typeface="Calibri"/>
              </a:rPr>
              <a:t>Warehouse</a:t>
            </a:r>
            <a:r>
              <a:rPr sz="3600" spc="-30" dirty="0">
                <a:latin typeface="Calibri"/>
                <a:cs typeface="Calibri"/>
              </a:rPr>
              <a:t> </a:t>
            </a:r>
            <a:r>
              <a:rPr sz="3600" spc="-5" dirty="0">
                <a:latin typeface="Calibri"/>
                <a:cs typeface="Calibri"/>
              </a:rPr>
              <a:t>Aktif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57</a:t>
            </a:fld>
            <a:endParaRPr spc="-5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3691254"/>
          </a:xfrm>
          <a:custGeom>
            <a:avLst/>
            <a:gdLst/>
            <a:ahLst/>
            <a:cxnLst/>
            <a:rect l="l" t="t" r="r" b="b"/>
            <a:pathLst>
              <a:path w="10081260" h="3691254">
                <a:moveTo>
                  <a:pt x="0" y="3691128"/>
                </a:moveTo>
                <a:lnTo>
                  <a:pt x="10081260" y="3691128"/>
                </a:lnTo>
                <a:lnTo>
                  <a:pt x="10081260" y="0"/>
                </a:lnTo>
                <a:lnTo>
                  <a:pt x="0" y="0"/>
                </a:lnTo>
                <a:lnTo>
                  <a:pt x="0" y="369112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3935"/>
            <a:ext cx="6431280" cy="359727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3200" spc="-15" dirty="0">
                <a:latin typeface="Calibri"/>
                <a:cs typeface="Calibri"/>
              </a:rPr>
              <a:t>Munculnya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Standar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50" dirty="0">
                <a:latin typeface="Calibri"/>
                <a:cs typeface="Calibri"/>
              </a:rPr>
              <a:t>Transfer </a:t>
            </a:r>
            <a:r>
              <a:rPr sz="3200" spc="-15" dirty="0">
                <a:latin typeface="Calibri"/>
                <a:cs typeface="Calibri"/>
              </a:rPr>
              <a:t>Metadata </a:t>
            </a:r>
            <a:r>
              <a:rPr sz="3200" spc="-5" dirty="0">
                <a:latin typeface="Calibri"/>
                <a:cs typeface="Calibri"/>
              </a:rPr>
              <a:t>dan fungsi</a:t>
            </a:r>
            <a:r>
              <a:rPr sz="3200" spc="8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OLAP</a:t>
            </a:r>
            <a:endParaRPr sz="32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15" dirty="0">
                <a:latin typeface="Calibri"/>
                <a:cs typeface="Calibri"/>
              </a:rPr>
              <a:t>Koalisi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Metadata</a:t>
            </a:r>
            <a:endParaRPr sz="32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90"/>
              </a:spcBef>
              <a:buFont typeface="Arial"/>
              <a:buChar char="•"/>
              <a:tabLst>
                <a:tab pos="579755" algn="l"/>
              </a:tabLst>
            </a:pPr>
            <a:r>
              <a:rPr sz="2800" spc="-5" dirty="0">
                <a:latin typeface="Calibri"/>
                <a:cs typeface="Calibri"/>
              </a:rPr>
              <a:t>OIM (Open </a:t>
            </a:r>
            <a:r>
              <a:rPr sz="2800" spc="-15" dirty="0">
                <a:latin typeface="Calibri"/>
                <a:cs typeface="Calibri"/>
              </a:rPr>
              <a:t>Information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Model)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39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5" dirty="0">
                <a:latin typeface="Calibri"/>
                <a:cs typeface="Calibri"/>
              </a:rPr>
              <a:t>Object Management </a:t>
            </a:r>
            <a:r>
              <a:rPr sz="3200" spc="-15" dirty="0">
                <a:latin typeface="Calibri"/>
                <a:cs typeface="Calibri"/>
              </a:rPr>
              <a:t>Group</a:t>
            </a:r>
            <a:endParaRPr sz="32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90"/>
              </a:spcBef>
              <a:buFont typeface="Arial"/>
              <a:buChar char="•"/>
              <a:tabLst>
                <a:tab pos="579755" algn="l"/>
              </a:tabLst>
            </a:pPr>
            <a:r>
              <a:rPr sz="2800" spc="-10" dirty="0">
                <a:latin typeface="Calibri"/>
                <a:cs typeface="Calibri"/>
              </a:rPr>
              <a:t>CWN (Common </a:t>
            </a:r>
            <a:r>
              <a:rPr sz="2800" spc="-20" dirty="0">
                <a:latin typeface="Calibri"/>
                <a:cs typeface="Calibri"/>
              </a:rPr>
              <a:t>Warehouse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Metamodel)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390"/>
              </a:spcBef>
              <a:buFont typeface="Arial"/>
              <a:buChar char="•"/>
              <a:tabLst>
                <a:tab pos="201930" algn="l"/>
              </a:tabLst>
            </a:pPr>
            <a:r>
              <a:rPr sz="3200" spc="-5" dirty="0">
                <a:latin typeface="Calibri"/>
                <a:cs typeface="Calibri"/>
              </a:rPr>
              <a:t>OLAP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58</a:t>
            </a:fld>
            <a:endParaRPr spc="-5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3184525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105" dirty="0"/>
              <a:t>Tren</a:t>
            </a:r>
            <a:r>
              <a:rPr sz="4950" spc="-35" dirty="0"/>
              <a:t> </a:t>
            </a:r>
            <a:r>
              <a:rPr sz="4950" spc="-25" dirty="0"/>
              <a:t>Penting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1527175"/>
          </a:xfrm>
          <a:custGeom>
            <a:avLst/>
            <a:gdLst/>
            <a:ahLst/>
            <a:cxnLst/>
            <a:rect l="l" t="t" r="r" b="b"/>
            <a:pathLst>
              <a:path w="10081260" h="1527175">
                <a:moveTo>
                  <a:pt x="0" y="1527048"/>
                </a:moveTo>
                <a:lnTo>
                  <a:pt x="10081260" y="1527048"/>
                </a:lnTo>
                <a:lnTo>
                  <a:pt x="10081260" y="0"/>
                </a:lnTo>
                <a:lnTo>
                  <a:pt x="0" y="0"/>
                </a:lnTo>
                <a:lnTo>
                  <a:pt x="0" y="1527048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4226"/>
            <a:ext cx="7767320" cy="1485265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10" dirty="0">
                <a:latin typeface="Calibri"/>
                <a:cs typeface="Calibri"/>
              </a:rPr>
              <a:t>berbasis</a:t>
            </a:r>
            <a:r>
              <a:rPr sz="2800" spc="75" dirty="0">
                <a:latin typeface="Calibri"/>
                <a:cs typeface="Calibri"/>
              </a:rPr>
              <a:t> </a:t>
            </a:r>
            <a:r>
              <a:rPr sz="2800" spc="-40" dirty="0">
                <a:latin typeface="Calibri"/>
                <a:cs typeface="Calibri"/>
              </a:rPr>
              <a:t>Web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5" dirty="0">
                <a:latin typeface="Calibri"/>
                <a:cs typeface="Calibri"/>
              </a:rPr>
              <a:t>Membuka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5" dirty="0">
                <a:latin typeface="Calibri"/>
                <a:cs typeface="Calibri"/>
              </a:rPr>
              <a:t>warehouse </a:t>
            </a:r>
            <a:r>
              <a:rPr sz="2800" spc="-5" dirty="0">
                <a:latin typeface="Calibri"/>
                <a:cs typeface="Calibri"/>
              </a:rPr>
              <a:t>aktif </a:t>
            </a:r>
            <a:r>
              <a:rPr sz="2800" spc="-45" dirty="0">
                <a:latin typeface="Calibri"/>
                <a:cs typeface="Calibri"/>
              </a:rPr>
              <a:t>ke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publik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Menangkap </a:t>
            </a:r>
            <a:r>
              <a:rPr sz="2800" spc="-15" dirty="0">
                <a:latin typeface="Calibri"/>
                <a:cs typeface="Calibri"/>
              </a:rPr>
              <a:t>perilaku </a:t>
            </a:r>
            <a:r>
              <a:rPr sz="2800" spc="-10" dirty="0">
                <a:latin typeface="Calibri"/>
                <a:cs typeface="Calibri"/>
              </a:rPr>
              <a:t>pengunjung </a:t>
            </a:r>
            <a:r>
              <a:rPr sz="2800" spc="-45" dirty="0">
                <a:latin typeface="Calibri"/>
                <a:cs typeface="Calibri"/>
              </a:rPr>
              <a:t>ke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204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59</a:t>
            </a:fld>
            <a:endParaRPr spc="-5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2551430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5" dirty="0"/>
              <a:t>Ring</a:t>
            </a:r>
            <a:r>
              <a:rPr sz="4950" spc="-100" dirty="0"/>
              <a:t>k</a:t>
            </a:r>
            <a:r>
              <a:rPr sz="4950" dirty="0"/>
              <a:t>asan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4970145"/>
          </a:xfrm>
          <a:custGeom>
            <a:avLst/>
            <a:gdLst/>
            <a:ahLst/>
            <a:cxnLst/>
            <a:rect l="l" t="t" r="r" b="b"/>
            <a:pathLst>
              <a:path w="10081260" h="4970145">
                <a:moveTo>
                  <a:pt x="0" y="4969764"/>
                </a:moveTo>
                <a:lnTo>
                  <a:pt x="10081260" y="4969764"/>
                </a:lnTo>
                <a:lnTo>
                  <a:pt x="10081260" y="0"/>
                </a:lnTo>
                <a:lnTo>
                  <a:pt x="0" y="0"/>
                </a:lnTo>
                <a:lnTo>
                  <a:pt x="0" y="4969764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2004517"/>
            <a:ext cx="9349740" cy="483108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01295" marR="5080" indent="-189230">
              <a:lnSpc>
                <a:spcPts val="3030"/>
              </a:lnSpc>
              <a:spcBef>
                <a:spcPts val="47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5" dirty="0">
                <a:latin typeface="Calibri"/>
                <a:cs typeface="Calibri"/>
              </a:rPr>
              <a:t>Tren </a:t>
            </a:r>
            <a:r>
              <a:rPr sz="2800" spc="-5" dirty="0">
                <a:latin typeface="Calibri"/>
                <a:cs typeface="Calibri"/>
              </a:rPr>
              <a:t>dalam </a:t>
            </a: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5" dirty="0">
                <a:latin typeface="Calibri"/>
                <a:cs typeface="Calibri"/>
              </a:rPr>
              <a:t>muncul </a:t>
            </a:r>
            <a:r>
              <a:rPr sz="2800" spc="-20" dirty="0">
                <a:latin typeface="Calibri"/>
                <a:cs typeface="Calibri"/>
              </a:rPr>
              <a:t>karena </a:t>
            </a:r>
            <a:r>
              <a:rPr sz="2800" spc="-5" dirty="0">
                <a:latin typeface="Calibri"/>
                <a:cs typeface="Calibri"/>
              </a:rPr>
              <a:t>pertumbuhan </a:t>
            </a:r>
            <a:r>
              <a:rPr sz="2800" spc="-20" dirty="0">
                <a:latin typeface="Calibri"/>
                <a:cs typeface="Calibri"/>
              </a:rPr>
              <a:t>Data  Warehouse yang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pesat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1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5" dirty="0">
                <a:latin typeface="Calibri"/>
                <a:cs typeface="Calibri"/>
              </a:rPr>
              <a:t>Isu-isu </a:t>
            </a:r>
            <a:r>
              <a:rPr sz="2800" spc="-20" dirty="0">
                <a:latin typeface="Calibri"/>
                <a:cs typeface="Calibri"/>
              </a:rPr>
              <a:t>yang </a:t>
            </a:r>
            <a:r>
              <a:rPr sz="2800" spc="-5" dirty="0">
                <a:latin typeface="Calibri"/>
                <a:cs typeface="Calibri"/>
              </a:rPr>
              <a:t>muncul </a:t>
            </a:r>
            <a:r>
              <a:rPr sz="2800" spc="-10" dirty="0">
                <a:latin typeface="Calibri"/>
                <a:cs typeface="Calibri"/>
              </a:rPr>
              <a:t>dalam </a:t>
            </a:r>
            <a:r>
              <a:rPr sz="2800" spc="-15" dirty="0">
                <a:latin typeface="Calibri"/>
                <a:cs typeface="Calibri"/>
              </a:rPr>
              <a:t>tren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45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10" dirty="0">
                <a:latin typeface="Calibri"/>
                <a:cs typeface="Calibri"/>
              </a:rPr>
              <a:t>Variasi</a:t>
            </a:r>
            <a:r>
              <a:rPr sz="2450" spc="-20" dirty="0">
                <a:latin typeface="Calibri"/>
                <a:cs typeface="Calibri"/>
              </a:rPr>
              <a:t> </a:t>
            </a:r>
            <a:r>
              <a:rPr sz="2450" spc="-5" dirty="0">
                <a:latin typeface="Calibri"/>
                <a:cs typeface="Calibri"/>
              </a:rPr>
              <a:t>data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30" dirty="0">
                <a:latin typeface="Calibri"/>
                <a:cs typeface="Calibri"/>
              </a:rPr>
              <a:t>Teknik</a:t>
            </a:r>
            <a:r>
              <a:rPr sz="2450" spc="-20" dirty="0">
                <a:latin typeface="Calibri"/>
                <a:cs typeface="Calibri"/>
              </a:rPr>
              <a:t> </a:t>
            </a:r>
            <a:r>
              <a:rPr sz="2450" dirty="0">
                <a:latin typeface="Calibri"/>
                <a:cs typeface="Calibri"/>
              </a:rPr>
              <a:t>Visualisasi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579755" algn="l"/>
              </a:tabLst>
            </a:pPr>
            <a:r>
              <a:rPr sz="2450" dirty="0">
                <a:latin typeface="Calibri"/>
                <a:cs typeface="Calibri"/>
              </a:rPr>
              <a:t>Proses</a:t>
            </a:r>
            <a:r>
              <a:rPr sz="2450" spc="-105" dirty="0">
                <a:latin typeface="Calibri"/>
                <a:cs typeface="Calibri"/>
              </a:rPr>
              <a:t> </a:t>
            </a:r>
            <a:r>
              <a:rPr sz="2450" dirty="0">
                <a:latin typeface="Calibri"/>
                <a:cs typeface="Calibri"/>
              </a:rPr>
              <a:t>parallel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5" dirty="0">
                <a:latin typeface="Calibri"/>
                <a:cs typeface="Calibri"/>
              </a:rPr>
              <a:t>Perkakas</a:t>
            </a:r>
            <a:r>
              <a:rPr sz="2450" spc="-100" dirty="0">
                <a:latin typeface="Calibri"/>
                <a:cs typeface="Calibri"/>
              </a:rPr>
              <a:t> </a:t>
            </a:r>
            <a:r>
              <a:rPr sz="2450" spc="-5" dirty="0">
                <a:latin typeface="Calibri"/>
                <a:cs typeface="Calibri"/>
              </a:rPr>
              <a:t>Kueri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5" dirty="0">
                <a:latin typeface="Calibri"/>
                <a:cs typeface="Calibri"/>
              </a:rPr>
              <a:t>Perkakas</a:t>
            </a:r>
            <a:r>
              <a:rPr sz="2450" spc="-20" dirty="0">
                <a:latin typeface="Calibri"/>
                <a:cs typeface="Calibri"/>
              </a:rPr>
              <a:t> </a:t>
            </a:r>
            <a:r>
              <a:rPr sz="2450" spc="-5" dirty="0">
                <a:latin typeface="Calibri"/>
                <a:cs typeface="Calibri"/>
              </a:rPr>
              <a:t>Browser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579755" algn="l"/>
              </a:tabLst>
            </a:pPr>
            <a:r>
              <a:rPr sz="2450" dirty="0">
                <a:latin typeface="Calibri"/>
                <a:cs typeface="Calibri"/>
              </a:rPr>
              <a:t>Penggabungan</a:t>
            </a:r>
            <a:r>
              <a:rPr sz="2450" spc="15" dirty="0">
                <a:latin typeface="Calibri"/>
                <a:cs typeface="Calibri"/>
              </a:rPr>
              <a:t> </a:t>
            </a:r>
            <a:r>
              <a:rPr sz="2450" spc="-5" dirty="0">
                <a:latin typeface="Calibri"/>
                <a:cs typeface="Calibri"/>
              </a:rPr>
              <a:t>data</a:t>
            </a:r>
            <a:endParaRPr sz="2450">
              <a:latin typeface="Calibri"/>
              <a:cs typeface="Calibri"/>
            </a:endParaRPr>
          </a:p>
          <a:p>
            <a:pPr marL="579120" lvl="1" indent="-18923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5" dirty="0">
                <a:latin typeface="Calibri"/>
                <a:cs typeface="Calibri"/>
              </a:rPr>
              <a:t>Analisis</a:t>
            </a:r>
            <a:r>
              <a:rPr sz="2450" spc="-15" dirty="0">
                <a:latin typeface="Calibri"/>
                <a:cs typeface="Calibri"/>
              </a:rPr>
              <a:t> </a:t>
            </a:r>
            <a:r>
              <a:rPr sz="2450" spc="5" dirty="0">
                <a:latin typeface="Calibri"/>
                <a:cs typeface="Calibri"/>
              </a:rPr>
              <a:t>Multidimensi</a:t>
            </a:r>
            <a:endParaRPr sz="2450">
              <a:latin typeface="Calibri"/>
              <a:cs typeface="Calibri"/>
            </a:endParaRPr>
          </a:p>
          <a:p>
            <a:pPr marL="390525" marR="6864350" lvl="1">
              <a:lnSpc>
                <a:spcPct val="104099"/>
              </a:lnSpc>
              <a:spcBef>
                <a:spcPts val="10"/>
              </a:spcBef>
              <a:buFont typeface="Arial"/>
              <a:buChar char="•"/>
              <a:tabLst>
                <a:tab pos="579755" algn="l"/>
              </a:tabLst>
            </a:pPr>
            <a:r>
              <a:rPr sz="2450" spc="-20" dirty="0">
                <a:latin typeface="Calibri"/>
                <a:cs typeface="Calibri"/>
              </a:rPr>
              <a:t>Teknologi</a:t>
            </a:r>
            <a:r>
              <a:rPr sz="2450" spc="-90" dirty="0">
                <a:latin typeface="Calibri"/>
                <a:cs typeface="Calibri"/>
              </a:rPr>
              <a:t> </a:t>
            </a:r>
            <a:r>
              <a:rPr sz="2450" spc="5" dirty="0">
                <a:latin typeface="Calibri"/>
                <a:cs typeface="Calibri"/>
              </a:rPr>
              <a:t>agen  (bersambung)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60</a:t>
            </a:fld>
            <a:endParaRPr spc="-5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59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70788"/>
            <a:ext cx="10081260" cy="893444"/>
          </a:xfrm>
          <a:custGeom>
            <a:avLst/>
            <a:gdLst/>
            <a:ahLst/>
            <a:cxnLst/>
            <a:rect l="l" t="t" r="r" b="b"/>
            <a:pathLst>
              <a:path w="10081260" h="893444">
                <a:moveTo>
                  <a:pt x="0" y="893063"/>
                </a:moveTo>
                <a:lnTo>
                  <a:pt x="10081260" y="893063"/>
                </a:lnTo>
                <a:lnTo>
                  <a:pt x="10081260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547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008964"/>
            <a:ext cx="2551430" cy="781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950" spc="-5" dirty="0"/>
              <a:t>Ring</a:t>
            </a:r>
            <a:r>
              <a:rPr sz="4950" spc="-100" dirty="0"/>
              <a:t>k</a:t>
            </a:r>
            <a:r>
              <a:rPr sz="4950" dirty="0"/>
              <a:t>asan</a:t>
            </a:r>
            <a:endParaRPr sz="4950"/>
          </a:p>
        </p:txBody>
      </p:sp>
      <p:sp>
        <p:nvSpPr>
          <p:cNvPr id="5" name="object 5"/>
          <p:cNvSpPr/>
          <p:nvPr/>
        </p:nvSpPr>
        <p:spPr>
          <a:xfrm>
            <a:off x="0" y="2037588"/>
            <a:ext cx="10081260" cy="4970145"/>
          </a:xfrm>
          <a:custGeom>
            <a:avLst/>
            <a:gdLst/>
            <a:ahLst/>
            <a:cxnLst/>
            <a:rect l="l" t="t" r="r" b="b"/>
            <a:pathLst>
              <a:path w="10081260" h="4970145">
                <a:moveTo>
                  <a:pt x="0" y="4969764"/>
                </a:moveTo>
                <a:lnTo>
                  <a:pt x="10081260" y="4969764"/>
                </a:lnTo>
                <a:lnTo>
                  <a:pt x="10081260" y="0"/>
                </a:lnTo>
                <a:lnTo>
                  <a:pt x="0" y="0"/>
                </a:lnTo>
                <a:lnTo>
                  <a:pt x="0" y="4969764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8739" y="1944226"/>
            <a:ext cx="7035800" cy="3913504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2800" spc="-10" dirty="0">
                <a:latin typeface="Calibri"/>
                <a:cs typeface="Calibri"/>
              </a:rPr>
              <a:t>(sambungan)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sindikat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10" dirty="0">
                <a:latin typeface="Calibri"/>
                <a:cs typeface="Calibri"/>
              </a:rPr>
              <a:t>dan</a:t>
            </a:r>
            <a:r>
              <a:rPr sz="2800" spc="7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ERP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5" dirty="0">
                <a:latin typeface="Calibri"/>
                <a:cs typeface="Calibri"/>
              </a:rPr>
              <a:t>dan Manajemen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Pengetahuan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Warehouse </a:t>
            </a:r>
            <a:r>
              <a:rPr sz="2800" spc="-10" dirty="0">
                <a:latin typeface="Calibri"/>
                <a:cs typeface="Calibri"/>
              </a:rPr>
              <a:t>dan</a:t>
            </a:r>
            <a:r>
              <a:rPr sz="2800" spc="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CRM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Warehouse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Aktif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10" dirty="0">
                <a:latin typeface="Calibri"/>
                <a:cs typeface="Calibri"/>
              </a:rPr>
              <a:t>Standar dalam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5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5" dirty="0">
                <a:latin typeface="Calibri"/>
                <a:cs typeface="Calibri"/>
              </a:rPr>
              <a:t>warehouse </a:t>
            </a:r>
            <a:r>
              <a:rPr sz="2800" spc="-10" dirty="0">
                <a:latin typeface="Calibri"/>
                <a:cs typeface="Calibri"/>
              </a:rPr>
              <a:t>berbasis</a:t>
            </a:r>
            <a:r>
              <a:rPr sz="2800" spc="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web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61</a:t>
            </a:fld>
            <a:endParaRPr spc="-5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1259" cy="7540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40"/>
            <a:ext cx="10058400" cy="4034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92124" y="3317748"/>
            <a:ext cx="8095615" cy="923925"/>
          </a:xfrm>
          <a:custGeom>
            <a:avLst/>
            <a:gdLst/>
            <a:ahLst/>
            <a:cxnLst/>
            <a:rect l="l" t="t" r="r" b="b"/>
            <a:pathLst>
              <a:path w="8095615" h="923925">
                <a:moveTo>
                  <a:pt x="0" y="923544"/>
                </a:moveTo>
                <a:lnTo>
                  <a:pt x="8095488" y="923544"/>
                </a:lnTo>
                <a:lnTo>
                  <a:pt x="8095488" y="0"/>
                </a:lnTo>
                <a:lnTo>
                  <a:pt x="0" y="0"/>
                </a:lnTo>
                <a:lnTo>
                  <a:pt x="0" y="9235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77311" y="3136392"/>
            <a:ext cx="2771393" cy="15019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20996" y="3136392"/>
            <a:ext cx="2298954" cy="15019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298697" y="3307842"/>
            <a:ext cx="348424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spc="-85" dirty="0">
                <a:solidFill>
                  <a:srgbClr val="000000"/>
                </a:solidFill>
                <a:latin typeface="Calibri"/>
                <a:cs typeface="Calibri"/>
              </a:rPr>
              <a:t>Terima</a:t>
            </a:r>
            <a:r>
              <a:rPr sz="5400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spc="-20" dirty="0">
                <a:solidFill>
                  <a:srgbClr val="000000"/>
                </a:solidFill>
                <a:latin typeface="Calibri"/>
                <a:cs typeface="Calibri"/>
              </a:rPr>
              <a:t>kasih</a:t>
            </a:r>
            <a:endParaRPr sz="54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10" dirty="0"/>
              <a:t>2/1/2018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045"/>
              </a:lnSpc>
            </a:pPr>
            <a:r>
              <a:rPr spc="-5" dirty="0"/>
              <a:t>Data Warehouse</a:t>
            </a:r>
            <a:r>
              <a:rPr spc="-95" dirty="0"/>
              <a:t> </a:t>
            </a:r>
            <a:r>
              <a:rPr spc="-5" dirty="0"/>
              <a:t>151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045"/>
              </a:lnSpc>
            </a:pPr>
            <a:fld id="{81D60167-4931-47E6-BA6A-407CBD079E47}" type="slidenum">
              <a:rPr spc="-5" dirty="0"/>
              <a:t>62</a:t>
            </a:fld>
            <a:endParaRPr spc="-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1571</Words>
  <Application>Microsoft Office PowerPoint</Application>
  <PresentationFormat>Custom</PresentationFormat>
  <Paragraphs>518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8" baseType="lpstr">
      <vt:lpstr>Arial</vt:lpstr>
      <vt:lpstr>Calibri</vt:lpstr>
      <vt:lpstr>Calibri Light</vt:lpstr>
      <vt:lpstr>Times New Roman</vt:lpstr>
      <vt:lpstr>Wingdings</vt:lpstr>
      <vt:lpstr>Office Theme</vt:lpstr>
      <vt:lpstr>Data Warehouse  Pertemuan II</vt:lpstr>
      <vt:lpstr>Outline</vt:lpstr>
      <vt:lpstr>Fitur Data Warehouse</vt:lpstr>
      <vt:lpstr>Data Berorientasi Subjek</vt:lpstr>
      <vt:lpstr>Data Berorientasi Subjek</vt:lpstr>
      <vt:lpstr>Data Berorientasi Subjek (Contoh: Data Operasional)</vt:lpstr>
      <vt:lpstr>Data Berorientasi Subjek (Contoh: Data Warehouse)</vt:lpstr>
      <vt:lpstr>Data Terintegrasi</vt:lpstr>
      <vt:lpstr>Data Terintegrasi</vt:lpstr>
      <vt:lpstr>Data Terintegrasi</vt:lpstr>
      <vt:lpstr>Data Terintegrasi</vt:lpstr>
      <vt:lpstr>Data Time-Variant</vt:lpstr>
      <vt:lpstr>Data Non-Volatile</vt:lpstr>
      <vt:lpstr>Butiran Data</vt:lpstr>
      <vt:lpstr>Data Warehouse vs Data Mart</vt:lpstr>
      <vt:lpstr>Data Warehouse vs Data Mart</vt:lpstr>
      <vt:lpstr>Data Warehouse vs Data Mart</vt:lpstr>
      <vt:lpstr>Data Warehouse vs Data Mart</vt:lpstr>
      <vt:lpstr>Data Warehouse vs Data Mart</vt:lpstr>
      <vt:lpstr>Data Warehouse vs Data Mart</vt:lpstr>
      <vt:lpstr>Data Warehouse vs Data Mart</vt:lpstr>
      <vt:lpstr>PowerPoint Presentation</vt:lpstr>
      <vt:lpstr>Top Down Approach</vt:lpstr>
      <vt:lpstr>Top Down Approach</vt:lpstr>
      <vt:lpstr>PowerPoint Presentation</vt:lpstr>
      <vt:lpstr>Bottom Up Approach</vt:lpstr>
      <vt:lpstr>Bottom Up Approach</vt:lpstr>
      <vt:lpstr>Komponen Penyusun Data Warehouse</vt:lpstr>
      <vt:lpstr>Data Source</vt:lpstr>
      <vt:lpstr>Data Source</vt:lpstr>
      <vt:lpstr>Data Source</vt:lpstr>
      <vt:lpstr>Data Source</vt:lpstr>
      <vt:lpstr>Data Source</vt:lpstr>
      <vt:lpstr>Data Staging</vt:lpstr>
      <vt:lpstr>Data Staging</vt:lpstr>
      <vt:lpstr>Data Staging</vt:lpstr>
      <vt:lpstr>Data Staging</vt:lpstr>
      <vt:lpstr>Data Storage</vt:lpstr>
      <vt:lpstr>Information Delivery</vt:lpstr>
      <vt:lpstr>Metadata</vt:lpstr>
      <vt:lpstr>Tipe Metadata</vt:lpstr>
      <vt:lpstr>Tipe Metadata</vt:lpstr>
      <vt:lpstr>Tipe Metadata</vt:lpstr>
      <vt:lpstr>Pentingnya Metadata</vt:lpstr>
      <vt:lpstr>Ringkasan</vt:lpstr>
      <vt:lpstr>Ringkasan</vt:lpstr>
      <vt:lpstr>Ringkasan</vt:lpstr>
      <vt:lpstr>Tren dalam Data Warehouse</vt:lpstr>
      <vt:lpstr>Mengapa?</vt:lpstr>
      <vt:lpstr>Tren Penting</vt:lpstr>
      <vt:lpstr>Tren Penting</vt:lpstr>
      <vt:lpstr>Tren Penting</vt:lpstr>
      <vt:lpstr>Tren Penting</vt:lpstr>
      <vt:lpstr>Tren Penting</vt:lpstr>
      <vt:lpstr>Tren Penting</vt:lpstr>
      <vt:lpstr>Tren Penting</vt:lpstr>
      <vt:lpstr>Tren Penting</vt:lpstr>
      <vt:lpstr>Tren Penting</vt:lpstr>
      <vt:lpstr>Tren Penting</vt:lpstr>
      <vt:lpstr>Ringkasan</vt:lpstr>
      <vt:lpstr>Ringkasan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Warehouse Pertemuan II</dc:title>
  <dc:creator>hani</dc:creator>
  <cp:lastModifiedBy>INFORMATIKA</cp:lastModifiedBy>
  <cp:revision>1</cp:revision>
  <dcterms:created xsi:type="dcterms:W3CDTF">2019-08-27T03:43:53Z</dcterms:created>
  <dcterms:modified xsi:type="dcterms:W3CDTF">2019-08-27T04:10:59Z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