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51"/>
  </p:notesMasterIdLst>
  <p:handoutMasterIdLst>
    <p:handoutMasterId r:id="rId52"/>
  </p:handoutMasterIdLst>
  <p:sldIdLst>
    <p:sldId id="256" r:id="rId2"/>
    <p:sldId id="279" r:id="rId3"/>
    <p:sldId id="283" r:id="rId4"/>
    <p:sldId id="284" r:id="rId5"/>
    <p:sldId id="285" r:id="rId6"/>
    <p:sldId id="308" r:id="rId7"/>
    <p:sldId id="309" r:id="rId8"/>
    <p:sldId id="310" r:id="rId9"/>
    <p:sldId id="257" r:id="rId10"/>
    <p:sldId id="258" r:id="rId11"/>
    <p:sldId id="259" r:id="rId12"/>
    <p:sldId id="262" r:id="rId13"/>
    <p:sldId id="281" r:id="rId14"/>
    <p:sldId id="282" r:id="rId15"/>
    <p:sldId id="260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7" r:id="rId24"/>
    <p:sldId id="278" r:id="rId25"/>
    <p:sldId id="311" r:id="rId26"/>
    <p:sldId id="313" r:id="rId27"/>
    <p:sldId id="316" r:id="rId28"/>
    <p:sldId id="286" r:id="rId29"/>
    <p:sldId id="287" r:id="rId30"/>
    <p:sldId id="270" r:id="rId31"/>
    <p:sldId id="271" r:id="rId32"/>
    <p:sldId id="272" r:id="rId33"/>
    <p:sldId id="292" r:id="rId34"/>
    <p:sldId id="317" r:id="rId35"/>
    <p:sldId id="293" r:id="rId36"/>
    <p:sldId id="294" r:id="rId37"/>
    <p:sldId id="296" r:id="rId38"/>
    <p:sldId id="297" r:id="rId39"/>
    <p:sldId id="298" r:id="rId40"/>
    <p:sldId id="274" r:id="rId41"/>
    <p:sldId id="275" r:id="rId42"/>
    <p:sldId id="276" r:id="rId43"/>
    <p:sldId id="299" r:id="rId44"/>
    <p:sldId id="300" r:id="rId45"/>
    <p:sldId id="301" r:id="rId46"/>
    <p:sldId id="302" r:id="rId47"/>
    <p:sldId id="303" r:id="rId48"/>
    <p:sldId id="304" r:id="rId49"/>
    <p:sldId id="261" r:id="rId5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60D90-9081-452C-89AF-AB0D6A5D54BE}" type="datetimeFigureOut">
              <a:rPr lang="id-ID" smtClean="0"/>
              <a:t>03/03/2017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53D31-6B36-4EDB-B97A-AAA610134A6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93338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id-ID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id-ID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id-ID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BBF550-4D1B-4ECC-8CE8-30AB8A0E178A}" type="slidenum">
              <a:rPr lang="en-US" altLang="id-ID"/>
              <a:pPr/>
              <a:t>‹#›</a:t>
            </a:fld>
            <a:endParaRPr lang="en-US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B6A2A-30A5-4DDF-99F8-A884F7A89D9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aphicFrame>
        <p:nvGraphicFramePr>
          <p:cNvPr id="7" name="Object 55"/>
          <p:cNvGraphicFramePr>
            <a:graphicFrameLocks noChangeAspect="1"/>
          </p:cNvGraphicFramePr>
          <p:nvPr/>
        </p:nvGraphicFramePr>
        <p:xfrm>
          <a:off x="0" y="0"/>
          <a:ext cx="9144000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5" name="Image" r:id="rId3" imgW="11682540" imgH="3009524" progId="Photoshop.Image.7">
                  <p:embed/>
                </p:oleObj>
              </mc:Choice>
              <mc:Fallback>
                <p:oleObj name="Image" r:id="rId3" imgW="11682540" imgH="3009524" progId="Photoshop.Image.7">
                  <p:embed/>
                  <p:pic>
                    <p:nvPicPr>
                      <p:cNvPr id="7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235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1019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BB58-05F1-401D-AB52-F0021F5F966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31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1430-4C00-491D-A149-428D7FEE54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19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297-44CF-4CDE-BD3C-D129712C96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62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BA7A4-8477-45C6-9FF0-EDD605EDD27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34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5229-3CF8-4B1F-87F6-5A6E935FDA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6708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98E6E-59C1-45B0-B93C-D3383FD1039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65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EBC8F-5306-451B-A239-E5C46E4668B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149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799B4-1C9A-460C-B91A-9D2DF1DA6A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66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174DC-0985-401D-8DCD-1D7057F6A42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7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2740-3099-45D5-BD80-92F2D7E297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426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1 - Pengenalan Konsep IMK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D0E3258-689A-4765-BCC6-F816CD67F3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523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1 - Pengenalan Konsep IMK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64C0E-1B95-4ABA-AF8E-D8C67CCF7B3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aphicFrame>
        <p:nvGraphicFramePr>
          <p:cNvPr id="7" name="Object 39"/>
          <p:cNvGraphicFramePr>
            <a:graphicFrameLocks noChangeAspect="1"/>
          </p:cNvGraphicFramePr>
          <p:nvPr/>
        </p:nvGraphicFramePr>
        <p:xfrm>
          <a:off x="1030288" y="0"/>
          <a:ext cx="8113712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1" name="Image" r:id="rId15" imgW="8114286" imgH="977778" progId="Photoshop.Image.7">
                  <p:embed/>
                </p:oleObj>
              </mc:Choice>
              <mc:Fallback>
                <p:oleObj name="Image" r:id="rId15" imgW="8114286" imgH="977778" progId="Photoshop.Image.7">
                  <p:embed/>
                  <p:pic>
                    <p:nvPicPr>
                      <p:cNvPr id="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0"/>
                        <a:ext cx="8113712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410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dpreview.com/reviews/NikonD2X/Images/allroundview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id-ID" sz="4400" dirty="0"/>
              <a:t>KONSEP IMK</a:t>
            </a:r>
            <a:endParaRPr lang="id-ID" altLang="id-ID" sz="44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6858000" cy="659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Apa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itu</a:t>
            </a:r>
            <a:r>
              <a:rPr lang="en-US" altLang="id-ID" b="1" dirty="0">
                <a:solidFill>
                  <a:srgbClr val="00B0F0"/>
                </a:solidFill>
              </a:rPr>
              <a:t> IMK?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sederhana</a:t>
            </a:r>
            <a:r>
              <a:rPr lang="en-US" altLang="id-ID" dirty="0"/>
              <a:t> IMK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studi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,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mereka</a:t>
            </a:r>
            <a:r>
              <a:rPr lang="en-US" altLang="id-ID" dirty="0"/>
              <a:t> </a:t>
            </a:r>
            <a:r>
              <a:rPr lang="en-US" altLang="id-ID" dirty="0" err="1"/>
              <a:t>saling</a:t>
            </a:r>
            <a:r>
              <a:rPr lang="en-US" altLang="id-ID" dirty="0"/>
              <a:t> </a:t>
            </a:r>
            <a:r>
              <a:rPr lang="en-US" altLang="id-ID" dirty="0" err="1"/>
              <a:t>berinteraksi</a:t>
            </a:r>
            <a:r>
              <a:rPr lang="en-US" altLang="id-ID" dirty="0"/>
              <a:t>.</a:t>
            </a:r>
          </a:p>
          <a:p>
            <a:r>
              <a:rPr lang="en-US" altLang="id-ID" dirty="0"/>
              <a:t>Kita </a:t>
            </a:r>
            <a:r>
              <a:rPr lang="en-US" altLang="id-ID" dirty="0" err="1"/>
              <a:t>mempelajari</a:t>
            </a:r>
            <a:r>
              <a:rPr lang="en-US" altLang="id-ID" dirty="0"/>
              <a:t> IMK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menentukan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membuat</a:t>
            </a:r>
            <a:r>
              <a:rPr lang="en-US" altLang="id-ID" dirty="0"/>
              <a:t> agar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berguna</a:t>
            </a:r>
            <a:r>
              <a:rPr lang="en-US" altLang="id-ID" dirty="0"/>
              <a:t> </a:t>
            </a:r>
            <a:r>
              <a:rPr lang="en-US" altLang="id-ID" dirty="0" err="1"/>
              <a:t>bagi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endParaRPr lang="en-US" altLang="id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Apa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itu</a:t>
            </a:r>
            <a:r>
              <a:rPr lang="en-US" altLang="id-ID" b="1" dirty="0">
                <a:solidFill>
                  <a:srgbClr val="00B0F0"/>
                </a:solidFill>
              </a:rPr>
              <a:t> IMK?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/>
              <a:t>Hal </a:t>
            </a:r>
            <a:r>
              <a:rPr lang="en-US" altLang="id-ID" dirty="0" err="1"/>
              <a:t>tersebut</a:t>
            </a:r>
            <a:r>
              <a:rPr lang="en-US" altLang="id-ID" dirty="0"/>
              <a:t> </a:t>
            </a:r>
            <a:r>
              <a:rPr lang="en-US" altLang="id-ID" dirty="0" err="1"/>
              <a:t>membutuhkan</a:t>
            </a:r>
            <a:r>
              <a:rPr lang="en-US" altLang="id-ID" dirty="0"/>
              <a:t> </a:t>
            </a:r>
            <a:r>
              <a:rPr lang="en-US" altLang="id-ID" dirty="0" err="1"/>
              <a:t>pemahaman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tiga</a:t>
            </a:r>
            <a:r>
              <a:rPr lang="en-US" altLang="id-ID" dirty="0"/>
              <a:t> </a:t>
            </a:r>
            <a:r>
              <a:rPr lang="en-US" altLang="id-ID" dirty="0" err="1"/>
              <a:t>hal</a:t>
            </a:r>
            <a:r>
              <a:rPr lang="en-US" altLang="id-ID" dirty="0"/>
              <a:t>, </a:t>
            </a:r>
            <a:r>
              <a:rPr lang="en-US" altLang="id-ID" dirty="0" err="1"/>
              <a:t>yaitu</a:t>
            </a:r>
            <a:r>
              <a:rPr lang="en-US" altLang="id-ID" dirty="0"/>
              <a:t>:</a:t>
            </a:r>
          </a:p>
          <a:p>
            <a:pPr lvl="1"/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pPr lvl="1"/>
            <a:r>
              <a:rPr lang="en-US" altLang="id-ID" dirty="0" err="1"/>
              <a:t>Manusia</a:t>
            </a:r>
            <a:r>
              <a:rPr lang="en-US" altLang="id-ID" dirty="0"/>
              <a:t> yang </a:t>
            </a:r>
            <a:r>
              <a:rPr lang="en-US" altLang="id-ID" dirty="0" err="1"/>
              <a:t>akan</a:t>
            </a:r>
            <a:r>
              <a:rPr lang="en-US" altLang="id-ID" dirty="0"/>
              <a:t> </a:t>
            </a:r>
            <a:r>
              <a:rPr lang="en-US" altLang="id-ID" dirty="0" err="1"/>
              <a:t>berinteraksi</a:t>
            </a:r>
            <a:r>
              <a:rPr lang="en-US" altLang="id-ID" dirty="0"/>
              <a:t> </a:t>
            </a:r>
            <a:r>
              <a:rPr lang="en-US" altLang="id-ID" dirty="0" err="1"/>
              <a:t>dengannya</a:t>
            </a:r>
            <a:endParaRPr lang="en-US" altLang="id-ID" dirty="0"/>
          </a:p>
          <a:p>
            <a:pPr lvl="1"/>
            <a:r>
              <a:rPr lang="en-US" altLang="id-ID" dirty="0"/>
              <a:t>Dan </a:t>
            </a:r>
            <a:r>
              <a:rPr lang="en-US" altLang="id-ID" dirty="0" err="1"/>
              <a:t>apa</a:t>
            </a:r>
            <a:r>
              <a:rPr lang="en-US" altLang="id-ID" dirty="0"/>
              <a:t> yang </a:t>
            </a:r>
            <a:r>
              <a:rPr lang="en-US" altLang="id-ID" dirty="0" err="1"/>
              <a:t>dimaksud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“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berguna</a:t>
            </a:r>
            <a:r>
              <a:rPr lang="en-US" altLang="id-ID" dirty="0"/>
              <a:t>” (more usable)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Apa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itu</a:t>
            </a:r>
            <a:r>
              <a:rPr lang="en-US" altLang="id-ID" b="1" dirty="0">
                <a:solidFill>
                  <a:srgbClr val="00B0F0"/>
                </a:solidFill>
              </a:rPr>
              <a:t> IMK?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/>
              <a:t>“IMK adalah apa yang terjadi saat pengguna manusia dan sistem komputer bersama-sama menyelesaikan suatu tugas/pekerjaan”</a:t>
            </a:r>
          </a:p>
          <a:p>
            <a:endParaRPr lang="en-US" altLang="id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81000"/>
            <a:ext cx="7543800" cy="1295400"/>
          </a:xfrm>
        </p:spPr>
        <p:txBody>
          <a:bodyPr lIns="0" rIns="0" bIns="0"/>
          <a:lstStyle/>
          <a:p>
            <a:r>
              <a:rPr lang="en-US" altLang="id-ID" b="1" i="1" dirty="0">
                <a:solidFill>
                  <a:srgbClr val="00B0F0"/>
                </a:solidFill>
              </a:rPr>
              <a:t>HCI And Human Factors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marL="273050" indent="-273050">
              <a:lnSpc>
                <a:spcPct val="80000"/>
              </a:lnSpc>
            </a:pPr>
            <a:r>
              <a:rPr lang="en-US" altLang="id-ID" sz="3200" dirty="0"/>
              <a:t>Human Factors</a:t>
            </a:r>
          </a:p>
          <a:p>
            <a:pPr marL="639763" lvl="1" indent="-246063">
              <a:lnSpc>
                <a:spcPct val="80000"/>
              </a:lnSpc>
            </a:pPr>
            <a:r>
              <a:rPr lang="en-US" altLang="id-ID" dirty="0" err="1"/>
              <a:t>fokus</a:t>
            </a:r>
            <a:r>
              <a:rPr lang="en-US" altLang="id-ID" dirty="0"/>
              <a:t> </a:t>
            </a:r>
            <a:r>
              <a:rPr lang="en-US" altLang="id-ID" dirty="0" err="1"/>
              <a:t>kepada</a:t>
            </a:r>
            <a:r>
              <a:rPr lang="en-US" altLang="id-ID" dirty="0"/>
              <a:t> “study of human” -  </a:t>
            </a:r>
            <a:r>
              <a:rPr lang="id-ID" altLang="id-ID" dirty="0"/>
              <a:t>dan sekitar</a:t>
            </a:r>
            <a:r>
              <a:rPr lang="en-US" altLang="id-ID" dirty="0" err="1"/>
              <a:t>nya</a:t>
            </a:r>
            <a:r>
              <a:rPr lang="en-US" altLang="id-ID" dirty="0"/>
              <a:t>,. tools with special attention  on how to increase safety, comfort, and economy while reducing human workload and errors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3200" dirty="0"/>
              <a:t>HCI </a:t>
            </a:r>
          </a:p>
          <a:p>
            <a:pPr marL="639763" lvl="1" indent="-246063">
              <a:lnSpc>
                <a:spcPct val="80000"/>
              </a:lnSpc>
            </a:pPr>
            <a:r>
              <a:rPr lang="en-US" altLang="id-ID" dirty="0" err="1"/>
              <a:t>fokus</a:t>
            </a:r>
            <a:r>
              <a:rPr lang="en-US" altLang="id-ID" dirty="0"/>
              <a:t> </a:t>
            </a:r>
            <a:r>
              <a:rPr lang="en-US" altLang="id-ID" dirty="0" err="1"/>
              <a:t>kepada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menggunakan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juga </a:t>
            </a:r>
            <a:r>
              <a:rPr lang="en-US" altLang="id-ID" dirty="0" err="1"/>
              <a:t>menitikberatkan</a:t>
            </a:r>
            <a:r>
              <a:rPr lang="en-US" altLang="id-ID" dirty="0"/>
              <a:t> </a:t>
            </a:r>
            <a:r>
              <a:rPr lang="en-US" altLang="id-ID" dirty="0" err="1"/>
              <a:t>isu</a:t>
            </a:r>
            <a:r>
              <a:rPr lang="en-US" altLang="id-ID" dirty="0"/>
              <a:t> yang </a:t>
            </a:r>
            <a:r>
              <a:rPr lang="en-US" altLang="id-ID" dirty="0" err="1"/>
              <a:t>sama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Human Factors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id-ID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719263"/>
            <a:ext cx="8229600" cy="4411662"/>
          </a:xfrm>
        </p:spPr>
        <p:txBody>
          <a:bodyPr/>
          <a:lstStyle/>
          <a:p>
            <a:pPr marL="273050" indent="-273050" algn="ctr">
              <a:lnSpc>
                <a:spcPct val="90000"/>
              </a:lnSpc>
              <a:buFontTx/>
              <a:buNone/>
            </a:pPr>
            <a:r>
              <a:rPr lang="en-US" altLang="id-ID" sz="4400"/>
              <a:t>“it is easy to make things hard….it is hard to make things easy”</a:t>
            </a:r>
          </a:p>
          <a:p>
            <a:pPr marL="273050" indent="-273050" algn="ctr">
              <a:lnSpc>
                <a:spcPct val="90000"/>
              </a:lnSpc>
              <a:buFontTx/>
              <a:buNone/>
            </a:pPr>
            <a:endParaRPr lang="en-US" altLang="id-ID" sz="4400"/>
          </a:p>
          <a:p>
            <a:pPr marL="273050" indent="-273050" algn="ctr">
              <a:lnSpc>
                <a:spcPct val="90000"/>
              </a:lnSpc>
              <a:buFontTx/>
              <a:buNone/>
            </a:pPr>
            <a:r>
              <a:rPr lang="id-ID" altLang="id-ID" sz="4400"/>
              <a:t>Coba anda bayangkan menggunakan komputer baru tanpa manual</a:t>
            </a:r>
            <a:r>
              <a:rPr lang="en-US" altLang="id-ID" sz="440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00" name="Object 2"/>
          <p:cNvGraphicFramePr>
            <a:graphicFrameLocks noChangeAspect="1"/>
          </p:cNvGraphicFramePr>
          <p:nvPr/>
        </p:nvGraphicFramePr>
        <p:xfrm>
          <a:off x="1143000" y="1219200"/>
          <a:ext cx="61722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6" name="Bitmap Image" r:id="rId3" imgW="2029108" imgH="2276793" progId="Paint.Picture">
                  <p:embed/>
                </p:oleObj>
              </mc:Choice>
              <mc:Fallback>
                <p:oleObj name="Bitmap Image" r:id="rId3" imgW="2029108" imgH="2276793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19200"/>
                        <a:ext cx="61722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Pengenalan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Konsep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Perubahan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-&gt;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Metoda</a:t>
            </a:r>
            <a:r>
              <a:rPr lang="en-US" altLang="id-ID" dirty="0"/>
              <a:t> </a:t>
            </a:r>
            <a:r>
              <a:rPr lang="en-US" altLang="id-ID" dirty="0" err="1"/>
              <a:t>Perancangan</a:t>
            </a:r>
            <a:r>
              <a:rPr lang="en-US" altLang="id-ID" dirty="0"/>
              <a:t> yang </a:t>
            </a:r>
            <a:r>
              <a:rPr lang="en-US" altLang="id-ID" dirty="0" err="1"/>
              <a:t>Berbeda</a:t>
            </a:r>
            <a:r>
              <a:rPr lang="en-US" altLang="id-ID" dirty="0"/>
              <a:t> </a:t>
            </a:r>
          </a:p>
          <a:p>
            <a:r>
              <a:rPr lang="en-US" altLang="id-ID" dirty="0" err="1"/>
              <a:t>Tantangan</a:t>
            </a:r>
            <a:r>
              <a:rPr lang="en-US" altLang="id-ID" dirty="0"/>
              <a:t> </a:t>
            </a:r>
            <a:r>
              <a:rPr lang="en-US" altLang="id-ID" dirty="0" err="1"/>
              <a:t>Bidang</a:t>
            </a:r>
            <a:r>
              <a:rPr lang="en-US" altLang="id-ID" dirty="0"/>
              <a:t> IMK</a:t>
            </a:r>
          </a:p>
          <a:p>
            <a:r>
              <a:rPr lang="en-US" altLang="id-ID" dirty="0" err="1"/>
              <a:t>Sasaran</a:t>
            </a:r>
            <a:r>
              <a:rPr lang="en-US" altLang="id-ID" dirty="0"/>
              <a:t> IMK</a:t>
            </a:r>
          </a:p>
          <a:p>
            <a:r>
              <a:rPr lang="en-US" altLang="id-ID" dirty="0" err="1"/>
              <a:t>Peranan</a:t>
            </a:r>
            <a:r>
              <a:rPr lang="en-US" altLang="id-ID" dirty="0"/>
              <a:t> IMK -&gt; </a:t>
            </a:r>
            <a:r>
              <a:rPr lang="en-US" altLang="id-ID" dirty="0" err="1"/>
              <a:t>Produktivitas</a:t>
            </a:r>
            <a:endParaRPr lang="en-US" altLang="id-ID" dirty="0"/>
          </a:p>
          <a:p>
            <a:r>
              <a:rPr lang="en-US" altLang="id-ID" dirty="0" err="1"/>
              <a:t>Efek</a:t>
            </a:r>
            <a:r>
              <a:rPr lang="en-US" altLang="id-ID" dirty="0"/>
              <a:t> </a:t>
            </a:r>
            <a:r>
              <a:rPr lang="en-US" altLang="id-ID" dirty="0" err="1"/>
              <a:t>Perancangan</a:t>
            </a:r>
            <a:r>
              <a:rPr lang="en-US" altLang="id-ID" dirty="0"/>
              <a:t> IMK yang </a:t>
            </a:r>
            <a:r>
              <a:rPr lang="en-US" altLang="id-ID" dirty="0" err="1"/>
              <a:t>Buruk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Pendahuluan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Saat</a:t>
            </a:r>
            <a:r>
              <a:rPr lang="en-US" altLang="id-ID" dirty="0"/>
              <a:t> </a:t>
            </a:r>
            <a:r>
              <a:rPr lang="en-US" altLang="id-ID" dirty="0" err="1"/>
              <a:t>ini</a:t>
            </a:r>
            <a:r>
              <a:rPr lang="en-US" altLang="id-ID" dirty="0"/>
              <a:t> </a:t>
            </a:r>
            <a:r>
              <a:rPr lang="en-US" altLang="id-ID" dirty="0" err="1"/>
              <a:t>perkembangan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(</a:t>
            </a:r>
            <a:r>
              <a:rPr lang="en-US" altLang="id-ID" dirty="0" err="1"/>
              <a:t>komputer</a:t>
            </a:r>
            <a:r>
              <a:rPr lang="en-US" altLang="id-ID" dirty="0"/>
              <a:t>) </a:t>
            </a:r>
            <a:r>
              <a:rPr lang="en-US" altLang="id-ID" dirty="0" err="1"/>
              <a:t>sangat</a:t>
            </a:r>
            <a:r>
              <a:rPr lang="en-US" altLang="id-ID" dirty="0"/>
              <a:t> </a:t>
            </a:r>
            <a:r>
              <a:rPr lang="en-US" altLang="id-ID" dirty="0" err="1"/>
              <a:t>pesat</a:t>
            </a:r>
            <a:endParaRPr lang="en-US" altLang="id-ID" dirty="0"/>
          </a:p>
          <a:p>
            <a:r>
              <a:rPr lang="en-US" altLang="id-ID" dirty="0" err="1"/>
              <a:t>Hampir</a:t>
            </a:r>
            <a:r>
              <a:rPr lang="en-US" altLang="id-ID" dirty="0"/>
              <a:t> </a:t>
            </a:r>
            <a:r>
              <a:rPr lang="en-US" altLang="id-ID" dirty="0" err="1"/>
              <a:t>setiap</a:t>
            </a:r>
            <a:r>
              <a:rPr lang="en-US" altLang="id-ID" dirty="0"/>
              <a:t> </a:t>
            </a:r>
            <a:r>
              <a:rPr lang="en-US" altLang="id-ID" dirty="0" err="1"/>
              <a:t>saat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berhubungan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awal</a:t>
            </a:r>
            <a:r>
              <a:rPr lang="en-US" altLang="id-ID" dirty="0"/>
              <a:t> </a:t>
            </a:r>
            <a:r>
              <a:rPr lang="en-US" altLang="id-ID" dirty="0" err="1"/>
              <a:t>perkembangan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tahun</a:t>
            </a:r>
            <a:r>
              <a:rPr lang="en-US" altLang="id-ID" dirty="0"/>
              <a:t> 1950, </a:t>
            </a:r>
            <a:r>
              <a:rPr lang="en-US" altLang="id-ID" dirty="0" err="1"/>
              <a:t>masih</a:t>
            </a:r>
            <a:r>
              <a:rPr lang="en-US" altLang="id-ID" dirty="0"/>
              <a:t> </a:t>
            </a:r>
            <a:r>
              <a:rPr lang="en-US" altLang="id-ID" dirty="0" err="1"/>
              <a:t>sangat</a:t>
            </a:r>
            <a:r>
              <a:rPr lang="en-US" altLang="id-ID" dirty="0"/>
              <a:t> </a:t>
            </a:r>
            <a:r>
              <a:rPr lang="en-US" altLang="id-ID" dirty="0" err="1"/>
              <a:t>sulit</a:t>
            </a:r>
            <a:r>
              <a:rPr lang="en-US" altLang="id-ID" dirty="0"/>
              <a:t> </a:t>
            </a:r>
            <a:r>
              <a:rPr lang="en-US" altLang="id-ID" dirty="0" err="1"/>
              <a:t>dioperasikan</a:t>
            </a:r>
            <a:r>
              <a:rPr lang="en-US" altLang="id-ID" dirty="0"/>
              <a:t>,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praktis</a:t>
            </a:r>
            <a:r>
              <a:rPr lang="en-US" altLang="id-ID" dirty="0"/>
              <a:t>,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waktu</a:t>
            </a:r>
            <a:r>
              <a:rPr lang="en-US" altLang="id-ID" dirty="0"/>
              <a:t> </a:t>
            </a:r>
            <a:r>
              <a:rPr lang="en-US" altLang="id-ID" dirty="0" err="1"/>
              <a:t>eksekusinya</a:t>
            </a:r>
            <a:r>
              <a:rPr lang="en-US" altLang="id-ID" dirty="0"/>
              <a:t> </a:t>
            </a:r>
            <a:r>
              <a:rPr lang="en-US" altLang="id-ID" dirty="0" err="1"/>
              <a:t>sulit</a:t>
            </a:r>
            <a:r>
              <a:rPr lang="en-US" altLang="id-ID" dirty="0"/>
              <a:t> </a:t>
            </a:r>
            <a:r>
              <a:rPr lang="en-US" altLang="id-ID" dirty="0" err="1"/>
              <a:t>diprediksi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438"/>
            <a:ext cx="7543800" cy="944562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Faktor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Penyebabnya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5064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id-ID" dirty="0" err="1"/>
              <a:t>Ukurannya</a:t>
            </a:r>
            <a:r>
              <a:rPr lang="en-US" altLang="id-ID" dirty="0"/>
              <a:t> </a:t>
            </a:r>
            <a:r>
              <a:rPr lang="en-US" altLang="id-ID" dirty="0" err="1"/>
              <a:t>sangat</a:t>
            </a:r>
            <a:r>
              <a:rPr lang="en-US" altLang="id-ID" dirty="0"/>
              <a:t> </a:t>
            </a:r>
            <a:r>
              <a:rPr lang="en-US" altLang="id-ID" dirty="0" err="1"/>
              <a:t>besar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harganya</a:t>
            </a:r>
            <a:r>
              <a:rPr lang="en-US" altLang="id-ID" dirty="0"/>
              <a:t> </a:t>
            </a:r>
            <a:r>
              <a:rPr lang="en-US" altLang="id-ID" dirty="0" err="1"/>
              <a:t>sangat</a:t>
            </a:r>
            <a:r>
              <a:rPr lang="en-US" altLang="id-ID" dirty="0"/>
              <a:t> </a:t>
            </a:r>
            <a:r>
              <a:rPr lang="en-US" altLang="id-ID" dirty="0" err="1"/>
              <a:t>mahal</a:t>
            </a:r>
            <a:r>
              <a:rPr lang="en-US" altLang="id-ID" dirty="0"/>
              <a:t>, </a:t>
            </a:r>
            <a:r>
              <a:rPr lang="en-US" altLang="id-ID" dirty="0" err="1"/>
              <a:t>sehingga</a:t>
            </a:r>
            <a:r>
              <a:rPr lang="en-US" altLang="id-ID" dirty="0"/>
              <a:t> </a:t>
            </a:r>
            <a:r>
              <a:rPr lang="en-US" altLang="id-ID" dirty="0" err="1"/>
              <a:t>jika</a:t>
            </a:r>
            <a:r>
              <a:rPr lang="en-US" altLang="id-ID" dirty="0"/>
              <a:t> </a:t>
            </a:r>
            <a:r>
              <a:rPr lang="en-US" altLang="id-ID" dirty="0" err="1"/>
              <a:t>dibandingkan</a:t>
            </a:r>
            <a:r>
              <a:rPr lang="en-US" altLang="id-ID" dirty="0"/>
              <a:t> </a:t>
            </a:r>
            <a:r>
              <a:rPr lang="en-US" altLang="id-ID" dirty="0" err="1"/>
              <a:t>tenaga</a:t>
            </a:r>
            <a:r>
              <a:rPr lang="en-US" altLang="id-ID" dirty="0"/>
              <a:t> </a:t>
            </a:r>
            <a:r>
              <a:rPr lang="en-US" altLang="id-ID" dirty="0" err="1"/>
              <a:t>buruh</a:t>
            </a:r>
            <a:r>
              <a:rPr lang="en-US" altLang="id-ID" dirty="0"/>
              <a:t> </a:t>
            </a:r>
            <a:r>
              <a:rPr lang="en-US" altLang="id-ID" dirty="0" err="1"/>
              <a:t>saat</a:t>
            </a:r>
            <a:r>
              <a:rPr lang="en-US" altLang="id-ID" dirty="0"/>
              <a:t> </a:t>
            </a:r>
            <a:r>
              <a:rPr lang="en-US" altLang="id-ID" dirty="0" err="1"/>
              <a:t>itu</a:t>
            </a:r>
            <a:r>
              <a:rPr lang="en-US" altLang="id-ID" dirty="0"/>
              <a:t> </a:t>
            </a:r>
            <a:r>
              <a:rPr lang="en-US" altLang="id-ID" dirty="0" err="1"/>
              <a:t>masih</a:t>
            </a:r>
            <a:r>
              <a:rPr lang="en-US" altLang="id-ID" dirty="0"/>
              <a:t> </a:t>
            </a:r>
            <a:r>
              <a:rPr lang="en-US" altLang="id-ID" dirty="0" err="1"/>
              <a:t>jauh</a:t>
            </a:r>
            <a:r>
              <a:rPr lang="en-US" altLang="id-ID" dirty="0"/>
              <a:t>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murah</a:t>
            </a:r>
            <a:r>
              <a:rPr lang="en-US" altLang="id-ID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id-ID" dirty="0" err="1"/>
              <a:t>Hanya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dioperasikan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tenaga</a:t>
            </a:r>
            <a:r>
              <a:rPr lang="en-US" altLang="id-ID" dirty="0"/>
              <a:t> </a:t>
            </a:r>
            <a:r>
              <a:rPr lang="en-US" altLang="id-ID" dirty="0" err="1"/>
              <a:t>teknisi</a:t>
            </a:r>
            <a:r>
              <a:rPr lang="en-US" altLang="id-ID" dirty="0"/>
              <a:t> </a:t>
            </a:r>
            <a:r>
              <a:rPr lang="en-US" altLang="id-ID" dirty="0" err="1"/>
              <a:t>spesialis</a:t>
            </a:r>
            <a:r>
              <a:rPr lang="en-US" altLang="id-ID" dirty="0"/>
              <a:t> yang </a:t>
            </a:r>
            <a:r>
              <a:rPr lang="en-US" altLang="id-ID" dirty="0" err="1"/>
              <a:t>sudah</a:t>
            </a:r>
            <a:r>
              <a:rPr lang="en-US" altLang="id-ID" dirty="0"/>
              <a:t> </a:t>
            </a:r>
            <a:r>
              <a:rPr lang="en-US" altLang="id-ID" dirty="0" err="1"/>
              <a:t>terbiasa</a:t>
            </a:r>
            <a:r>
              <a:rPr lang="en-US" altLang="id-ID" dirty="0"/>
              <a:t> </a:t>
            </a:r>
            <a:r>
              <a:rPr lang="en-US" altLang="id-ID" dirty="0" err="1"/>
              <a:t>melakukan</a:t>
            </a:r>
            <a:r>
              <a:rPr lang="en-US" altLang="id-ID" dirty="0"/>
              <a:t> </a:t>
            </a:r>
            <a:r>
              <a:rPr lang="en-US" altLang="id-ID" dirty="0" err="1"/>
              <a:t>pemrograman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i="1" dirty="0"/>
              <a:t>on-line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menggunakan</a:t>
            </a:r>
            <a:r>
              <a:rPr lang="en-US" altLang="id-ID" dirty="0"/>
              <a:t> </a:t>
            </a:r>
            <a:r>
              <a:rPr lang="en-US" altLang="id-ID" dirty="0" err="1"/>
              <a:t>kartu</a:t>
            </a:r>
            <a:r>
              <a:rPr lang="en-US" altLang="id-ID" dirty="0"/>
              <a:t> </a:t>
            </a:r>
            <a:r>
              <a:rPr lang="en-US" altLang="id-ID" dirty="0" err="1"/>
              <a:t>plong</a:t>
            </a:r>
            <a:r>
              <a:rPr lang="en-US" altLang="id-ID" dirty="0"/>
              <a:t> (</a:t>
            </a:r>
            <a:r>
              <a:rPr lang="en-US" altLang="id-ID" i="1" dirty="0"/>
              <a:t>punch card</a:t>
            </a:r>
            <a:r>
              <a:rPr lang="en-US" altLang="id-ID" dirty="0"/>
              <a:t>).</a:t>
            </a:r>
          </a:p>
          <a:p>
            <a:pPr>
              <a:lnSpc>
                <a:spcPct val="90000"/>
              </a:lnSpc>
            </a:pPr>
            <a:r>
              <a:rPr lang="en-US" altLang="id-ID" dirty="0" err="1"/>
              <a:t>Hanya</a:t>
            </a:r>
            <a:r>
              <a:rPr lang="en-US" altLang="id-ID" dirty="0"/>
              <a:t> </a:t>
            </a:r>
            <a:r>
              <a:rPr lang="en-US" altLang="id-ID" dirty="0" err="1"/>
              <a:t>sedikit</a:t>
            </a:r>
            <a:r>
              <a:rPr lang="en-US" altLang="id-ID" dirty="0"/>
              <a:t> yang </a:t>
            </a:r>
            <a:r>
              <a:rPr lang="en-US" altLang="id-ID" dirty="0" err="1"/>
              <a:t>diketahui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membuatnya</a:t>
            </a:r>
            <a:r>
              <a:rPr lang="en-US" altLang="id-ID" dirty="0"/>
              <a:t> </a:t>
            </a:r>
            <a:r>
              <a:rPr lang="en-US" altLang="id-ID" dirty="0" err="1"/>
              <a:t>mudah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7" descr="enia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25538"/>
            <a:ext cx="7245350" cy="552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808038"/>
            <a:ext cx="7543800" cy="792162"/>
          </a:xfrm>
        </p:spPr>
        <p:txBody>
          <a:bodyPr/>
          <a:lstStyle/>
          <a:p>
            <a:pPr algn="ctr"/>
            <a:r>
              <a:rPr lang="en-US" altLang="id-ID" dirty="0"/>
              <a:t>ENIAC 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655637"/>
            <a:ext cx="7886700" cy="1325563"/>
          </a:xfrm>
        </p:spPr>
        <p:txBody>
          <a:bodyPr/>
          <a:lstStyle/>
          <a:p>
            <a:r>
              <a:rPr lang="en-US" altLang="id-ID" dirty="0" err="1"/>
              <a:t>Memprogram</a:t>
            </a:r>
            <a:r>
              <a:rPr lang="en-US" altLang="id-ID" dirty="0"/>
              <a:t> ENIAC</a:t>
            </a:r>
          </a:p>
        </p:txBody>
      </p:sp>
      <p:pic>
        <p:nvPicPr>
          <p:cNvPr id="47107" name="Picture 3" descr="enia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9144000" cy="431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42900"/>
            <a:ext cx="7543800" cy="876300"/>
          </a:xfrm>
        </p:spPr>
        <p:txBody>
          <a:bodyPr/>
          <a:lstStyle/>
          <a:p>
            <a:r>
              <a:rPr lang="en-US" altLang="id-ID" dirty="0"/>
              <a:t>ILLIAC II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52513"/>
            <a:ext cx="7704137" cy="532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Kondisi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Saat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ini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Saat</a:t>
            </a:r>
            <a:r>
              <a:rPr lang="en-US" altLang="id-ID" dirty="0"/>
              <a:t> </a:t>
            </a:r>
            <a:r>
              <a:rPr lang="en-US" altLang="id-ID" dirty="0" err="1"/>
              <a:t>ini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sudah</a:t>
            </a:r>
            <a:r>
              <a:rPr lang="en-US" altLang="id-ID" dirty="0"/>
              <a:t> </a:t>
            </a:r>
            <a:r>
              <a:rPr lang="en-US" altLang="id-ID" dirty="0" err="1"/>
              <a:t>jauh</a:t>
            </a:r>
            <a:r>
              <a:rPr lang="en-US" altLang="id-ID" dirty="0"/>
              <a:t>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murah</a:t>
            </a:r>
            <a:r>
              <a:rPr lang="en-US" altLang="id-ID" dirty="0"/>
              <a:t>, </a:t>
            </a:r>
          </a:p>
          <a:p>
            <a:r>
              <a:rPr lang="en-US" altLang="id-ID" dirty="0" err="1"/>
              <a:t>digunakan</a:t>
            </a:r>
            <a:r>
              <a:rPr lang="en-US" altLang="id-ID" dirty="0"/>
              <a:t> 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hampir</a:t>
            </a:r>
            <a:r>
              <a:rPr lang="en-US" altLang="id-ID" dirty="0"/>
              <a:t> </a:t>
            </a:r>
            <a:r>
              <a:rPr lang="en-US" altLang="id-ID" dirty="0" err="1"/>
              <a:t>setiap</a:t>
            </a:r>
            <a:r>
              <a:rPr lang="en-US" altLang="id-ID" dirty="0"/>
              <a:t> </a:t>
            </a:r>
            <a:r>
              <a:rPr lang="en-US" altLang="id-ID" dirty="0" err="1"/>
              <a:t>sisi</a:t>
            </a:r>
            <a:r>
              <a:rPr lang="en-US" altLang="id-ID" dirty="0"/>
              <a:t> </a:t>
            </a:r>
            <a:r>
              <a:rPr lang="en-US" altLang="id-ID" dirty="0" err="1"/>
              <a:t>kehidupan</a:t>
            </a:r>
            <a:r>
              <a:rPr lang="en-US" altLang="id-ID" dirty="0"/>
              <a:t>, </a:t>
            </a:r>
          </a:p>
          <a:p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mempunyai</a:t>
            </a:r>
            <a:r>
              <a:rPr lang="en-US" altLang="id-ID" dirty="0"/>
              <a:t> </a:t>
            </a:r>
            <a:r>
              <a:rPr lang="en-US" altLang="id-ID" dirty="0" err="1"/>
              <a:t>pengetahuan</a:t>
            </a:r>
            <a:r>
              <a:rPr lang="en-US" altLang="id-ID" dirty="0"/>
              <a:t> yang </a:t>
            </a:r>
            <a:r>
              <a:rPr lang="en-US" altLang="id-ID" dirty="0" err="1"/>
              <a:t>cukup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agar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menyesuaikan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kebutuhan</a:t>
            </a:r>
            <a:r>
              <a:rPr lang="en-US" altLang="id-ID" dirty="0"/>
              <a:t> </a:t>
            </a:r>
            <a:r>
              <a:rPr lang="en-US" altLang="id-ID" dirty="0" err="1"/>
              <a:t>kerja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31838"/>
            <a:ext cx="7543800" cy="868362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Perubahan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Teknologi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915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id-ID" dirty="0" err="1"/>
              <a:t>Penurunan</a:t>
            </a:r>
            <a:r>
              <a:rPr lang="en-US" altLang="id-ID" dirty="0"/>
              <a:t> </a:t>
            </a:r>
            <a:r>
              <a:rPr lang="en-US" altLang="id-ID" dirty="0" err="1"/>
              <a:t>harga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yang </a:t>
            </a:r>
            <a:r>
              <a:rPr lang="en-US" altLang="id-ID" dirty="0" err="1"/>
              <a:t>sangat</a:t>
            </a:r>
            <a:r>
              <a:rPr lang="en-US" altLang="id-ID" dirty="0"/>
              <a:t> dramatis </a:t>
            </a:r>
            <a:r>
              <a:rPr lang="en-US" altLang="id-ID" dirty="0" err="1"/>
              <a:t>dihasilkan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adanya</a:t>
            </a:r>
            <a:r>
              <a:rPr lang="en-US" altLang="id-ID" dirty="0"/>
              <a:t> </a:t>
            </a:r>
            <a:r>
              <a:rPr lang="en-US" altLang="id-ID" dirty="0" err="1"/>
              <a:t>perkembangan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terutama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i="1" dirty="0"/>
              <a:t>microelectronic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bentuk</a:t>
            </a:r>
            <a:r>
              <a:rPr lang="en-US" altLang="id-ID" dirty="0"/>
              <a:t> </a:t>
            </a:r>
            <a:r>
              <a:rPr lang="en-US" altLang="id-ID" dirty="0" err="1"/>
              <a:t>keping</a:t>
            </a:r>
            <a:r>
              <a:rPr lang="en-US" altLang="id-ID" dirty="0"/>
              <a:t> </a:t>
            </a:r>
            <a:r>
              <a:rPr lang="en-US" altLang="id-ID" i="1" dirty="0"/>
              <a:t>silicon </a:t>
            </a:r>
            <a:r>
              <a:rPr lang="en-US" altLang="id-ID" dirty="0"/>
              <a:t>(IC).</a:t>
            </a:r>
          </a:p>
          <a:p>
            <a:pPr>
              <a:lnSpc>
                <a:spcPct val="90000"/>
              </a:lnSpc>
            </a:pPr>
            <a:r>
              <a:rPr lang="en-US" altLang="id-ID" dirty="0" err="1"/>
              <a:t>Kemampuan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memperkecil</a:t>
            </a:r>
            <a:r>
              <a:rPr lang="en-US" altLang="id-ID" dirty="0"/>
              <a:t> </a:t>
            </a:r>
            <a:r>
              <a:rPr lang="en-US" altLang="id-ID" dirty="0" err="1"/>
              <a:t>ukuran</a:t>
            </a:r>
            <a:r>
              <a:rPr lang="en-US" altLang="id-ID" dirty="0"/>
              <a:t> </a:t>
            </a:r>
            <a:r>
              <a:rPr lang="en-US" altLang="id-ID" dirty="0" err="1"/>
              <a:t>rangkaian</a:t>
            </a:r>
            <a:r>
              <a:rPr lang="en-US" altLang="id-ID" dirty="0"/>
              <a:t> </a:t>
            </a:r>
            <a:r>
              <a:rPr lang="en-US" altLang="id-ID" dirty="0" err="1"/>
              <a:t>serta</a:t>
            </a:r>
            <a:r>
              <a:rPr lang="en-US" altLang="id-ID" dirty="0"/>
              <a:t> </a:t>
            </a:r>
            <a:r>
              <a:rPr lang="en-US" altLang="id-ID" dirty="0" err="1"/>
              <a:t>mengkemas</a:t>
            </a:r>
            <a:r>
              <a:rPr lang="en-US" altLang="id-ID" dirty="0"/>
              <a:t> </a:t>
            </a:r>
            <a:r>
              <a:rPr lang="en-US" altLang="id-ID" dirty="0" err="1"/>
              <a:t>sejumlah</a:t>
            </a:r>
            <a:r>
              <a:rPr lang="en-US" altLang="id-ID" dirty="0"/>
              <a:t> </a:t>
            </a:r>
            <a:r>
              <a:rPr lang="en-US" altLang="id-ID" dirty="0" err="1"/>
              <a:t>rangkaian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satu</a:t>
            </a:r>
            <a:r>
              <a:rPr lang="en-US" altLang="id-ID" dirty="0"/>
              <a:t> </a:t>
            </a:r>
            <a:r>
              <a:rPr lang="en-US" altLang="id-ID" dirty="0" err="1"/>
              <a:t>keping</a:t>
            </a:r>
            <a:r>
              <a:rPr lang="en-US" altLang="id-ID" dirty="0"/>
              <a:t> tipis IC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langkah</a:t>
            </a:r>
            <a:r>
              <a:rPr lang="en-US" altLang="id-ID" dirty="0"/>
              <a:t> </a:t>
            </a:r>
            <a:r>
              <a:rPr lang="en-US" altLang="id-ID" dirty="0" err="1"/>
              <a:t>menuju</a:t>
            </a:r>
            <a:r>
              <a:rPr lang="en-US" altLang="id-ID" dirty="0"/>
              <a:t> </a:t>
            </a:r>
            <a:r>
              <a:rPr lang="en-US" altLang="id-ID" dirty="0" err="1"/>
              <a:t>perkembangan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yang </a:t>
            </a:r>
            <a:r>
              <a:rPr lang="en-US" altLang="id-ID" i="1" dirty="0"/>
              <a:t>powerful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kapasitas</a:t>
            </a:r>
            <a:r>
              <a:rPr lang="en-US" altLang="id-ID" dirty="0"/>
              <a:t> </a:t>
            </a:r>
            <a:r>
              <a:rPr lang="en-US" altLang="id-ID" dirty="0" err="1"/>
              <a:t>penyimpan</a:t>
            </a:r>
            <a:r>
              <a:rPr lang="en-US" altLang="id-ID" dirty="0"/>
              <a:t> yang </a:t>
            </a:r>
            <a:r>
              <a:rPr lang="en-US" altLang="id-ID" dirty="0" err="1"/>
              <a:t>besar</a:t>
            </a:r>
            <a:r>
              <a:rPr lang="en-US" altLang="id-ID" dirty="0"/>
              <a:t>, </a:t>
            </a:r>
            <a:r>
              <a:rPr lang="en-US" altLang="id-ID" dirty="0" err="1"/>
              <a:t>namun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harga</a:t>
            </a:r>
            <a:r>
              <a:rPr lang="en-US" altLang="id-ID" dirty="0"/>
              <a:t> yang </a:t>
            </a:r>
            <a:r>
              <a:rPr lang="en-US" altLang="id-ID" dirty="0" err="1"/>
              <a:t>semakin</a:t>
            </a:r>
            <a:r>
              <a:rPr lang="en-US" altLang="id-ID" dirty="0"/>
              <a:t> </a:t>
            </a:r>
            <a:r>
              <a:rPr lang="en-US" altLang="id-ID" dirty="0" err="1"/>
              <a:t>murah</a:t>
            </a:r>
            <a:r>
              <a:rPr lang="en-US" altLang="id-ID" dirty="0"/>
              <a:t>.</a:t>
            </a:r>
          </a:p>
          <a:p>
            <a:pPr>
              <a:lnSpc>
                <a:spcPct val="90000"/>
              </a:lnSpc>
            </a:pPr>
            <a:endParaRPr lang="en-US" altLang="id-ID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438"/>
            <a:ext cx="7543800" cy="944562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Perubahan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Teknologi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Perubahan</a:t>
            </a:r>
            <a:r>
              <a:rPr lang="en-US" altLang="id-ID" dirty="0"/>
              <a:t> </a:t>
            </a:r>
            <a:r>
              <a:rPr lang="en-US" altLang="id-ID" dirty="0" err="1"/>
              <a:t>teknologi</a:t>
            </a:r>
            <a:r>
              <a:rPr lang="en-US" altLang="id-ID" dirty="0"/>
              <a:t> di </a:t>
            </a:r>
            <a:r>
              <a:rPr lang="en-US" altLang="id-ID" dirty="0" err="1"/>
              <a:t>atas</a:t>
            </a:r>
            <a:r>
              <a:rPr lang="en-US" altLang="id-ID" dirty="0"/>
              <a:t> </a:t>
            </a:r>
            <a:r>
              <a:rPr lang="en-US" altLang="id-ID" dirty="0" err="1"/>
              <a:t>telah</a:t>
            </a:r>
            <a:r>
              <a:rPr lang="en-US" altLang="id-ID" dirty="0"/>
              <a:t> </a:t>
            </a:r>
            <a:r>
              <a:rPr lang="en-US" altLang="id-ID" dirty="0" err="1"/>
              <a:t>membuka</a:t>
            </a:r>
            <a:r>
              <a:rPr lang="en-US" altLang="id-ID" dirty="0"/>
              <a:t> </a:t>
            </a:r>
            <a:r>
              <a:rPr lang="en-US" altLang="id-ID" dirty="0" err="1"/>
              <a:t>kemungkinan</a:t>
            </a:r>
            <a:r>
              <a:rPr lang="en-US" altLang="id-ID" dirty="0"/>
              <a:t> </a:t>
            </a:r>
            <a:r>
              <a:rPr lang="en-US" altLang="id-ID" dirty="0" err="1"/>
              <a:t>penggunaan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yang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luas</a:t>
            </a:r>
            <a:r>
              <a:rPr lang="en-US" altLang="id-ID" dirty="0"/>
              <a:t>.</a:t>
            </a:r>
          </a:p>
          <a:p>
            <a:r>
              <a:rPr lang="en-US" altLang="id-ID" dirty="0" err="1"/>
              <a:t>Saat</a:t>
            </a:r>
            <a:r>
              <a:rPr lang="en-US" altLang="id-ID" dirty="0"/>
              <a:t> </a:t>
            </a:r>
            <a:r>
              <a:rPr lang="en-US" altLang="id-ID" dirty="0" err="1"/>
              <a:t>ini</a:t>
            </a:r>
            <a:r>
              <a:rPr lang="en-US" altLang="id-ID" dirty="0"/>
              <a:t> </a:t>
            </a:r>
            <a:r>
              <a:rPr lang="en-US" altLang="id-ID" dirty="0" err="1"/>
              <a:t>kehadiran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sudah</a:t>
            </a:r>
            <a:r>
              <a:rPr lang="en-US" altLang="id-ID" dirty="0"/>
              <a:t>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dilepaskan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dunia</a:t>
            </a:r>
            <a:r>
              <a:rPr lang="en-US" altLang="id-ID" dirty="0"/>
              <a:t> </a:t>
            </a:r>
            <a:r>
              <a:rPr lang="en-US" altLang="id-ID" dirty="0" err="1"/>
              <a:t>bisnis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industri</a:t>
            </a:r>
            <a:r>
              <a:rPr lang="en-US" altLang="id-ID" dirty="0"/>
              <a:t> modern.</a:t>
            </a:r>
          </a:p>
          <a:p>
            <a:r>
              <a:rPr lang="en-US" altLang="id-ID" dirty="0" err="1"/>
              <a:t>Komputer</a:t>
            </a:r>
            <a:r>
              <a:rPr lang="en-US" altLang="id-ID" dirty="0"/>
              <a:t> juga </a:t>
            </a:r>
            <a:r>
              <a:rPr lang="en-US" altLang="id-ID" dirty="0" err="1"/>
              <a:t>ditemukan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penggunaan</a:t>
            </a:r>
            <a:r>
              <a:rPr lang="en-US" altLang="id-ID" dirty="0"/>
              <a:t> </a:t>
            </a:r>
            <a:r>
              <a:rPr lang="en-US" altLang="id-ID" dirty="0" err="1"/>
              <a:t>aplikasi</a:t>
            </a:r>
            <a:r>
              <a:rPr lang="en-US" altLang="id-ID" dirty="0"/>
              <a:t> </a:t>
            </a:r>
            <a:r>
              <a:rPr lang="en-US" altLang="id-ID" dirty="0" err="1"/>
              <a:t>rumah</a:t>
            </a:r>
            <a:r>
              <a:rPr lang="en-US" altLang="id-ID" dirty="0"/>
              <a:t> </a:t>
            </a:r>
            <a:r>
              <a:rPr lang="en-US" altLang="id-ID" dirty="0" err="1"/>
              <a:t>tangga</a:t>
            </a:r>
            <a:endParaRPr lang="en-US" altLang="id-ID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9437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Kebutuhan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Perancangan</a:t>
            </a:r>
            <a:r>
              <a:rPr lang="en-US" altLang="id-ID" b="1" dirty="0">
                <a:solidFill>
                  <a:srgbClr val="00B0F0"/>
                </a:solidFill>
              </a:rPr>
              <a:t> yang </a:t>
            </a:r>
            <a:r>
              <a:rPr lang="en-US" altLang="id-ID" b="1" dirty="0" err="1">
                <a:solidFill>
                  <a:srgbClr val="00B0F0"/>
                </a:solidFill>
              </a:rPr>
              <a:t>Berbeda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125662"/>
            <a:ext cx="7886700" cy="4351338"/>
          </a:xfrm>
        </p:spPr>
        <p:txBody>
          <a:bodyPr/>
          <a:lstStyle/>
          <a:p>
            <a:r>
              <a:rPr lang="en-US" altLang="id-ID" dirty="0"/>
              <a:t>Agar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diterima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luas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efektif</a:t>
            </a:r>
            <a:r>
              <a:rPr lang="en-US" altLang="id-ID" dirty="0"/>
              <a:t>, </a:t>
            </a:r>
            <a:r>
              <a:rPr lang="en-US" altLang="id-ID" dirty="0" err="1"/>
              <a:t>maka</a:t>
            </a:r>
            <a:r>
              <a:rPr lang="en-US" altLang="id-ID" dirty="0"/>
              <a:t>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dirancang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baik</a:t>
            </a:r>
            <a:r>
              <a:rPr lang="en-US" altLang="id-ID" dirty="0"/>
              <a:t>.</a:t>
            </a:r>
          </a:p>
          <a:p>
            <a:r>
              <a:rPr lang="en-US" altLang="id-ID" dirty="0"/>
              <a:t>Hal </a:t>
            </a:r>
            <a:r>
              <a:rPr lang="en-US" altLang="id-ID" dirty="0" err="1"/>
              <a:t>ini</a:t>
            </a:r>
            <a:r>
              <a:rPr lang="en-US" altLang="id-ID" dirty="0"/>
              <a:t>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berarti</a:t>
            </a:r>
            <a:r>
              <a:rPr lang="en-US" altLang="id-ID" dirty="0"/>
              <a:t> </a:t>
            </a:r>
            <a:r>
              <a:rPr lang="en-US" altLang="id-ID" dirty="0" err="1"/>
              <a:t>bahwa</a:t>
            </a:r>
            <a:r>
              <a:rPr lang="en-US" altLang="id-ID" dirty="0"/>
              <a:t> </a:t>
            </a:r>
            <a:r>
              <a:rPr lang="en-US" altLang="id-ID" dirty="0" err="1"/>
              <a:t>semua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dirancang</a:t>
            </a:r>
            <a:r>
              <a:rPr lang="en-US" altLang="id-ID" dirty="0"/>
              <a:t> agar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mengakomodasi</a:t>
            </a:r>
            <a:r>
              <a:rPr lang="en-US" altLang="id-ID" dirty="0"/>
              <a:t> </a:t>
            </a:r>
            <a:r>
              <a:rPr lang="en-US" altLang="id-ID" dirty="0" err="1"/>
              <a:t>semua</a:t>
            </a:r>
            <a:r>
              <a:rPr lang="en-US" altLang="id-ID" dirty="0"/>
              <a:t> orang, </a:t>
            </a:r>
            <a:r>
              <a:rPr lang="en-US" altLang="id-ID" dirty="0" err="1"/>
              <a:t>namun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dirancang</a:t>
            </a:r>
            <a:r>
              <a:rPr lang="en-US" altLang="id-ID" dirty="0"/>
              <a:t> agar </a:t>
            </a:r>
            <a:r>
              <a:rPr lang="en-US" altLang="id-ID" dirty="0" err="1"/>
              <a:t>memenuhi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mempunyai</a:t>
            </a:r>
            <a:r>
              <a:rPr lang="en-US" altLang="id-ID" dirty="0"/>
              <a:t> </a:t>
            </a:r>
            <a:r>
              <a:rPr lang="en-US" altLang="id-ID" dirty="0" err="1"/>
              <a:t>kemampuan</a:t>
            </a:r>
            <a:r>
              <a:rPr lang="en-US" altLang="id-ID" dirty="0"/>
              <a:t> </a:t>
            </a:r>
            <a:r>
              <a:rPr lang="en-US" altLang="id-ID" dirty="0" err="1"/>
              <a:t>sesuai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kebutuhan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spesifik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altLang="id-ID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seharusnya</a:t>
            </a:r>
            <a:r>
              <a:rPr lang="en-US" altLang="id-ID" dirty="0"/>
              <a:t>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memikirkan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 </a:t>
            </a:r>
            <a:r>
              <a:rPr lang="en-US" altLang="id-ID" dirty="0" err="1"/>
              <a:t>berinteraksi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, </a:t>
            </a:r>
            <a:r>
              <a:rPr lang="en-US" altLang="id-ID" dirty="0" err="1"/>
              <a:t>tetapi</a:t>
            </a:r>
            <a:r>
              <a:rPr lang="en-US" altLang="id-ID" dirty="0"/>
              <a:t> yang </a:t>
            </a:r>
            <a:r>
              <a:rPr lang="en-US" altLang="id-ID" dirty="0" err="1"/>
              <a:t>penting</a:t>
            </a:r>
            <a:r>
              <a:rPr lang="en-US" altLang="id-ID" dirty="0"/>
              <a:t> </a:t>
            </a:r>
            <a:r>
              <a:rPr lang="en-US" altLang="id-ID" dirty="0" err="1"/>
              <a:t>justru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mengoptimalkan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memenuhi</a:t>
            </a:r>
            <a:r>
              <a:rPr lang="en-US" altLang="id-ID" dirty="0"/>
              <a:t> </a:t>
            </a:r>
            <a:r>
              <a:rPr lang="en-US" altLang="id-ID" dirty="0" err="1"/>
              <a:t>kebutuhannya</a:t>
            </a:r>
            <a:endParaRPr lang="en-US" altLang="id-ID" dirty="0"/>
          </a:p>
          <a:p>
            <a:r>
              <a:rPr lang="en-US" altLang="id-ID" dirty="0" err="1"/>
              <a:t>Analoginya</a:t>
            </a:r>
            <a:r>
              <a:rPr lang="en-US" altLang="id-ID" dirty="0"/>
              <a:t>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menggunakan</a:t>
            </a:r>
            <a:r>
              <a:rPr lang="en-US" altLang="id-ID" dirty="0"/>
              <a:t> </a:t>
            </a:r>
            <a:r>
              <a:rPr lang="en-US" altLang="id-ID" dirty="0" err="1"/>
              <a:t>mobil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motor,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memikirkan</a:t>
            </a:r>
            <a:r>
              <a:rPr lang="en-US" altLang="id-ID" dirty="0"/>
              <a:t> </a:t>
            </a:r>
            <a:r>
              <a:rPr lang="en-US" altLang="id-ID" dirty="0" err="1"/>
              <a:t>bagaimana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 </a:t>
            </a:r>
            <a:r>
              <a:rPr lang="en-US" altLang="id-ID" dirty="0" err="1"/>
              <a:t>mesin</a:t>
            </a:r>
            <a:r>
              <a:rPr lang="en-US" altLang="id-ID" dirty="0"/>
              <a:t> </a:t>
            </a:r>
            <a:r>
              <a:rPr lang="en-US" altLang="id-ID" dirty="0" err="1"/>
              <a:t>bekerja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Istilah</a:t>
            </a:r>
            <a:r>
              <a:rPr lang="en-US" altLang="id-ID" b="1" dirty="0">
                <a:solidFill>
                  <a:srgbClr val="00B0F0"/>
                </a:solidFill>
              </a:rPr>
              <a:t> IMK / HCI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/>
              <a:t>Pada tahun 1970 mulai dikenal istilah antarmuka pengguna (</a:t>
            </a:r>
            <a:r>
              <a:rPr lang="en-US" altLang="id-ID" i="1"/>
              <a:t>user interface</a:t>
            </a:r>
            <a:r>
              <a:rPr lang="en-US" altLang="id-ID"/>
              <a:t>), yang juga dikenal dengan istilah </a:t>
            </a:r>
            <a:r>
              <a:rPr lang="en-US" altLang="id-ID" i="1"/>
              <a:t>Man-Machine Interface</a:t>
            </a:r>
            <a:r>
              <a:rPr lang="en-US" altLang="id-ID"/>
              <a:t> (MMI), dan mulai menjadi topik perhatian bagi peneliti dan perancang sistem.</a:t>
            </a:r>
          </a:p>
          <a:p>
            <a:r>
              <a:rPr lang="en-US" altLang="id-ID"/>
              <a:t>Perusahaan komputer mulai memikirkan aspek fisik dari antarmuka pengguna sebagai faktor penentu keberhasilan dalam pemasaran produknya.</a:t>
            </a:r>
            <a:endParaRPr lang="en-US" altLang="id-ID" i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Istilah</a:t>
            </a:r>
            <a:r>
              <a:rPr lang="en-US" altLang="id-ID" b="1" dirty="0">
                <a:solidFill>
                  <a:srgbClr val="00B0F0"/>
                </a:solidFill>
              </a:rPr>
              <a:t> IMK / HCI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/>
              <a:t>Istilah </a:t>
            </a:r>
            <a:r>
              <a:rPr lang="en-US" altLang="id-ID" i="1"/>
              <a:t>human-computer interaction </a:t>
            </a:r>
            <a:r>
              <a:rPr lang="en-US" altLang="id-ID"/>
              <a:t>(HCI) mulai muncul pertengahan tahun 1980-an sebagai bidang studi yang baru.</a:t>
            </a:r>
          </a:p>
          <a:p>
            <a:r>
              <a:rPr lang="en-US" altLang="id-ID"/>
              <a:t>Istilah HCI mengisyaratkan bahwa bidang studi ini mempunyai fokus yang lebih luas, tidak hanya sekedar perancangan antarmuka secara fisik.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Istilah</a:t>
            </a:r>
            <a:r>
              <a:rPr lang="en-US" altLang="id-ID" b="1" dirty="0">
                <a:solidFill>
                  <a:srgbClr val="00B0F0"/>
                </a:solidFill>
              </a:rPr>
              <a:t> IMK / HCI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/>
              <a:t>HCI </a:t>
            </a:r>
            <a:r>
              <a:rPr lang="en-US" altLang="id-ID" dirty="0" err="1"/>
              <a:t>didefinisikan</a:t>
            </a:r>
            <a:r>
              <a:rPr lang="en-US" altLang="id-ID" dirty="0"/>
              <a:t> </a:t>
            </a:r>
            <a:r>
              <a:rPr lang="en-US" altLang="id-ID" dirty="0" err="1"/>
              <a:t>sebagai</a:t>
            </a:r>
            <a:r>
              <a:rPr lang="en-US" altLang="id-ID" dirty="0"/>
              <a:t> </a:t>
            </a:r>
            <a:r>
              <a:rPr lang="en-US" altLang="id-ID" dirty="0" err="1"/>
              <a:t>disiplin</a:t>
            </a:r>
            <a:r>
              <a:rPr lang="en-US" altLang="id-ID" dirty="0"/>
              <a:t> </a:t>
            </a:r>
            <a:r>
              <a:rPr lang="en-US" altLang="id-ID" dirty="0" err="1"/>
              <a:t>ilmu</a:t>
            </a:r>
            <a:r>
              <a:rPr lang="en-US" altLang="id-ID" dirty="0"/>
              <a:t> yang </a:t>
            </a:r>
            <a:r>
              <a:rPr lang="en-US" altLang="id-ID" dirty="0" err="1"/>
              <a:t>berhubungan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perancangan</a:t>
            </a:r>
            <a:r>
              <a:rPr lang="en-US" altLang="id-ID" dirty="0"/>
              <a:t>, </a:t>
            </a:r>
            <a:r>
              <a:rPr lang="en-US" altLang="id-ID" dirty="0" err="1"/>
              <a:t>evaluasi</a:t>
            </a:r>
            <a:r>
              <a:rPr lang="en-US" altLang="id-ID" dirty="0"/>
              <a:t>,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implementasi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interaktif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studi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fenomena</a:t>
            </a:r>
            <a:r>
              <a:rPr lang="en-US" altLang="id-ID" dirty="0"/>
              <a:t> di </a:t>
            </a:r>
            <a:r>
              <a:rPr lang="en-US" altLang="id-ID" dirty="0" err="1"/>
              <a:t>sekitarnya</a:t>
            </a:r>
            <a:r>
              <a:rPr lang="en-US" altLang="id-ID" dirty="0"/>
              <a:t>.</a:t>
            </a:r>
          </a:p>
          <a:p>
            <a:r>
              <a:rPr lang="en-US" altLang="id-ID" dirty="0"/>
              <a:t>HCI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prinsipnya</a:t>
            </a:r>
            <a:r>
              <a:rPr lang="en-US" altLang="id-ID" dirty="0"/>
              <a:t> </a:t>
            </a:r>
            <a:r>
              <a:rPr lang="en-US" altLang="id-ID" dirty="0" err="1"/>
              <a:t>membuat</a:t>
            </a:r>
            <a:r>
              <a:rPr lang="en-US" altLang="id-ID" dirty="0"/>
              <a:t> agar </a:t>
            </a:r>
            <a:r>
              <a:rPr lang="en-US" altLang="id-ID" dirty="0" err="1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berdialog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penggunanya</a:t>
            </a:r>
            <a:r>
              <a:rPr lang="en-US" altLang="id-ID" dirty="0"/>
              <a:t> </a:t>
            </a:r>
            <a:r>
              <a:rPr lang="en-US" altLang="id-ID" dirty="0" err="1"/>
              <a:t>seramah</a:t>
            </a:r>
            <a:r>
              <a:rPr lang="en-US" altLang="id-ID" dirty="0"/>
              <a:t> </a:t>
            </a:r>
            <a:r>
              <a:rPr lang="en-US" altLang="id-ID" dirty="0" err="1"/>
              <a:t>mungkin</a:t>
            </a:r>
            <a:r>
              <a:rPr lang="en-US" altLang="id-ID" dirty="0"/>
              <a:t> (user friendly)  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55637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Apa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itu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Antarmuka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Pengguna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br>
              <a:rPr lang="en-US" altLang="id-ID" b="1" dirty="0">
                <a:solidFill>
                  <a:srgbClr val="00B0F0"/>
                </a:solidFill>
              </a:rPr>
            </a:br>
            <a:r>
              <a:rPr lang="en-US" altLang="id-ID" b="1" dirty="0">
                <a:solidFill>
                  <a:srgbClr val="00B0F0"/>
                </a:solidFill>
              </a:rPr>
              <a:t>(user Interface)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125662"/>
            <a:ext cx="7886700" cy="4351338"/>
          </a:xfrm>
        </p:spPr>
        <p:txBody>
          <a:bodyPr/>
          <a:lstStyle/>
          <a:p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hanya</a:t>
            </a:r>
            <a:r>
              <a:rPr lang="en-US" altLang="id-ID" dirty="0"/>
              <a:t> </a:t>
            </a:r>
            <a:r>
              <a:rPr lang="en-US" altLang="id-ID" dirty="0" err="1"/>
              <a:t>perancangan</a:t>
            </a:r>
            <a:r>
              <a:rPr lang="en-US" altLang="id-ID" dirty="0"/>
              <a:t> layout </a:t>
            </a:r>
            <a:r>
              <a:rPr lang="en-US" altLang="id-ID" dirty="0" err="1"/>
              <a:t>layar</a:t>
            </a:r>
            <a:r>
              <a:rPr lang="en-US" altLang="id-ID" dirty="0"/>
              <a:t> monitor</a:t>
            </a:r>
          </a:p>
          <a:p>
            <a:r>
              <a:rPr lang="en-US" altLang="id-ID" dirty="0"/>
              <a:t>Dari </a:t>
            </a:r>
            <a:r>
              <a:rPr lang="en-US" altLang="id-ID" dirty="0" err="1"/>
              <a:t>sudut</a:t>
            </a:r>
            <a:r>
              <a:rPr lang="en-US" altLang="id-ID" dirty="0"/>
              <a:t> </a:t>
            </a:r>
            <a:r>
              <a:rPr lang="en-US" altLang="id-ID" dirty="0" err="1"/>
              <a:t>pandang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keseluruhan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endParaRPr lang="en-US" altLang="id-ID" dirty="0"/>
          </a:p>
          <a:p>
            <a:r>
              <a:rPr lang="en-US" altLang="id-ID" i="1" dirty="0"/>
              <a:t>Useful, Usable, Used.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i="1" dirty="0">
                <a:solidFill>
                  <a:srgbClr val="00B0F0"/>
                </a:solidFill>
              </a:rPr>
              <a:t>Useful, Usable, Used.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id-ID" sz="3900"/>
              <a:t>useful</a:t>
            </a:r>
          </a:p>
          <a:p>
            <a:pPr lvl="1">
              <a:lnSpc>
                <a:spcPct val="90000"/>
              </a:lnSpc>
            </a:pPr>
            <a:r>
              <a:rPr lang="en-US" altLang="id-ID"/>
              <a:t>fungsional, dapat mengerjakan sesuatu</a:t>
            </a:r>
            <a:endParaRPr lang="en-US" altLang="id-ID" sz="3000"/>
          </a:p>
          <a:p>
            <a:pPr>
              <a:lnSpc>
                <a:spcPct val="90000"/>
              </a:lnSpc>
            </a:pPr>
            <a:r>
              <a:rPr lang="en-US" altLang="id-ID" sz="3900"/>
              <a:t>usable</a:t>
            </a:r>
          </a:p>
          <a:p>
            <a:pPr lvl="1">
              <a:lnSpc>
                <a:spcPct val="90000"/>
              </a:lnSpc>
            </a:pPr>
            <a:r>
              <a:rPr lang="en-US" altLang="id-ID"/>
              <a:t>Dapat mengerjakan sesuatu dengan mudah, mengerjakan sesuatu yang benar (</a:t>
            </a:r>
            <a:r>
              <a:rPr lang="en-US" altLang="id-ID" i="1"/>
              <a:t>does the right things</a:t>
            </a:r>
            <a:r>
              <a:rPr lang="en-US" altLang="id-ID"/>
              <a:t>)</a:t>
            </a:r>
            <a:endParaRPr lang="en-US" altLang="id-ID" sz="3500" i="1"/>
          </a:p>
          <a:p>
            <a:pPr>
              <a:lnSpc>
                <a:spcPct val="90000"/>
              </a:lnSpc>
            </a:pPr>
            <a:r>
              <a:rPr lang="en-US" altLang="id-ID" sz="3900"/>
              <a:t>used</a:t>
            </a:r>
          </a:p>
          <a:p>
            <a:pPr lvl="1">
              <a:lnSpc>
                <a:spcPct val="90000"/>
              </a:lnSpc>
            </a:pPr>
            <a:r>
              <a:rPr lang="en-US" altLang="id-ID"/>
              <a:t>Terlihat baik, tersedia dan diterima/digunakan oleh organisasi</a:t>
            </a:r>
            <a:endParaRPr lang="en-US" altLang="id-ID" sz="3500"/>
          </a:p>
          <a:p>
            <a:pPr>
              <a:lnSpc>
                <a:spcPct val="90000"/>
              </a:lnSpc>
            </a:pPr>
            <a:endParaRPr lang="en-US" altLang="id-ID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6870700" cy="1143000"/>
          </a:xfrm>
        </p:spPr>
        <p:txBody>
          <a:bodyPr lIns="0" rIns="0" bIns="0"/>
          <a:lstStyle/>
          <a:p>
            <a:r>
              <a:rPr lang="en-US" altLang="id-ID" b="1" dirty="0">
                <a:solidFill>
                  <a:srgbClr val="00B0F0"/>
                </a:solidFill>
              </a:rPr>
              <a:t>APA ITU HCI?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752600"/>
            <a:ext cx="8382000" cy="43434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</a:pPr>
            <a:r>
              <a:rPr lang="id-ID" altLang="id-ID" dirty="0"/>
              <a:t>Lingkungan fisik </a:t>
            </a:r>
            <a:r>
              <a:rPr lang="en-US" altLang="id-ID" dirty="0" err="1"/>
              <a:t>bagi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pPr marL="457200" indent="-457200">
              <a:lnSpc>
                <a:spcPct val="80000"/>
              </a:lnSpc>
            </a:pPr>
            <a:r>
              <a:rPr lang="en-US" altLang="id-ID" dirty="0" err="1"/>
              <a:t>Interaksi</a:t>
            </a:r>
            <a:r>
              <a:rPr lang="en-US" altLang="id-ID" dirty="0"/>
              <a:t> </a:t>
            </a:r>
            <a:r>
              <a:rPr lang="en-US" altLang="id-ID" dirty="0" err="1"/>
              <a:t>antara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id-ID" altLang="id-ID" dirty="0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id-ID" dirty="0" err="1"/>
              <a:t>Topik</a:t>
            </a:r>
            <a:r>
              <a:rPr lang="en-US" altLang="id-ID" dirty="0"/>
              <a:t> </a:t>
            </a:r>
            <a:r>
              <a:rPr lang="en-US" altLang="id-ID" dirty="0" err="1"/>
              <a:t>termasuk</a:t>
            </a:r>
            <a:r>
              <a:rPr lang="en-US" altLang="id-ID" dirty="0"/>
              <a:t>:</a:t>
            </a:r>
          </a:p>
          <a:p>
            <a:pPr marL="1027113" lvl="1" indent="-455613">
              <a:lnSpc>
                <a:spcPct val="80000"/>
              </a:lnSpc>
            </a:pPr>
            <a:r>
              <a:rPr lang="en-US" altLang="id-ID" sz="2800" dirty="0"/>
              <a:t>Software development and usability engineering</a:t>
            </a:r>
          </a:p>
          <a:p>
            <a:pPr marL="1027113" lvl="1" indent="-455613">
              <a:lnSpc>
                <a:spcPct val="80000"/>
              </a:lnSpc>
            </a:pPr>
            <a:r>
              <a:rPr lang="en-US" altLang="id-ID" sz="2800" dirty="0"/>
              <a:t>Good design</a:t>
            </a:r>
          </a:p>
          <a:p>
            <a:pPr marL="1027113" lvl="1" indent="-455613">
              <a:lnSpc>
                <a:spcPct val="80000"/>
              </a:lnSpc>
            </a:pPr>
            <a:r>
              <a:rPr lang="en-US" altLang="id-ID" sz="2800" dirty="0"/>
              <a:t>Usability testing</a:t>
            </a:r>
          </a:p>
          <a:p>
            <a:pPr marL="1027113" lvl="1" indent="-455613">
              <a:lnSpc>
                <a:spcPct val="80000"/>
              </a:lnSpc>
            </a:pPr>
            <a:r>
              <a:rPr lang="en-US" altLang="id-ID" sz="2800" dirty="0"/>
              <a:t>Styles of interaction</a:t>
            </a:r>
          </a:p>
          <a:p>
            <a:pPr marL="1027113" lvl="1" indent="-455613">
              <a:lnSpc>
                <a:spcPct val="80000"/>
              </a:lnSpc>
            </a:pPr>
            <a:r>
              <a:rPr lang="en-US" altLang="id-ID" sz="2800" dirty="0"/>
              <a:t>Accessibility for people with disabilities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id-ID" dirty="0"/>
              <a:t>“User friendly” </a:t>
            </a:r>
          </a:p>
          <a:p>
            <a:pPr marL="457200" indent="-457200">
              <a:lnSpc>
                <a:spcPct val="80000"/>
              </a:lnSpc>
            </a:pPr>
            <a:r>
              <a:rPr lang="en-US" altLang="id-ID" dirty="0"/>
              <a:t>Good HCI is all about good design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2" descr="(picture of elevator control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33940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Text Box 3"/>
          <p:cNvSpPr txBox="1">
            <a:spLocks noChangeArrowheads="1"/>
          </p:cNvSpPr>
          <p:nvPr/>
        </p:nvSpPr>
        <p:spPr bwMode="auto">
          <a:xfrm>
            <a:off x="0" y="971843"/>
            <a:ext cx="64960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/>
            <a:r>
              <a:rPr lang="en-US" altLang="id-ID" sz="3200" dirty="0">
                <a:latin typeface="Times New Roman" panose="02020603050405020304" pitchFamily="18" charset="0"/>
              </a:rPr>
              <a:t>Labels that look like pushbuttons</a:t>
            </a:r>
          </a:p>
          <a:p>
            <a:endParaRPr lang="en-US" altLang="id-ID" sz="3200" dirty="0">
              <a:latin typeface="Times New Roman" panose="02020603050405020304" pitchFamily="18" charset="0"/>
            </a:endParaRPr>
          </a:p>
        </p:txBody>
      </p:sp>
      <p:pic>
        <p:nvPicPr>
          <p:cNvPr id="10" name="Picture 3" descr="h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1828800"/>
            <a:ext cx="3200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7543800" cy="1295400"/>
          </a:xfrm>
        </p:spPr>
        <p:txBody>
          <a:bodyPr lIns="0" rIns="0" bIns="0"/>
          <a:lstStyle/>
          <a:p>
            <a:r>
              <a:rPr lang="en-US" altLang="id-ID" b="1" dirty="0">
                <a:solidFill>
                  <a:srgbClr val="00B0F0"/>
                </a:solidFill>
              </a:rPr>
              <a:t>HCI PRINCIPLES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944688"/>
            <a:ext cx="8229600" cy="4411662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Consistency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Stability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Use of metaphors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Aesthetic Integrity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Direct Manipulation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See &amp; Point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Feedback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Forgiveness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User Control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Clear</a:t>
            </a:r>
          </a:p>
          <a:p>
            <a:pPr marL="273050" indent="-273050">
              <a:lnSpc>
                <a:spcPct val="80000"/>
              </a:lnSpc>
            </a:pPr>
            <a:r>
              <a:rPr lang="en-US" altLang="id-ID" sz="2400" dirty="0"/>
              <a:t>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00062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Elemen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Utama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Manusia</a:t>
            </a:r>
            <a:endParaRPr lang="en-US" altLang="id-ID" dirty="0"/>
          </a:p>
          <a:p>
            <a:r>
              <a:rPr lang="en-US" altLang="id-ID" dirty="0" err="1"/>
              <a:t>Komputer</a:t>
            </a:r>
            <a:endParaRPr lang="en-US" altLang="id-ID" dirty="0"/>
          </a:p>
          <a:p>
            <a:r>
              <a:rPr lang="en-US" altLang="id-ID" dirty="0" err="1"/>
              <a:t>Interaksi</a:t>
            </a:r>
            <a:endParaRPr lang="en-US" altLang="id-ID" dirty="0"/>
          </a:p>
          <a:p>
            <a:r>
              <a:rPr lang="en-US" altLang="id-ID" dirty="0" err="1"/>
              <a:t>Aktivitas</a:t>
            </a:r>
            <a:endParaRPr lang="en-US" altLang="id-ID" dirty="0"/>
          </a:p>
          <a:p>
            <a:r>
              <a:rPr lang="en-US" altLang="id-ID" dirty="0" err="1"/>
              <a:t>Lingkungan</a:t>
            </a:r>
            <a:r>
              <a:rPr lang="en-US" altLang="id-ID" dirty="0"/>
              <a:t> </a:t>
            </a:r>
            <a:r>
              <a:rPr lang="en-US" altLang="id-ID" dirty="0" err="1"/>
              <a:t>kerja</a:t>
            </a:r>
            <a:endParaRPr lang="en-US" altLang="id-ID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Tujuan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Utama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sz="2400" dirty="0" err="1"/>
              <a:t>Tujuan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utama</a:t>
            </a:r>
            <a:r>
              <a:rPr lang="en-US" altLang="id-ID" sz="2400" dirty="0"/>
              <a:t> IMK </a:t>
            </a:r>
            <a:r>
              <a:rPr lang="en-US" altLang="id-ID" sz="2400" dirty="0" err="1"/>
              <a:t>adalah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membuat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sistem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lebih</a:t>
            </a:r>
            <a:r>
              <a:rPr lang="en-US" altLang="id-ID" sz="2400" dirty="0"/>
              <a:t>:</a:t>
            </a:r>
          </a:p>
          <a:p>
            <a:pPr lvl="1"/>
            <a:r>
              <a:rPr lang="en-US" altLang="id-ID" dirty="0" err="1"/>
              <a:t>Berguna</a:t>
            </a:r>
            <a:r>
              <a:rPr lang="en-US" altLang="id-ID" dirty="0"/>
              <a:t> (</a:t>
            </a:r>
            <a:r>
              <a:rPr lang="en-US" altLang="id-ID" i="1" dirty="0"/>
              <a:t>usable</a:t>
            </a:r>
            <a:r>
              <a:rPr lang="en-US" altLang="id-ID" dirty="0"/>
              <a:t>)</a:t>
            </a:r>
          </a:p>
          <a:p>
            <a:pPr lvl="1"/>
            <a:r>
              <a:rPr lang="en-US" altLang="id-ID" dirty="0"/>
              <a:t>Aman </a:t>
            </a:r>
          </a:p>
          <a:p>
            <a:pPr lvl="1"/>
            <a:r>
              <a:rPr lang="en-US" altLang="id-ID" dirty="0" err="1"/>
              <a:t>Produktif</a:t>
            </a:r>
            <a:r>
              <a:rPr lang="en-US" altLang="id-ID" dirty="0"/>
              <a:t> </a:t>
            </a:r>
          </a:p>
          <a:p>
            <a:pPr lvl="1"/>
            <a:r>
              <a:rPr lang="en-US" altLang="id-ID" dirty="0" err="1"/>
              <a:t>Efektif</a:t>
            </a:r>
            <a:r>
              <a:rPr lang="en-US" altLang="id-ID" dirty="0"/>
              <a:t> </a:t>
            </a:r>
          </a:p>
          <a:p>
            <a:pPr lvl="1"/>
            <a:r>
              <a:rPr lang="en-US" altLang="id-ID" dirty="0" err="1"/>
              <a:t>Efisien</a:t>
            </a:r>
            <a:r>
              <a:rPr lang="en-US" altLang="id-ID" dirty="0"/>
              <a:t> </a:t>
            </a:r>
          </a:p>
          <a:p>
            <a:pPr lvl="1"/>
            <a:r>
              <a:rPr lang="en-US" altLang="id-ID" dirty="0" err="1"/>
              <a:t>Fungsional</a:t>
            </a:r>
            <a:r>
              <a:rPr lang="en-US" altLang="id-ID" dirty="0"/>
              <a:t> </a:t>
            </a:r>
          </a:p>
          <a:p>
            <a:pPr marL="0" indent="0" algn="ctr">
              <a:buNone/>
            </a:pPr>
            <a:r>
              <a:rPr lang="en-US" altLang="id-ID" sz="2400" dirty="0" err="1"/>
              <a:t>Meningkatkan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interaksi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antara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manusia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dgn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sistem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komputer</a:t>
            </a:r>
            <a:endParaRPr lang="en-US" altLang="id-ID" sz="2400" dirty="0"/>
          </a:p>
          <a:p>
            <a:endParaRPr lang="en-US" altLang="id-ID" sz="2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Keterkaitan</a:t>
            </a:r>
            <a:r>
              <a:rPr lang="en-US" altLang="id-ID" b="1" dirty="0">
                <a:solidFill>
                  <a:srgbClr val="00B0F0"/>
                </a:solidFill>
              </a:rPr>
              <a:t> IMK </a:t>
            </a:r>
            <a:r>
              <a:rPr lang="en-US" altLang="id-ID" b="1" dirty="0" err="1">
                <a:solidFill>
                  <a:srgbClr val="00B0F0"/>
                </a:solidFill>
              </a:rPr>
              <a:t>dengan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br>
              <a:rPr lang="en-US" altLang="id-ID" b="1" dirty="0">
                <a:solidFill>
                  <a:srgbClr val="00B0F0"/>
                </a:solidFill>
              </a:rPr>
            </a:br>
            <a:r>
              <a:rPr lang="en-US" altLang="id-ID" b="1" dirty="0" err="1">
                <a:solidFill>
                  <a:srgbClr val="00B0F0"/>
                </a:solidFill>
              </a:rPr>
              <a:t>Disiplin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Ilmu</a:t>
            </a:r>
            <a:r>
              <a:rPr lang="en-US" altLang="id-ID" b="1" dirty="0">
                <a:solidFill>
                  <a:srgbClr val="00B0F0"/>
                </a:solidFill>
              </a:rPr>
              <a:t> Lain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590799"/>
            <a:ext cx="7886700" cy="3586163"/>
          </a:xfrm>
        </p:spPr>
        <p:txBody>
          <a:bodyPr/>
          <a:lstStyle/>
          <a:p>
            <a:r>
              <a:rPr lang="en-US" altLang="id-ID" dirty="0" err="1"/>
              <a:t>Prinsip</a:t>
            </a:r>
            <a:r>
              <a:rPr lang="en-US" altLang="id-ID" dirty="0"/>
              <a:t> </a:t>
            </a:r>
            <a:r>
              <a:rPr lang="en-US" altLang="id-ID" dirty="0" err="1"/>
              <a:t>kerja</a:t>
            </a:r>
            <a:r>
              <a:rPr lang="en-US" altLang="id-ID" dirty="0"/>
              <a:t> </a:t>
            </a:r>
            <a:r>
              <a:rPr lang="en-US" altLang="id-ID" dirty="0" err="1"/>
              <a:t>sebuah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adanya</a:t>
            </a:r>
            <a:r>
              <a:rPr lang="en-US" altLang="id-ID" dirty="0"/>
              <a:t> </a:t>
            </a:r>
            <a:r>
              <a:rPr lang="en-US" altLang="id-ID" dirty="0" err="1"/>
              <a:t>masukan</a:t>
            </a:r>
            <a:r>
              <a:rPr lang="en-US" altLang="id-ID" dirty="0"/>
              <a:t> – proses – </a:t>
            </a:r>
            <a:r>
              <a:rPr lang="en-US" altLang="id-ID" dirty="0" err="1"/>
              <a:t>keluaran</a:t>
            </a:r>
            <a:r>
              <a:rPr lang="en-US" altLang="id-ID" dirty="0"/>
              <a:t> (</a:t>
            </a:r>
            <a:r>
              <a:rPr lang="en-US" altLang="id-ID" i="1" dirty="0"/>
              <a:t>input – process – output</a:t>
            </a:r>
            <a:r>
              <a:rPr lang="en-US" altLang="id-ID" dirty="0"/>
              <a:t>). </a:t>
            </a:r>
          </a:p>
          <a:p>
            <a:r>
              <a:rPr lang="en-US" altLang="id-ID" dirty="0" err="1"/>
              <a:t>Ketika</a:t>
            </a:r>
            <a:r>
              <a:rPr lang="en-US" altLang="id-ID" dirty="0"/>
              <a:t> </a:t>
            </a:r>
            <a:r>
              <a:rPr lang="en-US" altLang="id-ID" dirty="0" err="1"/>
              <a:t>seseorang</a:t>
            </a:r>
            <a:r>
              <a:rPr lang="en-US" altLang="id-ID" dirty="0"/>
              <a:t> </a:t>
            </a:r>
            <a:r>
              <a:rPr lang="en-US" altLang="id-ID" dirty="0" err="1"/>
              <a:t>bekerja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sebuah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, </a:t>
            </a:r>
            <a:r>
              <a:rPr lang="en-US" altLang="id-ID" dirty="0" err="1"/>
              <a:t>ia</a:t>
            </a:r>
            <a:r>
              <a:rPr lang="en-US" altLang="id-ID" dirty="0"/>
              <a:t> </a:t>
            </a:r>
            <a:r>
              <a:rPr lang="en-US" altLang="id-ID" dirty="0" err="1"/>
              <a:t>akan</a:t>
            </a:r>
            <a:r>
              <a:rPr lang="en-US" altLang="id-ID" dirty="0"/>
              <a:t> </a:t>
            </a:r>
            <a:r>
              <a:rPr lang="en-US" altLang="id-ID" dirty="0" err="1"/>
              <a:t>melakukan</a:t>
            </a:r>
            <a:r>
              <a:rPr lang="en-US" altLang="id-ID" dirty="0"/>
              <a:t> </a:t>
            </a:r>
            <a:r>
              <a:rPr lang="en-US" altLang="id-ID" dirty="0" err="1"/>
              <a:t>interaksi</a:t>
            </a:r>
            <a:r>
              <a:rPr lang="en-US" altLang="id-ID" dirty="0"/>
              <a:t> 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berdialog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menggunakan</a:t>
            </a:r>
            <a:r>
              <a:rPr lang="en-US" altLang="id-ID" dirty="0"/>
              <a:t> </a:t>
            </a:r>
            <a:r>
              <a:rPr lang="en-US" altLang="id-ID" dirty="0" err="1"/>
              <a:t>cara-cara</a:t>
            </a:r>
            <a:r>
              <a:rPr lang="en-US" altLang="id-ID" dirty="0"/>
              <a:t> </a:t>
            </a:r>
            <a:r>
              <a:rPr lang="en-US" altLang="id-ID" dirty="0" err="1"/>
              <a:t>tertentu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Keterkaitan</a:t>
            </a:r>
            <a:r>
              <a:rPr lang="en-US" altLang="id-ID" b="1" dirty="0">
                <a:solidFill>
                  <a:srgbClr val="00B0F0"/>
                </a:solidFill>
              </a:rPr>
              <a:t> IMK </a:t>
            </a:r>
            <a:r>
              <a:rPr lang="en-US" altLang="id-ID" b="1" dirty="0" err="1">
                <a:solidFill>
                  <a:srgbClr val="00B0F0"/>
                </a:solidFill>
              </a:rPr>
              <a:t>dengan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br>
              <a:rPr lang="en-US" altLang="id-ID" b="1" dirty="0">
                <a:solidFill>
                  <a:srgbClr val="00B0F0"/>
                </a:solidFill>
              </a:rPr>
            </a:br>
            <a:r>
              <a:rPr lang="en-US" altLang="id-ID" b="1" dirty="0" err="1">
                <a:solidFill>
                  <a:srgbClr val="00B0F0"/>
                </a:solidFill>
              </a:rPr>
              <a:t>Disiplin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Ilmu</a:t>
            </a:r>
            <a:r>
              <a:rPr lang="en-US" altLang="id-ID" b="1" dirty="0">
                <a:solidFill>
                  <a:srgbClr val="00B0F0"/>
                </a:solidFill>
              </a:rPr>
              <a:t> Lain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666999"/>
            <a:ext cx="7886700" cy="3509963"/>
          </a:xfrm>
        </p:spPr>
        <p:txBody>
          <a:bodyPr/>
          <a:lstStyle/>
          <a:p>
            <a:r>
              <a:rPr lang="en-US" altLang="id-ID" dirty="0"/>
              <a:t>Agar </a:t>
            </a:r>
            <a:r>
              <a:rPr lang="en-US" altLang="id-ID" dirty="0" err="1"/>
              <a:t>terjadi</a:t>
            </a:r>
            <a:r>
              <a:rPr lang="en-US" altLang="id-ID" dirty="0"/>
              <a:t> proses dialog yang </a:t>
            </a:r>
            <a:r>
              <a:rPr lang="en-US" altLang="id-ID" dirty="0" err="1"/>
              <a:t>baik</a:t>
            </a:r>
            <a:r>
              <a:rPr lang="en-US" altLang="id-ID" dirty="0"/>
              <a:t>, </a:t>
            </a:r>
            <a:r>
              <a:rPr lang="en-US" altLang="id-ID" dirty="0" err="1"/>
              <a:t>maka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memahami</a:t>
            </a:r>
            <a:r>
              <a:rPr lang="en-US" altLang="id-ID" dirty="0"/>
              <a:t> </a:t>
            </a:r>
            <a:r>
              <a:rPr lang="en-US" altLang="id-ID" dirty="0" err="1"/>
              <a:t>watak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karakter</a:t>
            </a:r>
            <a:r>
              <a:rPr lang="en-US" altLang="id-ID" dirty="0"/>
              <a:t> </a:t>
            </a:r>
            <a:r>
              <a:rPr lang="en-US" altLang="id-ID" dirty="0" err="1"/>
              <a:t>lawan</a:t>
            </a:r>
            <a:r>
              <a:rPr lang="en-US" altLang="id-ID" dirty="0"/>
              <a:t> dialog </a:t>
            </a:r>
            <a:r>
              <a:rPr lang="en-US" altLang="id-ID" dirty="0" err="1"/>
              <a:t>kita</a:t>
            </a:r>
            <a:r>
              <a:rPr lang="en-US" altLang="id-ID" dirty="0"/>
              <a:t>.</a:t>
            </a:r>
          </a:p>
          <a:p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konteks</a:t>
            </a:r>
            <a:r>
              <a:rPr lang="en-US" altLang="id-ID" dirty="0"/>
              <a:t> IMK </a:t>
            </a:r>
            <a:r>
              <a:rPr lang="en-US" altLang="id-ID" dirty="0" err="1"/>
              <a:t>maka</a:t>
            </a:r>
            <a:r>
              <a:rPr lang="en-US" altLang="id-ID" dirty="0"/>
              <a:t> </a:t>
            </a:r>
            <a:r>
              <a:rPr lang="en-US" altLang="id-ID" dirty="0" err="1"/>
              <a:t>perancang</a:t>
            </a:r>
            <a:r>
              <a:rPr lang="en-US" altLang="id-ID" dirty="0"/>
              <a:t> </a:t>
            </a:r>
            <a:r>
              <a:rPr lang="en-US" altLang="id-ID" dirty="0" err="1"/>
              <a:t>terutama</a:t>
            </a:r>
            <a:r>
              <a:rPr lang="en-US" altLang="id-ID" dirty="0"/>
              <a:t>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memahami</a:t>
            </a:r>
            <a:r>
              <a:rPr lang="en-US" altLang="id-ID" dirty="0"/>
              <a:t> </a:t>
            </a:r>
            <a:r>
              <a:rPr lang="en-US" altLang="id-ID" dirty="0" err="1"/>
              <a:t>psikologi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, yang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faktor</a:t>
            </a:r>
            <a:r>
              <a:rPr lang="en-US" altLang="id-ID" dirty="0"/>
              <a:t> </a:t>
            </a:r>
            <a:r>
              <a:rPr lang="en-US" altLang="id-ID" dirty="0" err="1"/>
              <a:t>penentu</a:t>
            </a:r>
            <a:r>
              <a:rPr lang="en-US" altLang="id-ID" dirty="0"/>
              <a:t> </a:t>
            </a:r>
            <a:r>
              <a:rPr lang="en-US" altLang="id-ID" dirty="0" err="1"/>
              <a:t>keberhasilan</a:t>
            </a:r>
            <a:r>
              <a:rPr lang="en-US" altLang="id-ID" dirty="0"/>
              <a:t> </a:t>
            </a:r>
            <a:r>
              <a:rPr lang="en-US" altLang="id-ID" dirty="0" err="1"/>
              <a:t>interaksi</a:t>
            </a:r>
            <a:r>
              <a:rPr lang="en-US" altLang="id-ID" dirty="0"/>
              <a:t>.</a:t>
            </a:r>
          </a:p>
          <a:p>
            <a:endParaRPr lang="en-US" altLang="id-ID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Keterkaitan</a:t>
            </a:r>
            <a:r>
              <a:rPr lang="en-US" altLang="id-ID" b="1" dirty="0">
                <a:solidFill>
                  <a:srgbClr val="00B0F0"/>
                </a:solidFill>
              </a:rPr>
              <a:t> IMK </a:t>
            </a:r>
            <a:r>
              <a:rPr lang="en-US" altLang="id-ID" b="1" dirty="0" err="1">
                <a:solidFill>
                  <a:srgbClr val="00B0F0"/>
                </a:solidFill>
              </a:rPr>
              <a:t>dengan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br>
              <a:rPr lang="en-US" altLang="id-ID" b="1" dirty="0">
                <a:solidFill>
                  <a:srgbClr val="00B0F0"/>
                </a:solidFill>
              </a:rPr>
            </a:br>
            <a:r>
              <a:rPr lang="en-US" altLang="id-ID" b="1" dirty="0" err="1">
                <a:solidFill>
                  <a:srgbClr val="00B0F0"/>
                </a:solidFill>
              </a:rPr>
              <a:t>Disiplin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Ilmu</a:t>
            </a:r>
            <a:r>
              <a:rPr lang="en-US" altLang="id-ID" b="1" dirty="0">
                <a:solidFill>
                  <a:srgbClr val="00B0F0"/>
                </a:solidFill>
              </a:rPr>
              <a:t> Lain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362199"/>
            <a:ext cx="7886700" cy="3814763"/>
          </a:xfrm>
        </p:spPr>
        <p:txBody>
          <a:bodyPr/>
          <a:lstStyle/>
          <a:p>
            <a:pPr marL="571500" indent="-571500"/>
            <a:r>
              <a:rPr lang="en-US" altLang="id-ID" b="1" dirty="0" err="1"/>
              <a:t>Teknik</a:t>
            </a:r>
            <a:r>
              <a:rPr lang="en-US" altLang="id-ID" b="1" dirty="0"/>
              <a:t> </a:t>
            </a:r>
            <a:r>
              <a:rPr lang="en-US" altLang="id-ID" b="1" dirty="0" err="1"/>
              <a:t>Elektronika</a:t>
            </a:r>
            <a:r>
              <a:rPr lang="en-US" altLang="id-ID" b="1" dirty="0"/>
              <a:t> </a:t>
            </a:r>
            <a:r>
              <a:rPr lang="en-US" altLang="id-ID" b="1" dirty="0" err="1"/>
              <a:t>dan</a:t>
            </a:r>
            <a:r>
              <a:rPr lang="en-US" altLang="id-ID" b="1" dirty="0"/>
              <a:t> </a:t>
            </a:r>
            <a:r>
              <a:rPr lang="en-US" altLang="id-ID" b="1" dirty="0" err="1"/>
              <a:t>Komputer</a:t>
            </a:r>
            <a:r>
              <a:rPr lang="en-US" altLang="id-ID" dirty="0"/>
              <a:t>. </a:t>
            </a:r>
          </a:p>
          <a:p>
            <a:pPr marL="571500" indent="-571500"/>
            <a:r>
              <a:rPr lang="en-US" altLang="id-ID" b="1" dirty="0" err="1"/>
              <a:t>Psikologi</a:t>
            </a:r>
            <a:r>
              <a:rPr lang="en-US" altLang="id-ID" b="1" dirty="0"/>
              <a:t>.</a:t>
            </a:r>
            <a:r>
              <a:rPr lang="en-US" altLang="id-ID" dirty="0"/>
              <a:t> </a:t>
            </a:r>
          </a:p>
          <a:p>
            <a:pPr marL="571500" indent="-571500"/>
            <a:r>
              <a:rPr lang="en-US" altLang="id-ID" b="1" dirty="0" err="1"/>
              <a:t>Perancangan</a:t>
            </a:r>
            <a:r>
              <a:rPr lang="en-US" altLang="id-ID" b="1" dirty="0"/>
              <a:t> </a:t>
            </a:r>
            <a:r>
              <a:rPr lang="en-US" altLang="id-ID" b="1" dirty="0" err="1"/>
              <a:t>grafis</a:t>
            </a:r>
            <a:r>
              <a:rPr lang="en-US" altLang="id-ID" b="1" dirty="0"/>
              <a:t> </a:t>
            </a:r>
            <a:r>
              <a:rPr lang="en-US" altLang="id-ID" b="1" dirty="0" err="1"/>
              <a:t>dan</a:t>
            </a:r>
            <a:r>
              <a:rPr lang="en-US" altLang="id-ID" b="1" dirty="0"/>
              <a:t> </a:t>
            </a:r>
            <a:r>
              <a:rPr lang="en-US" altLang="id-ID" b="1" dirty="0" err="1"/>
              <a:t>tipografi</a:t>
            </a:r>
            <a:r>
              <a:rPr lang="en-US" altLang="id-ID" b="1" dirty="0"/>
              <a:t>.</a:t>
            </a:r>
            <a:r>
              <a:rPr lang="en-US" altLang="id-ID" dirty="0"/>
              <a:t> </a:t>
            </a:r>
          </a:p>
          <a:p>
            <a:pPr marL="571500" indent="-571500"/>
            <a:r>
              <a:rPr lang="en-US" altLang="id-ID" b="1" dirty="0" err="1"/>
              <a:t>Ergonomis</a:t>
            </a:r>
            <a:r>
              <a:rPr lang="en-US" altLang="id-ID" b="1" dirty="0"/>
              <a:t>.</a:t>
            </a:r>
          </a:p>
          <a:p>
            <a:pPr marL="571500" indent="-571500"/>
            <a:r>
              <a:rPr lang="en-US" altLang="id-ID" b="1" dirty="0" err="1"/>
              <a:t>Antropologi</a:t>
            </a:r>
            <a:r>
              <a:rPr lang="en-US" altLang="id-ID" b="1" dirty="0"/>
              <a:t>.</a:t>
            </a:r>
          </a:p>
          <a:p>
            <a:pPr marL="571500" indent="-571500"/>
            <a:r>
              <a:rPr lang="en-US" altLang="id-ID" b="1" dirty="0" err="1"/>
              <a:t>Linguistik</a:t>
            </a:r>
            <a:r>
              <a:rPr lang="en-US" altLang="id-ID" b="1" dirty="0"/>
              <a:t>.</a:t>
            </a:r>
          </a:p>
          <a:p>
            <a:pPr marL="571500" indent="-571500"/>
            <a:r>
              <a:rPr lang="en-US" altLang="id-ID" b="1" dirty="0" err="1"/>
              <a:t>Sosiologi</a:t>
            </a:r>
            <a:r>
              <a:rPr lang="en-US" altLang="id-ID" b="1" dirty="0"/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01246" y="609600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Bidang-Bidang</a:t>
            </a:r>
            <a:r>
              <a:rPr lang="en-US" altLang="id-ID" sz="3500" b="1" dirty="0">
                <a:solidFill>
                  <a:srgbClr val="00B0F0"/>
                </a:solidFill>
              </a:rPr>
              <a:t> yang </a:t>
            </a:r>
            <a:r>
              <a:rPr lang="en-US" altLang="id-ID" sz="3500" b="1" dirty="0" err="1">
                <a:solidFill>
                  <a:srgbClr val="00B0F0"/>
                </a:solidFill>
              </a:rPr>
              <a:t>berkaitan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dengan</a:t>
            </a:r>
            <a:r>
              <a:rPr lang="en-US" altLang="id-ID" sz="3500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77800" y="2286000"/>
            <a:ext cx="8785225" cy="431164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id-ID" sz="2400" dirty="0" err="1"/>
              <a:t>Ilmu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Komputer</a:t>
            </a:r>
            <a:r>
              <a:rPr lang="en-US" altLang="id-ID" sz="24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Komponen</a:t>
            </a:r>
            <a:r>
              <a:rPr lang="en-US" altLang="id-ID" dirty="0"/>
              <a:t> </a:t>
            </a:r>
            <a:r>
              <a:rPr lang="en-US" altLang="id-ID" dirty="0" err="1"/>
              <a:t>utama</a:t>
            </a:r>
            <a:r>
              <a:rPr lang="en-US" altLang="id-ID" dirty="0"/>
              <a:t> =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Teknik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Elektro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Sisi</a:t>
            </a:r>
            <a:r>
              <a:rPr lang="en-US" altLang="id-ID" dirty="0"/>
              <a:t> </a:t>
            </a:r>
            <a:r>
              <a:rPr lang="en-US" altLang="id-ID" dirty="0" err="1"/>
              <a:t>perangkat</a:t>
            </a:r>
            <a:r>
              <a:rPr lang="en-US" altLang="id-ID" dirty="0"/>
              <a:t> </a:t>
            </a:r>
            <a:r>
              <a:rPr lang="en-US" altLang="id-ID" dirty="0" err="1"/>
              <a:t>keras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Psikologi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Sifat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kebiasaan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Perancangan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Grafis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Tampilan</a:t>
            </a:r>
            <a:r>
              <a:rPr lang="en-US" altLang="id-ID" dirty="0"/>
              <a:t> </a:t>
            </a:r>
            <a:r>
              <a:rPr lang="en-US" altLang="id-ID" dirty="0" err="1"/>
              <a:t>Grafis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3040" y="609600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Bidang-Bidang</a:t>
            </a:r>
            <a:r>
              <a:rPr lang="en-US" altLang="id-ID" sz="3500" b="1" dirty="0">
                <a:solidFill>
                  <a:srgbClr val="00B0F0"/>
                </a:solidFill>
              </a:rPr>
              <a:t> yang </a:t>
            </a:r>
            <a:r>
              <a:rPr lang="en-US" altLang="id-ID" sz="3500" b="1" dirty="0" err="1">
                <a:solidFill>
                  <a:srgbClr val="00B0F0"/>
                </a:solidFill>
              </a:rPr>
              <a:t>berkaitan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dengan</a:t>
            </a:r>
            <a:r>
              <a:rPr lang="en-US" altLang="id-ID" sz="3500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177800" y="2286000"/>
            <a:ext cx="8785225" cy="431164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id-ID" sz="2400" dirty="0" err="1"/>
              <a:t>Ergonomik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Lingkungan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Antropologi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Ilmu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Linguistik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/>
              <a:t>Bahasa </a:t>
            </a:r>
            <a:r>
              <a:rPr lang="en-US" altLang="id-ID" dirty="0" err="1"/>
              <a:t>komunikasi</a:t>
            </a:r>
            <a:endParaRPr lang="en-US" altLang="id-ID" dirty="0"/>
          </a:p>
          <a:p>
            <a:pPr>
              <a:lnSpc>
                <a:spcPct val="80000"/>
              </a:lnSpc>
            </a:pPr>
            <a:r>
              <a:rPr lang="en-US" altLang="id-ID" sz="2400" dirty="0" err="1"/>
              <a:t>Sosiologi</a:t>
            </a:r>
            <a:endParaRPr lang="en-US" altLang="id-ID" sz="2400" dirty="0"/>
          </a:p>
          <a:p>
            <a:pPr lvl="1">
              <a:lnSpc>
                <a:spcPct val="80000"/>
              </a:lnSpc>
            </a:pPr>
            <a:r>
              <a:rPr lang="en-US" altLang="id-ID" dirty="0" err="1"/>
              <a:t>Kaitan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struktur</a:t>
            </a:r>
            <a:r>
              <a:rPr lang="en-US" altLang="id-ID" dirty="0"/>
              <a:t> </a:t>
            </a:r>
            <a:r>
              <a:rPr lang="en-US" altLang="id-ID" dirty="0" err="1"/>
              <a:t>sosial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46676983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3237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Perancang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285999"/>
            <a:ext cx="7886700" cy="3890963"/>
          </a:xfrm>
        </p:spPr>
        <p:txBody>
          <a:bodyPr/>
          <a:lstStyle/>
          <a:p>
            <a:r>
              <a:rPr lang="en-US" altLang="id-ID" dirty="0" err="1"/>
              <a:t>Membutuhkan</a:t>
            </a:r>
            <a:r>
              <a:rPr lang="en-US" altLang="id-ID" dirty="0"/>
              <a:t> </a:t>
            </a:r>
            <a:r>
              <a:rPr lang="en-US" altLang="id-ID" dirty="0" err="1"/>
              <a:t>pengetahuan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endParaRPr lang="en-US" altLang="id-ID" dirty="0"/>
          </a:p>
          <a:p>
            <a:pPr lvl="1"/>
            <a:r>
              <a:rPr lang="en-US" altLang="id-ID" dirty="0" err="1"/>
              <a:t>Tujuan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endParaRPr lang="en-US" altLang="id-ID" dirty="0"/>
          </a:p>
          <a:p>
            <a:pPr lvl="1"/>
            <a:r>
              <a:rPr lang="en-US" altLang="id-ID" dirty="0" err="1"/>
              <a:t>Kemampuan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keterbatasan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endParaRPr lang="en-US" altLang="id-ID" dirty="0"/>
          </a:p>
          <a:p>
            <a:pPr lvl="1"/>
            <a:r>
              <a:rPr lang="en-US" altLang="id-ID" dirty="0" err="1"/>
              <a:t>Kemampuan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keterbatasan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pPr lvl="1"/>
            <a:r>
              <a:rPr lang="en-US" altLang="id-ID" dirty="0" err="1"/>
              <a:t>Pekerjaan</a:t>
            </a:r>
            <a:r>
              <a:rPr lang="en-US" altLang="id-ID" dirty="0"/>
              <a:t> </a:t>
            </a:r>
          </a:p>
          <a:p>
            <a:pPr lvl="1"/>
            <a:r>
              <a:rPr lang="en-US" altLang="id-ID" dirty="0" err="1"/>
              <a:t>Aspek</a:t>
            </a:r>
            <a:r>
              <a:rPr lang="en-US" altLang="id-ID" dirty="0"/>
              <a:t> </a:t>
            </a:r>
            <a:r>
              <a:rPr lang="en-US" altLang="id-ID" dirty="0" err="1"/>
              <a:t>sosial</a:t>
            </a:r>
            <a:endParaRPr lang="en-US" altLang="id-ID" dirty="0"/>
          </a:p>
          <a:p>
            <a:pPr lvl="1"/>
            <a:r>
              <a:rPr lang="en-US" altLang="id-ID" dirty="0" err="1"/>
              <a:t>Aspek</a:t>
            </a:r>
            <a:r>
              <a:rPr lang="en-US" altLang="id-ID" dirty="0"/>
              <a:t> </a:t>
            </a:r>
            <a:r>
              <a:rPr lang="en-US" altLang="id-ID" dirty="0" err="1"/>
              <a:t>Organisasi</a:t>
            </a:r>
            <a:endParaRPr lang="en-US" altLang="id-ID" dirty="0"/>
          </a:p>
          <a:p>
            <a:pPr lvl="1"/>
            <a:r>
              <a:rPr lang="en-US" altLang="id-ID" dirty="0" err="1"/>
              <a:t>Lingkungan</a:t>
            </a:r>
            <a:r>
              <a:rPr lang="en-US" altLang="id-ID" dirty="0"/>
              <a:t> </a:t>
            </a:r>
            <a:r>
              <a:rPr lang="en-US" altLang="id-ID" dirty="0" err="1"/>
              <a:t>kerja</a:t>
            </a:r>
            <a:endParaRPr lang="en-US" altLang="id-ID" dirty="0"/>
          </a:p>
          <a:p>
            <a:pPr lvl="1"/>
            <a:r>
              <a:rPr lang="en-US" altLang="id-ID" dirty="0" err="1"/>
              <a:t>Interaksi</a:t>
            </a:r>
            <a:r>
              <a:rPr lang="en-US" altLang="id-ID" dirty="0"/>
              <a:t> </a:t>
            </a:r>
            <a:r>
              <a:rPr lang="en-US" altLang="id-ID" dirty="0" err="1"/>
              <a:t>diantara</a:t>
            </a:r>
            <a:r>
              <a:rPr lang="en-US" altLang="id-ID" dirty="0"/>
              <a:t> </a:t>
            </a:r>
            <a:r>
              <a:rPr lang="en-US" altLang="id-ID" dirty="0" err="1"/>
              <a:t>elemen-elemen</a:t>
            </a:r>
            <a:r>
              <a:rPr lang="en-US" altLang="id-ID" dirty="0"/>
              <a:t> di </a:t>
            </a:r>
            <a:r>
              <a:rPr lang="en-US" altLang="id-ID" dirty="0" err="1"/>
              <a:t>atas</a:t>
            </a:r>
            <a:endParaRPr lang="en-US" altLang="id-ID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580231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Konfigurasi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dasar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komputer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dan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Interaksi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dengan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manusia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406525" y="2605088"/>
            <a:ext cx="121920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id-ID" sz="2400">
                <a:latin typeface="Times New Roman" panose="02020603050405020304" pitchFamily="18" charset="0"/>
              </a:rPr>
              <a:t>INPUT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6588125" y="2605088"/>
            <a:ext cx="144780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id-ID" sz="2400">
                <a:latin typeface="Times New Roman" panose="02020603050405020304" pitchFamily="18" charset="0"/>
              </a:rPr>
              <a:t>OUTPUT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073525" y="2605088"/>
            <a:ext cx="1447800" cy="4699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id-ID" sz="2400">
                <a:latin typeface="Times New Roman" panose="02020603050405020304" pitchFamily="18" charset="0"/>
              </a:rPr>
              <a:t>PROSES</a:t>
            </a:r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>
            <a:off x="2625725" y="2833688"/>
            <a:ext cx="1447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>
            <a:off x="5521325" y="2833688"/>
            <a:ext cx="1066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4427538" y="4548188"/>
            <a:ext cx="1000125" cy="376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id-ID">
                <a:latin typeface="Impact" panose="020B0806030902050204" pitchFamily="34" charset="0"/>
              </a:rPr>
              <a:t>End User</a:t>
            </a:r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 flipH="1">
            <a:off x="1835150" y="4765675"/>
            <a:ext cx="2449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V="1">
            <a:off x="1835150" y="3252788"/>
            <a:ext cx="0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>
            <a:off x="7308850" y="3181350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>
            <a:off x="5435600" y="4765675"/>
            <a:ext cx="187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2286000" y="4692650"/>
            <a:ext cx="917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id-ID" sz="1600"/>
              <a:t>perintah</a:t>
            </a:r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6156325" y="4692650"/>
            <a:ext cx="600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id-ID" sz="1600"/>
              <a:t>hasil</a:t>
            </a:r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882650" y="5551487"/>
            <a:ext cx="76327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id-ID" sz="2400" dirty="0" err="1"/>
              <a:t>Umumnya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Interaksi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Manusia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Komputer</a:t>
            </a:r>
            <a:r>
              <a:rPr lang="en-US" altLang="id-ID" sz="2400" dirty="0"/>
              <a:t> (</a:t>
            </a:r>
            <a:r>
              <a:rPr lang="en-US" altLang="id-ID" sz="2400" dirty="0" err="1"/>
              <a:t>pengguna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saling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berinteraksi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komputer</a:t>
            </a:r>
            <a:r>
              <a:rPr lang="en-US" altLang="id-ID" sz="2400" dirty="0"/>
              <a:t>) </a:t>
            </a:r>
            <a:r>
              <a:rPr lang="en-US" altLang="id-ID" sz="2400" dirty="0" err="1"/>
              <a:t>dilakukan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lewat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masukan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keluaran</a:t>
            </a:r>
            <a:endParaRPr lang="en-US" altLang="id-ID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63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nimBg="1"/>
      <p:bldP spid="63492" grpId="0" animBg="1"/>
      <p:bldP spid="63493" grpId="0" animBg="1"/>
      <p:bldP spid="63496" grpId="0" animBg="1"/>
      <p:bldP spid="63501" grpId="0"/>
      <p:bldP spid="63502" grpId="0"/>
      <p:bldP spid="6350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Contoh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448594"/>
            <a:ext cx="355282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448594"/>
            <a:ext cx="35718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9066213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2" name="Line 6"/>
          <p:cNvSpPr>
            <a:spLocks noChangeShapeType="1"/>
          </p:cNvSpPr>
          <p:nvPr/>
        </p:nvSpPr>
        <p:spPr bwMode="auto">
          <a:xfrm>
            <a:off x="4067175" y="2276475"/>
            <a:ext cx="7921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 flipH="1">
            <a:off x="5148263" y="3716338"/>
            <a:ext cx="649287" cy="3603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Komponen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Utama</a:t>
            </a:r>
            <a:r>
              <a:rPr lang="en-US" altLang="id-ID" sz="3500" b="1" dirty="0">
                <a:solidFill>
                  <a:srgbClr val="00B0F0"/>
                </a:solidFill>
              </a:rPr>
              <a:t> Program </a:t>
            </a:r>
            <a:r>
              <a:rPr lang="en-US" altLang="id-ID" sz="3500" b="1" dirty="0" err="1">
                <a:solidFill>
                  <a:srgbClr val="00B0F0"/>
                </a:solidFill>
              </a:rPr>
              <a:t>Aplikasi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362199"/>
            <a:ext cx="7886700" cy="3814763"/>
          </a:xfrm>
        </p:spPr>
        <p:txBody>
          <a:bodyPr/>
          <a:lstStyle/>
          <a:p>
            <a:r>
              <a:rPr lang="en-US" altLang="id-ID" dirty="0" err="1"/>
              <a:t>Bagian</a:t>
            </a:r>
            <a:r>
              <a:rPr lang="en-US" altLang="id-ID" dirty="0"/>
              <a:t> </a:t>
            </a:r>
            <a:r>
              <a:rPr lang="en-US" altLang="id-ID" dirty="0" err="1"/>
              <a:t>antarmuka</a:t>
            </a:r>
            <a:endParaRPr lang="en-US" altLang="id-ID" dirty="0"/>
          </a:p>
          <a:p>
            <a:pPr lvl="1"/>
            <a:r>
              <a:rPr lang="en-US" altLang="id-ID" dirty="0" err="1"/>
              <a:t>Berfungsi</a:t>
            </a:r>
            <a:r>
              <a:rPr lang="en-US" altLang="id-ID" dirty="0"/>
              <a:t> </a:t>
            </a:r>
            <a:r>
              <a:rPr lang="en-US" altLang="id-ID" dirty="0" err="1"/>
              <a:t>sebagai</a:t>
            </a:r>
            <a:r>
              <a:rPr lang="en-US" altLang="id-ID" dirty="0"/>
              <a:t> </a:t>
            </a:r>
            <a:r>
              <a:rPr lang="en-US" altLang="id-ID" dirty="0" err="1"/>
              <a:t>sarana</a:t>
            </a:r>
            <a:r>
              <a:rPr lang="en-US" altLang="id-ID" dirty="0"/>
              <a:t> dialog </a:t>
            </a:r>
            <a:r>
              <a:rPr lang="en-US" altLang="id-ID" dirty="0" err="1"/>
              <a:t>antara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r>
              <a:rPr lang="en-US" altLang="id-ID" dirty="0" err="1"/>
              <a:t>Bagian</a:t>
            </a:r>
            <a:r>
              <a:rPr lang="en-US" altLang="id-ID" dirty="0"/>
              <a:t> </a:t>
            </a:r>
            <a:r>
              <a:rPr lang="en-US" altLang="id-ID" dirty="0" err="1"/>
              <a:t>aplikasi</a:t>
            </a:r>
            <a:endParaRPr lang="en-US" altLang="id-ID" dirty="0"/>
          </a:p>
          <a:p>
            <a:pPr lvl="1"/>
            <a:r>
              <a:rPr lang="en-US" altLang="id-ID" dirty="0" err="1"/>
              <a:t>Berfungsi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menghasilkan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</a:t>
            </a:r>
            <a:r>
              <a:rPr lang="en-US" altLang="id-ID" dirty="0" err="1"/>
              <a:t>berdasarkan</a:t>
            </a:r>
            <a:r>
              <a:rPr lang="en-US" altLang="id-ID" dirty="0"/>
              <a:t> </a:t>
            </a:r>
            <a:r>
              <a:rPr lang="en-US" altLang="id-ID" dirty="0" err="1"/>
              <a:t>olahan</a:t>
            </a:r>
            <a:r>
              <a:rPr lang="en-US" altLang="id-ID" dirty="0"/>
              <a:t> data yang </a:t>
            </a:r>
            <a:r>
              <a:rPr lang="en-US" altLang="id-ID" dirty="0" err="1"/>
              <a:t>sudah</a:t>
            </a:r>
            <a:r>
              <a:rPr lang="en-US" altLang="id-ID" dirty="0"/>
              <a:t> </a:t>
            </a:r>
            <a:r>
              <a:rPr lang="en-US" altLang="id-ID" dirty="0" err="1"/>
              <a:t>dimasukkan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lewat</a:t>
            </a:r>
            <a:r>
              <a:rPr lang="en-US" altLang="id-ID" dirty="0"/>
              <a:t> </a:t>
            </a:r>
            <a:r>
              <a:rPr lang="en-US" altLang="id-ID" dirty="0" err="1"/>
              <a:t>algoritma</a:t>
            </a:r>
            <a:r>
              <a:rPr lang="en-US" altLang="id-ID" dirty="0"/>
              <a:t> yang </a:t>
            </a:r>
            <a:r>
              <a:rPr lang="en-US" altLang="id-ID" dirty="0" err="1"/>
              <a:t>disyaratkan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aplikasi</a:t>
            </a:r>
            <a:r>
              <a:rPr lang="en-US" altLang="id-ID" dirty="0"/>
              <a:t> </a:t>
            </a:r>
            <a:r>
              <a:rPr lang="en-US" altLang="id-ID" dirty="0" err="1"/>
              <a:t>tersebut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Komponen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Utama</a:t>
            </a:r>
            <a:r>
              <a:rPr lang="en-US" altLang="id-ID" sz="3500" b="1" dirty="0">
                <a:solidFill>
                  <a:srgbClr val="00B0F0"/>
                </a:solidFill>
              </a:rPr>
              <a:t> Program </a:t>
            </a:r>
            <a:r>
              <a:rPr lang="en-US" altLang="id-ID" sz="3500" b="1" dirty="0" err="1">
                <a:solidFill>
                  <a:srgbClr val="00B0F0"/>
                </a:solidFill>
              </a:rPr>
              <a:t>Aplikasi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133599"/>
            <a:ext cx="7886700" cy="4043363"/>
          </a:xfrm>
        </p:spPr>
        <p:txBody>
          <a:bodyPr/>
          <a:lstStyle/>
          <a:p>
            <a:r>
              <a:rPr lang="en-US" altLang="id-ID" dirty="0"/>
              <a:t>Myers (1989)</a:t>
            </a:r>
          </a:p>
          <a:p>
            <a:pPr lvl="1"/>
            <a:r>
              <a:rPr lang="en-US" altLang="id-ID" dirty="0" err="1"/>
              <a:t>Penelitian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berbagai</a:t>
            </a:r>
            <a:r>
              <a:rPr lang="en-US" altLang="id-ID" dirty="0"/>
              <a:t> </a:t>
            </a:r>
            <a:r>
              <a:rPr lang="en-US" altLang="id-ID" dirty="0" err="1"/>
              <a:t>aplikasi</a:t>
            </a:r>
            <a:r>
              <a:rPr lang="en-US" altLang="id-ID" dirty="0"/>
              <a:t> </a:t>
            </a:r>
            <a:r>
              <a:rPr lang="en-US" altLang="id-ID" dirty="0" err="1"/>
              <a:t>kecerdasan</a:t>
            </a:r>
            <a:r>
              <a:rPr lang="en-US" altLang="id-ID" dirty="0"/>
              <a:t> </a:t>
            </a:r>
            <a:r>
              <a:rPr lang="en-US" altLang="id-ID" dirty="0" err="1"/>
              <a:t>buatan</a:t>
            </a:r>
            <a:r>
              <a:rPr lang="en-US" altLang="id-ID" dirty="0"/>
              <a:t> </a:t>
            </a:r>
            <a:r>
              <a:rPr lang="en-US" altLang="id-ID" dirty="0" err="1"/>
              <a:t>menunjukkan</a:t>
            </a:r>
            <a:r>
              <a:rPr lang="en-US" altLang="id-ID" dirty="0"/>
              <a:t> </a:t>
            </a:r>
            <a:r>
              <a:rPr lang="en-US" altLang="id-ID" dirty="0" err="1"/>
              <a:t>bahwa</a:t>
            </a:r>
            <a:r>
              <a:rPr lang="en-US" altLang="id-ID" dirty="0"/>
              <a:t> 40-50%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keseluruhan</a:t>
            </a:r>
            <a:r>
              <a:rPr lang="en-US" altLang="id-ID" dirty="0"/>
              <a:t> statemen program </a:t>
            </a:r>
            <a:r>
              <a:rPr lang="en-US" altLang="id-ID" dirty="0" err="1"/>
              <a:t>aplikasi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memori</a:t>
            </a:r>
            <a:r>
              <a:rPr lang="en-US" altLang="id-ID" dirty="0"/>
              <a:t> yang </a:t>
            </a:r>
            <a:r>
              <a:rPr lang="en-US" altLang="id-ID" dirty="0" err="1"/>
              <a:t>ada</a:t>
            </a:r>
            <a:r>
              <a:rPr lang="en-US" altLang="id-ID" dirty="0"/>
              <a:t> </a:t>
            </a:r>
            <a:r>
              <a:rPr lang="en-US" altLang="id-ID" dirty="0" err="1"/>
              <a:t>diperuntukan</a:t>
            </a:r>
            <a:r>
              <a:rPr lang="en-US" altLang="id-ID" dirty="0"/>
              <a:t> </a:t>
            </a:r>
            <a:r>
              <a:rPr lang="en-US" altLang="id-ID" dirty="0" err="1"/>
              <a:t>bagi</a:t>
            </a:r>
            <a:r>
              <a:rPr lang="en-US" altLang="id-ID" dirty="0"/>
              <a:t> </a:t>
            </a:r>
            <a:r>
              <a:rPr lang="en-US" altLang="id-ID" dirty="0" err="1"/>
              <a:t>pengembangan</a:t>
            </a:r>
            <a:r>
              <a:rPr lang="en-US" altLang="id-ID" dirty="0"/>
              <a:t> </a:t>
            </a:r>
            <a:r>
              <a:rPr lang="en-US" altLang="id-ID" dirty="0" err="1"/>
              <a:t>antarmukanya</a:t>
            </a:r>
            <a:r>
              <a:rPr lang="en-US" altLang="id-ID" dirty="0"/>
              <a:t>.</a:t>
            </a:r>
          </a:p>
          <a:p>
            <a:pPr lvl="1"/>
            <a:r>
              <a:rPr lang="en-US" altLang="id-ID" dirty="0" err="1"/>
              <a:t>Antarmuka</a:t>
            </a:r>
            <a:r>
              <a:rPr lang="en-US" altLang="id-ID" dirty="0"/>
              <a:t> </a:t>
            </a:r>
            <a:r>
              <a:rPr lang="en-US" altLang="id-ID" dirty="0" err="1"/>
              <a:t>menjadi</a:t>
            </a:r>
            <a:r>
              <a:rPr lang="en-US" altLang="id-ID" dirty="0"/>
              <a:t> </a:t>
            </a:r>
            <a:r>
              <a:rPr lang="en-US" altLang="id-ID" dirty="0" err="1"/>
              <a:t>bagian</a:t>
            </a:r>
            <a:r>
              <a:rPr lang="en-US" altLang="id-ID" dirty="0"/>
              <a:t> yang </a:t>
            </a:r>
            <a:r>
              <a:rPr lang="en-US" altLang="id-ID" dirty="0" err="1"/>
              <a:t>sangat</a:t>
            </a:r>
            <a:r>
              <a:rPr lang="en-US" altLang="id-ID" dirty="0"/>
              <a:t> </a:t>
            </a:r>
            <a:r>
              <a:rPr lang="en-US" altLang="id-ID" dirty="0" err="1"/>
              <a:t>penting</a:t>
            </a:r>
            <a:r>
              <a:rPr lang="en-US" altLang="id-ID" dirty="0"/>
              <a:t>.</a:t>
            </a:r>
          </a:p>
          <a:p>
            <a:endParaRPr lang="en-US" altLang="id-ID" dirty="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algn="ctr"/>
            <a:r>
              <a:rPr lang="en-US" altLang="id-ID" b="1" dirty="0" err="1">
                <a:solidFill>
                  <a:srgbClr val="00B0F0"/>
                </a:solidFill>
              </a:rPr>
              <a:t>Antarmuka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Telepon</a:t>
            </a:r>
            <a:endParaRPr lang="en-US" altLang="id-ID" b="1" dirty="0">
              <a:solidFill>
                <a:srgbClr val="00B0F0"/>
              </a:solidFill>
            </a:endParaRP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143000"/>
            <a:ext cx="8229600" cy="54102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6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444500" y="626598"/>
            <a:ext cx="7543800" cy="1295400"/>
          </a:xfrm>
        </p:spPr>
        <p:txBody>
          <a:bodyPr/>
          <a:lstStyle/>
          <a:p>
            <a:pPr algn="ctr"/>
            <a:r>
              <a:rPr lang="en-US" altLang="id-ID" b="1" dirty="0" err="1">
                <a:solidFill>
                  <a:srgbClr val="00B0F0"/>
                </a:solidFill>
              </a:rPr>
              <a:t>Antarmuka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pada</a:t>
            </a:r>
            <a:r>
              <a:rPr lang="en-US" altLang="id-ID" b="1" dirty="0">
                <a:solidFill>
                  <a:srgbClr val="00B0F0"/>
                </a:solidFill>
              </a:rPr>
              <a:t> HP</a:t>
            </a:r>
          </a:p>
        </p:txBody>
      </p:sp>
      <p:pic>
        <p:nvPicPr>
          <p:cNvPr id="33809" name="Picture 17" descr="Hasil gambar untuk smartph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38410"/>
            <a:ext cx="5943600" cy="333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Antarmuka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Kamera</a:t>
            </a:r>
            <a:r>
              <a:rPr lang="en-US" altLang="id-ID" b="1" dirty="0">
                <a:solidFill>
                  <a:srgbClr val="00B0F0"/>
                </a:solidFill>
              </a:rPr>
              <a:t> Digital</a:t>
            </a:r>
          </a:p>
        </p:txBody>
      </p:sp>
      <p:pic>
        <p:nvPicPr>
          <p:cNvPr id="39947" name="Picture 11" descr="allroundview-00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1667"/>
          <a:stretch>
            <a:fillRect/>
          </a:stretch>
        </p:blipFill>
        <p:spPr bwMode="auto">
          <a:xfrm>
            <a:off x="4495800" y="2819400"/>
            <a:ext cx="4343400" cy="372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9" name="Picture 13" descr="Hasil gambar untuk interface kamera digi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504950"/>
            <a:ext cx="4388304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79437"/>
            <a:ext cx="7886700" cy="1325563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Definisi</a:t>
            </a:r>
            <a:r>
              <a:rPr lang="en-US" altLang="id-ID" b="1" dirty="0">
                <a:solidFill>
                  <a:srgbClr val="00B0F0"/>
                </a:solidFill>
              </a:rPr>
              <a:t> lain IMK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209799"/>
            <a:ext cx="7886700" cy="3967163"/>
          </a:xfrm>
        </p:spPr>
        <p:txBody>
          <a:bodyPr/>
          <a:lstStyle/>
          <a:p>
            <a:r>
              <a:rPr lang="en-US" altLang="id-ID" dirty="0" err="1"/>
              <a:t>Seringkali</a:t>
            </a:r>
            <a:r>
              <a:rPr lang="en-US" altLang="id-ID" dirty="0"/>
              <a:t>, IMK di </a:t>
            </a:r>
            <a:r>
              <a:rPr lang="en-US" altLang="id-ID" dirty="0" err="1"/>
              <a:t>definisikan</a:t>
            </a:r>
            <a:r>
              <a:rPr lang="en-US" altLang="id-ID" dirty="0"/>
              <a:t> </a:t>
            </a:r>
            <a:r>
              <a:rPr lang="en-US" altLang="id-ID" dirty="0" err="1"/>
              <a:t>sebagai</a:t>
            </a:r>
            <a:r>
              <a:rPr lang="en-US" altLang="id-ID" dirty="0"/>
              <a:t> </a:t>
            </a:r>
            <a:r>
              <a:rPr lang="id-ID" altLang="id-ID" dirty="0"/>
              <a:t>studi dan pengembangan antarmuka berbasis komputer dengan tujuan membuat suatu aplikasi lebih mudah dipergunakan oleh manusia.</a:t>
            </a:r>
            <a:endParaRPr lang="en-US" altLang="id-ID" dirty="0"/>
          </a:p>
          <a:p>
            <a:endParaRPr lang="en-US" altLang="id-ID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03237"/>
            <a:ext cx="7886700" cy="1325563"/>
          </a:xfrm>
        </p:spPr>
        <p:txBody>
          <a:bodyPr/>
          <a:lstStyle/>
          <a:p>
            <a:r>
              <a:rPr lang="en-US" altLang="id-ID" sz="3500" b="1" dirty="0" err="1">
                <a:solidFill>
                  <a:srgbClr val="00B0F0"/>
                </a:solidFill>
              </a:rPr>
              <a:t>Strategi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Pengembangan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en-US" altLang="id-ID" sz="3500" b="1" dirty="0" err="1">
                <a:solidFill>
                  <a:srgbClr val="00B0F0"/>
                </a:solidFill>
              </a:rPr>
              <a:t>Antarmuka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057399"/>
            <a:ext cx="7886700" cy="4119563"/>
          </a:xfrm>
        </p:spPr>
        <p:txBody>
          <a:bodyPr>
            <a:normAutofit/>
          </a:bodyPr>
          <a:lstStyle/>
          <a:p>
            <a:r>
              <a:rPr lang="en-US" altLang="id-ID" sz="2400" dirty="0" err="1"/>
              <a:t>Secara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garis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besar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pengembangan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bagian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antarmuka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perlu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memperhatikan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beberapa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hal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sebagai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berikut</a:t>
            </a:r>
            <a:r>
              <a:rPr lang="en-US" altLang="id-ID" sz="2400" dirty="0"/>
              <a:t>:</a:t>
            </a:r>
          </a:p>
          <a:p>
            <a:pPr lvl="1"/>
            <a:r>
              <a:rPr lang="en-US" altLang="id-ID" dirty="0" err="1"/>
              <a:t>Pengetahuan</a:t>
            </a:r>
            <a:r>
              <a:rPr lang="en-US" altLang="id-ID" dirty="0"/>
              <a:t> </a:t>
            </a:r>
            <a:r>
              <a:rPr lang="en-US" altLang="id-ID" dirty="0" err="1"/>
              <a:t>tentang</a:t>
            </a:r>
            <a:r>
              <a:rPr lang="en-US" altLang="id-ID" dirty="0"/>
              <a:t> </a:t>
            </a:r>
            <a:r>
              <a:rPr lang="en-US" altLang="id-ID" dirty="0" err="1"/>
              <a:t>mekanisme</a:t>
            </a:r>
            <a:r>
              <a:rPr lang="en-US" altLang="id-ID" dirty="0"/>
              <a:t> </a:t>
            </a:r>
            <a:r>
              <a:rPr lang="en-US" altLang="id-ID" dirty="0" err="1"/>
              <a:t>fungsi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sebagai</a:t>
            </a:r>
            <a:r>
              <a:rPr lang="en-US" altLang="id-ID" dirty="0"/>
              <a:t>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endParaRPr lang="en-US" altLang="id-ID" dirty="0"/>
          </a:p>
          <a:p>
            <a:pPr lvl="1"/>
            <a:r>
              <a:rPr lang="en-US" altLang="id-ID" dirty="0" err="1"/>
              <a:t>Berbagai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yang </a:t>
            </a:r>
            <a:r>
              <a:rPr lang="en-US" altLang="id-ID" dirty="0" err="1"/>
              <a:t>berhubungan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karakteristik</a:t>
            </a:r>
            <a:r>
              <a:rPr lang="en-US" altLang="id-ID" dirty="0"/>
              <a:t> dialog</a:t>
            </a:r>
          </a:p>
          <a:p>
            <a:pPr lvl="1"/>
            <a:r>
              <a:rPr lang="en-US" altLang="id-ID" dirty="0" err="1"/>
              <a:t>Penggunaan</a:t>
            </a:r>
            <a:r>
              <a:rPr lang="en-US" altLang="id-ID" dirty="0"/>
              <a:t> </a:t>
            </a:r>
            <a:r>
              <a:rPr lang="en-US" altLang="id-ID" dirty="0" err="1"/>
              <a:t>prototipe</a:t>
            </a:r>
            <a:r>
              <a:rPr lang="en-US" altLang="id-ID" dirty="0"/>
              <a:t> yang </a:t>
            </a:r>
            <a:r>
              <a:rPr lang="en-US" altLang="id-ID" dirty="0" err="1"/>
              <a:t>didasarkan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spesifikasi</a:t>
            </a:r>
            <a:r>
              <a:rPr lang="en-US" altLang="id-ID" dirty="0"/>
              <a:t> dialog formal yang </a:t>
            </a:r>
            <a:r>
              <a:rPr lang="en-US" altLang="id-ID" dirty="0" err="1"/>
              <a:t>disusun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bersama-sama</a:t>
            </a:r>
            <a:r>
              <a:rPr lang="en-US" altLang="id-ID" dirty="0"/>
              <a:t> </a:t>
            </a:r>
            <a:r>
              <a:rPr lang="en-US" altLang="id-ID" dirty="0" err="1"/>
              <a:t>antara</a:t>
            </a:r>
            <a:r>
              <a:rPr lang="en-US" altLang="id-ID" dirty="0"/>
              <a:t> (</a:t>
            </a:r>
            <a:r>
              <a:rPr lang="en-US" altLang="id-ID" dirty="0" err="1"/>
              <a:t>calon</a:t>
            </a:r>
            <a:r>
              <a:rPr lang="en-US" altLang="id-ID" dirty="0"/>
              <a:t>) </a:t>
            </a:r>
            <a:r>
              <a:rPr lang="en-US" altLang="id-ID" dirty="0" err="1"/>
              <a:t>pengguna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perancang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endParaRPr lang="en-US" altLang="id-ID" dirty="0"/>
          </a:p>
          <a:p>
            <a:pPr lvl="1"/>
            <a:r>
              <a:rPr lang="en-US" altLang="id-ID" dirty="0" err="1"/>
              <a:t>Teknik</a:t>
            </a:r>
            <a:r>
              <a:rPr lang="en-US" altLang="id-ID" dirty="0"/>
              <a:t> </a:t>
            </a:r>
            <a:r>
              <a:rPr lang="en-US" altLang="id-ID" dirty="0" err="1"/>
              <a:t>evaluasi</a:t>
            </a:r>
            <a:r>
              <a:rPr lang="en-US" altLang="id-ID" dirty="0"/>
              <a:t> yang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mengevaluasi</a:t>
            </a:r>
            <a:r>
              <a:rPr lang="en-US" altLang="id-ID" dirty="0"/>
              <a:t> </a:t>
            </a:r>
            <a:r>
              <a:rPr lang="en-US" altLang="id-ID" dirty="0" err="1"/>
              <a:t>hasil</a:t>
            </a:r>
            <a:r>
              <a:rPr lang="en-US" altLang="id-ID" dirty="0"/>
              <a:t> proses </a:t>
            </a:r>
            <a:r>
              <a:rPr lang="en-US" altLang="id-ID" dirty="0" err="1"/>
              <a:t>prototipe</a:t>
            </a:r>
            <a:r>
              <a:rPr lang="en-US" altLang="id-ID" dirty="0"/>
              <a:t> yang </a:t>
            </a:r>
            <a:r>
              <a:rPr lang="en-US" altLang="id-ID" dirty="0" err="1"/>
              <a:t>telah</a:t>
            </a:r>
            <a:r>
              <a:rPr lang="en-US" altLang="id-ID" dirty="0"/>
              <a:t> </a:t>
            </a:r>
            <a:r>
              <a:rPr lang="en-US" altLang="id-ID" dirty="0" err="1"/>
              <a:t>dilakukan</a:t>
            </a:r>
            <a:r>
              <a:rPr lang="en-US" altLang="id-ID" dirty="0"/>
              <a:t>.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543800" cy="1295400"/>
          </a:xfrm>
        </p:spPr>
        <p:txBody>
          <a:bodyPr/>
          <a:lstStyle/>
          <a:p>
            <a:pPr marL="685800" indent="-685800"/>
            <a:r>
              <a:rPr lang="id-ID" altLang="id-ID" sz="3500" b="1" dirty="0">
                <a:solidFill>
                  <a:srgbClr val="00B0F0"/>
                </a:solidFill>
              </a:rPr>
              <a:t>Pentingnya Perancangan Antarmuka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  <a:r>
              <a:rPr lang="id-ID" altLang="id-ID" sz="3500" b="1" dirty="0">
                <a:solidFill>
                  <a:srgbClr val="00B0F0"/>
                </a:solidFill>
              </a:rPr>
              <a:t>Pengguna yang Baik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057399"/>
            <a:ext cx="7886700" cy="4119563"/>
          </a:xfrm>
        </p:spPr>
        <p:txBody>
          <a:bodyPr>
            <a:noAutofit/>
          </a:bodyPr>
          <a:lstStyle/>
          <a:p>
            <a:pPr algn="just">
              <a:buFont typeface="Symbol" panose="05050102010706020507" pitchFamily="18" charset="2"/>
              <a:buChar char=""/>
            </a:pPr>
            <a:r>
              <a:rPr lang="id-ID" altLang="id-ID" sz="2400" dirty="0"/>
              <a:t>Mengurangi biaya penulisan program</a:t>
            </a:r>
            <a:endParaRPr lang="en-US" altLang="id-ID" sz="2400" dirty="0"/>
          </a:p>
          <a:p>
            <a:pPr lvl="1"/>
            <a:r>
              <a:rPr lang="id-ID" altLang="id-ID" dirty="0"/>
              <a:t>Dalam pemrograman antarmuka pengguna grafis, rata-rata 70% penulisan program berkaitan dengan antarmuka. </a:t>
            </a:r>
            <a:endParaRPr lang="en-US" altLang="id-ID" dirty="0"/>
          </a:p>
          <a:p>
            <a:r>
              <a:rPr lang="id-ID" altLang="id-ID" sz="2400" dirty="0"/>
              <a:t>Mempermudah penjualan produk</a:t>
            </a:r>
            <a:endParaRPr lang="en-US" altLang="id-ID" sz="2400" dirty="0"/>
          </a:p>
          <a:p>
            <a:pPr lvl="1"/>
            <a:r>
              <a:rPr lang="id-ID" altLang="id-ID" dirty="0"/>
              <a:t>Suatu produk dilihat pertama kali dari tampilannya, apabila tampilannya menarik biasanya akan menarik minat orang untuk menggunakan aplikasi tersebut. </a:t>
            </a:r>
            <a:endParaRPr lang="en-US" altLang="id-ID" dirty="0"/>
          </a:p>
          <a:p>
            <a:r>
              <a:rPr lang="id-ID" altLang="id-ID" sz="2400" dirty="0"/>
              <a:t>Meningkatkan kegunaan komputer pada organisasi.</a:t>
            </a:r>
            <a:endParaRPr lang="en-US" altLang="id-ID" sz="2400" dirty="0"/>
          </a:p>
          <a:p>
            <a:pPr lvl="1"/>
            <a:r>
              <a:rPr lang="id-ID" altLang="id-ID" dirty="0"/>
              <a:t>Dengan antarmuka yang menarik, biasanya pengguna akan tertarik untuk menggunakan suatu aplikasi komputer. 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03237"/>
            <a:ext cx="7886700" cy="1325563"/>
          </a:xfrm>
        </p:spPr>
        <p:txBody>
          <a:bodyPr/>
          <a:lstStyle/>
          <a:p>
            <a:pPr marL="685800" indent="-685800"/>
            <a:r>
              <a:rPr lang="id-ID" altLang="id-ID" sz="3500" b="1" dirty="0">
                <a:solidFill>
                  <a:srgbClr val="00B0F0"/>
                </a:solidFill>
              </a:rPr>
              <a:t>Dampak Antarmuka Pengguna yang Baik</a:t>
            </a:r>
            <a:endParaRPr lang="en-US" altLang="id-ID" sz="3500" b="1" dirty="0">
              <a:solidFill>
                <a:srgbClr val="00B0F0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438399"/>
            <a:ext cx="7886700" cy="3738563"/>
          </a:xfrm>
        </p:spPr>
        <p:txBody>
          <a:bodyPr/>
          <a:lstStyle/>
          <a:p>
            <a:r>
              <a:rPr lang="id-ID" altLang="id-ID" dirty="0"/>
              <a:t>Peningkatan produktivitas</a:t>
            </a:r>
            <a:endParaRPr lang="en-GB" altLang="id-ID" dirty="0"/>
          </a:p>
          <a:p>
            <a:r>
              <a:rPr lang="id-ID" altLang="id-ID" dirty="0"/>
              <a:t>Mengurangi biaya pelatihan pegawai</a:t>
            </a:r>
            <a:endParaRPr lang="en-GB" altLang="id-ID" dirty="0"/>
          </a:p>
          <a:p>
            <a:r>
              <a:rPr lang="id-ID" altLang="id-ID" dirty="0"/>
              <a:t>Mencegah pengambil alihan pegawai</a:t>
            </a:r>
            <a:endParaRPr lang="en-GB" altLang="id-ID" dirty="0"/>
          </a:p>
          <a:p>
            <a:r>
              <a:rPr lang="id-ID" altLang="id-ID" dirty="0"/>
              <a:t>Kepuasan pengguna</a:t>
            </a:r>
            <a:endParaRPr lang="en-GB" altLang="id-ID" dirty="0"/>
          </a:p>
          <a:p>
            <a:r>
              <a:rPr lang="id-ID" altLang="id-ID" dirty="0"/>
              <a:t>Produksi hasil dengan kualitas yang lebih baik.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31837"/>
            <a:ext cx="7886700" cy="1325563"/>
          </a:xfrm>
        </p:spPr>
        <p:txBody>
          <a:bodyPr/>
          <a:lstStyle/>
          <a:p>
            <a:r>
              <a:rPr lang="en-US" altLang="id-ID" sz="3500" b="1" dirty="0">
                <a:solidFill>
                  <a:srgbClr val="00B0F0"/>
                </a:solidFill>
              </a:rPr>
              <a:t>P</a:t>
            </a:r>
            <a:r>
              <a:rPr lang="id-ID" altLang="id-ID" sz="3500" b="1" dirty="0">
                <a:solidFill>
                  <a:srgbClr val="00B0F0"/>
                </a:solidFill>
              </a:rPr>
              <a:t>enyebab adanya antarmuka yang kurang baik</a:t>
            </a:r>
            <a:r>
              <a:rPr lang="en-US" altLang="id-ID" sz="3500" b="1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438399"/>
            <a:ext cx="7886700" cy="3738563"/>
          </a:xfrm>
        </p:spPr>
        <p:txBody>
          <a:bodyPr/>
          <a:lstStyle/>
          <a:p>
            <a:r>
              <a:rPr lang="id-ID" altLang="id-ID" dirty="0"/>
              <a:t>Kurangnya pendidikan / pelatihan yang berkaitan dengan perancangan antarmuka.</a:t>
            </a:r>
            <a:endParaRPr lang="en-GB" altLang="id-ID" dirty="0"/>
          </a:p>
          <a:p>
            <a:r>
              <a:rPr lang="id-ID" altLang="id-ID" dirty="0"/>
              <a:t>Penyebaran pengetahuan yang diperlukan untuk merancang antarmuka pengguna yang baik.</a:t>
            </a:r>
            <a:endParaRPr lang="en-GB" altLang="id-ID" dirty="0"/>
          </a:p>
          <a:p>
            <a:r>
              <a:rPr lang="id-ID" altLang="id-ID" dirty="0"/>
              <a:t>Perkembangan teknologi yang sangat cepat.</a:t>
            </a:r>
            <a:endParaRPr lang="en-GB" altLang="id-ID" dirty="0"/>
          </a:p>
          <a:p>
            <a:r>
              <a:rPr lang="id-ID" altLang="id-ID" dirty="0"/>
              <a:t>Koordinasi yang kurang baik dalam pengembangan aplikasi</a:t>
            </a:r>
            <a:endParaRPr lang="en-US" altLang="id-ID" dirty="0"/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Bidang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Kerja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Dalam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8799"/>
            <a:ext cx="7886700" cy="4348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id-ID" sz="2400" b="1" dirty="0"/>
              <a:t>Designer </a:t>
            </a:r>
            <a:r>
              <a:rPr lang="en-US" altLang="id-ID" sz="2400" b="1" dirty="0" err="1"/>
              <a:t>interaksi</a:t>
            </a:r>
            <a:r>
              <a:rPr lang="en-US" altLang="id-ID" sz="2400" b="1" dirty="0"/>
              <a:t> – </a:t>
            </a:r>
            <a:r>
              <a:rPr lang="en-US" altLang="id-ID" sz="2400" dirty="0" err="1"/>
              <a:t>mereka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terlibat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dalam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mendesain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semua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aspek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interaktif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sesuatu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produk</a:t>
            </a:r>
            <a:endParaRPr lang="en-US" altLang="id-ID" sz="2400" dirty="0"/>
          </a:p>
          <a:p>
            <a:pPr>
              <a:lnSpc>
                <a:spcPct val="90000"/>
              </a:lnSpc>
            </a:pPr>
            <a:r>
              <a:rPr lang="en-US" altLang="id-ID" sz="2400" b="1" dirty="0"/>
              <a:t>Designer web – </a:t>
            </a:r>
            <a:r>
              <a:rPr lang="en-US" altLang="id-ID" sz="2400" dirty="0" err="1"/>
              <a:t>mereka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membangun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mencipta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desain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laman</a:t>
            </a:r>
            <a:r>
              <a:rPr lang="en-US" altLang="id-ID" sz="2400" dirty="0"/>
              <a:t> web</a:t>
            </a:r>
          </a:p>
          <a:p>
            <a:pPr>
              <a:lnSpc>
                <a:spcPct val="90000"/>
              </a:lnSpc>
            </a:pPr>
            <a:r>
              <a:rPr lang="en-US" altLang="id-ID" sz="2400" b="1" dirty="0" err="1"/>
              <a:t>Arsitek</a:t>
            </a:r>
            <a:r>
              <a:rPr lang="en-US" altLang="id-ID" sz="2400" b="1" dirty="0"/>
              <a:t> </a:t>
            </a:r>
            <a:r>
              <a:rPr lang="en-US" altLang="id-ID" sz="2400" b="1" dirty="0" err="1"/>
              <a:t>Infromasi</a:t>
            </a:r>
            <a:r>
              <a:rPr lang="en-US" altLang="id-ID" sz="2400" b="1" dirty="0"/>
              <a:t>  – </a:t>
            </a:r>
            <a:r>
              <a:rPr lang="en-US" altLang="id-ID" sz="2400" dirty="0" err="1"/>
              <a:t>mereka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mencetuskan</a:t>
            </a:r>
            <a:r>
              <a:rPr lang="en-US" altLang="id-ID" sz="2400" dirty="0"/>
              <a:t> idea </a:t>
            </a:r>
            <a:r>
              <a:rPr lang="en-US" altLang="id-ID" sz="2400" dirty="0" err="1"/>
              <a:t>tentang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bagaimana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merancang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produk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interaktif</a:t>
            </a:r>
            <a:endParaRPr lang="en-US" altLang="id-ID" sz="2400" dirty="0"/>
          </a:p>
          <a:p>
            <a:pPr>
              <a:lnSpc>
                <a:spcPct val="90000"/>
              </a:lnSpc>
            </a:pPr>
            <a:r>
              <a:rPr lang="en-US" altLang="id-ID" sz="2400" b="1" i="1" dirty="0"/>
              <a:t>User experience designers – </a:t>
            </a:r>
            <a:r>
              <a:rPr lang="en-US" altLang="id-ID" sz="2400" dirty="0" err="1"/>
              <a:t>mereka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membuat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kesemua</a:t>
            </a:r>
            <a:r>
              <a:rPr lang="en-US" altLang="id-ID" sz="2400" dirty="0"/>
              <a:t> di </a:t>
            </a:r>
            <a:r>
              <a:rPr lang="en-US" altLang="id-ID" sz="2400" dirty="0" err="1"/>
              <a:t>atas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termasuk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menjalankan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kajian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tentang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desain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produk</a:t>
            </a:r>
            <a:r>
              <a:rPr lang="en-US" altLang="id-ID" sz="2400" dirty="0"/>
              <a:t> </a:t>
            </a:r>
            <a:endParaRPr lang="en-US" altLang="id-ID" sz="2400" b="1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r>
              <a:rPr lang="en-US" altLang="id-ID" b="1" dirty="0" err="1">
                <a:solidFill>
                  <a:srgbClr val="00B0F0"/>
                </a:solidFill>
              </a:rPr>
              <a:t>Disiplin</a:t>
            </a:r>
            <a:r>
              <a:rPr lang="en-US" altLang="id-ID" b="1" dirty="0">
                <a:solidFill>
                  <a:srgbClr val="00B0F0"/>
                </a:solidFill>
              </a:rPr>
              <a:t> </a:t>
            </a:r>
            <a:r>
              <a:rPr lang="en-US" altLang="id-ID" b="1" dirty="0" err="1">
                <a:solidFill>
                  <a:srgbClr val="00B0F0"/>
                </a:solidFill>
              </a:rPr>
              <a:t>Ilmu</a:t>
            </a:r>
            <a:r>
              <a:rPr lang="en-US" altLang="id-ID" b="1" dirty="0">
                <a:solidFill>
                  <a:srgbClr val="00B0F0"/>
                </a:solidFill>
              </a:rPr>
              <a:t> IMK</a:t>
            </a:r>
          </a:p>
        </p:txBody>
      </p:sp>
      <p:pic>
        <p:nvPicPr>
          <p:cNvPr id="16389" name="Picture 5" descr="figure_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990600"/>
            <a:ext cx="7848600" cy="5654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iNu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4</Template>
  <TotalTime>674</TotalTime>
  <Words>1414</Words>
  <Application>Microsoft Office PowerPoint</Application>
  <PresentationFormat>On-screen Show (4:3)</PresentationFormat>
  <Paragraphs>206</Paragraphs>
  <Slides>49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Calibri</vt:lpstr>
      <vt:lpstr>Calibri Light</vt:lpstr>
      <vt:lpstr>Impact</vt:lpstr>
      <vt:lpstr>Symbol</vt:lpstr>
      <vt:lpstr>Times New Roman</vt:lpstr>
      <vt:lpstr>BiNus</vt:lpstr>
      <vt:lpstr>Image</vt:lpstr>
      <vt:lpstr>Bitmap Image</vt:lpstr>
      <vt:lpstr>PowerPoint Presentation</vt:lpstr>
      <vt:lpstr>PowerPoint Presentation</vt:lpstr>
      <vt:lpstr>Apa itu IMK?</vt:lpstr>
      <vt:lpstr>Apa itu IMK?</vt:lpstr>
      <vt:lpstr>Apa itu IMK?</vt:lpstr>
      <vt:lpstr>HCI And Human Factors</vt:lpstr>
      <vt:lpstr>PowerPoint Presentation</vt:lpstr>
      <vt:lpstr>PowerPoint Presentation</vt:lpstr>
      <vt:lpstr>Pengenalan Konsep IMK</vt:lpstr>
      <vt:lpstr>Pendahuluan</vt:lpstr>
      <vt:lpstr>Faktor Penyebabnya</vt:lpstr>
      <vt:lpstr>ENIAC 1</vt:lpstr>
      <vt:lpstr>Memprogram ENIAC</vt:lpstr>
      <vt:lpstr>ILLIAC II</vt:lpstr>
      <vt:lpstr>Kondisi Saat ini</vt:lpstr>
      <vt:lpstr>Perubahan Teknologi</vt:lpstr>
      <vt:lpstr>Perubahan Teknologi</vt:lpstr>
      <vt:lpstr>Kebutuhan Perancangan yang Berbeda</vt:lpstr>
      <vt:lpstr>PowerPoint Presentation</vt:lpstr>
      <vt:lpstr>Istilah IMK / HCI</vt:lpstr>
      <vt:lpstr>Istilah IMK / HCI</vt:lpstr>
      <vt:lpstr>Istilah IMK / HCI</vt:lpstr>
      <vt:lpstr>Apa itu Antarmuka Pengguna  (user Interface)</vt:lpstr>
      <vt:lpstr>Useful, Usable, Used.</vt:lpstr>
      <vt:lpstr>APA ITU HCI?</vt:lpstr>
      <vt:lpstr>PowerPoint Presentation</vt:lpstr>
      <vt:lpstr>HCI PRINCIPLES</vt:lpstr>
      <vt:lpstr>Elemen Utama IMK</vt:lpstr>
      <vt:lpstr>Tujuan Utama IMK</vt:lpstr>
      <vt:lpstr>Keterkaitan IMK dengan  Disiplin Ilmu Lain</vt:lpstr>
      <vt:lpstr>Keterkaitan IMK dengan  Disiplin Ilmu Lain</vt:lpstr>
      <vt:lpstr>Keterkaitan IMK dengan  Disiplin Ilmu Lain</vt:lpstr>
      <vt:lpstr>Bidang-Bidang yang berkaitan dengan IMK</vt:lpstr>
      <vt:lpstr>Bidang-Bidang yang berkaitan dengan IMK</vt:lpstr>
      <vt:lpstr>Perancang IMK</vt:lpstr>
      <vt:lpstr>Konfigurasi dasar komputer dan Interaksi dengan manusia</vt:lpstr>
      <vt:lpstr>Contoh IMK</vt:lpstr>
      <vt:lpstr>Komponen Utama Program Aplikasi</vt:lpstr>
      <vt:lpstr>Komponen Utama Program Aplikasi</vt:lpstr>
      <vt:lpstr>Antarmuka Telepon</vt:lpstr>
      <vt:lpstr>Antarmuka pada HP</vt:lpstr>
      <vt:lpstr>Antarmuka Kamera Digital</vt:lpstr>
      <vt:lpstr>Definisi lain IMK</vt:lpstr>
      <vt:lpstr>Strategi Pengembangan Antarmuka</vt:lpstr>
      <vt:lpstr>Pentingnya Perancangan Antarmuka Pengguna yang Baik</vt:lpstr>
      <vt:lpstr>Dampak Antarmuka Pengguna yang Baik</vt:lpstr>
      <vt:lpstr>Penyebab adanya antarmuka yang kurang baik </vt:lpstr>
      <vt:lpstr>Bidang Kerja Dalam IMK</vt:lpstr>
      <vt:lpstr>Disiplin Ilmu IMK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KONSEP IMK</dc:title>
  <dc:creator>ning</dc:creator>
  <cp:lastModifiedBy>ning</cp:lastModifiedBy>
  <cp:revision>27</cp:revision>
  <dcterms:created xsi:type="dcterms:W3CDTF">2005-06-10T04:28:52Z</dcterms:created>
  <dcterms:modified xsi:type="dcterms:W3CDTF">2017-03-03T03:17:44Z</dcterms:modified>
</cp:coreProperties>
</file>