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8" r:id="rId3"/>
    <p:sldId id="279" r:id="rId4"/>
    <p:sldId id="275" r:id="rId5"/>
    <p:sldId id="274" r:id="rId6"/>
    <p:sldId id="267" r:id="rId7"/>
    <p:sldId id="268" r:id="rId8"/>
    <p:sldId id="270" r:id="rId9"/>
    <p:sldId id="271" r:id="rId10"/>
    <p:sldId id="273" r:id="rId11"/>
    <p:sldId id="281" r:id="rId12"/>
    <p:sldId id="282" r:id="rId13"/>
    <p:sldId id="283" r:id="rId14"/>
  </p:sldIdLst>
  <p:sldSz cx="12192000" cy="6858000"/>
  <p:notesSz cx="6888163" cy="10020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DCD883A7-07B7-4FBB-B373-63EB646F3ECF}" type="datetimeFigureOut">
              <a:rPr lang="en-US" smtClean="0"/>
              <a:pPr/>
              <a:t>4/20/2019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315BD91D-0F24-407D-8C53-1F58480E0C9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6169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4868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514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5038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7206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9208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713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135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1432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550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8161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3008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C9490-2218-4616-A82B-BFE5F046BF50}" type="datetimeFigureOut">
              <a:rPr lang="id-ID" smtClean="0"/>
              <a:pPr/>
              <a:t>20/04/2019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C2C30-D197-4F45-B590-0CC1FF2DB26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8002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2685" y="1572169"/>
            <a:ext cx="9551962" cy="1840310"/>
          </a:xfrm>
        </p:spPr>
        <p:txBody>
          <a:bodyPr>
            <a:normAutofit/>
          </a:bodyPr>
          <a:lstStyle/>
          <a:p>
            <a:r>
              <a:rPr lang="id-ID" b="1" dirty="0" smtClean="0">
                <a:latin typeface="Harrington" pitchFamily="82" charset="0"/>
              </a:rPr>
              <a:t>Metode </a:t>
            </a:r>
            <a:r>
              <a:rPr lang="en-US" b="1" dirty="0" smtClean="0">
                <a:latin typeface="Harrington" pitchFamily="82" charset="0"/>
              </a:rPr>
              <a:t>P</a:t>
            </a:r>
            <a:r>
              <a:rPr lang="id-ID" b="1" dirty="0" smtClean="0">
                <a:latin typeface="Harrington" pitchFamily="82" charset="0"/>
              </a:rPr>
              <a:t>engembangan</a:t>
            </a:r>
            <a:r>
              <a:rPr lang="en-US" b="1" dirty="0" smtClean="0">
                <a:latin typeface="Harrington" pitchFamily="82" charset="0"/>
              </a:rPr>
              <a:t> </a:t>
            </a:r>
            <a:r>
              <a:rPr lang="en-US" b="1" dirty="0" err="1" smtClean="0">
                <a:latin typeface="Harrington" pitchFamily="82" charset="0"/>
              </a:rPr>
              <a:t>Bahasa</a:t>
            </a:r>
            <a:r>
              <a:rPr lang="en-US" b="1" dirty="0" smtClean="0">
                <a:latin typeface="Harrington" pitchFamily="82" charset="0"/>
              </a:rPr>
              <a:t> AUD</a:t>
            </a:r>
            <a:endParaRPr lang="id-ID" b="1" dirty="0">
              <a:latin typeface="Harrington" pitchFamily="82" charset="0"/>
            </a:endParaRPr>
          </a:p>
        </p:txBody>
      </p:sp>
      <p:pic>
        <p:nvPicPr>
          <p:cNvPr id="15361" name="Picture 1" descr="E:\Documents\titipan isma\gambar gerak\bayi gi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3283" y="3981156"/>
            <a:ext cx="1578805" cy="1578805"/>
          </a:xfrm>
          <a:prstGeom prst="rect">
            <a:avLst/>
          </a:prstGeom>
          <a:noFill/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Mila Karmila, S.Pd,M.Pd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9515995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2391" y="200725"/>
            <a:ext cx="3590692" cy="1137424"/>
          </a:xfrm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>
                <a:latin typeface="Forte" pitchFamily="66" charset="0"/>
              </a:rPr>
              <a:t>  </a:t>
            </a:r>
            <a:r>
              <a:rPr lang="id-ID" sz="4000" dirty="0" smtClean="0">
                <a:latin typeface="Forte" pitchFamily="66" charset="0"/>
              </a:rPr>
              <a:t>Tujuan</a:t>
            </a:r>
            <a:r>
              <a:rPr lang="en-US" sz="4000" dirty="0" smtClean="0">
                <a:latin typeface="Forte" pitchFamily="66" charset="0"/>
              </a:rPr>
              <a:t> </a:t>
            </a:r>
            <a:br>
              <a:rPr lang="en-US" sz="4000" dirty="0" smtClean="0">
                <a:latin typeface="Forte" pitchFamily="66" charset="0"/>
              </a:rPr>
            </a:br>
            <a:r>
              <a:rPr lang="en-US" sz="4000" dirty="0" err="1" smtClean="0">
                <a:latin typeface="Forte" pitchFamily="66" charset="0"/>
              </a:rPr>
              <a:t>metode</a:t>
            </a:r>
            <a:r>
              <a:rPr lang="en-US" sz="4000" dirty="0" smtClean="0">
                <a:latin typeface="Forte" pitchFamily="66" charset="0"/>
              </a:rPr>
              <a:t> </a:t>
            </a:r>
            <a:r>
              <a:rPr lang="en-US" sz="4000" dirty="0" err="1" smtClean="0">
                <a:latin typeface="Forte" pitchFamily="66" charset="0"/>
              </a:rPr>
              <a:t>bercerita</a:t>
            </a:r>
            <a:endParaRPr lang="id-ID" sz="4000" dirty="0"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5609" y="1739590"/>
            <a:ext cx="6424959" cy="4973443"/>
          </a:xfrm>
        </p:spPr>
        <p:txBody>
          <a:bodyPr>
            <a:noAutofit/>
          </a:bodyPr>
          <a:lstStyle/>
          <a:p>
            <a:r>
              <a:rPr lang="id-ID" sz="4400" dirty="0" smtClean="0">
                <a:latin typeface="Arabic Typesetting" pitchFamily="66" charset="-78"/>
                <a:cs typeface="Arabic Typesetting" pitchFamily="66" charset="-78"/>
              </a:rPr>
              <a:t>Anak mampu mendengarkan dengan seksama</a:t>
            </a:r>
          </a:p>
          <a:p>
            <a:r>
              <a:rPr lang="id-ID" sz="4400" dirty="0" smtClean="0">
                <a:latin typeface="Arabic Typesetting" pitchFamily="66" charset="-78"/>
                <a:cs typeface="Arabic Typesetting" pitchFamily="66" charset="-78"/>
              </a:rPr>
              <a:t>Anak dapat bertanya apabila tidak memahaminya</a:t>
            </a:r>
          </a:p>
          <a:p>
            <a:r>
              <a:rPr lang="id-ID" sz="4400" dirty="0" smtClean="0">
                <a:latin typeface="Arabic Typesetting" pitchFamily="66" charset="-78"/>
                <a:cs typeface="Arabic Typesetting" pitchFamily="66" charset="-78"/>
              </a:rPr>
              <a:t>Anak dapat menjawab pertanyaan</a:t>
            </a:r>
          </a:p>
          <a:p>
            <a:r>
              <a:rPr lang="id-ID" sz="4400" dirty="0" smtClean="0">
                <a:latin typeface="Arabic Typesetting" pitchFamily="66" charset="-78"/>
                <a:cs typeface="Arabic Typesetting" pitchFamily="66" charset="-78"/>
              </a:rPr>
              <a:t>Anak dapat menceritakan dan mengekspresikan</a:t>
            </a:r>
            <a:endParaRPr lang="en-US" sz="4400" dirty="0" smtClean="0"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13313" name="Picture 1" descr="E:\Documents\titipan isma\gambar gerak\bobok cantik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63192" y="1"/>
            <a:ext cx="1818993" cy="1025912"/>
          </a:xfrm>
          <a:prstGeom prst="rect">
            <a:avLst/>
          </a:prstGeom>
          <a:noFill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07798" y="178421"/>
            <a:ext cx="5088670" cy="11597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orte" pitchFamily="66" charset="0"/>
                <a:ea typeface="+mj-ea"/>
                <a:cs typeface="+mj-cs"/>
              </a:rPr>
              <a:t>  </a:t>
            </a:r>
            <a:r>
              <a:rPr lang="en-US" sz="3600" dirty="0" err="1" smtClean="0">
                <a:latin typeface="Forte" pitchFamily="66" charset="0"/>
                <a:ea typeface="+mj-ea"/>
                <a:cs typeface="+mj-cs"/>
              </a:rPr>
              <a:t>Pengertian</a:t>
            </a:r>
            <a:endParaRPr lang="en-US" sz="3600" dirty="0" smtClean="0">
              <a:latin typeface="Forte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orte" pitchFamily="66" charset="0"/>
                <a:ea typeface="+mj-ea"/>
                <a:cs typeface="+mj-cs"/>
              </a:rPr>
              <a:t>metode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orte" pitchFamily="66" charset="0"/>
                <a:ea typeface="+mj-ea"/>
                <a:cs typeface="+mj-cs"/>
              </a:rPr>
              <a:t> 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orte" pitchFamily="66" charset="0"/>
                <a:ea typeface="+mj-ea"/>
                <a:cs typeface="+mj-cs"/>
              </a:rPr>
              <a:t>bercerita</a:t>
            </a:r>
            <a:endParaRPr kumimoji="0" lang="id-ID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orte" pitchFamily="66" charset="0"/>
              <a:ea typeface="+mj-ea"/>
              <a:cs typeface="+mj-c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26387" y="1758179"/>
            <a:ext cx="5092384" cy="38174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id-ID" sz="4400" dirty="0" smtClean="0">
                <a:latin typeface="Arabic Typesetting" pitchFamily="66" charset="-78"/>
                <a:cs typeface="Arabic Typesetting" pitchFamily="66" charset="-78"/>
              </a:rPr>
              <a:t>adalah cara penyampaian atau pengajian materi pembelajaran secara lisan dalam bentuk cerita dari guru kepada anak didik</a:t>
            </a:r>
            <a:endParaRPr kumimoji="0" lang="id-ID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abic Typesetting" pitchFamily="66" charset="-78"/>
              <a:ea typeface="+mj-ea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568081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3365" y="323556"/>
            <a:ext cx="3122996" cy="816952"/>
          </a:xfrm>
        </p:spPr>
        <p:txBody>
          <a:bodyPr>
            <a:noAutofit/>
          </a:bodyPr>
          <a:lstStyle/>
          <a:p>
            <a:pPr algn="ctr"/>
            <a:r>
              <a:rPr lang="id-ID" sz="5400" dirty="0" smtClean="0">
                <a:latin typeface="Forte" pitchFamily="66" charset="0"/>
              </a:rPr>
              <a:t>Fungsi</a:t>
            </a:r>
            <a:endParaRPr lang="id-ID" sz="5400" dirty="0">
              <a:latin typeface="Forte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1438" y="1360448"/>
            <a:ext cx="5474898" cy="5174167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Membantu perkembangan bahasa anak</a:t>
            </a:r>
            <a:r>
              <a:rPr lang="en-US" sz="3200" dirty="0" smtClean="0">
                <a:latin typeface="Agency FB" pitchFamily="34" charset="0"/>
                <a:cs typeface="Adobe Arabic" pitchFamily="18" charset="-78"/>
              </a:rPr>
              <a:t> </a:t>
            </a:r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:</a:t>
            </a:r>
          </a:p>
          <a:p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pendengaran dapat di fungsikan dengan baik untuk membantu kemampuan berbicara</a:t>
            </a:r>
          </a:p>
          <a:p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Menambah perbendaharaan kata</a:t>
            </a:r>
          </a:p>
          <a:p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Mampu mengucapkan kata-kata</a:t>
            </a:r>
          </a:p>
          <a:p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Melatih merangkai kalimat sesuai tahap perkembangannya</a:t>
            </a:r>
          </a:p>
          <a:p>
            <a:r>
              <a:rPr lang="id-ID" sz="3200" dirty="0" smtClean="0">
                <a:latin typeface="Agency FB" pitchFamily="34" charset="0"/>
                <a:cs typeface="Adobe Arabic" pitchFamily="18" charset="-78"/>
              </a:rPr>
              <a:t>Dapat mengekspresikannya</a:t>
            </a:r>
          </a:p>
          <a:p>
            <a:endParaRPr lang="id-ID" sz="3200" dirty="0">
              <a:latin typeface="Agency FB" pitchFamily="34" charset="0"/>
              <a:cs typeface="Adobe Arabic" pitchFamily="18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67955" y="274395"/>
            <a:ext cx="3196883" cy="823912"/>
          </a:xfrm>
        </p:spPr>
        <p:txBody>
          <a:bodyPr>
            <a:normAutofit lnSpcReduction="10000"/>
          </a:bodyPr>
          <a:lstStyle/>
          <a:p>
            <a:r>
              <a:rPr lang="id-ID" sz="5400" dirty="0" smtClean="0">
                <a:latin typeface="Forte" pitchFamily="66" charset="0"/>
              </a:rPr>
              <a:t>Manfaat</a:t>
            </a:r>
            <a:endParaRPr lang="id-ID" sz="5400" dirty="0">
              <a:latin typeface="Forte" pitchFamily="66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1392703"/>
            <a:ext cx="5737303" cy="5119609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id-ID" sz="3200" dirty="0" smtClean="0">
                <a:latin typeface="Agency FB" pitchFamily="34" charset="0"/>
              </a:rPr>
              <a:t>Melatih daya serap atau daya tangkap</a:t>
            </a:r>
          </a:p>
          <a:p>
            <a:r>
              <a:rPr lang="id-ID" sz="3200" dirty="0" smtClean="0">
                <a:latin typeface="Agency FB" pitchFamily="34" charset="0"/>
              </a:rPr>
              <a:t>Melatih daya pikir</a:t>
            </a:r>
          </a:p>
          <a:p>
            <a:r>
              <a:rPr lang="id-ID" sz="3200" dirty="0" smtClean="0">
                <a:latin typeface="Agency FB" pitchFamily="34" charset="0"/>
              </a:rPr>
              <a:t>Melatih daya konsentrasi</a:t>
            </a:r>
          </a:p>
          <a:p>
            <a:r>
              <a:rPr lang="id-ID" sz="3200" dirty="0" smtClean="0">
                <a:latin typeface="Agency FB" pitchFamily="34" charset="0"/>
              </a:rPr>
              <a:t>Mengembangkan daya imajinasi</a:t>
            </a:r>
          </a:p>
          <a:p>
            <a:r>
              <a:rPr lang="id-ID" sz="3200" dirty="0" smtClean="0">
                <a:latin typeface="Agency FB" pitchFamily="34" charset="0"/>
              </a:rPr>
              <a:t>Menciptakan situasi yang menyenangkan</a:t>
            </a:r>
          </a:p>
          <a:p>
            <a:r>
              <a:rPr lang="id-ID" sz="3200" dirty="0" smtClean="0">
                <a:latin typeface="Agency FB" pitchFamily="34" charset="0"/>
              </a:rPr>
              <a:t>Membantu perkembangan bahasa</a:t>
            </a:r>
          </a:p>
          <a:p>
            <a:pPr>
              <a:buNone/>
            </a:pPr>
            <a:endParaRPr lang="id-ID" dirty="0">
              <a:latin typeface="Agency FB" pitchFamily="34" charset="0"/>
            </a:endParaRPr>
          </a:p>
        </p:txBody>
      </p:sp>
      <p:pic>
        <p:nvPicPr>
          <p:cNvPr id="1026" name="Picture 2" descr="E:\Documents\titipan isma\gambar gerak\caspe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4785" y="186447"/>
            <a:ext cx="1354577" cy="135457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/>
      <p:bldP spid="6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5554" y="302529"/>
            <a:ext cx="5157787" cy="1033902"/>
          </a:xfrm>
        </p:spPr>
        <p:txBody>
          <a:bodyPr>
            <a:normAutofit/>
          </a:bodyPr>
          <a:lstStyle/>
          <a:p>
            <a:r>
              <a:rPr lang="id-ID" sz="4000" dirty="0" smtClean="0">
                <a:latin typeface="Forte" pitchFamily="66" charset="0"/>
              </a:rPr>
              <a:t>Kelebihan M.C</a:t>
            </a:r>
            <a:endParaRPr lang="id-ID" sz="4000" dirty="0">
              <a:latin typeface="Forte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5424" y="1589649"/>
            <a:ext cx="5770839" cy="4878058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Menjangkau jumlah anak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Pemanfaatan waktu yang efektif dan efisien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Pengaturan kelas lebih sederhana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Guru dapat menguasai kelas dengan mudah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Tidak banyak memerlukan biaya</a:t>
            </a:r>
          </a:p>
          <a:p>
            <a:endParaRPr lang="id-ID" sz="36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2541" y="443206"/>
            <a:ext cx="5183188" cy="935428"/>
          </a:xfrm>
        </p:spPr>
        <p:txBody>
          <a:bodyPr>
            <a:normAutofit/>
          </a:bodyPr>
          <a:lstStyle/>
          <a:p>
            <a:r>
              <a:rPr lang="id-ID" sz="4400" dirty="0" smtClean="0">
                <a:latin typeface="Forte" pitchFamily="66" charset="0"/>
              </a:rPr>
              <a:t>Kekurangan M.C </a:t>
            </a:r>
            <a:endParaRPr lang="id-ID" sz="4400" dirty="0">
              <a:latin typeface="Forte" pitchFamily="66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4194" y="1589647"/>
            <a:ext cx="5613006" cy="4878060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Anak menjadi pasif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Kurang merangsang perkembangan kreatifitas dan kemampuan mengutarakan pendapat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Daya serap atau daya tangkap anak masih lemah</a:t>
            </a:r>
          </a:p>
          <a:p>
            <a:r>
              <a:rPr lang="id-ID" sz="3600" dirty="0" smtClean="0">
                <a:latin typeface="Arabic Typesetting" pitchFamily="66" charset="-78"/>
                <a:cs typeface="Arabic Typesetting" pitchFamily="66" charset="-78"/>
              </a:rPr>
              <a:t>Cepat menumbuhkan rasa bosan</a:t>
            </a:r>
          </a:p>
          <a:p>
            <a:endParaRPr lang="id-ID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endParaRPr lang="id-ID" sz="3600" dirty="0"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12289" name="Picture 1" descr="E:\Documents\titipan isma\gambar gerak\jkwkwk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947224">
            <a:off x="5719940" y="5739240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5" grpId="0" build="p"/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9988" y="295422"/>
            <a:ext cx="8032652" cy="2110153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 err="1">
                <a:latin typeface="Forte" pitchFamily="66" charset="0"/>
              </a:rPr>
              <a:t>Bentuk-bentuk</a:t>
            </a:r>
            <a:r>
              <a:rPr lang="en-US" sz="6600" b="1" dirty="0">
                <a:latin typeface="Forte" pitchFamily="66" charset="0"/>
              </a:rPr>
              <a:t> </a:t>
            </a:r>
            <a:r>
              <a:rPr lang="en-US" sz="6600" b="1" dirty="0" err="1">
                <a:latin typeface="Forte" pitchFamily="66" charset="0"/>
              </a:rPr>
              <a:t>Bercerita</a:t>
            </a:r>
            <a:endParaRPr lang="en-US" sz="6600" b="1" dirty="0"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3968" y="2475915"/>
            <a:ext cx="6856826" cy="2096086"/>
          </a:xfrm>
        </p:spPr>
        <p:txBody>
          <a:bodyPr>
            <a:noAutofit/>
          </a:bodyPr>
          <a:lstStyle/>
          <a:p>
            <a:r>
              <a:rPr lang="en-US" sz="5400" dirty="0" err="1">
                <a:latin typeface="Juice ITC" pitchFamily="82" charset="0"/>
              </a:rPr>
              <a:t>Bercerita</a:t>
            </a:r>
            <a:r>
              <a:rPr lang="en-US" sz="5400" dirty="0">
                <a:latin typeface="Juice ITC" pitchFamily="82" charset="0"/>
              </a:rPr>
              <a:t> </a:t>
            </a:r>
            <a:r>
              <a:rPr lang="en-US" sz="5400" dirty="0" err="1" smtClean="0">
                <a:latin typeface="Juice ITC" pitchFamily="82" charset="0"/>
              </a:rPr>
              <a:t>tanpa</a:t>
            </a:r>
            <a:r>
              <a:rPr lang="en-US" sz="5400" dirty="0" smtClean="0">
                <a:latin typeface="Juice ITC" pitchFamily="82" charset="0"/>
              </a:rPr>
              <a:t> </a:t>
            </a:r>
            <a:r>
              <a:rPr lang="en-US" sz="5400" dirty="0" err="1">
                <a:latin typeface="Juice ITC" pitchFamily="82" charset="0"/>
              </a:rPr>
              <a:t>alat</a:t>
            </a:r>
            <a:r>
              <a:rPr lang="en-US" sz="5400" dirty="0">
                <a:latin typeface="Juice ITC" pitchFamily="82" charset="0"/>
              </a:rPr>
              <a:t> </a:t>
            </a:r>
            <a:r>
              <a:rPr lang="en-US" sz="5400" dirty="0" err="1">
                <a:latin typeface="Juice ITC" pitchFamily="82" charset="0"/>
              </a:rPr>
              <a:t>peraga</a:t>
            </a:r>
            <a:r>
              <a:rPr lang="en-US" sz="5400" dirty="0" smtClean="0">
                <a:latin typeface="Juice ITC" pitchFamily="82" charset="0"/>
              </a:rPr>
              <a:t>.</a:t>
            </a:r>
          </a:p>
          <a:p>
            <a:pPr lvl="0"/>
            <a:r>
              <a:rPr lang="en-US" sz="5400" dirty="0" err="1" smtClean="0">
                <a:latin typeface="Juice ITC" pitchFamily="82" charset="0"/>
              </a:rPr>
              <a:t>Bercerita</a:t>
            </a:r>
            <a:r>
              <a:rPr lang="en-US" sz="5400" dirty="0" smtClean="0">
                <a:latin typeface="Juice ITC" pitchFamily="82" charset="0"/>
              </a:rPr>
              <a:t> </a:t>
            </a:r>
            <a:r>
              <a:rPr lang="en-US" sz="5400" dirty="0" err="1">
                <a:latin typeface="Juice ITC" pitchFamily="82" charset="0"/>
              </a:rPr>
              <a:t>dengan</a:t>
            </a:r>
            <a:r>
              <a:rPr lang="en-US" sz="5400" dirty="0">
                <a:latin typeface="Juice ITC" pitchFamily="82" charset="0"/>
              </a:rPr>
              <a:t> </a:t>
            </a:r>
            <a:r>
              <a:rPr lang="en-US" sz="5400" dirty="0" err="1">
                <a:latin typeface="Juice ITC" pitchFamily="82" charset="0"/>
              </a:rPr>
              <a:t>alat</a:t>
            </a:r>
            <a:r>
              <a:rPr lang="en-US" sz="5400" dirty="0">
                <a:latin typeface="Juice ITC" pitchFamily="82" charset="0"/>
              </a:rPr>
              <a:t> </a:t>
            </a:r>
            <a:r>
              <a:rPr lang="en-US" sz="5400" dirty="0" err="1">
                <a:latin typeface="Juice ITC" pitchFamily="82" charset="0"/>
              </a:rPr>
              <a:t>peraga</a:t>
            </a:r>
            <a:r>
              <a:rPr lang="en-US" sz="5400" dirty="0">
                <a:latin typeface="Juice ITC" pitchFamily="82" charset="0"/>
              </a:rPr>
              <a:t>.</a:t>
            </a:r>
          </a:p>
          <a:p>
            <a:endParaRPr lang="en-US" sz="5400" dirty="0">
              <a:latin typeface="Juice ITC" pitchFamily="82" charset="0"/>
            </a:endParaRPr>
          </a:p>
        </p:txBody>
      </p:sp>
      <p:pic>
        <p:nvPicPr>
          <p:cNvPr id="11266" name="Picture 2" descr="E:\Documents\titipan isma\gambar gerak\belajar bersam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32627" y="3332857"/>
            <a:ext cx="2352382" cy="16765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761901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755" y="330664"/>
            <a:ext cx="5157787" cy="1244917"/>
          </a:xfrm>
        </p:spPr>
        <p:txBody>
          <a:bodyPr>
            <a:noAutofit/>
          </a:bodyPr>
          <a:lstStyle/>
          <a:p>
            <a:pPr algn="ctr"/>
            <a:r>
              <a:rPr lang="id-ID" sz="4400" dirty="0" smtClean="0">
                <a:latin typeface="Forte" pitchFamily="66" charset="0"/>
              </a:rPr>
              <a:t>Pengertian metode bercakap-cakap</a:t>
            </a:r>
            <a:endParaRPr lang="id-ID" sz="4400" dirty="0">
              <a:latin typeface="Forte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5422" y="1871010"/>
            <a:ext cx="5702153" cy="3953019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 Interaksinya menyenangkan (dialognya tidak kaku)</a:t>
            </a:r>
          </a:p>
          <a:p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 Manfaat bercakap-cakap :</a:t>
            </a:r>
          </a:p>
          <a:p>
            <a:pPr>
              <a:buNone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	Menyatakan pendapat, perasaan, keinginan, dan kebutuhan secara lisan, berinteraksi, meningkatkan kemampuan untuk membangun jati dirinya, menambah wawasan</a:t>
            </a:r>
            <a:endParaRPr lang="id-ID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1861" y="485409"/>
            <a:ext cx="5183188" cy="1216782"/>
          </a:xfrm>
        </p:spPr>
        <p:txBody>
          <a:bodyPr>
            <a:noAutofit/>
          </a:bodyPr>
          <a:lstStyle/>
          <a:p>
            <a:pPr algn="ctr"/>
            <a:r>
              <a:rPr lang="en-US" sz="4400" dirty="0" err="1" smtClean="0">
                <a:latin typeface="Forte" pitchFamily="66" charset="0"/>
              </a:rPr>
              <a:t>Tujuan</a:t>
            </a:r>
            <a:r>
              <a:rPr lang="en-US" sz="4400" dirty="0" smtClean="0">
                <a:latin typeface="Forte" pitchFamily="66" charset="0"/>
              </a:rPr>
              <a:t> </a:t>
            </a:r>
            <a:r>
              <a:rPr lang="en-US" sz="4400" dirty="0" err="1" smtClean="0">
                <a:latin typeface="Forte" pitchFamily="66" charset="0"/>
              </a:rPr>
              <a:t>Metode</a:t>
            </a:r>
            <a:r>
              <a:rPr lang="en-US" sz="4400" dirty="0" smtClean="0">
                <a:latin typeface="Forte" pitchFamily="66" charset="0"/>
              </a:rPr>
              <a:t> </a:t>
            </a:r>
            <a:r>
              <a:rPr lang="en-US" sz="4400" dirty="0" err="1" smtClean="0">
                <a:latin typeface="Forte" pitchFamily="66" charset="0"/>
              </a:rPr>
              <a:t>Bercakap-cakap</a:t>
            </a:r>
            <a:endParaRPr lang="id-ID" sz="4400" dirty="0">
              <a:latin typeface="Forte" pitchFamily="66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1885074"/>
            <a:ext cx="5737303" cy="4627237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lvl="0">
              <a:defRPr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Mengembangkan kecakapan dan keberanian menyampaikan pendapat</a:t>
            </a:r>
          </a:p>
          <a:p>
            <a:pPr lvl="0">
              <a:defRPr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Memberi kesempatan berekspresi secara lisan</a:t>
            </a:r>
          </a:p>
          <a:p>
            <a:pPr lvl="0">
              <a:defRPr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Memperbaiki lafal</a:t>
            </a:r>
          </a:p>
          <a:p>
            <a:pPr lvl="0">
              <a:defRPr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Mengembangkan </a:t>
            </a:r>
            <a:r>
              <a:rPr lang="en-US" dirty="0" err="1" smtClean="0">
                <a:latin typeface="Adobe Arabic" pitchFamily="18" charset="-78"/>
                <a:cs typeface="Adobe Arabic" pitchFamily="18" charset="-78"/>
              </a:rPr>
              <a:t>intelegensi</a:t>
            </a:r>
            <a:endParaRPr lang="id-ID" dirty="0" smtClean="0">
              <a:latin typeface="Adobe Arabic" pitchFamily="18" charset="-78"/>
              <a:cs typeface="Adobe Arabic" pitchFamily="18" charset="-78"/>
            </a:endParaRPr>
          </a:p>
          <a:p>
            <a:pPr lvl="0">
              <a:defRPr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Menambah perbendaharaan </a:t>
            </a:r>
          </a:p>
          <a:p>
            <a:pPr lvl="0">
              <a:defRPr/>
            </a:pPr>
            <a:r>
              <a:rPr lang="id-ID" dirty="0" smtClean="0">
                <a:latin typeface="Adobe Arabic" pitchFamily="18" charset="-78"/>
                <a:cs typeface="Adobe Arabic" pitchFamily="18" charset="-78"/>
              </a:rPr>
              <a:t>Melatih daya tangkap, dll</a:t>
            </a:r>
            <a:endParaRPr lang="id-ID" dirty="0"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9" name="Picture 1" descr="E:\Documents\titipan isma\gambar gerak\cara minta maa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5808" y="5257248"/>
            <a:ext cx="1511544" cy="151154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5" grpId="0" build="p"/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10" y="253217"/>
            <a:ext cx="5157787" cy="829989"/>
          </a:xfrm>
        </p:spPr>
        <p:txBody>
          <a:bodyPr>
            <a:normAutofit fontScale="92500"/>
          </a:bodyPr>
          <a:lstStyle/>
          <a:p>
            <a:r>
              <a:rPr lang="id-ID" sz="4400" dirty="0" smtClean="0">
                <a:latin typeface="Juice ITC" pitchFamily="82" charset="0"/>
              </a:rPr>
              <a:t>Pengertian metode tanya jawab</a:t>
            </a:r>
            <a:endParaRPr lang="id-ID" sz="4400" dirty="0">
              <a:latin typeface="Juice ITC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080" y="1281183"/>
            <a:ext cx="5335929" cy="4922667"/>
          </a:xfrm>
        </p:spPr>
        <p:txBody>
          <a:bodyPr>
            <a:noAutofit/>
          </a:bodyPr>
          <a:lstStyle/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Interaksinya kaku (pembahasan terikat pokok bahasan)</a:t>
            </a:r>
          </a:p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Manfaat tanya jawab :</a:t>
            </a:r>
          </a:p>
          <a:p>
            <a:pPr>
              <a:buNone/>
            </a:pPr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	Anak aktif berpikir menemukan jawaban</a:t>
            </a:r>
          </a:p>
          <a:p>
            <a:pPr>
              <a:buNone/>
            </a:pPr>
            <a:endParaRPr lang="id-ID" sz="2400" dirty="0" smtClean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2711" y="246259"/>
            <a:ext cx="5183188" cy="823912"/>
          </a:xfrm>
        </p:spPr>
        <p:txBody>
          <a:bodyPr>
            <a:normAutofit/>
          </a:bodyPr>
          <a:lstStyle/>
          <a:p>
            <a:r>
              <a:rPr lang="id-ID" sz="4400" dirty="0" smtClean="0">
                <a:latin typeface="Juice ITC" pitchFamily="82" charset="0"/>
              </a:rPr>
              <a:t>Tujuan tanya jawab</a:t>
            </a:r>
            <a:endParaRPr lang="id-ID" sz="4400" dirty="0">
              <a:latin typeface="Juice ITC" pitchFamily="8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0507" y="1364566"/>
            <a:ext cx="5183188" cy="3868616"/>
          </a:xfrm>
        </p:spPr>
        <p:txBody>
          <a:bodyPr>
            <a:noAutofit/>
          </a:bodyPr>
          <a:lstStyle/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Melatih keberanian mengajukan pendapat dan bertanya</a:t>
            </a:r>
          </a:p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Melatih anak dalam bertutur kata dengan baik</a:t>
            </a:r>
          </a:p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Mengembangkan kosa kata</a:t>
            </a:r>
          </a:p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Melatih menghargai pendapat orang lain</a:t>
            </a:r>
          </a:p>
          <a:p>
            <a:r>
              <a:rPr lang="id-ID" sz="2400" dirty="0" smtClean="0">
                <a:latin typeface="Adobe Arabic" pitchFamily="18" charset="-78"/>
                <a:cs typeface="Adobe Arabic" pitchFamily="18" charset="-78"/>
              </a:rPr>
              <a:t>Melatih untuk mau mendengarkan dan menyimak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809959" y="5148773"/>
            <a:ext cx="5458265" cy="1294228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latin typeface="Agency FB" pitchFamily="34" charset="0"/>
              </a:rPr>
              <a:t>Terdapat 2 bentuk metode tanya jawab yaitu : scara spontan dan berdasarkan pokok bahasan</a:t>
            </a:r>
            <a:endParaRPr lang="id-ID" sz="2400" dirty="0">
              <a:latin typeface="Agency FB" pitchFamily="34" charset="0"/>
            </a:endParaRPr>
          </a:p>
        </p:txBody>
      </p:sp>
      <p:pic>
        <p:nvPicPr>
          <p:cNvPr id="9217" name="Picture 1" descr="E:\Documents\titipan isma\gambar gerak\huwaw waww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16528" y="98435"/>
            <a:ext cx="1275471" cy="124004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597" y="71370"/>
            <a:ext cx="4266784" cy="1199871"/>
          </a:xfrm>
        </p:spPr>
        <p:txBody>
          <a:bodyPr>
            <a:normAutofit/>
          </a:bodyPr>
          <a:lstStyle/>
          <a:p>
            <a:pPr algn="ctr"/>
            <a:r>
              <a:rPr lang="id-ID" sz="3200" dirty="0" smtClean="0">
                <a:latin typeface="Juice ITC" pitchFamily="82" charset="0"/>
              </a:rPr>
              <a:t>Pengertian </a:t>
            </a:r>
          </a:p>
          <a:p>
            <a:pPr algn="ctr"/>
            <a:r>
              <a:rPr lang="id-ID" sz="3200" dirty="0" smtClean="0">
                <a:latin typeface="Juice ITC" pitchFamily="82" charset="0"/>
              </a:rPr>
              <a:t>metode bermain peran</a:t>
            </a:r>
            <a:endParaRPr lang="id-ID" sz="3200" dirty="0">
              <a:latin typeface="Juice ITC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964" y="1341588"/>
            <a:ext cx="5479880" cy="5404901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id-ID" sz="2400" dirty="0" smtClean="0">
                <a:latin typeface="Agency FB" pitchFamily="34" charset="0"/>
              </a:rPr>
              <a:t>Memerankan tokoh-tokoh atau bendak-benda untuk mengembangkan imajinasi anak</a:t>
            </a:r>
          </a:p>
          <a:p>
            <a:r>
              <a:rPr lang="en-US" sz="2400" dirty="0" err="1" smtClean="0">
                <a:latin typeface="Agency FB" pitchFamily="34" charset="0"/>
              </a:rPr>
              <a:t>Macamnya</a:t>
            </a:r>
            <a:r>
              <a:rPr lang="en-US" sz="2400" dirty="0" smtClean="0">
                <a:latin typeface="Agency FB" pitchFamily="34" charset="0"/>
              </a:rPr>
              <a:t> </a:t>
            </a:r>
          </a:p>
          <a:p>
            <a:pPr marL="457200" indent="-166688">
              <a:buFont typeface="+mj-lt"/>
              <a:buAutoNum type="arabicPeriod"/>
            </a:pP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Mikro</a:t>
            </a:r>
            <a:r>
              <a:rPr lang="en-US" sz="2400" dirty="0" smtClean="0">
                <a:latin typeface="Agency FB" pitchFamily="34" charset="0"/>
              </a:rPr>
              <a:t> : </a:t>
            </a:r>
            <a:r>
              <a:rPr lang="en-US" sz="2400" dirty="0" err="1" smtClean="0">
                <a:latin typeface="Agency FB" pitchFamily="34" charset="0"/>
              </a:rPr>
              <a:t>anak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memerankan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seorang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tokoh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menggunakan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alat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berukuran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kecil</a:t>
            </a:r>
            <a:endParaRPr lang="en-US" sz="2400" dirty="0" smtClean="0">
              <a:latin typeface="Agency FB" pitchFamily="34" charset="0"/>
            </a:endParaRPr>
          </a:p>
          <a:p>
            <a:pPr marL="457200" indent="-166688">
              <a:buFont typeface="+mj-lt"/>
              <a:buAutoNum type="arabicPeriod"/>
            </a:pP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Makro</a:t>
            </a:r>
            <a:r>
              <a:rPr lang="en-US" sz="2400" dirty="0" smtClean="0">
                <a:latin typeface="Agency FB" pitchFamily="34" charset="0"/>
              </a:rPr>
              <a:t> : </a:t>
            </a:r>
            <a:r>
              <a:rPr lang="en-US" sz="2400" dirty="0" err="1" smtClean="0">
                <a:latin typeface="Agency FB" pitchFamily="34" charset="0"/>
              </a:rPr>
              <a:t>anak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memerankan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seorang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tokoh</a:t>
            </a:r>
            <a:endParaRPr lang="id-ID" sz="2400" dirty="0" smtClean="0">
              <a:latin typeface="Agency FB" pitchFamily="34" charset="0"/>
            </a:endParaRPr>
          </a:p>
          <a:p>
            <a:r>
              <a:rPr lang="id-ID" sz="2400" dirty="0" smtClean="0">
                <a:latin typeface="Agency FB" pitchFamily="34" charset="0"/>
              </a:rPr>
              <a:t>Tujuan : </a:t>
            </a:r>
          </a:p>
          <a:p>
            <a:pPr>
              <a:buNone/>
            </a:pPr>
            <a:r>
              <a:rPr lang="id-ID" sz="2400" dirty="0" smtClean="0">
                <a:latin typeface="Agency FB" pitchFamily="34" charset="0"/>
              </a:rPr>
              <a:t>	Melatih anak berbicara lancar, melatih daya tangkap dan konsentrasi, melatih membuat kesimpulan, membantu pengembangan intelegensi dan perkembangan fantasi</a:t>
            </a:r>
          </a:p>
          <a:p>
            <a:r>
              <a:rPr lang="id-ID" sz="2400" dirty="0" smtClean="0">
                <a:latin typeface="Agency FB" pitchFamily="34" charset="0"/>
              </a:rPr>
              <a:t>Peran guru : </a:t>
            </a:r>
          </a:p>
          <a:p>
            <a:pPr>
              <a:buNone/>
            </a:pPr>
            <a:r>
              <a:rPr lang="id-ID" sz="2400" dirty="0" smtClean="0">
                <a:latin typeface="Agency FB" pitchFamily="34" charset="0"/>
              </a:rPr>
              <a:t>	Sebagai penanggung jawab, pemberi motivasi, </a:t>
            </a:r>
            <a:endParaRPr lang="id-ID" sz="2400" dirty="0">
              <a:latin typeface="Agency FB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4615" y="295413"/>
            <a:ext cx="4806704" cy="1109641"/>
          </a:xfrm>
        </p:spPr>
        <p:txBody>
          <a:bodyPr>
            <a:normAutofit/>
          </a:bodyPr>
          <a:lstStyle/>
          <a:p>
            <a:pPr algn="ctr"/>
            <a:r>
              <a:rPr lang="id-ID" sz="3200" dirty="0" smtClean="0">
                <a:latin typeface="Juice ITC" pitchFamily="82" charset="0"/>
              </a:rPr>
              <a:t>Pengertian </a:t>
            </a:r>
          </a:p>
          <a:p>
            <a:pPr algn="ctr"/>
            <a:r>
              <a:rPr lang="id-ID" sz="3200" dirty="0" smtClean="0">
                <a:latin typeface="Juice ITC" pitchFamily="82" charset="0"/>
              </a:rPr>
              <a:t>metode sosiodrama</a:t>
            </a:r>
            <a:endParaRPr lang="id-ID" sz="3200" dirty="0">
              <a:latin typeface="Juice ITC" pitchFamily="8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8812" y="1851102"/>
            <a:ext cx="5183188" cy="4025756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id-ID" sz="2400" dirty="0" smtClean="0">
                <a:latin typeface="Agency FB" pitchFamily="34" charset="0"/>
              </a:rPr>
              <a:t>Memainkan peran dalam suatu cerita dengan menuntut integrasi antar pemeran</a:t>
            </a:r>
          </a:p>
          <a:p>
            <a:r>
              <a:rPr lang="id-ID" sz="2400" dirty="0" smtClean="0">
                <a:latin typeface="Agency FB" pitchFamily="34" charset="0"/>
              </a:rPr>
              <a:t>Tujuan :</a:t>
            </a:r>
          </a:p>
          <a:p>
            <a:pPr indent="-6350">
              <a:buNone/>
            </a:pPr>
            <a:r>
              <a:rPr lang="id-ID" sz="2400" dirty="0" smtClean="0">
                <a:latin typeface="Agency FB" pitchFamily="34" charset="0"/>
              </a:rPr>
              <a:t>Memecahkan suatu masalah, memberi kesempatan untuk merasakan perasaan orang lain, mengekspresikan diri dan memenuhi kebutuhan meniru</a:t>
            </a:r>
          </a:p>
          <a:p>
            <a:r>
              <a:rPr lang="id-ID" sz="2400" dirty="0" smtClean="0">
                <a:latin typeface="Agency FB" pitchFamily="34" charset="0"/>
              </a:rPr>
              <a:t>Peran guru :</a:t>
            </a:r>
          </a:p>
          <a:p>
            <a:pPr indent="-6350">
              <a:buNone/>
            </a:pPr>
            <a:r>
              <a:rPr lang="id-ID" sz="2400" dirty="0" smtClean="0">
                <a:latin typeface="Agency FB" pitchFamily="34" charset="0"/>
              </a:rPr>
              <a:t>Fasilitator pelaksanaan</a:t>
            </a:r>
          </a:p>
        </p:txBody>
      </p:sp>
      <p:pic>
        <p:nvPicPr>
          <p:cNvPr id="8193" name="Picture 1" descr="E:\Documents\titipan isma\gambar gerak\irung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51463" y="760827"/>
            <a:ext cx="1004082" cy="100408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5" grpId="0" build="p"/>
      <p:bldP spid="6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840" y="211015"/>
            <a:ext cx="5520397" cy="1631854"/>
          </a:xfrm>
        </p:spPr>
        <p:txBody>
          <a:bodyPr/>
          <a:lstStyle/>
          <a:p>
            <a:r>
              <a:rPr lang="id-ID" dirty="0" smtClean="0">
                <a:latin typeface="Monotype Corsiva" pitchFamily="66" charset="0"/>
              </a:rPr>
              <a:t>Pengertian Metode Karyawisata</a:t>
            </a:r>
            <a:endParaRPr lang="id-ID" dirty="0">
              <a:latin typeface="Monotype Corsiva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099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Vivaldi" pitchFamily="66" charset="0"/>
              </a:rPr>
              <a:t>Adalah metode yang dilaksanakan dengan mengamati dunia sesuai kenyataan (langsung) dan melibatkan semua indera</a:t>
            </a:r>
          </a:p>
          <a:p>
            <a:pPr>
              <a:buNone/>
            </a:pPr>
            <a:endParaRPr lang="id-ID" sz="3200" dirty="0">
              <a:latin typeface="Vivaldi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12954" y="2844772"/>
            <a:ext cx="8653348" cy="3712145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0513" indent="-290513"/>
            <a:r>
              <a:rPr lang="id-ID" sz="3200" dirty="0" smtClean="0">
                <a:solidFill>
                  <a:schemeClr val="tx1"/>
                </a:solidFill>
                <a:latin typeface="Vivaldi" pitchFamily="66" charset="0"/>
              </a:rPr>
              <a:t>Manfaat : </a:t>
            </a:r>
          </a:p>
          <a:p>
            <a:pPr marL="290513" indent="-290513">
              <a:buFont typeface="Arial" pitchFamily="34" charset="0"/>
              <a:buChar char="•"/>
            </a:pPr>
            <a:r>
              <a:rPr lang="id-ID" sz="3200" dirty="0" smtClean="0">
                <a:solidFill>
                  <a:schemeClr val="tx1"/>
                </a:solidFill>
                <a:latin typeface="Vivaldi" pitchFamily="66" charset="0"/>
              </a:rPr>
              <a:t>Menumbuhkan minat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dalam</a:t>
            </a:r>
            <a:r>
              <a:rPr lang="id-ID" sz="3200" dirty="0" smtClean="0">
                <a:solidFill>
                  <a:schemeClr val="tx1"/>
                </a:solidFill>
                <a:latin typeface="Vivaldi" pitchFamily="66" charset="0"/>
              </a:rPr>
              <a:t> mengenal dan belajar suatu hal yang nyata</a:t>
            </a:r>
            <a:endParaRPr lang="en-US" sz="3200" dirty="0" smtClean="0">
              <a:solidFill>
                <a:schemeClr val="tx1"/>
              </a:solidFill>
              <a:latin typeface="Vivaldi" pitchFamily="66" charset="0"/>
            </a:endParaRPr>
          </a:p>
          <a:p>
            <a:pPr marL="290513" indent="-290513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Dapat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mengaitkan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pengalaman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yang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diperolehnya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dengan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kegiatan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belajar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yang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akan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Vivaldi" pitchFamily="66" charset="0"/>
              </a:rPr>
              <a:t>dikerjakannya</a:t>
            </a:r>
            <a:r>
              <a:rPr lang="en-US" sz="3200" dirty="0" smtClean="0">
                <a:solidFill>
                  <a:schemeClr val="tx1"/>
                </a:solidFill>
                <a:latin typeface="Vivaldi" pitchFamily="66" charset="0"/>
              </a:rPr>
              <a:t>.</a:t>
            </a:r>
            <a:endParaRPr lang="id-ID" sz="3200" dirty="0">
              <a:solidFill>
                <a:schemeClr val="tx1"/>
              </a:solidFill>
              <a:latin typeface="Vivaldi" pitchFamily="66" charset="0"/>
            </a:endParaRPr>
          </a:p>
        </p:txBody>
      </p:sp>
      <p:pic>
        <p:nvPicPr>
          <p:cNvPr id="7169" name="Picture 1" descr="E:\Documents\titipan isma\gambar gerak\cucu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28031" y="2580006"/>
            <a:ext cx="1845066" cy="150768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692" y="168811"/>
            <a:ext cx="5350461" cy="1463042"/>
          </a:xfrm>
        </p:spPr>
        <p:txBody>
          <a:bodyPr>
            <a:normAutofit/>
          </a:bodyPr>
          <a:lstStyle/>
          <a:p>
            <a:pPr algn="ctr"/>
            <a:r>
              <a:rPr lang="id-ID" sz="4400" dirty="0" smtClean="0">
                <a:latin typeface="Monotype Corsiva" pitchFamily="66" charset="0"/>
              </a:rPr>
              <a:t>Peranan untuk mengembangkan bahasa</a:t>
            </a:r>
            <a:endParaRPr lang="id-ID" sz="4400" dirty="0">
              <a:latin typeface="Monotype Corsiva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0" y="2188565"/>
            <a:ext cx="5615315" cy="3579204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Anak belajar mengamati suatu hal</a:t>
            </a:r>
          </a:p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Anak dapat melancarkan kemampuan berbicaranya, menambah kosa kata dan perbendaharaan serta informasi baru</a:t>
            </a:r>
          </a:p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Merangsang anak berbicara, mendengarkan, menyimak, membaca serta bercerita kembali</a:t>
            </a:r>
          </a:p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Melatih asosiasi anak</a:t>
            </a:r>
            <a:endParaRPr lang="id-ID" sz="24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08430" y="253219"/>
            <a:ext cx="5570806" cy="1886103"/>
          </a:xfrm>
        </p:spPr>
        <p:txBody>
          <a:bodyPr>
            <a:noAutofit/>
          </a:bodyPr>
          <a:lstStyle/>
          <a:p>
            <a:pPr algn="ctr"/>
            <a:r>
              <a:rPr lang="id-ID" sz="4400" dirty="0" smtClean="0">
                <a:latin typeface="Monotype Corsiva" pitchFamily="66" charset="0"/>
              </a:rPr>
              <a:t>Rancangan pelaksanaan untuk mengembangkan bahasa</a:t>
            </a:r>
            <a:endParaRPr lang="id-ID" sz="4400" dirty="0">
              <a:latin typeface="Monotype Corsiva" pitchFamily="66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5717" y="2233534"/>
            <a:ext cx="5472331" cy="3956129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Rancangan persiapan karya wisata oleh guru</a:t>
            </a:r>
          </a:p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Rancangan pelaksanaan karyawisata oleh guru</a:t>
            </a:r>
          </a:p>
          <a:p>
            <a:r>
              <a:rPr lang="id-ID" sz="2400" dirty="0" smtClean="0">
                <a:latin typeface="Vijaya" pitchFamily="34" charset="0"/>
                <a:cs typeface="Vijaya" pitchFamily="34" charset="0"/>
              </a:rPr>
              <a:t>Rancangan penilaian karyawisata oleh guru</a:t>
            </a:r>
            <a:endParaRPr lang="id-ID" sz="2400" dirty="0">
              <a:latin typeface="Vijaya" pitchFamily="34" charset="0"/>
              <a:cs typeface="Vijaya" pitchFamily="34" charset="0"/>
            </a:endParaRPr>
          </a:p>
        </p:txBody>
      </p:sp>
      <p:pic>
        <p:nvPicPr>
          <p:cNvPr id="6145" name="Picture 1" descr="E:\Documents\titipan isma\gambar gerak\cium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4339" y="5557911"/>
            <a:ext cx="1061378" cy="106137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5" grpId="0" build="p"/>
      <p:bldP spid="6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2453" y="124211"/>
            <a:ext cx="5350461" cy="968613"/>
          </a:xfrm>
        </p:spPr>
        <p:txBody>
          <a:bodyPr>
            <a:normAutofit/>
          </a:bodyPr>
          <a:lstStyle/>
          <a:p>
            <a:pPr algn="ctr"/>
            <a:r>
              <a:rPr lang="en-US" sz="4400" dirty="0" err="1" smtClean="0">
                <a:latin typeface="Monotype Corsiva" pitchFamily="66" charset="0"/>
              </a:rPr>
              <a:t>Metode</a:t>
            </a:r>
            <a:r>
              <a:rPr lang="en-US" sz="4400" dirty="0" smtClean="0">
                <a:latin typeface="Monotype Corsiva" pitchFamily="66" charset="0"/>
              </a:rPr>
              <a:t> </a:t>
            </a:r>
            <a:r>
              <a:rPr lang="en-US" sz="4400" dirty="0" err="1" smtClean="0">
                <a:latin typeface="Monotype Corsiva" pitchFamily="66" charset="0"/>
              </a:rPr>
              <a:t>Eksperimen</a:t>
            </a:r>
            <a:r>
              <a:rPr lang="en-US" sz="4400" dirty="0" smtClean="0">
                <a:latin typeface="Monotype Corsiva" pitchFamily="66" charset="0"/>
              </a:rPr>
              <a:t> </a:t>
            </a:r>
            <a:endParaRPr lang="id-ID" sz="4400" dirty="0">
              <a:latin typeface="Monotype Corsiva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2741" y="1338150"/>
            <a:ext cx="4228538" cy="1940310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US" sz="2400" dirty="0" smtClean="0">
                <a:latin typeface="Vijaya" pitchFamily="34" charset="0"/>
                <a:cs typeface="Vijaya" pitchFamily="34" charset="0"/>
              </a:rPr>
              <a:t>(</a:t>
            </a:r>
            <a:r>
              <a:rPr lang="id-ID" sz="2400" dirty="0" smtClean="0">
                <a:latin typeface="Vijaya" pitchFamily="34" charset="0"/>
                <a:cs typeface="Vijaya" pitchFamily="34" charset="0"/>
              </a:rPr>
              <a:t>Supriyati</a:t>
            </a:r>
            <a:r>
              <a:rPr lang="en-US" sz="2400" dirty="0" smtClean="0">
                <a:latin typeface="Vijaya" pitchFamily="34" charset="0"/>
                <a:cs typeface="Vijaya" pitchFamily="34" charset="0"/>
              </a:rPr>
              <a:t>) </a:t>
            </a:r>
            <a:r>
              <a:rPr lang="id-ID" sz="2400" dirty="0" smtClean="0">
                <a:latin typeface="Vijaya" pitchFamily="34" charset="0"/>
                <a:cs typeface="Vijaya" pitchFamily="34" charset="0"/>
              </a:rPr>
              <a:t>adalah metode mengajar dan melakukan percobaan, lalu mengamati proses dan hasil percobaan. </a:t>
            </a:r>
            <a:endParaRPr lang="id-ID" sz="24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0801" y="1854394"/>
            <a:ext cx="4083405" cy="2271558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US" sz="2400" dirty="0" smtClean="0">
                <a:latin typeface="Vijaya" pitchFamily="34" charset="0"/>
                <a:cs typeface="Vijaya" pitchFamily="34" charset="0"/>
              </a:rPr>
              <a:t>(</a:t>
            </a:r>
            <a:r>
              <a:rPr lang="id-ID" sz="2400" dirty="0" smtClean="0">
                <a:latin typeface="Vijaya" pitchFamily="34" charset="0"/>
                <a:cs typeface="Vijaya" pitchFamily="34" charset="0"/>
              </a:rPr>
              <a:t>Syaiful Bahri Djamarah (2000)</a:t>
            </a:r>
            <a:r>
              <a:rPr lang="en-US" sz="2400" dirty="0" smtClean="0">
                <a:latin typeface="Vijaya" pitchFamily="34" charset="0"/>
                <a:cs typeface="Vijaya" pitchFamily="34" charset="0"/>
              </a:rPr>
              <a:t>)</a:t>
            </a:r>
            <a:r>
              <a:rPr lang="id-ID" sz="2400" dirty="0" smtClean="0">
                <a:latin typeface="Vijaya" pitchFamily="34" charset="0"/>
                <a:cs typeface="Vijaya" pitchFamily="34" charset="0"/>
              </a:rPr>
              <a:t>, metode percobaan/eksperimen adalah metode pemberian kesempatan kepada anak didik, untuk dilatih melakukan suatu proses atau percobaan.</a:t>
            </a:r>
            <a:endParaRPr lang="id-ID" sz="24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8" name="Content Placeholder 5"/>
          <p:cNvSpPr txBox="1">
            <a:spLocks/>
          </p:cNvSpPr>
          <p:nvPr/>
        </p:nvSpPr>
        <p:spPr>
          <a:xfrm>
            <a:off x="8229595" y="2608955"/>
            <a:ext cx="3813719" cy="22306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Vijaya" pitchFamily="34" charset="0"/>
                <a:cs typeface="Vijaya" pitchFamily="34" charset="0"/>
              </a:rPr>
              <a:t>(</a:t>
            </a:r>
            <a:r>
              <a:rPr lang="id-ID" sz="2400" dirty="0" smtClean="0">
                <a:latin typeface="Vijaya" pitchFamily="34" charset="0"/>
                <a:cs typeface="Vijaya" pitchFamily="34" charset="0"/>
              </a:rPr>
              <a:t>Adrian</a:t>
            </a:r>
            <a:r>
              <a:rPr lang="en-US" sz="2400" dirty="0" smtClean="0">
                <a:latin typeface="Vijaya" pitchFamily="34" charset="0"/>
                <a:cs typeface="Vijaya" pitchFamily="34" charset="0"/>
              </a:rPr>
              <a:t>)</a:t>
            </a:r>
            <a:r>
              <a:rPr lang="id-ID" sz="2400" dirty="0" smtClean="0">
                <a:latin typeface="Vijaya" pitchFamily="34" charset="0"/>
                <a:cs typeface="Vijaya" pitchFamily="34" charset="0"/>
              </a:rPr>
              <a:t>, metode eksperimen ialah suatu metode mengajar dimana pendidik bersama anak didik mencoba mengerjakan sesuatu serta mengamati proses dari hasil percobaan</a:t>
            </a:r>
            <a:endParaRPr kumimoji="0" lang="id-ID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ijaya" pitchFamily="34" charset="0"/>
              <a:cs typeface="Vijaya" pitchFamily="34" charset="0"/>
            </a:endParaRPr>
          </a:p>
        </p:txBody>
      </p:sp>
      <p:sp>
        <p:nvSpPr>
          <p:cNvPr id="9" name="Content Placeholder 5"/>
          <p:cNvSpPr txBox="1">
            <a:spLocks/>
          </p:cNvSpPr>
          <p:nvPr/>
        </p:nvSpPr>
        <p:spPr>
          <a:xfrm>
            <a:off x="235830" y="4951145"/>
            <a:ext cx="11651369" cy="172843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228600" lvl="0" indent="-228600" algn="ctr">
              <a:lnSpc>
                <a:spcPct val="90000"/>
              </a:lnSpc>
              <a:spcBef>
                <a:spcPts val="1000"/>
              </a:spcBef>
            </a:pPr>
            <a:r>
              <a:rPr lang="en-US" sz="3200" dirty="0" smtClean="0">
                <a:latin typeface="Vijaya" pitchFamily="34" charset="0"/>
                <a:cs typeface="Vijaya" pitchFamily="34" charset="0"/>
              </a:rPr>
              <a:t> 	(</a:t>
            </a:r>
            <a:r>
              <a:rPr lang="id-ID" sz="3200" dirty="0" smtClean="0">
                <a:latin typeface="Vijaya" pitchFamily="34" charset="0"/>
                <a:cs typeface="Vijaya" pitchFamily="34" charset="0"/>
              </a:rPr>
              <a:t>disimpulkan</a:t>
            </a:r>
            <a:r>
              <a:rPr lang="en-US" sz="3200" dirty="0" smtClean="0">
                <a:latin typeface="Vijaya" pitchFamily="34" charset="0"/>
                <a:cs typeface="Vijaya" pitchFamily="34" charset="0"/>
              </a:rPr>
              <a:t>)</a:t>
            </a:r>
            <a:r>
              <a:rPr lang="id-ID" sz="3200" dirty="0" smtClean="0">
                <a:latin typeface="Vijaya" pitchFamily="34" charset="0"/>
                <a:cs typeface="Vijaya" pitchFamily="34" charset="0"/>
              </a:rPr>
              <a:t> metode eksperimen adalah suatu cara pembelajaran dengan menempatkan anak sebagai subjek yang aktif untuk melakukan dan menemukan pengetahuannya sendiri, serta untuk mengetahui kebenaran akan suatu hal.</a:t>
            </a:r>
            <a:endParaRPr kumimoji="0" lang="id-ID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ijaya" pitchFamily="34" charset="0"/>
              <a:cs typeface="Vijay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6" grpId="0" build="p" animBg="1"/>
      <p:bldP spid="8" grpId="0" build="p" animBg="1"/>
      <p:bldP spid="9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2999" y="156121"/>
            <a:ext cx="5084953" cy="634075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 smtClean="0">
                <a:latin typeface="Monotype Corsiva" pitchFamily="66" charset="0"/>
              </a:rPr>
              <a:t>Tujuan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Metode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Eksperimen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endParaRPr lang="id-ID" sz="3200" dirty="0">
              <a:latin typeface="Monotype Corsiva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20176" y="780600"/>
            <a:ext cx="7181385" cy="1204328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lvl="0" algn="ctr">
              <a:buNone/>
            </a:pPr>
            <a:r>
              <a:rPr lang="id-ID" sz="2400" dirty="0" smtClean="0">
                <a:latin typeface="Arabic Typesetting" pitchFamily="66" charset="-78"/>
                <a:cs typeface="Arabic Typesetting" pitchFamily="66" charset="-78"/>
              </a:rPr>
              <a:t>Menjelaskan tentang proses terjadinya sesuatu.</a:t>
            </a:r>
            <a:endParaRPr lang="en-US" sz="2400" dirty="0" smtClean="0">
              <a:latin typeface="Arabic Typesetting" pitchFamily="66" charset="-78"/>
              <a:cs typeface="Arabic Typesetting" pitchFamily="66" charset="-78"/>
            </a:endParaRPr>
          </a:p>
          <a:p>
            <a:pPr lvl="0" algn="ctr">
              <a:buNone/>
            </a:pPr>
            <a:r>
              <a:rPr lang="id-ID" sz="2400" dirty="0" smtClean="0">
                <a:latin typeface="Arabic Typesetting" pitchFamily="66" charset="-78"/>
                <a:cs typeface="Arabic Typesetting" pitchFamily="66" charset="-78"/>
              </a:rPr>
              <a:t>Memberikan pengalaman kepada anak tentang proses terjadinya sesuatu. </a:t>
            </a:r>
            <a:endParaRPr lang="en-US" sz="24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>
              <a:buNone/>
            </a:pPr>
            <a:r>
              <a:rPr lang="id-ID" sz="2400" dirty="0" smtClean="0">
                <a:latin typeface="Arabic Typesetting" pitchFamily="66" charset="-78"/>
                <a:cs typeface="Arabic Typesetting" pitchFamily="66" charset="-78"/>
              </a:rPr>
              <a:t>Membuktikan tentang kebenaran sesuatu.</a:t>
            </a:r>
            <a:endParaRPr lang="id-ID" sz="24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81302" y="2144332"/>
            <a:ext cx="3858322" cy="621177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>
                <a:latin typeface="Vijaya" pitchFamily="34" charset="0"/>
                <a:cs typeface="Vijaya" pitchFamily="34" charset="0"/>
              </a:rPr>
              <a:t> </a:t>
            </a:r>
            <a:r>
              <a:rPr lang="en-US" dirty="0" err="1" smtClean="0">
                <a:latin typeface="Vijaya" pitchFamily="34" charset="0"/>
                <a:cs typeface="Vijaya" pitchFamily="34" charset="0"/>
              </a:rPr>
              <a:t>Kelebihan</a:t>
            </a:r>
            <a:r>
              <a:rPr lang="en-US" dirty="0" smtClean="0">
                <a:latin typeface="Vijaya" pitchFamily="34" charset="0"/>
                <a:cs typeface="Vijaya" pitchFamily="34" charset="0"/>
              </a:rPr>
              <a:t> </a:t>
            </a:r>
            <a:r>
              <a:rPr lang="en-US" dirty="0" err="1" smtClean="0">
                <a:latin typeface="Vijaya" pitchFamily="34" charset="0"/>
                <a:cs typeface="Vijaya" pitchFamily="34" charset="0"/>
              </a:rPr>
              <a:t>Metode</a:t>
            </a:r>
            <a:r>
              <a:rPr lang="en-US" dirty="0" smtClean="0">
                <a:latin typeface="Vijaya" pitchFamily="34" charset="0"/>
                <a:cs typeface="Vijaya" pitchFamily="34" charset="0"/>
              </a:rPr>
              <a:t> </a:t>
            </a:r>
            <a:r>
              <a:rPr lang="en-US" dirty="0" err="1" smtClean="0">
                <a:latin typeface="Vijaya" pitchFamily="34" charset="0"/>
                <a:cs typeface="Vijaya" pitchFamily="34" charset="0"/>
              </a:rPr>
              <a:t>Eksperimen</a:t>
            </a:r>
            <a:endParaRPr lang="id-ID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8" name="Content Placeholder 5"/>
          <p:cNvSpPr txBox="1">
            <a:spLocks/>
          </p:cNvSpPr>
          <p:nvPr/>
        </p:nvSpPr>
        <p:spPr>
          <a:xfrm>
            <a:off x="111509" y="2877020"/>
            <a:ext cx="6200081" cy="379140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>
              <a:buFont typeface="Arial" pitchFamily="34" charset="0"/>
              <a:buChar char="•"/>
            </a:pPr>
            <a:r>
              <a:rPr lang="en-US" sz="2000" dirty="0" smtClean="0">
                <a:latin typeface="Arabic Typesetting" pitchFamily="66" charset="-78"/>
                <a:cs typeface="Arabic Typesetting" pitchFamily="66" charset="-78"/>
              </a:rPr>
              <a:t> A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nak lebih percaya atas kesimpulan berdasarkan percobaannya sendiri.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smtClean="0">
                <a:latin typeface="Arabic Typesetting" pitchFamily="66" charset="-78"/>
                <a:cs typeface="Arabic Typesetting" pitchFamily="66" charset="-78"/>
              </a:rPr>
              <a:t>A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nak dapat lebih mengembangkan sikap dan rasa ingin tahu untuk eksplorasi </a:t>
            </a:r>
            <a:r>
              <a:rPr lang="en-US" sz="2000" dirty="0" smtClean="0">
                <a:latin typeface="Arabic Typesetting" pitchFamily="66" charset="-78"/>
                <a:cs typeface="Arabic Typesetting" pitchFamily="66" charset="-78"/>
              </a:rPr>
              <a:t>    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(menjelajahi)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Terbina manusia yang dapat mengembangkan inovasi baru.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Metode ini menerapkan prinsip </a:t>
            </a:r>
            <a:r>
              <a:rPr lang="id-ID" sz="2000" i="1" dirty="0" smtClean="0">
                <a:latin typeface="Arabic Typesetting" pitchFamily="66" charset="-78"/>
                <a:cs typeface="Arabic Typesetting" pitchFamily="66" charset="-78"/>
              </a:rPr>
              <a:t>learning by experiencing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 (belajar dari pengalaman) dalam belajar.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Dapat mengaktifkan anak secara utuh di mana keterlibatan proses </a:t>
            </a:r>
            <a:r>
              <a:rPr lang="id-ID" sz="2000" i="1" dirty="0" smtClean="0">
                <a:latin typeface="Arabic Typesetting" pitchFamily="66" charset="-78"/>
                <a:cs typeface="Arabic Typesetting" pitchFamily="66" charset="-78"/>
              </a:rPr>
              <a:t>inquiry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 dan </a:t>
            </a:r>
            <a:r>
              <a:rPr lang="id-ID" sz="2000" i="1" dirty="0" smtClean="0">
                <a:latin typeface="Arabic Typesetting" pitchFamily="66" charset="-78"/>
                <a:cs typeface="Arabic Typesetting" pitchFamily="66" charset="-78"/>
              </a:rPr>
              <a:t>discovery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 (penemuan) akan berlaku dengan bimbingan.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Eksperimen juga bersifat </a:t>
            </a:r>
            <a:r>
              <a:rPr lang="id-ID" sz="2000" i="1" dirty="0" smtClean="0">
                <a:latin typeface="Arabic Typesetting" pitchFamily="66" charset="-78"/>
                <a:cs typeface="Arabic Typesetting" pitchFamily="66" charset="-78"/>
              </a:rPr>
              <a:t>student-centered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, mengolah bahan/materi yang dipelajari adalah anak didik sendiri. 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Dapat mengembangkan sikap pikir ilmiah dan kesempatan melakukan langkah-langkah berpikir ilmiah.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Dapat menumbuhkan kepercayaan diri anak terhadap masalah yang akan dipecahkannya.</a:t>
            </a:r>
            <a:endParaRPr lang="en-US" sz="20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9" name="Content Placeholder 5"/>
          <p:cNvSpPr txBox="1">
            <a:spLocks/>
          </p:cNvSpPr>
          <p:nvPr/>
        </p:nvSpPr>
        <p:spPr>
          <a:xfrm>
            <a:off x="6512311" y="2230251"/>
            <a:ext cx="3791415" cy="5575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228600" lvl="0" indent="-228600" algn="ctr">
              <a:lnSpc>
                <a:spcPct val="90000"/>
              </a:lnSpc>
              <a:spcBef>
                <a:spcPts val="1000"/>
              </a:spcBef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ijaya" pitchFamily="34" charset="0"/>
                <a:cs typeface="Vijaya" pitchFamily="34" charset="0"/>
              </a:rPr>
              <a:t>Kelemahan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ijaya" pitchFamily="34" charset="0"/>
                <a:cs typeface="Vijaya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ijaya" pitchFamily="34" charset="0"/>
                <a:cs typeface="Vijaya" pitchFamily="34" charset="0"/>
              </a:rPr>
              <a:t>Metode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ijaya" pitchFamily="34" charset="0"/>
                <a:cs typeface="Vijaya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ijaya" pitchFamily="34" charset="0"/>
                <a:cs typeface="Vijaya" pitchFamily="34" charset="0"/>
              </a:rPr>
              <a:t>Eksperimen</a:t>
            </a:r>
            <a:endParaRPr kumimoji="0" lang="id-ID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ijaya" pitchFamily="34" charset="0"/>
              <a:cs typeface="Vijaya" pitchFamily="34" charset="0"/>
            </a:endParaRPr>
          </a:p>
        </p:txBody>
      </p:sp>
      <p:sp>
        <p:nvSpPr>
          <p:cNvPr id="10" name="Content Placeholder 3"/>
          <p:cNvSpPr txBox="1">
            <a:spLocks/>
          </p:cNvSpPr>
          <p:nvPr/>
        </p:nvSpPr>
        <p:spPr>
          <a:xfrm>
            <a:off x="6490004" y="2899322"/>
            <a:ext cx="5531007" cy="336766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111125" lvl="0" indent="-111125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Alat-alat eksperimen tidak tersedia dalam jumlah yang cukup.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11125" lvl="0" indent="-111125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Eksperimen memerlukan proses dengan jangka waktu yang lama, membuat anak harus menunggu, menimbulkan kebosanan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11125" lvl="0" indent="-111125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Memerlukan</a:t>
            </a:r>
            <a:r>
              <a:rPr lang="en-US" sz="20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alat, fasilitas dan bahan yang lengkap.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11125" lvl="0" indent="-111125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Faktor keselamatan perlu diperhitungkan terutama eksperimen menggunakan cairan kimia.</a:t>
            </a:r>
            <a:endParaRPr lang="en-US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pPr marL="111125" lvl="0" indent="-111125">
              <a:buFont typeface="Arial" pitchFamily="34" charset="0"/>
              <a:buChar char="•"/>
            </a:pPr>
            <a:r>
              <a:rPr lang="id-ID" sz="2000" dirty="0" smtClean="0">
                <a:latin typeface="Arabic Typesetting" pitchFamily="66" charset="-78"/>
                <a:cs typeface="Arabic Typesetting" pitchFamily="66" charset="-78"/>
              </a:rPr>
              <a:t>Apabila pendidik belum pengalaman, hasilnya tidak sesuai harapan</a:t>
            </a:r>
            <a:endParaRPr kumimoji="0" lang="id-ID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  <p:bldP spid="6" grpId="0" build="p" animBg="1"/>
      <p:bldP spid="8" grpId="0" build="p" animBg="1"/>
      <p:bldP spid="9" grpId="0" build="p" animBg="1"/>
      <p:bldP spid="10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78541" y="2933513"/>
            <a:ext cx="10515600" cy="1325563"/>
          </a:xfrm>
        </p:spPr>
        <p:txBody>
          <a:bodyPr/>
          <a:lstStyle/>
          <a:p>
            <a:pPr algn="ctr"/>
            <a:r>
              <a:rPr lang="id-ID" i="1" dirty="0" smtClean="0"/>
              <a:t>TERIMA KASIH</a:t>
            </a:r>
            <a:endParaRPr lang="id-ID" i="1" dirty="0"/>
          </a:p>
        </p:txBody>
      </p:sp>
    </p:spTree>
    <p:extLst>
      <p:ext uri="{BB962C8B-B14F-4D97-AF65-F5344CB8AC3E}">
        <p14:creationId xmlns:p14="http://schemas.microsoft.com/office/powerpoint/2010/main" val="1194911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1561</TotalTime>
  <Words>704</Words>
  <Application>Microsoft Office PowerPoint</Application>
  <PresentationFormat>Widescreen</PresentationFormat>
  <Paragraphs>116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Adobe Arabic</vt:lpstr>
      <vt:lpstr>Agency FB</vt:lpstr>
      <vt:lpstr>Arabic Typesetting</vt:lpstr>
      <vt:lpstr>Arial</vt:lpstr>
      <vt:lpstr>Calibri</vt:lpstr>
      <vt:lpstr>Calibri Light</vt:lpstr>
      <vt:lpstr>Forte</vt:lpstr>
      <vt:lpstr>Harrington</vt:lpstr>
      <vt:lpstr>Juice ITC</vt:lpstr>
      <vt:lpstr>Monotype Corsiva</vt:lpstr>
      <vt:lpstr>Vijaya</vt:lpstr>
      <vt:lpstr>Vivaldi</vt:lpstr>
      <vt:lpstr>Office Theme</vt:lpstr>
      <vt:lpstr>Metode Pengembangan Bahasa AUD</vt:lpstr>
      <vt:lpstr>  Tujuan  metode bercerita</vt:lpstr>
      <vt:lpstr>PowerPoint Presentation</vt:lpstr>
      <vt:lpstr>PowerPoint Presentation</vt:lpstr>
      <vt:lpstr>Bentuk-bentuk Bercerita</vt:lpstr>
      <vt:lpstr>PowerPoint Presentation</vt:lpstr>
      <vt:lpstr>PowerPoint Presentation</vt:lpstr>
      <vt:lpstr>PowerPoint Presentation</vt:lpstr>
      <vt:lpstr>Pengertian Metode Karyawisata</vt:lpstr>
      <vt:lpstr>PowerPoint Presentation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Metode pengembangan bahasa</dc:title>
  <dc:creator>SONY</dc:creator>
  <cp:lastModifiedBy>asus</cp:lastModifiedBy>
  <cp:revision>201</cp:revision>
  <cp:lastPrinted>2017-06-05T00:32:37Z</cp:lastPrinted>
  <dcterms:created xsi:type="dcterms:W3CDTF">2017-03-16T02:53:46Z</dcterms:created>
  <dcterms:modified xsi:type="dcterms:W3CDTF">2019-04-20T00:33:58Z</dcterms:modified>
</cp:coreProperties>
</file>