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40"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6C579B9A-8D28-4902-8E1D-631972637F52}" type="datetimeFigureOut">
              <a:rPr lang="id-ID" smtClean="0"/>
              <a:t>11-09-2019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C282422-BAD4-4D29-B756-2E3ADF316C4C}" type="slidenum">
              <a:rPr lang="id-ID" smtClean="0"/>
              <a:t>‹#›</a:t>
            </a:fld>
            <a:endParaRPr lang="id-ID"/>
          </a:p>
        </p:txBody>
      </p:sp>
    </p:spTree>
    <p:extLst>
      <p:ext uri="{BB962C8B-B14F-4D97-AF65-F5344CB8AC3E}">
        <p14:creationId xmlns:p14="http://schemas.microsoft.com/office/powerpoint/2010/main" val="1845551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6C579B9A-8D28-4902-8E1D-631972637F52}" type="datetimeFigureOut">
              <a:rPr lang="id-ID" smtClean="0"/>
              <a:t>11-09-2019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C282422-BAD4-4D29-B756-2E3ADF316C4C}" type="slidenum">
              <a:rPr lang="id-ID" smtClean="0"/>
              <a:t>‹#›</a:t>
            </a:fld>
            <a:endParaRPr lang="id-ID"/>
          </a:p>
        </p:txBody>
      </p:sp>
    </p:spTree>
    <p:extLst>
      <p:ext uri="{BB962C8B-B14F-4D97-AF65-F5344CB8AC3E}">
        <p14:creationId xmlns:p14="http://schemas.microsoft.com/office/powerpoint/2010/main" val="20945855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C579B9A-8D28-4902-8E1D-631972637F52}" type="datetimeFigureOut">
              <a:rPr lang="id-ID" smtClean="0"/>
              <a:t>11-09-2019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C282422-BAD4-4D29-B756-2E3ADF316C4C}" type="slidenum">
              <a:rPr lang="id-ID" smtClean="0"/>
              <a:t>‹#›</a:t>
            </a:fld>
            <a:endParaRPr lang="id-ID"/>
          </a:p>
        </p:txBody>
      </p:sp>
    </p:spTree>
    <p:extLst>
      <p:ext uri="{BB962C8B-B14F-4D97-AF65-F5344CB8AC3E}">
        <p14:creationId xmlns:p14="http://schemas.microsoft.com/office/powerpoint/2010/main" val="27620747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6C579B9A-8D28-4902-8E1D-631972637F52}" type="datetimeFigureOut">
              <a:rPr lang="id-ID" smtClean="0"/>
              <a:t>11-09-2019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8C282422-BAD4-4D29-B756-2E3ADF316C4C}" type="slidenum">
              <a:rPr lang="id-ID" smtClean="0"/>
              <a:t>‹#›</a:t>
            </a:fld>
            <a:endParaRPr lang="id-ID"/>
          </a:p>
        </p:txBody>
      </p:sp>
    </p:spTree>
    <p:extLst>
      <p:ext uri="{BB962C8B-B14F-4D97-AF65-F5344CB8AC3E}">
        <p14:creationId xmlns:p14="http://schemas.microsoft.com/office/powerpoint/2010/main" val="2892955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6C579B9A-8D28-4902-8E1D-631972637F52}" type="datetimeFigureOut">
              <a:rPr lang="id-ID" smtClean="0"/>
              <a:t>11-09-2019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8C282422-BAD4-4D29-B756-2E3ADF316C4C}" type="slidenum">
              <a:rPr lang="id-ID" smtClean="0"/>
              <a:t>‹#›</a:t>
            </a:fld>
            <a:endParaRPr lang="id-ID"/>
          </a:p>
        </p:txBody>
      </p:sp>
    </p:spTree>
    <p:extLst>
      <p:ext uri="{BB962C8B-B14F-4D97-AF65-F5344CB8AC3E}">
        <p14:creationId xmlns:p14="http://schemas.microsoft.com/office/powerpoint/2010/main" val="641233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6C579B9A-8D28-4902-8E1D-631972637F52}" type="datetimeFigureOut">
              <a:rPr lang="id-ID" smtClean="0"/>
              <a:t>11-09-2019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8C282422-BAD4-4D29-B756-2E3ADF316C4C}" type="slidenum">
              <a:rPr lang="id-ID" smtClean="0"/>
              <a:t>‹#›</a:t>
            </a:fld>
            <a:endParaRPr lang="id-ID"/>
          </a:p>
        </p:txBody>
      </p:sp>
    </p:spTree>
    <p:extLst>
      <p:ext uri="{BB962C8B-B14F-4D97-AF65-F5344CB8AC3E}">
        <p14:creationId xmlns:p14="http://schemas.microsoft.com/office/powerpoint/2010/main" val="10465815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579B9A-8D28-4902-8E1D-631972637F52}" type="datetimeFigureOut">
              <a:rPr lang="id-ID" smtClean="0"/>
              <a:t>11-09-2019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8C282422-BAD4-4D29-B756-2E3ADF316C4C}" type="slidenum">
              <a:rPr lang="id-ID" smtClean="0"/>
              <a:t>‹#›</a:t>
            </a:fld>
            <a:endParaRPr lang="id-ID"/>
          </a:p>
        </p:txBody>
      </p:sp>
    </p:spTree>
    <p:extLst>
      <p:ext uri="{BB962C8B-B14F-4D97-AF65-F5344CB8AC3E}">
        <p14:creationId xmlns:p14="http://schemas.microsoft.com/office/powerpoint/2010/main" val="22057975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C579B9A-8D28-4902-8E1D-631972637F52}" type="datetimeFigureOut">
              <a:rPr lang="id-ID" smtClean="0"/>
              <a:t>11-09-2019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8C282422-BAD4-4D29-B756-2E3ADF316C4C}" type="slidenum">
              <a:rPr lang="id-ID" smtClean="0"/>
              <a:t>‹#›</a:t>
            </a:fld>
            <a:endParaRPr lang="id-ID"/>
          </a:p>
        </p:txBody>
      </p:sp>
    </p:spTree>
    <p:extLst>
      <p:ext uri="{BB962C8B-B14F-4D97-AF65-F5344CB8AC3E}">
        <p14:creationId xmlns:p14="http://schemas.microsoft.com/office/powerpoint/2010/main" val="3284106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C579B9A-8D28-4902-8E1D-631972637F52}" type="datetimeFigureOut">
              <a:rPr lang="id-ID" smtClean="0"/>
              <a:t>11-09-2019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8C282422-BAD4-4D29-B756-2E3ADF316C4C}" type="slidenum">
              <a:rPr lang="id-ID" smtClean="0"/>
              <a:t>‹#›</a:t>
            </a:fld>
            <a:endParaRPr lang="id-ID"/>
          </a:p>
        </p:txBody>
      </p:sp>
    </p:spTree>
    <p:extLst>
      <p:ext uri="{BB962C8B-B14F-4D97-AF65-F5344CB8AC3E}">
        <p14:creationId xmlns:p14="http://schemas.microsoft.com/office/powerpoint/2010/main" val="7151883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6C579B9A-8D28-4902-8E1D-631972637F52}" type="datetimeFigureOut">
              <a:rPr lang="id-ID" smtClean="0"/>
              <a:t>11-09-2019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C282422-BAD4-4D29-B756-2E3ADF316C4C}" type="slidenum">
              <a:rPr lang="id-ID" smtClean="0"/>
              <a:t>‹#›</a:t>
            </a:fld>
            <a:endParaRPr lang="id-ID"/>
          </a:p>
        </p:txBody>
      </p:sp>
    </p:spTree>
    <p:extLst>
      <p:ext uri="{BB962C8B-B14F-4D97-AF65-F5344CB8AC3E}">
        <p14:creationId xmlns:p14="http://schemas.microsoft.com/office/powerpoint/2010/main" val="20100219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6C579B9A-8D28-4902-8E1D-631972637F52}" type="datetimeFigureOut">
              <a:rPr lang="id-ID" smtClean="0"/>
              <a:t>11-09-2019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C282422-BAD4-4D29-B756-2E3ADF316C4C}" type="slidenum">
              <a:rPr lang="id-ID" smtClean="0"/>
              <a:t>‹#›</a:t>
            </a:fld>
            <a:endParaRPr lang="id-ID"/>
          </a:p>
        </p:txBody>
      </p:sp>
    </p:spTree>
    <p:extLst>
      <p:ext uri="{BB962C8B-B14F-4D97-AF65-F5344CB8AC3E}">
        <p14:creationId xmlns:p14="http://schemas.microsoft.com/office/powerpoint/2010/main" val="42887106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579B9A-8D28-4902-8E1D-631972637F52}" type="datetimeFigureOut">
              <a:rPr lang="id-ID" smtClean="0"/>
              <a:t>11-09-2019</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282422-BAD4-4D29-B756-2E3ADF316C4C}" type="slidenum">
              <a:rPr lang="id-ID" smtClean="0"/>
              <a:t>‹#›</a:t>
            </a:fld>
            <a:endParaRPr lang="id-ID"/>
          </a:p>
        </p:txBody>
      </p:sp>
    </p:spTree>
    <p:extLst>
      <p:ext uri="{BB962C8B-B14F-4D97-AF65-F5344CB8AC3E}">
        <p14:creationId xmlns:p14="http://schemas.microsoft.com/office/powerpoint/2010/main" val="3978501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404664"/>
            <a:ext cx="7772400" cy="1470025"/>
          </a:xfrm>
        </p:spPr>
        <p:txBody>
          <a:bodyPr/>
          <a:lstStyle/>
          <a:p>
            <a:r>
              <a:rPr lang="en-US" dirty="0" smtClean="0"/>
              <a:t>PERTEMUAN 1</a:t>
            </a:r>
            <a:endParaRPr lang="id-ID" dirty="0"/>
          </a:p>
        </p:txBody>
      </p:sp>
      <p:sp>
        <p:nvSpPr>
          <p:cNvPr id="3" name="Subtitle 2"/>
          <p:cNvSpPr>
            <a:spLocks noGrp="1"/>
          </p:cNvSpPr>
          <p:nvPr>
            <p:ph type="subTitle" idx="1"/>
          </p:nvPr>
        </p:nvSpPr>
        <p:spPr>
          <a:xfrm>
            <a:off x="1259632" y="1772816"/>
            <a:ext cx="6400800" cy="1752600"/>
          </a:xfrm>
        </p:spPr>
        <p:txBody>
          <a:bodyPr>
            <a:normAutofit/>
          </a:bodyPr>
          <a:lstStyle/>
          <a:p>
            <a:r>
              <a:rPr lang="id-ID" dirty="0"/>
              <a:t> </a:t>
            </a:r>
          </a:p>
          <a:p>
            <a:r>
              <a:rPr lang="en-US" dirty="0" smtClean="0"/>
              <a:t>PEMBINAAN KOMPETENSI MENGAJAR</a:t>
            </a:r>
            <a:endParaRPr lang="id-ID" dirty="0"/>
          </a:p>
        </p:txBody>
      </p:sp>
    </p:spTree>
    <p:extLst>
      <p:ext uri="{BB962C8B-B14F-4D97-AF65-F5344CB8AC3E}">
        <p14:creationId xmlns:p14="http://schemas.microsoft.com/office/powerpoint/2010/main" val="3860319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definisi</a:t>
            </a:r>
            <a:endParaRPr lang="id-ID" dirty="0"/>
          </a:p>
        </p:txBody>
      </p:sp>
      <p:sp>
        <p:nvSpPr>
          <p:cNvPr id="3" name="Content Placeholder 2"/>
          <p:cNvSpPr>
            <a:spLocks noGrp="1"/>
          </p:cNvSpPr>
          <p:nvPr>
            <p:ph idx="1"/>
          </p:nvPr>
        </p:nvSpPr>
        <p:spPr/>
        <p:txBody>
          <a:bodyPr>
            <a:normAutofit fontScale="92500" lnSpcReduction="10000"/>
          </a:bodyPr>
          <a:lstStyle/>
          <a:p>
            <a:r>
              <a:rPr lang="id-ID" dirty="0">
                <a:latin typeface="Adobe Arabic" pitchFamily="18" charset="-78"/>
                <a:cs typeface="Adobe Arabic" pitchFamily="18" charset="-78"/>
              </a:rPr>
              <a:t>guru adalah seseorang yang menjalankan tugas utamanya yakni mendidik, mengajar, membimbing, mengarahkan, melatih, menilai, dan mengevaluasi muridnya dalam pendidikan. </a:t>
            </a:r>
            <a:endParaRPr lang="id-ID" dirty="0" smtClean="0">
              <a:latin typeface="Adobe Arabic" pitchFamily="18" charset="-78"/>
              <a:cs typeface="Adobe Arabic" pitchFamily="18" charset="-78"/>
            </a:endParaRPr>
          </a:p>
          <a:p>
            <a:r>
              <a:rPr lang="id-ID" i="1" dirty="0">
                <a:latin typeface="Adobe Arabic" pitchFamily="18" charset="-78"/>
                <a:cs typeface="Adobe Arabic" pitchFamily="18" charset="-78"/>
              </a:rPr>
              <a:t>profesionalisme </a:t>
            </a:r>
            <a:r>
              <a:rPr lang="id-ID" dirty="0">
                <a:latin typeface="Adobe Arabic" pitchFamily="18" charset="-78"/>
                <a:cs typeface="Adobe Arabic" pitchFamily="18" charset="-78"/>
              </a:rPr>
              <a:t>mengacu kepada komitmen para anggota suatu profesi untuk meningkatkan kemampuan profesionalnya dan terus menerus mengembangkan strategi-strategi yang digunakannya dalam melakukan pekerjaan yang sesuai dengan profesinya.</a:t>
            </a:r>
          </a:p>
          <a:p>
            <a:endParaRPr lang="id-ID" dirty="0"/>
          </a:p>
        </p:txBody>
      </p:sp>
    </p:spTree>
    <p:extLst>
      <p:ext uri="{BB962C8B-B14F-4D97-AF65-F5344CB8AC3E}">
        <p14:creationId xmlns:p14="http://schemas.microsoft.com/office/powerpoint/2010/main" val="4000147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473"/>
            <a:ext cx="7859216" cy="922114"/>
          </a:xfrm>
        </p:spPr>
        <p:txBody>
          <a:bodyPr/>
          <a:lstStyle/>
          <a:p>
            <a:r>
              <a:rPr lang="id-ID" dirty="0" smtClean="0"/>
              <a:t>Karakteristik profesional guru</a:t>
            </a:r>
            <a:endParaRPr lang="id-ID" dirty="0"/>
          </a:p>
        </p:txBody>
      </p:sp>
      <p:sp>
        <p:nvSpPr>
          <p:cNvPr id="3" name="Content Placeholder 2"/>
          <p:cNvSpPr>
            <a:spLocks noGrp="1"/>
          </p:cNvSpPr>
          <p:nvPr>
            <p:ph idx="1"/>
          </p:nvPr>
        </p:nvSpPr>
        <p:spPr>
          <a:xfrm>
            <a:off x="467544" y="908720"/>
            <a:ext cx="8229600" cy="5472608"/>
          </a:xfrm>
        </p:spPr>
        <p:txBody>
          <a:bodyPr>
            <a:normAutofit fontScale="92500" lnSpcReduction="20000"/>
          </a:bodyPr>
          <a:lstStyle/>
          <a:p>
            <a:pPr marL="0" indent="0">
              <a:buNone/>
            </a:pPr>
            <a:r>
              <a:rPr lang="id-ID" dirty="0"/>
              <a:t>Dalam Undang-undang No.8  tahun 1974 dan dijelaskan dalam pidato pembukaan kongkres PGRI VIII, disebutkan bahwa ada sebanyak 10 ciri guru profesional, yaitu:</a:t>
            </a:r>
          </a:p>
          <a:p>
            <a:pPr marL="514350" lvl="0" indent="-514350">
              <a:buFont typeface="+mj-lt"/>
              <a:buAutoNum type="arabicPeriod"/>
            </a:pPr>
            <a:r>
              <a:rPr lang="id-ID" dirty="0"/>
              <a:t>Selalu punya energi untuk siswanya</a:t>
            </a:r>
          </a:p>
          <a:p>
            <a:pPr marL="514350" lvl="0" indent="-514350">
              <a:buFont typeface="+mj-lt"/>
              <a:buAutoNum type="arabicPeriod"/>
            </a:pPr>
            <a:r>
              <a:rPr lang="id-ID" dirty="0"/>
              <a:t>Punya tujuan jelas untuk pelajaran.</a:t>
            </a:r>
          </a:p>
          <a:p>
            <a:pPr marL="514350" lvl="0" indent="-514350">
              <a:buFont typeface="+mj-lt"/>
              <a:buAutoNum type="arabicPeriod"/>
            </a:pPr>
            <a:r>
              <a:rPr lang="id-ID" dirty="0"/>
              <a:t>Punya ketrampilan mendisiplinkan yang efektif</a:t>
            </a:r>
          </a:p>
          <a:p>
            <a:pPr marL="514350" lvl="0" indent="-514350">
              <a:buFont typeface="+mj-lt"/>
              <a:buAutoNum type="arabicPeriod"/>
            </a:pPr>
            <a:r>
              <a:rPr lang="id-ID" dirty="0"/>
              <a:t>Punya ketrampilan manajemen kelas yang baik</a:t>
            </a:r>
          </a:p>
          <a:p>
            <a:pPr marL="514350" lvl="0" indent="-514350">
              <a:buFont typeface="+mj-lt"/>
              <a:buAutoNum type="arabicPeriod"/>
            </a:pPr>
            <a:r>
              <a:rPr lang="id-ID" dirty="0"/>
              <a:t>Bisa brkomunikasi dengan baik dengan orang </a:t>
            </a:r>
            <a:r>
              <a:rPr lang="id-ID" dirty="0" smtClean="0"/>
              <a:t>tua</a:t>
            </a:r>
          </a:p>
          <a:p>
            <a:pPr marL="514350" indent="-514350">
              <a:buFont typeface="+mj-lt"/>
              <a:buAutoNum type="arabicPeriod"/>
            </a:pPr>
            <a:r>
              <a:rPr lang="id-ID" dirty="0"/>
              <a:t>Punya harapan yang tinggi pada siswanya</a:t>
            </a:r>
          </a:p>
          <a:p>
            <a:pPr marL="514350" indent="-514350">
              <a:buFont typeface="+mj-lt"/>
              <a:buAutoNum type="arabicPeriod"/>
            </a:pPr>
            <a:r>
              <a:rPr lang="id-ID" dirty="0"/>
              <a:t>Pengetahuan tentang </a:t>
            </a:r>
            <a:r>
              <a:rPr lang="id-ID" dirty="0" smtClean="0"/>
              <a:t>kurikulum</a:t>
            </a:r>
          </a:p>
          <a:p>
            <a:pPr marL="514350" indent="-514350">
              <a:buFont typeface="+mj-lt"/>
              <a:buAutoNum type="arabicPeriod"/>
            </a:pPr>
            <a:endParaRPr lang="id-ID" dirty="0"/>
          </a:p>
          <a:p>
            <a:pPr marL="514350" lvl="0" indent="-514350">
              <a:buFont typeface="+mj-lt"/>
              <a:buAutoNum type="arabicPeriod"/>
            </a:pPr>
            <a:endParaRPr lang="id-ID" dirty="0"/>
          </a:p>
          <a:p>
            <a:pPr marL="514350" indent="-514350">
              <a:buFont typeface="+mj-lt"/>
              <a:buAutoNum type="arabicPeriod"/>
            </a:pPr>
            <a:endParaRPr lang="id-ID" dirty="0"/>
          </a:p>
        </p:txBody>
      </p:sp>
    </p:spTree>
    <p:extLst>
      <p:ext uri="{BB962C8B-B14F-4D97-AF65-F5344CB8AC3E}">
        <p14:creationId xmlns:p14="http://schemas.microsoft.com/office/powerpoint/2010/main" val="9002771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577483"/>
          </a:xfrm>
        </p:spPr>
        <p:txBody>
          <a:bodyPr/>
          <a:lstStyle/>
          <a:p>
            <a:pPr marL="0" lvl="0" indent="0">
              <a:buNone/>
            </a:pPr>
            <a:r>
              <a:rPr lang="id-ID" dirty="0" smtClean="0"/>
              <a:t>8. Pengetahuan tentang subyek yang diajarkan </a:t>
            </a:r>
          </a:p>
          <a:p>
            <a:pPr marL="0" lvl="0" indent="0">
              <a:buNone/>
            </a:pPr>
            <a:r>
              <a:rPr lang="id-ID" dirty="0" smtClean="0"/>
              <a:t>9. </a:t>
            </a:r>
            <a:r>
              <a:rPr lang="id-ID" dirty="0"/>
              <a:t>Selalu memberikan yang terbaik untuk anak-anak dan proses pengajaran seorang guru yang baik bergairah mengajar dan bekerja dengan anak-anak.</a:t>
            </a:r>
          </a:p>
          <a:p>
            <a:pPr marL="0" lvl="0" indent="0">
              <a:buNone/>
            </a:pPr>
            <a:r>
              <a:rPr lang="id-ID" dirty="0" smtClean="0"/>
              <a:t>10. </a:t>
            </a:r>
            <a:r>
              <a:rPr lang="id-ID" dirty="0"/>
              <a:t>Punya hubungan yang berkhuaslitas dengan siswa </a:t>
            </a:r>
          </a:p>
          <a:p>
            <a:pPr marL="0" indent="0">
              <a:buNone/>
            </a:pPr>
            <a:endParaRPr lang="id-ID" dirty="0"/>
          </a:p>
        </p:txBody>
      </p:sp>
    </p:spTree>
    <p:extLst>
      <p:ext uri="{BB962C8B-B14F-4D97-AF65-F5344CB8AC3E}">
        <p14:creationId xmlns:p14="http://schemas.microsoft.com/office/powerpoint/2010/main" val="29407689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075240" cy="778098"/>
          </a:xfrm>
        </p:spPr>
        <p:txBody>
          <a:bodyPr/>
          <a:lstStyle/>
          <a:p>
            <a:r>
              <a:rPr lang="id-ID" dirty="0" smtClean="0"/>
              <a:t>Pengembangan Kompetensi Guru</a:t>
            </a:r>
            <a:endParaRPr lang="id-ID" dirty="0"/>
          </a:p>
        </p:txBody>
      </p:sp>
      <p:sp>
        <p:nvSpPr>
          <p:cNvPr id="3" name="Content Placeholder 2"/>
          <p:cNvSpPr>
            <a:spLocks noGrp="1"/>
          </p:cNvSpPr>
          <p:nvPr>
            <p:ph idx="1"/>
          </p:nvPr>
        </p:nvSpPr>
        <p:spPr>
          <a:xfrm>
            <a:off x="457200" y="1124744"/>
            <a:ext cx="8229600" cy="5328592"/>
          </a:xfrm>
        </p:spPr>
        <p:txBody>
          <a:bodyPr>
            <a:normAutofit fontScale="85000" lnSpcReduction="10000"/>
          </a:bodyPr>
          <a:lstStyle/>
          <a:p>
            <a:pPr marL="514350" indent="-514350">
              <a:buAutoNum type="arabicPeriod"/>
            </a:pPr>
            <a:r>
              <a:rPr lang="id-ID" dirty="0" smtClean="0"/>
              <a:t>Kompetensi Pedagogis</a:t>
            </a:r>
          </a:p>
          <a:p>
            <a:pPr marL="0" indent="0">
              <a:buNone/>
            </a:pPr>
            <a:r>
              <a:rPr lang="id-ID" dirty="0"/>
              <a:t>Menurut Badan Standar Nasional Pendidikan (2006:88), yang dimaksud dengan kompetensi pedagogis adalah:</a:t>
            </a:r>
          </a:p>
          <a:p>
            <a:pPr marL="514350" lvl="0" indent="-514350">
              <a:buFont typeface="+mj-lt"/>
              <a:buAutoNum type="alphaLcParenR"/>
            </a:pPr>
            <a:r>
              <a:rPr lang="id-ID" dirty="0"/>
              <a:t>Pemahaman wawasan atau landasan kependidikan.</a:t>
            </a:r>
          </a:p>
          <a:p>
            <a:pPr marL="514350" lvl="0" indent="-514350">
              <a:buFont typeface="+mj-lt"/>
              <a:buAutoNum type="alphaLcParenR"/>
            </a:pPr>
            <a:r>
              <a:rPr lang="id-ID" dirty="0"/>
              <a:t>Pemahaman tentang peserta didik</a:t>
            </a:r>
          </a:p>
          <a:p>
            <a:pPr marL="514350" lvl="0" indent="-514350">
              <a:buFont typeface="+mj-lt"/>
              <a:buAutoNum type="alphaLcParenR"/>
            </a:pPr>
            <a:r>
              <a:rPr lang="id-ID" dirty="0"/>
              <a:t>Pengembangan kurikulum</a:t>
            </a:r>
          </a:p>
          <a:p>
            <a:pPr marL="514350" lvl="0" indent="-514350">
              <a:buFont typeface="+mj-lt"/>
              <a:buAutoNum type="alphaLcParenR"/>
            </a:pPr>
            <a:r>
              <a:rPr lang="id-ID" dirty="0"/>
              <a:t>Perancang pembelajaran </a:t>
            </a:r>
          </a:p>
          <a:p>
            <a:pPr marL="514350" lvl="0" indent="-514350">
              <a:buFont typeface="+mj-lt"/>
              <a:buAutoNum type="alphaLcParenR"/>
            </a:pPr>
            <a:r>
              <a:rPr lang="id-ID" dirty="0"/>
              <a:t>Pelaksanaan pembelajaran yang mendidik dan dialogis</a:t>
            </a:r>
          </a:p>
          <a:p>
            <a:pPr marL="514350" lvl="0" indent="-514350">
              <a:buFont typeface="+mj-lt"/>
              <a:buAutoNum type="alphaLcParenR"/>
            </a:pPr>
            <a:r>
              <a:rPr lang="id-ID" dirty="0"/>
              <a:t>Evaluasi hasil belajar</a:t>
            </a:r>
          </a:p>
          <a:p>
            <a:pPr marL="514350" lvl="0" indent="-514350">
              <a:buFont typeface="+mj-lt"/>
              <a:buAutoNum type="alphaLcParenR"/>
            </a:pPr>
            <a:r>
              <a:rPr lang="id-ID" dirty="0"/>
              <a:t>Pengembangan peserta didik untuk mengaktualisasikan berbagai potensi yang dimilikinya.</a:t>
            </a:r>
          </a:p>
          <a:p>
            <a:pPr marL="514350" indent="-514350">
              <a:buFont typeface="+mj-lt"/>
              <a:buAutoNum type="alphaLcParenR"/>
            </a:pPr>
            <a:endParaRPr lang="id-ID" dirty="0"/>
          </a:p>
        </p:txBody>
      </p:sp>
    </p:spTree>
    <p:extLst>
      <p:ext uri="{BB962C8B-B14F-4D97-AF65-F5344CB8AC3E}">
        <p14:creationId xmlns:p14="http://schemas.microsoft.com/office/powerpoint/2010/main" val="5838954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7931224" cy="634082"/>
          </a:xfrm>
        </p:spPr>
        <p:txBody>
          <a:bodyPr>
            <a:normAutofit fontScale="90000"/>
          </a:bodyPr>
          <a:lstStyle/>
          <a:p>
            <a:r>
              <a:rPr lang="id-ID" dirty="0" smtClean="0"/>
              <a:t>Kompetensi Kepribadian</a:t>
            </a:r>
            <a:endParaRPr lang="id-ID" dirty="0"/>
          </a:p>
        </p:txBody>
      </p:sp>
      <p:sp>
        <p:nvSpPr>
          <p:cNvPr id="3" name="Content Placeholder 2"/>
          <p:cNvSpPr>
            <a:spLocks noGrp="1"/>
          </p:cNvSpPr>
          <p:nvPr>
            <p:ph idx="1"/>
          </p:nvPr>
        </p:nvSpPr>
        <p:spPr>
          <a:xfrm>
            <a:off x="457200" y="980728"/>
            <a:ext cx="8229600" cy="5400600"/>
          </a:xfrm>
        </p:spPr>
        <p:txBody>
          <a:bodyPr>
            <a:normAutofit fontScale="92500" lnSpcReduction="20000"/>
          </a:bodyPr>
          <a:lstStyle/>
          <a:p>
            <a:pPr marL="0" indent="0">
              <a:buNone/>
            </a:pPr>
            <a:r>
              <a:rPr lang="id-ID" dirty="0"/>
              <a:t>Menurut Peraturan Menteri Pendidikan Nasioanl nomor 16 tahun 2007 tentang Kualifikasi Akademik dan Kompetensi Guru, adalah sebagai berikut:</a:t>
            </a:r>
          </a:p>
          <a:p>
            <a:pPr lvl="0"/>
            <a:r>
              <a:rPr lang="id-ID" dirty="0"/>
              <a:t>Menghargai peserta didik tanpa membedakan keyakinan yang dianut, suku,adat istiadat, daerah asal, dan gender</a:t>
            </a:r>
          </a:p>
          <a:p>
            <a:pPr lvl="0"/>
            <a:r>
              <a:rPr lang="id-ID" dirty="0"/>
              <a:t>Bersikap sesuai dengan norma agama yang dianut, hukum dan sosial yang berlaku dalam masyarakat, dan kebudayaan nasioanl Indonesia yang beragam.</a:t>
            </a:r>
          </a:p>
          <a:p>
            <a:pPr lvl="0"/>
            <a:r>
              <a:rPr lang="id-ID" dirty="0"/>
              <a:t>Berperilaku jujur, tegas, dan manusiawi</a:t>
            </a:r>
          </a:p>
          <a:p>
            <a:pPr lvl="0"/>
            <a:r>
              <a:rPr lang="id-ID" dirty="0"/>
              <a:t>Berprilaku yang mencerminkan ketakwaan dan akhlak mulia. </a:t>
            </a:r>
          </a:p>
          <a:p>
            <a:pPr marL="0" indent="0">
              <a:buNone/>
            </a:pPr>
            <a:endParaRPr lang="id-ID" dirty="0"/>
          </a:p>
        </p:txBody>
      </p:sp>
    </p:spTree>
    <p:extLst>
      <p:ext uri="{BB962C8B-B14F-4D97-AF65-F5344CB8AC3E}">
        <p14:creationId xmlns:p14="http://schemas.microsoft.com/office/powerpoint/2010/main" val="11716876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5721499"/>
          </a:xfrm>
        </p:spPr>
        <p:txBody>
          <a:bodyPr>
            <a:normAutofit fontScale="85000" lnSpcReduction="10000"/>
          </a:bodyPr>
          <a:lstStyle/>
          <a:p>
            <a:pPr lvl="0"/>
            <a:r>
              <a:rPr lang="id-ID" dirty="0"/>
              <a:t>Berperilaku yang dapat diteladani oleh peserta didik dan anggota masyarakat disekitarnya.</a:t>
            </a:r>
          </a:p>
          <a:p>
            <a:pPr lvl="0"/>
            <a:r>
              <a:rPr lang="id-ID" dirty="0"/>
              <a:t>Menampilkan diri sebagai pribadi yang mantap dan stabil</a:t>
            </a:r>
          </a:p>
          <a:p>
            <a:pPr lvl="0"/>
            <a:r>
              <a:rPr lang="id-ID" dirty="0"/>
              <a:t>Menampilkan diri sebagai pribadi yang dewasa, arif, dan berwibawa.</a:t>
            </a:r>
          </a:p>
          <a:p>
            <a:pPr lvl="0"/>
            <a:r>
              <a:rPr lang="id-ID" dirty="0"/>
              <a:t>Menunjukkan etos kerja dan tanggungjawab yang tinggi.</a:t>
            </a:r>
          </a:p>
          <a:p>
            <a:pPr lvl="0"/>
            <a:r>
              <a:rPr lang="id-ID" dirty="0"/>
              <a:t>Bangga menjadi guru dan percaya pada diri sendiri</a:t>
            </a:r>
          </a:p>
          <a:p>
            <a:pPr lvl="0"/>
            <a:r>
              <a:rPr lang="id-ID" dirty="0"/>
              <a:t>Bekerja mandiri secara profesional</a:t>
            </a:r>
          </a:p>
          <a:p>
            <a:pPr lvl="0"/>
            <a:r>
              <a:rPr lang="id-ID" dirty="0"/>
              <a:t>Memahami kode etik profesi guru</a:t>
            </a:r>
          </a:p>
          <a:p>
            <a:pPr lvl="0"/>
            <a:r>
              <a:rPr lang="id-ID" dirty="0"/>
              <a:t>Menerapkan kode etik prifesi guru</a:t>
            </a:r>
          </a:p>
          <a:p>
            <a:pPr lvl="0"/>
            <a:r>
              <a:rPr lang="id-ID" dirty="0"/>
              <a:t>Berperilaku sesuai dengan kode etik profesi</a:t>
            </a:r>
          </a:p>
          <a:p>
            <a:endParaRPr lang="id-ID" dirty="0"/>
          </a:p>
        </p:txBody>
      </p:sp>
    </p:spTree>
    <p:extLst>
      <p:ext uri="{BB962C8B-B14F-4D97-AF65-F5344CB8AC3E}">
        <p14:creationId xmlns:p14="http://schemas.microsoft.com/office/powerpoint/2010/main" val="3936268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147248" cy="706090"/>
          </a:xfrm>
        </p:spPr>
        <p:txBody>
          <a:bodyPr>
            <a:normAutofit fontScale="90000"/>
          </a:bodyPr>
          <a:lstStyle/>
          <a:p>
            <a:r>
              <a:rPr lang="id-ID" dirty="0" smtClean="0"/>
              <a:t>Kompetensi Profesional</a:t>
            </a:r>
            <a:endParaRPr lang="id-ID" dirty="0"/>
          </a:p>
        </p:txBody>
      </p:sp>
      <p:sp>
        <p:nvSpPr>
          <p:cNvPr id="3" name="Content Placeholder 2"/>
          <p:cNvSpPr>
            <a:spLocks noGrp="1"/>
          </p:cNvSpPr>
          <p:nvPr>
            <p:ph idx="1"/>
          </p:nvPr>
        </p:nvSpPr>
        <p:spPr>
          <a:xfrm>
            <a:off x="457200" y="908720"/>
            <a:ext cx="8229600" cy="5544616"/>
          </a:xfrm>
        </p:spPr>
        <p:txBody>
          <a:bodyPr>
            <a:normAutofit fontScale="92500" lnSpcReduction="10000"/>
          </a:bodyPr>
          <a:lstStyle/>
          <a:p>
            <a:pPr marL="514350" lvl="0" indent="-514350">
              <a:buFont typeface="+mj-lt"/>
              <a:buAutoNum type="arabicPeriod"/>
            </a:pPr>
            <a:r>
              <a:rPr lang="id-ID" dirty="0"/>
              <a:t>Menguasai landasan kependidikan </a:t>
            </a:r>
          </a:p>
          <a:p>
            <a:pPr lvl="0"/>
            <a:r>
              <a:rPr lang="id-ID" dirty="0" smtClean="0"/>
              <a:t>Mengenal tujuan pendidikan untuk mencapai pendidikan nasional:</a:t>
            </a:r>
          </a:p>
          <a:p>
            <a:r>
              <a:rPr lang="id-ID" dirty="0" smtClean="0"/>
              <a:t>Mengenal fungsi sekolah dalam mesyarakat</a:t>
            </a:r>
          </a:p>
          <a:p>
            <a:r>
              <a:rPr lang="id-ID" dirty="0" smtClean="0"/>
              <a:t>Mengenal standar kompetensi-kompetensi dasar dan indikator kompetensi dalam pembelajaran</a:t>
            </a:r>
          </a:p>
          <a:p>
            <a:pPr marL="0" lvl="0" indent="0">
              <a:buNone/>
            </a:pPr>
            <a:r>
              <a:rPr lang="id-ID" dirty="0" smtClean="0"/>
              <a:t>2. </a:t>
            </a:r>
            <a:r>
              <a:rPr lang="id-ID" dirty="0"/>
              <a:t>Menguasai bahan pembelajaran</a:t>
            </a:r>
          </a:p>
          <a:p>
            <a:r>
              <a:rPr lang="id-ID" dirty="0" smtClean="0"/>
              <a:t>Menguasai materi kurikulum pendidikan dasar dan menengah</a:t>
            </a:r>
          </a:p>
          <a:p>
            <a:pPr lvl="0"/>
            <a:r>
              <a:rPr lang="id-ID" dirty="0" smtClean="0"/>
              <a:t>Menguasai bahan penunjang </a:t>
            </a:r>
          </a:p>
          <a:p>
            <a:r>
              <a:rPr lang="id-ID" dirty="0" smtClean="0"/>
              <a:t>Menguasai bahasa dengan baik dan benar</a:t>
            </a:r>
          </a:p>
          <a:p>
            <a:pPr lvl="0"/>
            <a:endParaRPr lang="id-ID" dirty="0" smtClean="0"/>
          </a:p>
          <a:p>
            <a:endParaRPr lang="id-ID" dirty="0"/>
          </a:p>
        </p:txBody>
      </p:sp>
    </p:spTree>
    <p:extLst>
      <p:ext uri="{BB962C8B-B14F-4D97-AF65-F5344CB8AC3E}">
        <p14:creationId xmlns:p14="http://schemas.microsoft.com/office/powerpoint/2010/main" val="40413261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6048672"/>
          </a:xfrm>
        </p:spPr>
        <p:txBody>
          <a:bodyPr>
            <a:normAutofit fontScale="92500"/>
          </a:bodyPr>
          <a:lstStyle/>
          <a:p>
            <a:pPr marL="0" indent="0">
              <a:buNone/>
            </a:pPr>
            <a:r>
              <a:rPr lang="id-ID" dirty="0" smtClean="0"/>
              <a:t>3. Menguasai teknologi informasi</a:t>
            </a:r>
          </a:p>
          <a:p>
            <a:pPr marL="0" indent="0">
              <a:buNone/>
            </a:pPr>
            <a:r>
              <a:rPr lang="id-ID" dirty="0" smtClean="0"/>
              <a:t>4. </a:t>
            </a:r>
            <a:r>
              <a:rPr lang="id-ID" dirty="0"/>
              <a:t>Memiliki wawasan tentang penelitian pendidik</a:t>
            </a:r>
          </a:p>
          <a:p>
            <a:pPr marL="0" lvl="0" indent="0">
              <a:buNone/>
            </a:pPr>
            <a:r>
              <a:rPr lang="id-ID" dirty="0" smtClean="0"/>
              <a:t>5. Memahami </a:t>
            </a:r>
            <a:r>
              <a:rPr lang="id-ID" dirty="0"/>
              <a:t>prinsip-prinsip pengelolaan lembaga dan program pendidikan di sekolah</a:t>
            </a:r>
          </a:p>
          <a:p>
            <a:pPr marL="0" lvl="0" indent="0">
              <a:buNone/>
            </a:pPr>
            <a:r>
              <a:rPr lang="id-ID" dirty="0" smtClean="0"/>
              <a:t>6. Menguasai </a:t>
            </a:r>
            <a:r>
              <a:rPr lang="id-ID" dirty="0"/>
              <a:t>metode berpikir</a:t>
            </a:r>
          </a:p>
          <a:p>
            <a:pPr marL="0" lvl="0" indent="0">
              <a:buNone/>
            </a:pPr>
            <a:r>
              <a:rPr lang="id-ID" dirty="0" smtClean="0"/>
              <a:t>7. Mampu </a:t>
            </a:r>
            <a:r>
              <a:rPr lang="id-ID" dirty="0"/>
              <a:t>bekerja berencana dan teprogram </a:t>
            </a:r>
          </a:p>
          <a:p>
            <a:pPr marL="0" lvl="0" indent="0">
              <a:buNone/>
            </a:pPr>
            <a:r>
              <a:rPr lang="id-ID" dirty="0" smtClean="0"/>
              <a:t>8. Memiliki </a:t>
            </a:r>
            <a:r>
              <a:rPr lang="id-ID" dirty="0"/>
              <a:t>wawasan tentang informasi pendidikan </a:t>
            </a:r>
          </a:p>
          <a:p>
            <a:pPr marL="0" lvl="0" indent="0">
              <a:buNone/>
            </a:pPr>
            <a:r>
              <a:rPr lang="id-ID" dirty="0" smtClean="0"/>
              <a:t>9. Mampu </a:t>
            </a:r>
            <a:r>
              <a:rPr lang="id-ID" dirty="0"/>
              <a:t>memahami bimbingan dan </a:t>
            </a:r>
            <a:r>
              <a:rPr lang="id-ID" dirty="0" smtClean="0"/>
              <a:t>konseling</a:t>
            </a:r>
          </a:p>
          <a:p>
            <a:pPr marL="0" lvl="0" indent="0">
              <a:buNone/>
            </a:pPr>
            <a:r>
              <a:rPr lang="id-ID" dirty="0" smtClean="0"/>
              <a:t>10. Mampu </a:t>
            </a:r>
            <a:r>
              <a:rPr lang="id-ID" dirty="0"/>
              <a:t>menyelesaikan administrasi sekolah</a:t>
            </a:r>
          </a:p>
          <a:p>
            <a:pPr marL="0" lvl="0" indent="0">
              <a:buNone/>
            </a:pPr>
            <a:r>
              <a:rPr lang="id-ID" dirty="0" smtClean="0"/>
              <a:t>11. Berani </a:t>
            </a:r>
            <a:r>
              <a:rPr lang="id-ID" dirty="0"/>
              <a:t>mengambil keputusan </a:t>
            </a:r>
          </a:p>
          <a:p>
            <a:pPr marL="0" lvl="0" indent="0">
              <a:buNone/>
            </a:pPr>
            <a:endParaRPr lang="id-ID" dirty="0"/>
          </a:p>
          <a:p>
            <a:pPr marL="0" indent="0">
              <a:buNone/>
            </a:pPr>
            <a:endParaRPr lang="id-ID" dirty="0" smtClean="0"/>
          </a:p>
        </p:txBody>
      </p:sp>
    </p:spTree>
    <p:extLst>
      <p:ext uri="{BB962C8B-B14F-4D97-AF65-F5344CB8AC3E}">
        <p14:creationId xmlns:p14="http://schemas.microsoft.com/office/powerpoint/2010/main" val="7599828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75240" cy="778098"/>
          </a:xfrm>
        </p:spPr>
        <p:txBody>
          <a:bodyPr/>
          <a:lstStyle/>
          <a:p>
            <a:r>
              <a:rPr lang="id-ID" dirty="0" smtClean="0"/>
              <a:t>Kompetensi Sosial</a:t>
            </a:r>
            <a:endParaRPr lang="id-ID" dirty="0"/>
          </a:p>
        </p:txBody>
      </p:sp>
      <p:sp>
        <p:nvSpPr>
          <p:cNvPr id="3" name="Content Placeholder 2"/>
          <p:cNvSpPr>
            <a:spLocks noGrp="1"/>
          </p:cNvSpPr>
          <p:nvPr>
            <p:ph idx="1"/>
          </p:nvPr>
        </p:nvSpPr>
        <p:spPr>
          <a:xfrm>
            <a:off x="457200" y="1196752"/>
            <a:ext cx="8229600" cy="4929411"/>
          </a:xfrm>
        </p:spPr>
        <p:txBody>
          <a:bodyPr>
            <a:normAutofit/>
          </a:bodyPr>
          <a:lstStyle/>
          <a:p>
            <a:pPr marL="0" indent="0">
              <a:buNone/>
            </a:pPr>
            <a:r>
              <a:rPr lang="id-ID" dirty="0"/>
              <a:t>Menurut Cece Wijaya (1994) jenis kompetensi sosial yang harus </a:t>
            </a:r>
            <a:r>
              <a:rPr lang="id-ID" dirty="0" smtClean="0"/>
              <a:t>dimiliki guru </a:t>
            </a:r>
            <a:r>
              <a:rPr lang="id-ID" dirty="0"/>
              <a:t>sebagai berikut : </a:t>
            </a:r>
            <a:endParaRPr lang="id-ID" dirty="0" smtClean="0"/>
          </a:p>
          <a:p>
            <a:r>
              <a:rPr lang="id-ID" dirty="0"/>
              <a:t>Terampil berkomunikasi</a:t>
            </a:r>
          </a:p>
          <a:p>
            <a:r>
              <a:rPr lang="id-ID" dirty="0"/>
              <a:t>Bersikap simpat </a:t>
            </a:r>
          </a:p>
          <a:p>
            <a:r>
              <a:rPr lang="id-ID" dirty="0"/>
              <a:t>Dapat bekerja sama</a:t>
            </a:r>
          </a:p>
          <a:p>
            <a:pPr lvl="0"/>
            <a:r>
              <a:rPr lang="id-ID" dirty="0"/>
              <a:t>Pandai bergaul dengan kawan sekerja dan mitra pendidikan </a:t>
            </a:r>
          </a:p>
          <a:p>
            <a:pPr lvl="0"/>
            <a:r>
              <a:rPr lang="id-ID" dirty="0"/>
              <a:t>Memahami lingkungan sekitarnya </a:t>
            </a:r>
            <a:r>
              <a:rPr lang="id-ID" dirty="0" smtClean="0"/>
              <a:t>(lingkungan)</a:t>
            </a:r>
          </a:p>
          <a:p>
            <a:pPr marL="0" indent="0">
              <a:buNone/>
            </a:pPr>
            <a:endParaRPr lang="id-ID" dirty="0"/>
          </a:p>
        </p:txBody>
      </p:sp>
    </p:spTree>
    <p:extLst>
      <p:ext uri="{BB962C8B-B14F-4D97-AF65-F5344CB8AC3E}">
        <p14:creationId xmlns:p14="http://schemas.microsoft.com/office/powerpoint/2010/main" val="3965310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permasalahan</a:t>
            </a:r>
            <a:endParaRPr lang="id-ID" dirty="0"/>
          </a:p>
        </p:txBody>
      </p:sp>
      <p:sp>
        <p:nvSpPr>
          <p:cNvPr id="3" name="Content Placeholder 2"/>
          <p:cNvSpPr>
            <a:spLocks noGrp="1"/>
          </p:cNvSpPr>
          <p:nvPr>
            <p:ph idx="1"/>
          </p:nvPr>
        </p:nvSpPr>
        <p:spPr/>
        <p:txBody>
          <a:bodyPr>
            <a:normAutofit fontScale="92500"/>
          </a:bodyPr>
          <a:lstStyle/>
          <a:p>
            <a:pPr marL="0" indent="0">
              <a:buNone/>
            </a:pPr>
            <a:r>
              <a:rPr lang="id-ID" dirty="0" smtClean="0"/>
              <a:t>Mengenai profesionalitas guru yaitu:</a:t>
            </a:r>
          </a:p>
          <a:p>
            <a:pPr marL="0" indent="0">
              <a:buNone/>
            </a:pPr>
            <a:r>
              <a:rPr lang="id-ID" dirty="0" smtClean="0"/>
              <a:t>Adanya guru atau pihak sekolah yang dengan sengaja membocorkan jawaban UN seabgai upaya menolong kelulusan anak didiknya. Memang siswa saat itu senang karena mendapatkan jawaban, namun saat itu juga guru telah menanamkan ketidakpercayaan siswa terhadap guru. Dan pada saatnya nanti mereka akan berperilaku lebih buruk lagi yang guru mereka lakukan saat ini.</a:t>
            </a:r>
            <a:endParaRPr lang="id-ID" dirty="0"/>
          </a:p>
        </p:txBody>
      </p:sp>
    </p:spTree>
    <p:extLst>
      <p:ext uri="{BB962C8B-B14F-4D97-AF65-F5344CB8AC3E}">
        <p14:creationId xmlns:p14="http://schemas.microsoft.com/office/powerpoint/2010/main" val="5631345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TotalTime>
  <Words>566</Words>
  <Application>Microsoft Office PowerPoint</Application>
  <PresentationFormat>On-screen Show (4:3)</PresentationFormat>
  <Paragraphs>72</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PERTEMUAN 1</vt:lpstr>
      <vt:lpstr>definisi</vt:lpstr>
      <vt:lpstr>Karakteristik profesional guru</vt:lpstr>
      <vt:lpstr>PowerPoint Presentation</vt:lpstr>
      <vt:lpstr>Pengembangan Kompetensi Guru</vt:lpstr>
      <vt:lpstr>Kompetensi Kepribadian</vt:lpstr>
      <vt:lpstr>PowerPoint Presentation</vt:lpstr>
      <vt:lpstr>Kompetensi Profesional</vt:lpstr>
      <vt:lpstr>PowerPoint Presentation</vt:lpstr>
      <vt:lpstr>Kompetensi Sosial</vt:lpstr>
      <vt:lpstr>permasalahan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kelompok</dc:title>
  <dc:creator>Me</dc:creator>
  <cp:lastModifiedBy>asus</cp:lastModifiedBy>
  <cp:revision>6</cp:revision>
  <dcterms:created xsi:type="dcterms:W3CDTF">2018-10-16T15:09:34Z</dcterms:created>
  <dcterms:modified xsi:type="dcterms:W3CDTF">2019-09-11T08:18:34Z</dcterms:modified>
</cp:coreProperties>
</file>