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1"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4" r:id="rId18"/>
    <p:sldId id="277" r:id="rId19"/>
    <p:sldId id="278" r:id="rId20"/>
    <p:sldId id="279" r:id="rId21"/>
    <p:sldId id="280" r:id="rId22"/>
    <p:sldId id="281" r:id="rId23"/>
    <p:sldId id="282" r:id="rId24"/>
    <p:sldId id="284" r:id="rId25"/>
    <p:sldId id="285" r:id="rId26"/>
    <p:sldId id="287" r:id="rId27"/>
    <p:sldId id="286" r:id="rId28"/>
    <p:sldId id="288" r:id="rId29"/>
    <p:sldId id="289" r:id="rId30"/>
    <p:sldId id="291" r:id="rId31"/>
    <p:sldId id="293" r:id="rId32"/>
    <p:sldId id="294" r:id="rId33"/>
    <p:sldId id="295" r:id="rId34"/>
    <p:sldId id="296" r:id="rId35"/>
    <p:sldId id="297" r:id="rId36"/>
    <p:sldId id="298" r:id="rId37"/>
    <p:sldId id="299" r:id="rId38"/>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168" y="21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2C2863B1-328A-48CA-9D31-EE3CD547BD01}" type="datetimeFigureOut">
              <a:rPr lang="id-ID" smtClean="0"/>
              <a:pPr/>
              <a:t>24/03/2020</a:t>
            </a:fld>
            <a:endParaRPr lang="id-ID"/>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id-ID"/>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6F8C2DF6-05EB-4A0C-9452-6B496F46E7C5}"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2C2863B1-328A-48CA-9D31-EE3CD547BD01}" type="datetimeFigureOut">
              <a:rPr lang="id-ID" smtClean="0"/>
              <a:pPr/>
              <a:t>24/03/2020</a:t>
            </a:fld>
            <a:endParaRPr lang="id-ID"/>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id-ID"/>
          </a:p>
        </p:txBody>
      </p:sp>
      <p:sp>
        <p:nvSpPr>
          <p:cNvPr id="6" name="Slide Number Placeholder 5"/>
          <p:cNvSpPr>
            <a:spLocks noGrp="1"/>
          </p:cNvSpPr>
          <p:nvPr>
            <p:ph type="sldNum" sz="quarter" idx="12"/>
          </p:nvPr>
        </p:nvSpPr>
        <p:spPr>
          <a:xfrm>
            <a:off x="6733952" y="6555112"/>
            <a:ext cx="588336" cy="228600"/>
          </a:xfrm>
        </p:spPr>
        <p:txBody>
          <a:bodyPr/>
          <a:lstStyle>
            <a:extLst/>
          </a:lstStyle>
          <a:p>
            <a:fld id="{6F8C2DF6-05EB-4A0C-9452-6B496F46E7C5}"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2C2863B1-328A-48CA-9D31-EE3CD547BD01}" type="datetimeFigureOut">
              <a:rPr lang="id-ID" smtClean="0"/>
              <a:pPr/>
              <a:t>24/03/2020</a:t>
            </a:fld>
            <a:endParaRPr lang="id-ID"/>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id-ID"/>
          </a:p>
        </p:txBody>
      </p:sp>
      <p:sp>
        <p:nvSpPr>
          <p:cNvPr id="4" name="Slide Number Placeholder 3"/>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6F8C2DF6-05EB-4A0C-9452-6B496F46E7C5}" type="slidenum">
              <a:rPr lang="id-ID" smtClean="0"/>
              <a:pPr/>
              <a:t>‹#›</a:t>
            </a:fld>
            <a:endParaRPr lang="id-ID"/>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C2863B1-328A-48CA-9D31-EE3CD547BD01}" type="datetimeFigureOut">
              <a:rPr lang="id-ID" smtClean="0"/>
              <a:pPr/>
              <a:t>24/03/2020</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6F8C2DF6-05EB-4A0C-9452-6B496F46E7C5}"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2C2863B1-328A-48CA-9D31-EE3CD547BD01}" type="datetimeFigureOut">
              <a:rPr lang="id-ID" smtClean="0"/>
              <a:pPr/>
              <a:t>24/03/2020</a:t>
            </a:fld>
            <a:endParaRPr lang="id-ID"/>
          </a:p>
        </p:txBody>
      </p:sp>
      <p:sp>
        <p:nvSpPr>
          <p:cNvPr id="5" name="Footer Placeholder 4"/>
          <p:cNvSpPr>
            <a:spLocks noGrp="1"/>
          </p:cNvSpPr>
          <p:nvPr>
            <p:ph type="ftr" sz="quarter" idx="11"/>
          </p:nvPr>
        </p:nvSpPr>
        <p:spPr>
          <a:xfrm>
            <a:off x="457200" y="6556248"/>
            <a:ext cx="3657600" cy="228600"/>
          </a:xfrm>
        </p:spPr>
        <p:txBody>
          <a:bodyPr/>
          <a:lstStyle>
            <a:extLst/>
          </a:lstStyle>
          <a:p>
            <a:endParaRPr lang="id-ID"/>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6F8C2DF6-05EB-4A0C-9452-6B496F46E7C5}"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2C2863B1-328A-48CA-9D31-EE3CD547BD01}" type="datetimeFigureOut">
              <a:rPr lang="id-ID" smtClean="0"/>
              <a:pPr/>
              <a:t>24/03/2020</a:t>
            </a:fld>
            <a:endParaRPr lang="id-ID"/>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id-ID"/>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6F8C2DF6-05EB-4A0C-9452-6B496F46E7C5}"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Pranata Sosial Masyarakat Jawa </a:t>
            </a:r>
            <a:endParaRPr lang="id-ID" dirty="0"/>
          </a:p>
        </p:txBody>
      </p:sp>
      <p:sp>
        <p:nvSpPr>
          <p:cNvPr id="3" name="Subtitle 2"/>
          <p:cNvSpPr>
            <a:spLocks noGrp="1"/>
          </p:cNvSpPr>
          <p:nvPr>
            <p:ph type="subTitle" idx="1"/>
          </p:nvPr>
        </p:nvSpPr>
        <p:spPr/>
        <p:txBody>
          <a:bodyPr/>
          <a:lstStyle/>
          <a:p>
            <a:r>
              <a:rPr lang="id-ID" dirty="0" smtClean="0"/>
              <a:t>Semester Genap </a:t>
            </a:r>
            <a:r>
              <a:rPr lang="id-ID" dirty="0" smtClean="0"/>
              <a:t>2019/2020</a:t>
            </a:r>
            <a:endParaRPr lang="id-ID"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 </a:t>
            </a:r>
            <a:endParaRPr lang="id-ID" dirty="0"/>
          </a:p>
        </p:txBody>
      </p:sp>
      <p:sp>
        <p:nvSpPr>
          <p:cNvPr id="3" name="Content Placeholder 2"/>
          <p:cNvSpPr>
            <a:spLocks noGrp="1"/>
          </p:cNvSpPr>
          <p:nvPr>
            <p:ph idx="1"/>
          </p:nvPr>
        </p:nvSpPr>
        <p:spPr/>
        <p:txBody>
          <a:bodyPr>
            <a:normAutofit/>
          </a:bodyPr>
          <a:lstStyle/>
          <a:p>
            <a:r>
              <a:rPr lang="id-ID" dirty="0" smtClean="0"/>
              <a:t>Pranata </a:t>
            </a:r>
            <a:r>
              <a:rPr lang="id-ID" dirty="0" smtClean="0">
                <a:sym typeface="Wingdings" pitchFamily="2" charset="2"/>
              </a:rPr>
              <a:t> institusi </a:t>
            </a:r>
          </a:p>
          <a:p>
            <a:pPr>
              <a:buFont typeface="Wingdings"/>
              <a:buChar char="à"/>
            </a:pPr>
            <a:r>
              <a:rPr lang="id-ID" dirty="0" smtClean="0">
                <a:sym typeface="Wingdings" pitchFamily="2" charset="2"/>
              </a:rPr>
              <a:t>Norma atau aturan mengenai suatu aktivitas masyarakat yang khusus</a:t>
            </a:r>
          </a:p>
          <a:p>
            <a:pPr>
              <a:buFont typeface="Wingdings"/>
              <a:buChar char="à"/>
            </a:pPr>
            <a:r>
              <a:rPr lang="id-ID" dirty="0" smtClean="0">
                <a:sym typeface="Wingdings" pitchFamily="2" charset="2"/>
              </a:rPr>
              <a:t>Tertulis dan lisan </a:t>
            </a:r>
          </a:p>
          <a:p>
            <a:pPr>
              <a:buFont typeface="Wingdings"/>
              <a:buChar char="à"/>
            </a:pPr>
            <a:r>
              <a:rPr lang="id-ID" dirty="0" smtClean="0">
                <a:sym typeface="Wingdings" pitchFamily="2" charset="2"/>
              </a:rPr>
              <a:t> bersifat mengikat dan relatif  lama</a:t>
            </a:r>
          </a:p>
          <a:p>
            <a:pPr>
              <a:buFont typeface="Wingdings"/>
              <a:buChar char="à"/>
            </a:pPr>
            <a:r>
              <a:rPr lang="id-ID" dirty="0" smtClean="0">
                <a:sym typeface="Wingdings" pitchFamily="2" charset="2"/>
              </a:rPr>
              <a:t>Berciri tertentu: simbol, nilai, aturan main,tujuan, kelangkapan,dan umur</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Lanjutan................</a:t>
            </a:r>
            <a:endParaRPr lang="id-ID" dirty="0"/>
          </a:p>
        </p:txBody>
      </p:sp>
      <p:sp>
        <p:nvSpPr>
          <p:cNvPr id="3" name="Content Placeholder 2"/>
          <p:cNvSpPr>
            <a:spLocks noGrp="1"/>
          </p:cNvSpPr>
          <p:nvPr>
            <p:ph idx="1"/>
          </p:nvPr>
        </p:nvSpPr>
        <p:spPr/>
        <p:txBody>
          <a:bodyPr/>
          <a:lstStyle/>
          <a:p>
            <a:r>
              <a:rPr lang="id-ID" dirty="0" smtClean="0"/>
              <a:t>Pranata sosial pada dasarnya adalah sistem norma yang mengatur segala tindakan manusia dalam memenuhi kebutuhan pokoknya dalam hidup bermasyarakat. </a:t>
            </a:r>
            <a:endParaRPr lang="id-ID" dirty="0" smtClean="0">
              <a:sym typeface="Wingdings" pitchFamily="2" charset="2"/>
            </a:endParaRPr>
          </a:p>
          <a:p>
            <a:endParaRPr lang="id-ID"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Institusi, </a:t>
            </a:r>
            <a:endParaRPr lang="id-ID" dirty="0"/>
          </a:p>
        </p:txBody>
      </p:sp>
      <p:sp>
        <p:nvSpPr>
          <p:cNvPr id="3" name="Content Placeholder 2"/>
          <p:cNvSpPr>
            <a:spLocks noGrp="1"/>
          </p:cNvSpPr>
          <p:nvPr>
            <p:ph idx="1"/>
          </p:nvPr>
        </p:nvSpPr>
        <p:spPr/>
        <p:txBody>
          <a:bodyPr/>
          <a:lstStyle/>
          <a:p>
            <a:pPr>
              <a:buNone/>
            </a:pPr>
            <a:r>
              <a:rPr lang="id-ID" dirty="0" smtClean="0"/>
              <a:t>Berdasarkan bentuknya...........</a:t>
            </a:r>
          </a:p>
          <a:p>
            <a:r>
              <a:rPr lang="id-ID" dirty="0" smtClean="0"/>
              <a:t>Institusi formal  </a:t>
            </a:r>
          </a:p>
          <a:p>
            <a:pPr>
              <a:buFont typeface="Wingdings"/>
              <a:buChar char="à"/>
            </a:pPr>
            <a:r>
              <a:rPr lang="id-ID" dirty="0" smtClean="0">
                <a:sym typeface="Wingdings" pitchFamily="2" charset="2"/>
              </a:rPr>
              <a:t>Institusi pemerintah</a:t>
            </a:r>
          </a:p>
          <a:p>
            <a:pPr>
              <a:buFont typeface="Wingdings"/>
              <a:buChar char="à"/>
            </a:pPr>
            <a:r>
              <a:rPr lang="id-ID" dirty="0" smtClean="0">
                <a:sym typeface="Wingdings" pitchFamily="2" charset="2"/>
              </a:rPr>
              <a:t>Institusi swasta</a:t>
            </a:r>
            <a:endParaRPr lang="id-ID" dirty="0" smtClean="0"/>
          </a:p>
          <a:p>
            <a:r>
              <a:rPr lang="id-ID" dirty="0" smtClean="0"/>
              <a:t>Institusi non formal </a:t>
            </a:r>
            <a:endParaRPr lang="id-ID"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Pranata sosial...</a:t>
            </a:r>
            <a:endParaRPr lang="id-ID" dirty="0"/>
          </a:p>
        </p:txBody>
      </p:sp>
      <p:sp>
        <p:nvSpPr>
          <p:cNvPr id="3" name="Content Placeholder 2"/>
          <p:cNvSpPr>
            <a:spLocks noGrp="1"/>
          </p:cNvSpPr>
          <p:nvPr>
            <p:ph idx="1"/>
          </p:nvPr>
        </p:nvSpPr>
        <p:spPr/>
        <p:txBody>
          <a:bodyPr/>
          <a:lstStyle/>
          <a:p>
            <a:r>
              <a:rPr lang="id-ID" dirty="0" smtClean="0"/>
              <a:t>pranata keluarga, </a:t>
            </a:r>
          </a:p>
          <a:p>
            <a:r>
              <a:rPr lang="id-ID" dirty="0" smtClean="0"/>
              <a:t>pranata agama, </a:t>
            </a:r>
          </a:p>
          <a:p>
            <a:r>
              <a:rPr lang="id-ID" dirty="0" smtClean="0"/>
              <a:t>pranata ekonomi, </a:t>
            </a:r>
          </a:p>
          <a:p>
            <a:r>
              <a:rPr lang="id-ID" dirty="0" smtClean="0"/>
              <a:t>pranata pendidikan, </a:t>
            </a:r>
          </a:p>
          <a:p>
            <a:r>
              <a:rPr lang="id-ID" dirty="0" smtClean="0"/>
              <a:t>pranata politik.</a:t>
            </a:r>
            <a:br>
              <a:rPr lang="id-ID" dirty="0" smtClean="0"/>
            </a:br>
            <a:endParaRPr lang="id-ID"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Pranata keluarga</a:t>
            </a:r>
            <a:endParaRPr lang="id-ID" dirty="0"/>
          </a:p>
        </p:txBody>
      </p:sp>
      <p:sp>
        <p:nvSpPr>
          <p:cNvPr id="3" name="Content Placeholder 2"/>
          <p:cNvSpPr>
            <a:spLocks noGrp="1"/>
          </p:cNvSpPr>
          <p:nvPr>
            <p:ph idx="1"/>
          </p:nvPr>
        </p:nvSpPr>
        <p:spPr/>
        <p:txBody>
          <a:bodyPr/>
          <a:lstStyle/>
          <a:p>
            <a:r>
              <a:rPr lang="id-ID" dirty="0" smtClean="0"/>
              <a:t>Pranata keluarga adalah bagian dari pranata sosial yang meliputi lingkungan keluarga dan kerabat. </a:t>
            </a:r>
          </a:p>
          <a:p>
            <a:r>
              <a:rPr lang="id-ID" dirty="0" smtClean="0"/>
              <a:t>Pembentukan watak dan perilaku seseorang dapat dipengaruhi oleh pranata keluarga yang dialami dan diterapkannya sejak kecil. </a:t>
            </a:r>
          </a:p>
          <a:p>
            <a:r>
              <a:rPr lang="id-ID" dirty="0" smtClean="0"/>
              <a:t>Bagi masyarakat, pranata keluarga berfungsi untuk menjaga dan mempertahankan kelangsungan hidup masyarakat.</a:t>
            </a:r>
            <a:br>
              <a:rPr lang="id-ID" dirty="0" smtClean="0"/>
            </a:b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keluarga</a:t>
            </a:r>
            <a:endParaRPr lang="id-ID" dirty="0"/>
          </a:p>
        </p:txBody>
      </p:sp>
      <p:sp>
        <p:nvSpPr>
          <p:cNvPr id="3" name="Content Placeholder 2"/>
          <p:cNvSpPr>
            <a:spLocks noGrp="1"/>
          </p:cNvSpPr>
          <p:nvPr>
            <p:ph idx="1"/>
          </p:nvPr>
        </p:nvSpPr>
        <p:spPr/>
        <p:txBody>
          <a:bodyPr/>
          <a:lstStyle/>
          <a:p>
            <a:r>
              <a:rPr lang="id-ID" dirty="0" smtClean="0"/>
              <a:t>Keluarga adalah satuan kekerabatan yang sangat mendasar di masyarakat. </a:t>
            </a:r>
          </a:p>
          <a:p>
            <a:r>
              <a:rPr lang="id-ID" dirty="0" smtClean="0"/>
              <a:t>Satuan kekerabatan dapat disebut keluarga disebabkan adanya perkawinan atau keturunan. </a:t>
            </a:r>
            <a:endParaRPr lang="id-ID"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Berdasarkan jumlah anggota</a:t>
            </a:r>
            <a:endParaRPr lang="id-ID" dirty="0"/>
          </a:p>
        </p:txBody>
      </p:sp>
      <p:sp>
        <p:nvSpPr>
          <p:cNvPr id="3" name="Content Placeholder 2"/>
          <p:cNvSpPr>
            <a:spLocks noGrp="1"/>
          </p:cNvSpPr>
          <p:nvPr>
            <p:ph idx="1"/>
          </p:nvPr>
        </p:nvSpPr>
        <p:spPr/>
        <p:txBody>
          <a:bodyPr/>
          <a:lstStyle/>
          <a:p>
            <a:r>
              <a:rPr lang="id-ID" dirty="0" smtClean="0"/>
              <a:t>) Keluarga inti atau batih (nuclear family) </a:t>
            </a:r>
            <a:r>
              <a:rPr lang="id-ID" dirty="0" smtClean="0">
                <a:sym typeface="Wingdings" pitchFamily="2" charset="2"/>
              </a:rPr>
              <a:t></a:t>
            </a:r>
            <a:r>
              <a:rPr lang="id-ID" dirty="0" smtClean="0"/>
              <a:t>satuan kekerabatan yang terdiri atas ayah dan ibu (orang tua) beserta anak-anaknya dalam satu rumah. Ada juga keluarga inti yang belum atau tidak mempunyai anak.</a:t>
            </a:r>
          </a:p>
          <a:p>
            <a:r>
              <a:rPr lang="id-ID" dirty="0" smtClean="0"/>
              <a:t>Keluarga luas (extended family) </a:t>
            </a:r>
          </a:p>
          <a:p>
            <a:pPr>
              <a:buNone/>
            </a:pPr>
            <a:r>
              <a:rPr lang="id-ID" dirty="0" smtClean="0">
                <a:sym typeface="Wingdings" pitchFamily="2" charset="2"/>
              </a:rPr>
              <a:t></a:t>
            </a:r>
            <a:r>
              <a:rPr lang="id-ID" dirty="0" smtClean="0"/>
              <a:t>satuan kekerabatan yang terdiri atas lebih dari satu generasi atau lebih dari satu keluarga inti  dlm satu rumah</a:t>
            </a:r>
            <a:br>
              <a:rPr lang="id-ID" dirty="0" smtClean="0"/>
            </a:br>
            <a:endParaRPr lang="id-ID"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Peran atau Fungsi Pranata Keluarga</a:t>
            </a:r>
            <a:endParaRPr lang="id-ID" dirty="0"/>
          </a:p>
        </p:txBody>
      </p:sp>
      <p:sp>
        <p:nvSpPr>
          <p:cNvPr id="3" name="Content Placeholder 2"/>
          <p:cNvSpPr>
            <a:spLocks noGrp="1"/>
          </p:cNvSpPr>
          <p:nvPr>
            <p:ph idx="1"/>
          </p:nvPr>
        </p:nvSpPr>
        <p:spPr/>
        <p:txBody>
          <a:bodyPr>
            <a:normAutofit/>
          </a:bodyPr>
          <a:lstStyle/>
          <a:p>
            <a:r>
              <a:rPr lang="id-ID" dirty="0" smtClean="0"/>
              <a:t>Fungsi reproduksi; </a:t>
            </a:r>
          </a:p>
          <a:p>
            <a:pPr>
              <a:buNone/>
            </a:pPr>
            <a:r>
              <a:rPr lang="id-ID" dirty="0" smtClean="0">
                <a:sym typeface="Wingdings" pitchFamily="2" charset="2"/>
              </a:rPr>
              <a:t></a:t>
            </a:r>
            <a:r>
              <a:rPr lang="id-ID" dirty="0" smtClean="0"/>
              <a:t>keluarga merupakan sarana untuk memperoleh keturunan secara sehat, terencana, terhormat, sesuai dengan ajaran agama, dan sah di mata hukum.</a:t>
            </a:r>
          </a:p>
          <a:p>
            <a:pPr>
              <a:buNone/>
            </a:pPr>
            <a:r>
              <a:rPr lang="id-ID" dirty="0" smtClean="0"/>
              <a:t/>
            </a:r>
            <a:br>
              <a:rPr lang="id-ID" dirty="0" smtClean="0"/>
            </a:br>
            <a:endParaRPr lang="id-ID"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lstStyle/>
          <a:p>
            <a:r>
              <a:rPr lang="id-ID" dirty="0" smtClean="0"/>
              <a:t>Fungsi keagamaan; pada umumnya suatu keluarga penganut agama tertentu akan menurunkan agama atau kepercayaannya kepada anak-anaknya. Anak-anak akan diajari cara berdoa atau beribadah sesuai dengan keyakinan orang tuanya sejak dini. Dalam kehidupan sehari-hari terkadang kita temui keluarga yang terdiri atas berbagai macam agama di dalamnya, akan tetapi prosentasenya sangat kecil</a:t>
            </a:r>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Fungsi ekonomi;</a:t>
            </a:r>
          </a:p>
          <a:p>
            <a:pPr>
              <a:buNone/>
            </a:pPr>
            <a:r>
              <a:rPr lang="id-ID" dirty="0" smtClean="0">
                <a:sym typeface="Wingdings" pitchFamily="2" charset="2"/>
              </a:rPr>
              <a:t></a:t>
            </a:r>
            <a:r>
              <a:rPr lang="id-ID" dirty="0" smtClean="0"/>
              <a:t> keluarga merupakan suatu wadah dalam usaha mengembangkan serta mengatur potensi dan kemampuan ekonomi. Di masyarakat pedesaan atau pertanian, keluarga merupakan sumber tenaga kerja, mereka bersama-sama mengelola lahan pertanian sesuai dengan kemampuan dan tenaga masing-masing</a:t>
            </a:r>
            <a:endParaRPr lang="id-ID"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smtClean="0"/>
              <a:t>Fungsi afeksi; </a:t>
            </a:r>
          </a:p>
          <a:p>
            <a:pPr>
              <a:buNone/>
            </a:pPr>
            <a:r>
              <a:rPr lang="id-ID" dirty="0" smtClean="0">
                <a:sym typeface="Wingdings" pitchFamily="2" charset="2"/>
              </a:rPr>
              <a:t></a:t>
            </a:r>
            <a:r>
              <a:rPr lang="id-ID" dirty="0" smtClean="0"/>
              <a:t>norma afeksi ada dan diadakan oleh para orang tua untuk mewujudkan rasa kasih sayang dan rasa cinta, sehingga dapat menjaga perasaan masing-masing anggota keluarga agar tercipta kerukunan dan keharmonisan hubungan di dalam keluarga. Fungsi afeksi berisi norma atau ketentuan tak tertulis mengenai bagaimana seseorang harus bersikap atau berperilaku di dalam keluarga dan masyarakat. Norma afeksi penting ditanamkan pada anak-anak sejak dini agar anak dapat mengenal, mematuhi, dan membiasakan diri dalam perilakunya sehari-hari.</a:t>
            </a:r>
            <a:br>
              <a:rPr lang="id-ID" dirty="0" smtClean="0"/>
            </a:br>
            <a:endParaRPr lang="id-ID"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smtClean="0"/>
              <a:t>) Fungsi sosialisasi; </a:t>
            </a:r>
          </a:p>
          <a:p>
            <a:pPr>
              <a:buNone/>
            </a:pPr>
            <a:r>
              <a:rPr lang="id-ID" dirty="0" smtClean="0">
                <a:sym typeface="Wingdings" pitchFamily="2" charset="2"/>
              </a:rPr>
              <a:t></a:t>
            </a:r>
            <a:r>
              <a:rPr lang="id-ID" dirty="0" smtClean="0"/>
              <a:t>memberikan pemahaman tentang bagaimana seorang anggota keluarga bergaul dan berkomunikasi dengan orang lain dalam keluarga. Anak-anak telah dikenalkan dengan kedudukan dan status tiap-tiap anggota keluarga dan kerabat lainnya. Dengan demikian, anak secara tidak langsung telah belajar dengan orang lain dalam keluarga dan kerabat, sehingga mereka bisa membedakan sikap dan cara bicaranya saat ber-interaksi dengan anggota keluarga lainnya. Misalnya, sikap terhadap kakek tentu berbeda dengan sikap terhadap adik atau keponakan</a:t>
            </a:r>
            <a:endParaRPr lang="id-ID"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r>
              <a:rPr lang="id-ID" dirty="0" smtClean="0"/>
              <a:t>Fungsi penentuan status; </a:t>
            </a:r>
          </a:p>
          <a:p>
            <a:pPr>
              <a:buNone/>
            </a:pPr>
            <a:r>
              <a:rPr lang="id-ID" dirty="0" smtClean="0">
                <a:sym typeface="Wingdings" pitchFamily="2" charset="2"/>
              </a:rPr>
              <a:t></a:t>
            </a:r>
            <a:r>
              <a:rPr lang="id-ID" dirty="0" smtClean="0"/>
              <a:t>melalui keluarga seorang anak memperoleh statusnya dalam masyarakat, seperti nama, jenis kelamin, hak waris, tempat dan tanggal lahir, dan sebagainya.</a:t>
            </a:r>
            <a:br>
              <a:rPr lang="id-ID" dirty="0" smtClean="0"/>
            </a:br>
            <a:endParaRPr lang="id-ID"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lnSpcReduction="10000"/>
          </a:bodyPr>
          <a:lstStyle/>
          <a:p>
            <a:r>
              <a:rPr lang="id-ID" dirty="0" smtClean="0"/>
              <a:t>Fungsi pendidikan; </a:t>
            </a:r>
          </a:p>
          <a:p>
            <a:pPr>
              <a:buNone/>
            </a:pPr>
            <a:r>
              <a:rPr lang="id-ID" dirty="0" smtClean="0">
                <a:sym typeface="Wingdings" pitchFamily="2" charset="2"/>
              </a:rPr>
              <a:t></a:t>
            </a:r>
            <a:r>
              <a:rPr lang="id-ID" dirty="0" smtClean="0"/>
              <a:t>keluarga merupakan satuan kekerabatan yang pertama kali dikenal oleh anak, sehingga di keluargalah anak memperoleh pendidikan pertamanya dari orang tua atau kerabat lainnya. Orang tua, dalam hal ini ayah dan ibu memiliki tanggung jawab yang sama untuk memberikan dasar pendidikan yang baik bagi anak sebelum mereka memasuki masa bermain di lingkungan dan sekolahnya.</a:t>
            </a:r>
            <a:br>
              <a:rPr lang="id-ID" dirty="0" smtClean="0"/>
            </a:br>
            <a:endParaRPr lang="id-ID"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r>
              <a:rPr lang="id-ID" dirty="0" smtClean="0"/>
              <a:t>Fungsi perlindungan</a:t>
            </a:r>
          </a:p>
          <a:p>
            <a:pPr>
              <a:buNone/>
            </a:pPr>
            <a:r>
              <a:rPr lang="id-ID" dirty="0" smtClean="0">
                <a:sym typeface="Wingdings" pitchFamily="2" charset="2"/>
              </a:rPr>
              <a:t> </a:t>
            </a:r>
            <a:r>
              <a:rPr lang="id-ID" dirty="0" smtClean="0"/>
              <a:t>keluarga merupakan tempat berlindung lahir batin bagi anak khususnya dan bagi seluruh anggota keluarga pada umumnya. Berdasarkan fungsi ini, anak atau anggota keluarga lain merasa aman, nyaman, dan dapat menerima curahan kasih sayang dari orang tua atau dari sesama anggota keluarga. </a:t>
            </a:r>
            <a:endParaRPr lang="id-ID"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Pranata Agama</a:t>
            </a:r>
            <a:br>
              <a:rPr lang="id-ID" dirty="0" smtClean="0"/>
            </a:br>
            <a:endParaRPr lang="id-ID" dirty="0"/>
          </a:p>
        </p:txBody>
      </p:sp>
      <p:sp>
        <p:nvSpPr>
          <p:cNvPr id="3" name="Text Placeholder 2"/>
          <p:cNvSpPr>
            <a:spLocks noGrp="1"/>
          </p:cNvSpPr>
          <p:nvPr>
            <p:ph type="body" idx="1"/>
          </p:nvPr>
        </p:nvSpPr>
        <p:spPr/>
        <p:txBody>
          <a:bodyPr/>
          <a:lstStyle/>
          <a:p>
            <a:endParaRPr lang="id-ID"/>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 Agama</a:t>
            </a:r>
            <a:endParaRPr lang="id-ID" dirty="0"/>
          </a:p>
        </p:txBody>
      </p:sp>
      <p:sp>
        <p:nvSpPr>
          <p:cNvPr id="3" name="Content Placeholder 2"/>
          <p:cNvSpPr>
            <a:spLocks noGrp="1"/>
          </p:cNvSpPr>
          <p:nvPr>
            <p:ph idx="1"/>
          </p:nvPr>
        </p:nvSpPr>
        <p:spPr/>
        <p:txBody>
          <a:bodyPr/>
          <a:lstStyle/>
          <a:p>
            <a:r>
              <a:rPr lang="id-ID" dirty="0" smtClean="0"/>
              <a:t> Agama adalah ajaran atau sistem yang mengatur tata keimanan (kepercayaan) dan peribadatan kepada Tuhan Yang Maha Kuasa serta mencakup pula tata kaidah yang berhubungan dengan pergaulan antarmanusia dan antara manusia dengan lingkungannya. Jika dilihat dari sudut pandang sosiologi, agama memiliki arti yang lebih luas, karena mencakup juga aliran kepercayaan (animisme atau dinamisme) yang sebenarnya berbeda dengan agama</a:t>
            </a:r>
            <a:endParaRPr lang="id-ID"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Peran atau Fungsi Pranata Agama</a:t>
            </a:r>
            <a:endParaRPr lang="id-ID" dirty="0"/>
          </a:p>
        </p:txBody>
      </p:sp>
      <p:sp>
        <p:nvSpPr>
          <p:cNvPr id="3" name="Content Placeholder 2"/>
          <p:cNvSpPr>
            <a:spLocks noGrp="1"/>
          </p:cNvSpPr>
          <p:nvPr>
            <p:ph idx="1"/>
          </p:nvPr>
        </p:nvSpPr>
        <p:spPr/>
        <p:txBody>
          <a:bodyPr/>
          <a:lstStyle/>
          <a:p>
            <a:r>
              <a:rPr lang="id-ID" dirty="0" smtClean="0"/>
              <a:t>Fungsi ajaran atau aturan; </a:t>
            </a:r>
          </a:p>
          <a:p>
            <a:pPr>
              <a:buNone/>
            </a:pPr>
            <a:r>
              <a:rPr lang="id-ID" dirty="0" smtClean="0">
                <a:sym typeface="Wingdings" pitchFamily="2" charset="2"/>
              </a:rPr>
              <a:t></a:t>
            </a:r>
            <a:r>
              <a:rPr lang="id-ID" dirty="0" smtClean="0"/>
              <a:t>memberi tujuan atau orientasi sehingga timbul rasa saling hormat antarsesama manusia. Agama juga dapat menumbuhkan sikap disiplin, pengendalian diri, dan mengembangkan rasa kepekaan sosial. Tiap-tiap ajaran agama pada dasarnya mengarah ke satu tujuan, yaitu kebaikan. </a:t>
            </a:r>
            <a:br>
              <a:rPr lang="id-ID" dirty="0" smtClean="0"/>
            </a:br>
            <a:endParaRPr lang="id-ID"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Fungsi hukum; </a:t>
            </a:r>
          </a:p>
          <a:p>
            <a:pPr>
              <a:buNone/>
            </a:pPr>
            <a:r>
              <a:rPr lang="id-ID" dirty="0" smtClean="0">
                <a:sym typeface="Wingdings" pitchFamily="2" charset="2"/>
              </a:rPr>
              <a:t></a:t>
            </a:r>
            <a:r>
              <a:rPr lang="id-ID" dirty="0" smtClean="0"/>
              <a:t>memberikan aturan yang jelas terhadap tingkah laku manusia akan hal-hal yang dianggap benar dan hal-hal yang dianggap salah</a:t>
            </a:r>
            <a:endParaRPr lang="id-ID"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Fungsi sosial; </a:t>
            </a:r>
          </a:p>
          <a:p>
            <a:pPr>
              <a:buNone/>
            </a:pPr>
            <a:r>
              <a:rPr lang="id-ID" dirty="0" smtClean="0">
                <a:sym typeface="Wingdings" pitchFamily="2" charset="2"/>
              </a:rPr>
              <a:t></a:t>
            </a:r>
            <a:r>
              <a:rPr lang="id-ID" dirty="0" smtClean="0"/>
              <a:t>sehubungan dengan fungsi hukum, aturan agama juga dapat diaplikasikan dalam kehidupan sosial manusia, yaitu sebagai dasar aturan kesusilaan dalam masyarakat, misalnya dalam masalah ekonomi, pendidikan, kesehatan, perkawinan, kesenian, arsitektur bangunan, dan lain-lain</a:t>
            </a:r>
            <a:endParaRPr lang="id-ID"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a:bodyPr>
          <a:lstStyle/>
          <a:p>
            <a:r>
              <a:rPr lang="id-ID" dirty="0" smtClean="0"/>
              <a:t>Fungsi ritual; </a:t>
            </a:r>
          </a:p>
          <a:p>
            <a:pPr>
              <a:buNone/>
            </a:pPr>
            <a:r>
              <a:rPr lang="id-ID" dirty="0" smtClean="0">
                <a:sym typeface="Wingdings" pitchFamily="2" charset="2"/>
              </a:rPr>
              <a:t></a:t>
            </a:r>
            <a:r>
              <a:rPr lang="id-ID" dirty="0" smtClean="0"/>
              <a:t>ajaran agama memiliki cara-cara ibadah khusus yang tentu saja berbeda dengan agama lainnya. Seseorang yang telah menentukan agamanya, harus mau menjalankan ibadah sesuai yang diperintahkan Tuhan dengan ikhlas sesuai dengan petunjuk yang terdapat dalam kitab suci. </a:t>
            </a:r>
          </a:p>
          <a:p>
            <a:pPr>
              <a:buNone/>
            </a:pPr>
            <a:r>
              <a:rPr lang="id-ID" dirty="0" smtClean="0"/>
              <a:t>	Hal ini akan membuat orang melakukan pengendalian diri agar dapat selalu menjauhi larangan-Nya dan berusaha selalu melakukan perintah-Nya</a:t>
            </a:r>
            <a:endParaRPr lang="id-ID"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smtClean="0"/>
              <a:t>Fungsi transformatif; </a:t>
            </a:r>
          </a:p>
          <a:p>
            <a:pPr>
              <a:buNone/>
            </a:pPr>
            <a:r>
              <a:rPr lang="id-ID" dirty="0" smtClean="0">
                <a:sym typeface="Wingdings" pitchFamily="2" charset="2"/>
              </a:rPr>
              <a:t></a:t>
            </a:r>
            <a:r>
              <a:rPr lang="id-ID" dirty="0" smtClean="0"/>
              <a:t>agama dapat mendorong manusia untuk melakukan perubahan ke arah yang lebih baik. Misalnya, dengan agama, umat manusia mampu menciptakan karyakarya seni besar, seperti candi, masjid, dan bangunan-bangunan lainnya; penyebab timbulnya penjelajahan samudra salah satunya didorong oleh keinginan menyebarkan agama. Pada umumnya, suatu agama memiliki aturan yang berbeda dengan ajaran agama lain. Oleh karena itu, kita harus dapat menyesuaikan diri dengan kondisi masyarakat agar tidak terjebak dalam fanatisme agama yang berlebihan. </a:t>
            </a:r>
            <a:endParaRPr lang="id-ID"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Pranata Ekonomi</a:t>
            </a:r>
            <a:endParaRPr lang="id-ID" dirty="0"/>
          </a:p>
        </p:txBody>
      </p:sp>
      <p:sp>
        <p:nvSpPr>
          <p:cNvPr id="3" name="Text Placeholder 2"/>
          <p:cNvSpPr>
            <a:spLocks noGrp="1"/>
          </p:cNvSpPr>
          <p:nvPr>
            <p:ph type="body" idx="1"/>
          </p:nvPr>
        </p:nvSpPr>
        <p:spPr/>
        <p:txBody>
          <a:bodyPr/>
          <a:lstStyle/>
          <a:p>
            <a:endParaRPr lang="id-ID"/>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 Ekonomi </a:t>
            </a:r>
            <a:endParaRPr lang="id-ID" dirty="0"/>
          </a:p>
        </p:txBody>
      </p:sp>
      <p:sp>
        <p:nvSpPr>
          <p:cNvPr id="3" name="Content Placeholder 2"/>
          <p:cNvSpPr>
            <a:spLocks noGrp="1"/>
          </p:cNvSpPr>
          <p:nvPr>
            <p:ph idx="1"/>
          </p:nvPr>
        </p:nvSpPr>
        <p:spPr/>
        <p:txBody>
          <a:bodyPr/>
          <a:lstStyle/>
          <a:p>
            <a:r>
              <a:rPr lang="id-ID" dirty="0" smtClean="0"/>
              <a:t>Secara umum, ekonomi diartikan sebagai cabang ilmu mengenai asas-asas produksi, distribusi, dan konsumsi barang-barang serta kekayaan (seperti halnya keuangan, perindustrian, dan perdagangan). </a:t>
            </a:r>
          </a:p>
          <a:p>
            <a:r>
              <a:rPr lang="id-ID" dirty="0" smtClean="0"/>
              <a:t>Dalam hal ini, ekonomi diartikan sebagai tata tindakan dalam memanfaatkan uang, tenaga, waktu, atau barang-barang berharga lainnya.</a:t>
            </a:r>
            <a:endParaRPr lang="id-ID"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Pranata ekonomi merupakan bagian dari pranata sosial yang mengatur kegiatan ekonomi, seperti produksi, distribusi, dan konsumsi barang/jasa yang dibutuhkan manusia.</a:t>
            </a:r>
          </a:p>
          <a:p>
            <a:r>
              <a:rPr lang="id-ID" dirty="0" smtClean="0"/>
              <a:t>Pranata ekonomi ada dan diadakan oleh masyarakat dalam rangka mengatur dan membatasi perilaku ekonomi masyarakat agar dapat tercapai keteraturan dan keadilan dalam perekonomian masyarakat.</a:t>
            </a:r>
            <a:endParaRPr lang="id-ID"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Peran atau Fungsi Pranata Ekonomi</a:t>
            </a:r>
            <a:endParaRPr lang="id-ID" dirty="0"/>
          </a:p>
        </p:txBody>
      </p:sp>
      <p:sp>
        <p:nvSpPr>
          <p:cNvPr id="3" name="Content Placeholder 2"/>
          <p:cNvSpPr>
            <a:spLocks noGrp="1"/>
          </p:cNvSpPr>
          <p:nvPr>
            <p:ph idx="1"/>
          </p:nvPr>
        </p:nvSpPr>
        <p:spPr/>
        <p:txBody>
          <a:bodyPr/>
          <a:lstStyle/>
          <a:p>
            <a:r>
              <a:rPr lang="id-ID" dirty="0" smtClean="0"/>
              <a:t>Peran pranata ekonomi produksi</a:t>
            </a:r>
          </a:p>
          <a:p>
            <a:pPr>
              <a:buNone/>
            </a:pPr>
            <a:r>
              <a:rPr lang="id-ID" dirty="0" smtClean="0"/>
              <a:t>	Kegiatan produksi meliputi unsur-unsur bahan dasar, modal, tenaga kerja, dan manajemen. Pemanfaatan unsurunsur produksi tersebut harus melalui aturan yang berlaku agar tercapai suatu keseimbangan dan keadilan sosial. Sebagai contoh, penggunaan tenaga kerja harus memenuhi beberapa syarat, antara lain, usia pekerja, jam kerja, jam lembur, upah kerja, hak cuti, dan sebagainya</a:t>
            </a:r>
            <a:endParaRPr lang="id-ID"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Distribusi</a:t>
            </a:r>
            <a:endParaRPr lang="id-ID" dirty="0"/>
          </a:p>
        </p:txBody>
      </p:sp>
      <p:sp>
        <p:nvSpPr>
          <p:cNvPr id="3" name="Content Placeholder 2"/>
          <p:cNvSpPr>
            <a:spLocks noGrp="1"/>
          </p:cNvSpPr>
          <p:nvPr>
            <p:ph idx="1"/>
          </p:nvPr>
        </p:nvSpPr>
        <p:spPr/>
        <p:txBody>
          <a:bodyPr>
            <a:normAutofit lnSpcReduction="10000"/>
          </a:bodyPr>
          <a:lstStyle/>
          <a:p>
            <a:r>
              <a:rPr lang="id-ID" dirty="0" smtClean="0"/>
              <a:t>merupakan kegiatan menyalurkan barang hasil produksi ke konsumen untuk dikonsumsi. </a:t>
            </a:r>
          </a:p>
          <a:p>
            <a:r>
              <a:rPr lang="id-ID" dirty="0" smtClean="0"/>
              <a:t>Pendistribusian penting dilakukan untuk mencapai kemakmuran rakyat dengan cara memeratakan ketercukupan kebutuhan rakyat akan barang atau jasa. Dengan adanya proses distribusi, maka produsen dapat menjual hasil produknya dan konsumen dapat memperoleh barang atau jasa yang dibutuhkan. </a:t>
            </a:r>
            <a:br>
              <a:rPr lang="id-ID" dirty="0" smtClean="0"/>
            </a:br>
            <a:endParaRPr lang="id-ID"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
            </a:r>
            <a:br>
              <a:rPr lang="id-ID" dirty="0" smtClean="0"/>
            </a:br>
            <a:r>
              <a:rPr lang="id-ID" dirty="0" smtClean="0"/>
              <a:t>Peran pranata ekonomi konsumsi</a:t>
            </a:r>
            <a:br>
              <a:rPr lang="id-ID" dirty="0" smtClean="0"/>
            </a:br>
            <a:endParaRPr lang="id-ID" dirty="0"/>
          </a:p>
        </p:txBody>
      </p:sp>
      <p:sp>
        <p:nvSpPr>
          <p:cNvPr id="3" name="Content Placeholder 2"/>
          <p:cNvSpPr>
            <a:spLocks noGrp="1"/>
          </p:cNvSpPr>
          <p:nvPr>
            <p:ph idx="1"/>
          </p:nvPr>
        </p:nvSpPr>
        <p:spPr>
          <a:xfrm>
            <a:off x="357158" y="1000108"/>
            <a:ext cx="7239000" cy="4846320"/>
          </a:xfrm>
        </p:spPr>
        <p:txBody>
          <a:bodyPr/>
          <a:lstStyle/>
          <a:p>
            <a:r>
              <a:rPr lang="id-ID" dirty="0" smtClean="0"/>
              <a:t>Konsumsi adalah kegiatan menghabiskan atau menggunakan nilai guna suatu barang atau jasa. Penggunaan atau pemanfaatan nilai guna barang atau jasa tersebut dapat dilakukan sekaligus ataupun secara berangsurangsur. Pemenuhan kebutuhan manusia dalam berkonsumsi dipengaruhi oleh kemampuan manusia yang diukur melalui tingkat pendapatan atau penghasilan.</a:t>
            </a:r>
            <a:endParaRPr lang="id-ID"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Pranata Pendidikan</a:t>
            </a:r>
            <a:endParaRPr lang="id-ID" dirty="0"/>
          </a:p>
        </p:txBody>
      </p:sp>
      <p:sp>
        <p:nvSpPr>
          <p:cNvPr id="3" name="Text Placeholder 2"/>
          <p:cNvSpPr>
            <a:spLocks noGrp="1"/>
          </p:cNvSpPr>
          <p:nvPr>
            <p:ph type="body" idx="1"/>
          </p:nvPr>
        </p:nvSpPr>
        <p:spPr/>
        <p:txBody>
          <a:bodyPr/>
          <a:lstStyle/>
          <a:p>
            <a:endParaRPr lang="id-ID"/>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r>
              <a:rPr lang="id-ID" dirty="0" smtClean="0"/>
              <a:t>Pendidikan adalah proses pengubahan sikap dan tata laku seseorang atau kelompok orang dalam usaha untuk mendewasakan manusia melalui upaya pengajaran atau pelatihan. </a:t>
            </a:r>
            <a:endParaRPr lang="id-ID"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Di Indonesia, pendidikan dapat digolongkan menjadi dua, yaitu pendidikan sekolah (pendidikan formal) dan pendidikan luar sekolah (pendidikan nonformal). Pada perkembangannya, ada beberapa ahli sosiologi yang menambahkan satu golongan pendidikan lagi, yaitu pendidikan yang diperoleh melalui pengalaman atau kehidupan sehari-hari (pendidikan informal).</a:t>
            </a:r>
            <a:endParaRPr lang="id-ID"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Peran atau Fungsi Pranata Pendidikan</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Pranata pendidikan berfungsi untuk mempersiapkan manusia agar mampu mencari nafkah hidup saat ia dewasa kelak. Persiapan-persiapan yang dimaksud, meliputi kegiatan dalam:</a:t>
            </a:r>
            <a:br>
              <a:rPr lang="id-ID" dirty="0" smtClean="0"/>
            </a:br>
            <a:r>
              <a:rPr lang="id-ID" dirty="0" smtClean="0"/>
              <a:t>a) meningkatkan potensi, kreativitas, dan kemampuan diri;</a:t>
            </a:r>
            <a:br>
              <a:rPr lang="id-ID" dirty="0" smtClean="0"/>
            </a:br>
            <a:r>
              <a:rPr lang="id-ID" dirty="0" smtClean="0"/>
              <a:t>b) membentuk kepribadian dan pola pikir yang logis dan sistematis; serta</a:t>
            </a:r>
            <a:br>
              <a:rPr lang="id-ID" dirty="0" smtClean="0"/>
            </a:br>
            <a:r>
              <a:rPr lang="id-ID" dirty="0" smtClean="0"/>
              <a:t>c) mengembangkan sikap cinta tanah air.</a:t>
            </a:r>
          </a:p>
          <a:p>
            <a:r>
              <a:rPr lang="id-ID" dirty="0" smtClean="0"/>
              <a:t>Dengan pranata pendidikan, diharapkan hasil sosialisasi akan membentuk sikap mental yang cocok dengan kehidupan di masa sekarang dan yang akan datang</a:t>
            </a:r>
            <a:endParaRPr lang="id-ID"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Pranata Politik</a:t>
            </a:r>
            <a:endParaRPr lang="id-ID" dirty="0"/>
          </a:p>
        </p:txBody>
      </p:sp>
      <p:sp>
        <p:nvSpPr>
          <p:cNvPr id="3" name="Content Placeholder 2"/>
          <p:cNvSpPr>
            <a:spLocks noGrp="1"/>
          </p:cNvSpPr>
          <p:nvPr>
            <p:ph idx="1"/>
          </p:nvPr>
        </p:nvSpPr>
        <p:spPr/>
        <p:txBody>
          <a:bodyPr>
            <a:normAutofit/>
          </a:bodyPr>
          <a:lstStyle/>
          <a:p>
            <a:r>
              <a:rPr lang="id-ID" dirty="0" smtClean="0"/>
              <a:t>Politik adalah pengetahuan mengenai ketatanegaraan atau kenegaraan, meliputi segala urusan dan tindakan atau kebijakan mengenai pemerintahan negara atau terhadap negara lain. Di dalam hal ini, yang dimaksud politik adalah semua usaha dan aktivitas manusia dalam rangka memperoleh, menjalankan, dan mempertahankan kekuasaan dalam kaitannya dengan penyelenggaraan pemerintahan negara.</a:t>
            </a:r>
          </a:p>
          <a:p>
            <a:endParaRPr lang="id-ID"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a:t>
            </a:r>
            <a:endParaRPr lang="id-ID" dirty="0"/>
          </a:p>
        </p:txBody>
      </p:sp>
      <p:sp>
        <p:nvSpPr>
          <p:cNvPr id="3" name="Content Placeholder 2"/>
          <p:cNvSpPr>
            <a:spLocks noGrp="1"/>
          </p:cNvSpPr>
          <p:nvPr>
            <p:ph idx="1"/>
          </p:nvPr>
        </p:nvSpPr>
        <p:spPr/>
        <p:txBody>
          <a:bodyPr>
            <a:normAutofit fontScale="92500"/>
          </a:bodyPr>
          <a:lstStyle/>
          <a:p>
            <a:r>
              <a:rPr lang="id-ID" dirty="0" smtClean="0"/>
              <a:t>Pranata politik adalah serangkaian peraturan, baik tertulis ataupun tidak tertulis yang berfungsi mengatur semua aktivitas politik dalam masyarakat atau negara. Di Indonesia, pranata politik tersusun secara hierarki, berikut ini.</a:t>
            </a:r>
            <a:br>
              <a:rPr lang="id-ID" dirty="0" smtClean="0"/>
            </a:br>
            <a:r>
              <a:rPr lang="id-ID" dirty="0" smtClean="0"/>
              <a:t>a) Pancasila</a:t>
            </a:r>
            <a:br>
              <a:rPr lang="id-ID" dirty="0" smtClean="0"/>
            </a:br>
            <a:r>
              <a:rPr lang="id-ID" dirty="0" smtClean="0"/>
              <a:t>b) Undang-Undang Dasar 1945</a:t>
            </a:r>
            <a:br>
              <a:rPr lang="id-ID" dirty="0" smtClean="0"/>
            </a:br>
            <a:r>
              <a:rPr lang="id-ID" dirty="0" smtClean="0"/>
              <a:t>c) Ketetapan MPR</a:t>
            </a:r>
            <a:br>
              <a:rPr lang="id-ID" dirty="0" smtClean="0"/>
            </a:br>
            <a:r>
              <a:rPr lang="id-ID" dirty="0" smtClean="0"/>
              <a:t>d) Undang-Undang</a:t>
            </a:r>
            <a:br>
              <a:rPr lang="id-ID" dirty="0" smtClean="0"/>
            </a:br>
            <a:r>
              <a:rPr lang="id-ID" dirty="0" smtClean="0"/>
              <a:t>e) Peraturan Pemerintah</a:t>
            </a:r>
            <a:br>
              <a:rPr lang="id-ID" dirty="0" smtClean="0"/>
            </a:br>
            <a:r>
              <a:rPr lang="id-ID" dirty="0" smtClean="0"/>
              <a:t>f) Keputusan Presiden</a:t>
            </a:r>
            <a:br>
              <a:rPr lang="id-ID" dirty="0" smtClean="0"/>
            </a:br>
            <a:r>
              <a:rPr lang="id-ID" dirty="0" smtClean="0"/>
              <a:t>g) Keputusan Menteri</a:t>
            </a:r>
            <a:br>
              <a:rPr lang="id-ID" dirty="0" smtClean="0"/>
            </a:br>
            <a:r>
              <a:rPr lang="id-ID" dirty="0" smtClean="0"/>
              <a:t>h) Peraturan Daerah</a:t>
            </a:r>
          </a:p>
          <a:p>
            <a:endParaRPr lang="id-ID"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Fungsi atau Peran Pranata Politik</a:t>
            </a:r>
            <a:endParaRPr lang="id-ID" dirty="0"/>
          </a:p>
        </p:txBody>
      </p:sp>
      <p:sp>
        <p:nvSpPr>
          <p:cNvPr id="3" name="Content Placeholder 2"/>
          <p:cNvSpPr>
            <a:spLocks noGrp="1"/>
          </p:cNvSpPr>
          <p:nvPr>
            <p:ph idx="1"/>
          </p:nvPr>
        </p:nvSpPr>
        <p:spPr/>
        <p:txBody>
          <a:bodyPr>
            <a:normAutofit fontScale="77500" lnSpcReduction="20000"/>
          </a:bodyPr>
          <a:lstStyle/>
          <a:p>
            <a:pPr>
              <a:buNone/>
            </a:pPr>
            <a:r>
              <a:rPr lang="id-ID" dirty="0" smtClean="0"/>
              <a:t/>
            </a:r>
            <a:br>
              <a:rPr lang="id-ID" dirty="0" smtClean="0"/>
            </a:br>
            <a:r>
              <a:rPr lang="id-ID" dirty="0" smtClean="0"/>
              <a:t>a) Pelindung dan penyaluran aspirasi/hak asasi manusia; sesuai dengan UUD’45, bahwa masyarakat mempunyai hak dan kewajiban yang sama dalam hukum dan pemerintahan. Berdasarkan pengertian tersebut, maka rakyat berhak berpolitik sejauh tetap mematuhi kaidah-kaidah politik yang telah ditetapkan</a:t>
            </a:r>
            <a:r>
              <a:rPr lang="id-ID" dirty="0" smtClean="0"/>
              <a:t>.</a:t>
            </a:r>
            <a:r>
              <a:rPr lang="id-ID" dirty="0" smtClean="0"/>
              <a:t/>
            </a:r>
            <a:br>
              <a:rPr lang="id-ID" dirty="0" smtClean="0"/>
            </a:br>
            <a:r>
              <a:rPr lang="id-ID" dirty="0" smtClean="0"/>
              <a:t>b) Memberikan pembelajaran politik bagi masyarakat; dalam hal ini rakyat secara langsung mulai dilibatkan dalam proses penentuan kebijakan. Rakyat ditempatkan sebagai subjek dan bukannya objek kebijakan. Dengan cara ini, akan dapat tercapai keberhasilan pembangunan dan meningkatkan stabilitas sosial.</a:t>
            </a:r>
            <a:br>
              <a:rPr lang="id-ID" dirty="0" smtClean="0"/>
            </a:br>
            <a:r>
              <a:rPr lang="id-ID" dirty="0" smtClean="0"/>
              <a:t>c) Meningkatkan kesadaran berpolitik di kalangan masyarakat; hal ini terlihat dari meningkatnya keikutsertaan masyarakat dalam pemilu, kesadaran dalam mengawasi jalannya pemerintahan, dan adanya tuntutan transparansi dan akuntabilitas pemerintah.</a:t>
            </a:r>
            <a:endParaRPr lang="id-ID"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353</TotalTime>
  <Words>1321</Words>
  <Application>Microsoft Office PowerPoint</Application>
  <PresentationFormat>On-screen Show (4:3)</PresentationFormat>
  <Paragraphs>91</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Opulent</vt:lpstr>
      <vt:lpstr>Pranata Sosial Masyarakat Jawa </vt:lpstr>
      <vt:lpstr>Pengertian </vt:lpstr>
      <vt:lpstr>Lanjutan................</vt:lpstr>
      <vt:lpstr>Institusi, </vt:lpstr>
      <vt:lpstr>Pranata sosial...</vt:lpstr>
      <vt:lpstr>Pranata keluarga</vt:lpstr>
      <vt:lpstr>keluarga</vt:lpstr>
      <vt:lpstr>Berdasarkan jumlah anggota</vt:lpstr>
      <vt:lpstr>Peran atau Fungsi Pranata Keluarga</vt:lpstr>
      <vt:lpstr>Slide 10</vt:lpstr>
      <vt:lpstr>Slide 11</vt:lpstr>
      <vt:lpstr>Slide 12</vt:lpstr>
      <vt:lpstr>Slide 13</vt:lpstr>
      <vt:lpstr>Slide 14</vt:lpstr>
      <vt:lpstr>Slide 15</vt:lpstr>
      <vt:lpstr>Slide 16</vt:lpstr>
      <vt:lpstr>Pranata Agama </vt:lpstr>
      <vt:lpstr>Pengertian Agama</vt:lpstr>
      <vt:lpstr>Peran atau Fungsi Pranata Agama</vt:lpstr>
      <vt:lpstr>Slide 20</vt:lpstr>
      <vt:lpstr>Slide 21</vt:lpstr>
      <vt:lpstr>Slide 22</vt:lpstr>
      <vt:lpstr>Slide 23</vt:lpstr>
      <vt:lpstr>Pranata Ekonomi</vt:lpstr>
      <vt:lpstr>Pengertian Ekonomi </vt:lpstr>
      <vt:lpstr>Slide 26</vt:lpstr>
      <vt:lpstr>Peran atau Fungsi Pranata Ekonomi</vt:lpstr>
      <vt:lpstr>Distribusi</vt:lpstr>
      <vt:lpstr> Peran pranata ekonomi konsumsi </vt:lpstr>
      <vt:lpstr>Pranata Pendidikan</vt:lpstr>
      <vt:lpstr>Slide 31</vt:lpstr>
      <vt:lpstr>Slide 32</vt:lpstr>
      <vt:lpstr>Peran atau Fungsi Pranata Pendidikan</vt:lpstr>
      <vt:lpstr>Pranata Politik</vt:lpstr>
      <vt:lpstr>pengertian</vt:lpstr>
      <vt:lpstr>Fungsi atau Peran Pranata Politik</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Pranata Sosial Masyarakat Jawa </dc:title>
  <dc:creator>hp</dc:creator>
  <cp:lastModifiedBy>hp</cp:lastModifiedBy>
  <cp:revision>7</cp:revision>
  <dcterms:created xsi:type="dcterms:W3CDTF">2017-03-02T00:32:54Z</dcterms:created>
  <dcterms:modified xsi:type="dcterms:W3CDTF">2020-03-24T03:16:58Z</dcterms:modified>
</cp:coreProperties>
</file>