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22"/>
  </p:notesMasterIdLst>
  <p:sldIdLst>
    <p:sldId id="256" r:id="rId2"/>
    <p:sldId id="257" r:id="rId3"/>
    <p:sldId id="258" r:id="rId4"/>
    <p:sldId id="259" r:id="rId5"/>
    <p:sldId id="260" r:id="rId6"/>
    <p:sldId id="271" r:id="rId7"/>
    <p:sldId id="272" r:id="rId8"/>
    <p:sldId id="273" r:id="rId9"/>
    <p:sldId id="274" r:id="rId10"/>
    <p:sldId id="275" r:id="rId11"/>
    <p:sldId id="276" r:id="rId12"/>
    <p:sldId id="277" r:id="rId13"/>
    <p:sldId id="278" r:id="rId14"/>
    <p:sldId id="279" r:id="rId15"/>
    <p:sldId id="264" r:id="rId16"/>
    <p:sldId id="265" r:id="rId17"/>
    <p:sldId id="266" r:id="rId18"/>
    <p:sldId id="267" r:id="rId19"/>
    <p:sldId id="268" r:id="rId20"/>
    <p:sldId id="269" r:id="rId2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id-ID"/>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B90D76B-274B-40BD-A4D8-BD3F89C56B59}" type="datetimeFigureOut">
              <a:rPr lang="id-ID" smtClean="0"/>
              <a:pPr/>
              <a:t>02/11/2018</a:t>
            </a:fld>
            <a:endParaRPr lang="id-ID"/>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id-ID"/>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id-ID"/>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id-ID"/>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648D2FE-FF23-4C5A-A277-40AB12E83F1A}" type="slidenum">
              <a:rPr lang="id-ID" smtClean="0"/>
              <a:pPr/>
              <a:t>‹#›</a:t>
            </a:fld>
            <a:endParaRPr lang="id-ID"/>
          </a:p>
        </p:txBody>
      </p:sp>
    </p:spTree>
    <p:extLst>
      <p:ext uri="{BB962C8B-B14F-4D97-AF65-F5344CB8AC3E}">
        <p14:creationId xmlns:p14="http://schemas.microsoft.com/office/powerpoint/2010/main" xmlns="" val="5263862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id-ID"/>
          </a:p>
        </p:txBody>
      </p:sp>
      <p:sp>
        <p:nvSpPr>
          <p:cNvPr id="4" name="Slide Number Placeholder 3"/>
          <p:cNvSpPr>
            <a:spLocks noGrp="1"/>
          </p:cNvSpPr>
          <p:nvPr>
            <p:ph type="sldNum" sz="quarter" idx="10"/>
          </p:nvPr>
        </p:nvSpPr>
        <p:spPr/>
        <p:txBody>
          <a:bodyPr/>
          <a:lstStyle/>
          <a:p>
            <a:fld id="{B648D2FE-FF23-4C5A-A277-40AB12E83F1A}" type="slidenum">
              <a:rPr lang="id-ID" smtClean="0"/>
              <a:pPr/>
              <a:t>19</a:t>
            </a:fld>
            <a:endParaRPr lang="id-ID"/>
          </a:p>
        </p:txBody>
      </p:sp>
    </p:spTree>
    <p:extLst>
      <p:ext uri="{BB962C8B-B14F-4D97-AF65-F5344CB8AC3E}">
        <p14:creationId xmlns:p14="http://schemas.microsoft.com/office/powerpoint/2010/main" xmlns="" val="9268310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1D8BD707-D9CF-40AE-B4C6-C98DA3205C09}" type="datetimeFigureOut">
              <a:rPr lang="en-US" smtClean="0"/>
              <a:pPr/>
              <a:t>11/2/2018</a:t>
            </a:fld>
            <a:endParaRPr lang="en-US"/>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US"/>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11/2/2018</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11/2/2018</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11/2/2018</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11/2/2018</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fld id="{1D8BD707-D9CF-40AE-B4C6-C98DA3205C09}" type="datetimeFigureOut">
              <a:rPr lang="en-US" smtClean="0"/>
              <a:pPr/>
              <a:t>11/2/2018</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1D8BD707-D9CF-40AE-B4C6-C98DA3205C09}" type="datetimeFigureOut">
              <a:rPr lang="en-US" smtClean="0"/>
              <a:pPr/>
              <a:t>11/2/2018</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extLst/>
          </a:lstStyle>
          <a:p>
            <a:fld id="{1D8BD707-D9CF-40AE-B4C6-C98DA3205C09}" type="datetimeFigureOut">
              <a:rPr lang="en-US" smtClean="0"/>
              <a:pPr/>
              <a:t>11/2/2018</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1D8BD707-D9CF-40AE-B4C6-C98DA3205C09}" type="datetimeFigureOut">
              <a:rPr lang="en-US" smtClean="0"/>
              <a:pPr/>
              <a:t>11/2/2018</a:t>
            </a:fld>
            <a:endParaRPr lang="en-US"/>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US"/>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B6F15528-21DE-4FAA-801E-634DDDAF4B2B}" type="slidenum">
              <a:rPr lang="en-US" smtClean="0"/>
              <a:pPr/>
              <a:t>‹#›</a:t>
            </a:fld>
            <a:endParaRPr lang="en-US"/>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11/2/2018</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11/2/2018</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1D8BD707-D9CF-40AE-B4C6-C98DA3205C09}" type="datetimeFigureOut">
              <a:rPr lang="en-US" smtClean="0"/>
              <a:pPr/>
              <a:t>11/2/2018</a:t>
            </a:fld>
            <a:endParaRPr lang="en-US"/>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US"/>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914400"/>
            <a:ext cx="6096000" cy="1143000"/>
          </a:xfrm>
        </p:spPr>
        <p:txBody>
          <a:bodyPr>
            <a:noAutofit/>
          </a:bodyPr>
          <a:lstStyle/>
          <a:p>
            <a:r>
              <a:rPr lang="id-ID" sz="4800" dirty="0">
                <a:solidFill>
                  <a:schemeClr val="tx1"/>
                </a:solidFill>
                <a:latin typeface="Arial Black" pitchFamily="34" charset="0"/>
              </a:rPr>
              <a:t>TEORI KOGNITIF</a:t>
            </a:r>
          </a:p>
        </p:txBody>
      </p:sp>
      <p:sp>
        <p:nvSpPr>
          <p:cNvPr id="3" name="Subtitle 2"/>
          <p:cNvSpPr>
            <a:spLocks noGrp="1"/>
          </p:cNvSpPr>
          <p:nvPr>
            <p:ph type="subTitle" idx="1"/>
          </p:nvPr>
        </p:nvSpPr>
        <p:spPr>
          <a:xfrm>
            <a:off x="2590800" y="2590800"/>
            <a:ext cx="4013200" cy="428625"/>
          </a:xfrm>
        </p:spPr>
        <p:txBody>
          <a:bodyPr>
            <a:normAutofit fontScale="62500" lnSpcReduction="20000"/>
          </a:bodyPr>
          <a:lstStyle/>
          <a:p>
            <a:r>
              <a:rPr lang="id-ID" b="1" dirty="0" smtClean="0">
                <a:solidFill>
                  <a:schemeClr val="tx1"/>
                </a:solidFill>
              </a:rPr>
              <a:t>EKA SARI SETIANINGSIH, S.Pd., </a:t>
            </a:r>
            <a:r>
              <a:rPr lang="id-ID" b="1" dirty="0">
                <a:solidFill>
                  <a:schemeClr val="tx1"/>
                </a:solidFill>
              </a:rPr>
              <a:t>M.Pd.</a:t>
            </a:r>
          </a:p>
        </p:txBody>
      </p:sp>
    </p:spTree>
    <p:extLst>
      <p:ext uri="{BB962C8B-B14F-4D97-AF65-F5344CB8AC3E}">
        <p14:creationId xmlns:p14="http://schemas.microsoft.com/office/powerpoint/2010/main" xmlns="" val="14341495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id-ID" dirty="0">
                <a:latin typeface="Times New Roman"/>
              </a:rPr>
              <a:t>Teori kognitif lebih mementingkan proses belajar dari pada hasil belajar</a:t>
            </a:r>
          </a:p>
          <a:p>
            <a:r>
              <a:rPr lang="id-ID" dirty="0">
                <a:latin typeface="Times New Roman"/>
              </a:rPr>
              <a:t>belajar tidak sekedar melibatkan hubungan antara stimulus dan respon, melainkan tingkah laku seseorang ditentukan oleh persepsi serta pemahamannya tentang situasi yang berhubungan dengan tujuan belajarnya. </a:t>
            </a:r>
          </a:p>
          <a:p>
            <a:r>
              <a:rPr lang="id-ID" dirty="0">
                <a:latin typeface="Times New Roman"/>
              </a:rPr>
              <a:t>menekankan bahwa bagian-bagian dari suatu situasi saling berhubungan dengan seluruh konteks situasi tersebut. </a:t>
            </a:r>
            <a:endParaRPr lang="id-ID" dirty="0"/>
          </a:p>
        </p:txBody>
      </p:sp>
      <p:sp>
        <p:nvSpPr>
          <p:cNvPr id="2" name="Title 1"/>
          <p:cNvSpPr>
            <a:spLocks noGrp="1"/>
          </p:cNvSpPr>
          <p:nvPr>
            <p:ph type="title"/>
          </p:nvPr>
        </p:nvSpPr>
        <p:spPr/>
        <p:txBody>
          <a:bodyPr>
            <a:normAutofit fontScale="90000"/>
          </a:bodyPr>
          <a:lstStyle/>
          <a:p>
            <a:pPr>
              <a:lnSpc>
                <a:spcPct val="115000"/>
              </a:lnSpc>
              <a:spcAft>
                <a:spcPts val="1000"/>
              </a:spcAft>
            </a:pPr>
            <a:r>
              <a:rPr lang="id-ID" b="1" dirty="0">
                <a:latin typeface="Times New Roman"/>
                <a:ea typeface="Times New Roman"/>
                <a:cs typeface="Times New Roman"/>
              </a:rPr>
              <a:t>TEORI BELAJAR KOGNITIF </a:t>
            </a:r>
            <a:r>
              <a:rPr lang="id-ID" sz="3600" dirty="0">
                <a:ea typeface="Calibri"/>
                <a:cs typeface="Times New Roman"/>
              </a:rPr>
              <a:t/>
            </a:r>
            <a:br>
              <a:rPr lang="id-ID" sz="3600" dirty="0">
                <a:ea typeface="Calibri"/>
                <a:cs typeface="Times New Roman"/>
              </a:rPr>
            </a:br>
            <a:endParaRPr lang="id-ID" dirty="0"/>
          </a:p>
        </p:txBody>
      </p:sp>
    </p:spTree>
    <p:extLst>
      <p:ext uri="{BB962C8B-B14F-4D97-AF65-F5344CB8AC3E}">
        <p14:creationId xmlns:p14="http://schemas.microsoft.com/office/powerpoint/2010/main" xmlns="" val="366456711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457200" indent="-457200" algn="l">
              <a:buFont typeface="Arial" pitchFamily="34" charset="0"/>
              <a:buChar char="•"/>
            </a:pPr>
            <a:r>
              <a:rPr lang="id-ID" sz="3200" dirty="0">
                <a:latin typeface="Times New Roman"/>
              </a:rPr>
              <a:t>Belajar merupakan suatu proses internal yang mencakup ingatan, pengolahan informasi, emosi, dan aspek-aspek kejiwaan lainnya</a:t>
            </a:r>
          </a:p>
          <a:p>
            <a:pPr marL="457200" indent="-457200" algn="l">
              <a:buFont typeface="Arial" pitchFamily="34" charset="0"/>
              <a:buChar char="•"/>
            </a:pPr>
            <a:r>
              <a:rPr lang="id-ID" sz="3200" dirty="0">
                <a:latin typeface="Times New Roman"/>
              </a:rPr>
              <a:t>Belajar merupakan aktivitas yang melibatkan proses berpikir yang sangat kompleks</a:t>
            </a:r>
            <a:endParaRPr lang="id-ID" sz="3200" dirty="0"/>
          </a:p>
        </p:txBody>
      </p:sp>
      <p:sp>
        <p:nvSpPr>
          <p:cNvPr id="2" name="Title 1"/>
          <p:cNvSpPr>
            <a:spLocks noGrp="1"/>
          </p:cNvSpPr>
          <p:nvPr>
            <p:ph type="title"/>
          </p:nvPr>
        </p:nvSpPr>
        <p:spPr/>
        <p:txBody>
          <a:bodyPr/>
          <a:lstStyle/>
          <a:p>
            <a:r>
              <a:rPr lang="id-ID" dirty="0"/>
              <a:t>Pandangan Umum</a:t>
            </a:r>
          </a:p>
        </p:txBody>
      </p:sp>
    </p:spTree>
    <p:extLst>
      <p:ext uri="{BB962C8B-B14F-4D97-AF65-F5344CB8AC3E}">
        <p14:creationId xmlns:p14="http://schemas.microsoft.com/office/powerpoint/2010/main" xmlns="" val="22976330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5334000"/>
          </a:xfrm>
        </p:spPr>
        <p:txBody>
          <a:bodyPr>
            <a:noAutofit/>
          </a:bodyPr>
          <a:lstStyle/>
          <a:p>
            <a:pPr marL="228600" indent="-228600" algn="just">
              <a:lnSpc>
                <a:spcPct val="150000"/>
              </a:lnSpc>
              <a:buFont typeface="+mj-lt"/>
              <a:buAutoNum type="arabicPeriod"/>
            </a:pPr>
            <a:r>
              <a:rPr lang="id-ID" sz="1400" dirty="0">
                <a:latin typeface="Times New Roman"/>
              </a:rPr>
              <a:t>Lebih mementingkan proses belajar daripada hasil</a:t>
            </a:r>
            <a:endParaRPr lang="id-ID" sz="1400" dirty="0"/>
          </a:p>
          <a:p>
            <a:pPr marL="228600" indent="-228600" algn="just">
              <a:lnSpc>
                <a:spcPct val="150000"/>
              </a:lnSpc>
              <a:buFont typeface="+mj-lt"/>
              <a:buAutoNum type="arabicPeriod"/>
            </a:pPr>
            <a:r>
              <a:rPr lang="id-ID" sz="1400" dirty="0">
                <a:latin typeface="Times New Roman"/>
              </a:rPr>
              <a:t>Disebut model perseptual</a:t>
            </a:r>
            <a:r>
              <a:rPr lang="id-ID" sz="1400" dirty="0"/>
              <a:t>: t</a:t>
            </a:r>
            <a:r>
              <a:rPr lang="id-ID" sz="1400" dirty="0">
                <a:latin typeface="Times New Roman"/>
              </a:rPr>
              <a:t>ingkah laku seseorang ditentukan oleh persepsi serta pemahamannya tentang situasi yang berhubungan dengan tujuan belajarnya</a:t>
            </a:r>
            <a:endParaRPr lang="id-ID" sz="1400" dirty="0"/>
          </a:p>
          <a:p>
            <a:pPr marL="228600" indent="-228600" algn="just">
              <a:lnSpc>
                <a:spcPct val="150000"/>
              </a:lnSpc>
              <a:buFont typeface="+mj-lt"/>
              <a:buAutoNum type="arabicPeriod"/>
            </a:pPr>
            <a:r>
              <a:rPr lang="id-ID" sz="1400" dirty="0">
                <a:latin typeface="Times New Roman"/>
              </a:rPr>
              <a:t>Belajar merupakan perubahan persepsi dan pemahaman yang tidak selalu dapat terlihat sebagai tingkah laku yang nampak</a:t>
            </a:r>
            <a:endParaRPr lang="id-ID" sz="1400" dirty="0"/>
          </a:p>
          <a:p>
            <a:pPr marL="228600" indent="-228600" algn="just">
              <a:lnSpc>
                <a:spcPct val="150000"/>
              </a:lnSpc>
              <a:buFont typeface="+mj-lt"/>
              <a:buAutoNum type="arabicPeriod"/>
            </a:pPr>
            <a:r>
              <a:rPr lang="id-ID" sz="1400" dirty="0">
                <a:latin typeface="Times New Roman"/>
              </a:rPr>
              <a:t>Memisah-misahkan atau membagi-bagi situasi/materi pelajaranÂ  menjadi komponen-komponen yang kecil-kecil dan memperlajarinya secara terpisah-pisah, akan kehilangan makna. </a:t>
            </a:r>
            <a:endParaRPr lang="id-ID" sz="1400" dirty="0"/>
          </a:p>
          <a:p>
            <a:pPr marL="228600" indent="-228600" algn="just">
              <a:lnSpc>
                <a:spcPct val="150000"/>
              </a:lnSpc>
              <a:buFont typeface="+mj-lt"/>
              <a:buAutoNum type="arabicPeriod"/>
            </a:pPr>
            <a:r>
              <a:rPr lang="id-ID" sz="1400" dirty="0">
                <a:latin typeface="Times New Roman"/>
              </a:rPr>
              <a:t>Belajar merupakan suatu proses internal yang mencakup ingatan, retensi, pengolahan informasi, emosi, dan aspek-aspek kejiwaan lainnya. </a:t>
            </a:r>
            <a:endParaRPr lang="id-ID" sz="1400" dirty="0"/>
          </a:p>
          <a:p>
            <a:pPr marL="228600" indent="-228600" algn="just">
              <a:lnSpc>
                <a:spcPct val="150000"/>
              </a:lnSpc>
              <a:buFont typeface="+mj-lt"/>
              <a:buAutoNum type="arabicPeriod"/>
            </a:pPr>
            <a:r>
              <a:rPr lang="id-ID" sz="1400" dirty="0">
                <a:latin typeface="Times New Roman"/>
              </a:rPr>
              <a:t>Belajar merupakan  aktivitas yang melibatkan proses berpikir yang sangat kompleks.</a:t>
            </a:r>
            <a:endParaRPr lang="id-ID" sz="1400" dirty="0"/>
          </a:p>
          <a:p>
            <a:pPr marL="228600" indent="-228600" algn="just">
              <a:lnSpc>
                <a:spcPct val="150000"/>
              </a:lnSpc>
              <a:buFont typeface="+mj-lt"/>
              <a:buAutoNum type="arabicPeriod"/>
            </a:pPr>
            <a:r>
              <a:rPr lang="id-ID" sz="1400" dirty="0">
                <a:latin typeface="Times New Roman"/>
              </a:rPr>
              <a:t>Dalam praktek pembelajaran teori ini tampak pada tahap-tahap perkembangan (J. Piaget), </a:t>
            </a:r>
            <a:r>
              <a:rPr lang="id-ID" sz="1400" i="1" dirty="0">
                <a:latin typeface="Times New Roman"/>
              </a:rPr>
              <a:t>Advance organizer </a:t>
            </a:r>
            <a:r>
              <a:rPr lang="id-ID" sz="1400" dirty="0">
                <a:latin typeface="Times New Roman"/>
              </a:rPr>
              <a:t>(Ausubel), Pemahaman konsep (Bruner), Hierarki belajar (Gagne), </a:t>
            </a:r>
            <a:r>
              <a:rPr lang="id-ID" sz="1400" i="1" dirty="0">
                <a:latin typeface="Times New Roman"/>
              </a:rPr>
              <a:t>Webteaching (</a:t>
            </a:r>
            <a:r>
              <a:rPr lang="id-ID" sz="1400" dirty="0">
                <a:latin typeface="Times New Roman"/>
              </a:rPr>
              <a:t>Norman) </a:t>
            </a:r>
            <a:endParaRPr lang="id-ID" sz="1400" dirty="0"/>
          </a:p>
          <a:p>
            <a:pPr marL="228600" indent="-228600" algn="just">
              <a:lnSpc>
                <a:spcPct val="150000"/>
              </a:lnSpc>
              <a:buFont typeface="+mj-lt"/>
              <a:buAutoNum type="arabicPeriod"/>
            </a:pPr>
            <a:r>
              <a:rPr lang="id-ID" sz="1400" dirty="0">
                <a:latin typeface="Times New Roman"/>
              </a:rPr>
              <a:t>Dalam kegiatan pembelajaran keterlibatan siswa aktif amat dipentingkan</a:t>
            </a:r>
            <a:endParaRPr lang="id-ID" sz="1400" dirty="0"/>
          </a:p>
          <a:p>
            <a:pPr marL="228600" indent="-228600" algn="just">
              <a:lnSpc>
                <a:spcPct val="150000"/>
              </a:lnSpc>
              <a:buFont typeface="+mj-lt"/>
              <a:buAutoNum type="arabicPeriod"/>
            </a:pPr>
            <a:r>
              <a:rPr lang="id-ID" sz="1400" dirty="0">
                <a:latin typeface="Times New Roman"/>
              </a:rPr>
              <a:t>Materi pelajaran disusun denganÂ  pola dari sederhanaÂ  ke kompleks</a:t>
            </a:r>
            <a:endParaRPr lang="id-ID" sz="1400" dirty="0"/>
          </a:p>
          <a:p>
            <a:pPr marL="228600" indent="-228600" algn="just">
              <a:lnSpc>
                <a:spcPct val="150000"/>
              </a:lnSpc>
              <a:buFont typeface="+mj-lt"/>
              <a:buAutoNum type="arabicPeriod"/>
            </a:pPr>
            <a:r>
              <a:rPr lang="id-ID" sz="1400" dirty="0">
                <a:latin typeface="Times New Roman"/>
              </a:rPr>
              <a:t>Perbedaan individu siswa perlu diperhatikan, karena sangat mempengaruhi keberhasilan siswa belajar.</a:t>
            </a:r>
            <a:endParaRPr lang="id-ID" sz="1400" dirty="0"/>
          </a:p>
          <a:p>
            <a:endParaRPr lang="id-ID" sz="1200" dirty="0"/>
          </a:p>
        </p:txBody>
      </p:sp>
      <p:sp>
        <p:nvSpPr>
          <p:cNvPr id="2" name="Title 1"/>
          <p:cNvSpPr>
            <a:spLocks noGrp="1"/>
          </p:cNvSpPr>
          <p:nvPr>
            <p:ph type="title"/>
          </p:nvPr>
        </p:nvSpPr>
        <p:spPr>
          <a:xfrm>
            <a:off x="457200" y="274638"/>
            <a:ext cx="8229600" cy="792162"/>
          </a:xfrm>
        </p:spPr>
        <p:txBody>
          <a:bodyPr>
            <a:normAutofit/>
          </a:bodyPr>
          <a:lstStyle/>
          <a:p>
            <a:r>
              <a:rPr lang="id-ID" dirty="0">
                <a:latin typeface="Times New Roman"/>
              </a:rPr>
              <a:t>Prinsip Umum</a:t>
            </a:r>
            <a:endParaRPr lang="id-ID" dirty="0"/>
          </a:p>
        </p:txBody>
      </p:sp>
    </p:spTree>
    <p:extLst>
      <p:ext uri="{BB962C8B-B14F-4D97-AF65-F5344CB8AC3E}">
        <p14:creationId xmlns:p14="http://schemas.microsoft.com/office/powerpoint/2010/main" xmlns="" val="19146625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229600" cy="4724400"/>
          </a:xfrm>
        </p:spPr>
        <p:txBody>
          <a:bodyPr>
            <a:normAutofit/>
          </a:bodyPr>
          <a:lstStyle/>
          <a:p>
            <a:endParaRPr lang="id-ID" dirty="0">
              <a:latin typeface="Times New Roman"/>
            </a:endParaRPr>
          </a:p>
          <a:p>
            <a:r>
              <a:rPr lang="id-ID" sz="3600" dirty="0">
                <a:latin typeface="Times New Roman"/>
              </a:rPr>
              <a:t>Salah satu sumbangan pemikirannya yang banyak digunakan sebagai rujukan untuk memahami perkembangan kognitif individu yaitu </a:t>
            </a:r>
          </a:p>
          <a:p>
            <a:r>
              <a:rPr lang="id-ID" sz="3600" i="1" dirty="0">
                <a:solidFill>
                  <a:srgbClr val="FF0000"/>
                </a:solidFill>
                <a:latin typeface="Times New Roman"/>
              </a:rPr>
              <a:t>teori tahapan perkembangan individu</a:t>
            </a:r>
            <a:endParaRPr lang="id-ID" sz="3600" dirty="0">
              <a:latin typeface="Times New Roman"/>
            </a:endParaRPr>
          </a:p>
        </p:txBody>
      </p:sp>
      <p:sp>
        <p:nvSpPr>
          <p:cNvPr id="2" name="Title 1"/>
          <p:cNvSpPr>
            <a:spLocks noGrp="1"/>
          </p:cNvSpPr>
          <p:nvPr>
            <p:ph type="title"/>
          </p:nvPr>
        </p:nvSpPr>
        <p:spPr>
          <a:xfrm>
            <a:off x="533400" y="76200"/>
            <a:ext cx="8229600" cy="762000"/>
          </a:xfrm>
        </p:spPr>
        <p:txBody>
          <a:bodyPr/>
          <a:lstStyle/>
          <a:p>
            <a:r>
              <a:rPr lang="id-ID" dirty="0">
                <a:latin typeface="Times New Roman"/>
              </a:rPr>
              <a:t>Teori Perkembangan Piaget</a:t>
            </a:r>
            <a:endParaRPr lang="id-ID" dirty="0"/>
          </a:p>
        </p:txBody>
      </p:sp>
      <p:pic>
        <p:nvPicPr>
          <p:cNvPr id="12290"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228600" y="76200"/>
            <a:ext cx="1851025" cy="18224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17411383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Grp="1" noChangeAspect="1" noChangeArrowheads="1"/>
          </p:cNvPicPr>
          <p:nvPr>
            <p:ph idx="1"/>
          </p:nvPr>
        </p:nvPicPr>
        <p:blipFill>
          <a:blip r:embed="rId2" cstate="print">
            <a:extLst>
              <a:ext uri="{28A0092B-C50C-407E-A947-70E740481C1C}">
                <a14:useLocalDpi xmlns:a14="http://schemas.microsoft.com/office/drawing/2010/main" xmlns="" val="0"/>
              </a:ext>
            </a:extLst>
          </a:blip>
          <a:srcRect/>
          <a:stretch>
            <a:fillRect/>
          </a:stretch>
        </p:blipFill>
        <p:spPr bwMode="auto">
          <a:xfrm>
            <a:off x="0" y="0"/>
            <a:ext cx="9144000" cy="685799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29058447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Foto Jean Piaget Teori Kognitif - Google Search - Mozilla Firefox"/>
          <p:cNvPicPr>
            <a:picLocks noGrp="1" noChangeAspect="1"/>
          </p:cNvPicPr>
          <p:nvPr>
            <p:ph idx="1"/>
          </p:nvPr>
        </p:nvPicPr>
        <p:blipFill rotWithShape="1">
          <a:blip r:embed="rId2" cstate="print">
            <a:extLst>
              <a:ext uri="{28A0092B-C50C-407E-A947-70E740481C1C}">
                <a14:useLocalDpi xmlns:a14="http://schemas.microsoft.com/office/drawing/2010/main" xmlns="" val="0"/>
              </a:ext>
            </a:extLst>
          </a:blip>
          <a:srcRect l="17095" t="36084" r="53125" b="8499"/>
          <a:stretch/>
        </p:blipFill>
        <p:spPr>
          <a:xfrm>
            <a:off x="-90436" y="0"/>
            <a:ext cx="9234436" cy="6858000"/>
          </a:xfrm>
        </p:spPr>
      </p:pic>
    </p:spTree>
    <p:extLst>
      <p:ext uri="{BB962C8B-B14F-4D97-AF65-F5344CB8AC3E}">
        <p14:creationId xmlns:p14="http://schemas.microsoft.com/office/powerpoint/2010/main" xmlns="" val="18651790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Grp="1" noChangeAspect="1" noChangeArrowheads="1"/>
          </p:cNvPicPr>
          <p:nvPr>
            <p:ph idx="1"/>
          </p:nvPr>
        </p:nvPicPr>
        <p:blipFill>
          <a:blip r:embed="rId2" cstate="print">
            <a:extLst>
              <a:ext uri="{28A0092B-C50C-407E-A947-70E740481C1C}">
                <a14:useLocalDpi xmlns:a14="http://schemas.microsoft.com/office/drawing/2010/main" xmlns="" val="0"/>
              </a:ext>
            </a:extLst>
          </a:blip>
          <a:srcRect/>
          <a:stretch>
            <a:fillRect/>
          </a:stretch>
        </p:blipFill>
        <p:spPr bwMode="auto">
          <a:xfrm>
            <a:off x="0" y="-60930"/>
            <a:ext cx="9092458" cy="691893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31928244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Grp="1" noChangeAspect="1" noChangeArrowheads="1"/>
          </p:cNvPicPr>
          <p:nvPr>
            <p:ph idx="1"/>
          </p:nvPr>
        </p:nvPicPr>
        <p:blipFill>
          <a:blip r:embed="rId2" cstate="print">
            <a:extLst>
              <a:ext uri="{28A0092B-C50C-407E-A947-70E740481C1C}">
                <a14:useLocalDpi xmlns:a14="http://schemas.microsoft.com/office/drawing/2010/main" xmlns=""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10756289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Grp="1" noChangeAspect="1" noChangeArrowheads="1"/>
          </p:cNvPicPr>
          <p:nvPr>
            <p:ph idx="1"/>
          </p:nvPr>
        </p:nvPicPr>
        <p:blipFill>
          <a:blip r:embed="rId2" cstate="print">
            <a:extLst>
              <a:ext uri="{28A0092B-C50C-407E-A947-70E740481C1C}">
                <a14:useLocalDpi xmlns:a14="http://schemas.microsoft.com/office/drawing/2010/main" xmlns="" val="0"/>
              </a:ext>
            </a:extLst>
          </a:blip>
          <a:srcRect/>
          <a:stretch>
            <a:fillRect/>
          </a:stretch>
        </p:blipFill>
        <p:spPr bwMode="auto">
          <a:xfrm>
            <a:off x="34636" y="6926"/>
            <a:ext cx="9109364" cy="685107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236382683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Grp="1" noChangeAspect="1" noChangeArrowheads="1"/>
          </p:cNvPicPr>
          <p:nvPr>
            <p:ph idx="1"/>
          </p:nvPr>
        </p:nvPicPr>
        <p:blipFill>
          <a:blip r:embed="rId2" cstate="print">
            <a:extLst>
              <a:ext uri="{28A0092B-C50C-407E-A947-70E740481C1C}">
                <a14:useLocalDpi xmlns:a14="http://schemas.microsoft.com/office/drawing/2010/main" xmlns="" val="0"/>
              </a:ext>
            </a:extLst>
          </a:blip>
          <a:srcRect/>
          <a:stretch>
            <a:fillRect/>
          </a:stretch>
        </p:blipFill>
        <p:spPr bwMode="auto">
          <a:xfrm>
            <a:off x="-89864" y="1447800"/>
            <a:ext cx="9233864" cy="5410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224636226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Grp="1" noChangeAspect="1" noChangeArrowheads="1"/>
          </p:cNvPicPr>
          <p:nvPr>
            <p:ph idx="1"/>
          </p:nvPr>
        </p:nvPicPr>
        <p:blipFill>
          <a:blip r:embed="rId2" cstate="print">
            <a:extLst>
              <a:ext uri="{28A0092B-C50C-407E-A947-70E740481C1C}">
                <a14:useLocalDpi xmlns:a14="http://schemas.microsoft.com/office/drawing/2010/main" xmlns="" val="0"/>
              </a:ext>
            </a:extLst>
          </a:blip>
          <a:srcRect/>
          <a:stretch>
            <a:fillRect/>
          </a:stretch>
        </p:blipFill>
        <p:spPr bwMode="auto">
          <a:xfrm>
            <a:off x="51962" y="0"/>
            <a:ext cx="8939638" cy="68580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34067220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Grp="1" noChangeAspect="1" noChangeArrowheads="1"/>
          </p:cNvPicPr>
          <p:nvPr>
            <p:ph idx="1"/>
          </p:nvPr>
        </p:nvPicPr>
        <p:blipFill>
          <a:blip r:embed="rId2" cstate="print">
            <a:extLst>
              <a:ext uri="{28A0092B-C50C-407E-A947-70E740481C1C}">
                <a14:useLocalDpi xmlns:a14="http://schemas.microsoft.com/office/drawing/2010/main" xmlns=""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49357619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3" name="Picture 3"/>
          <p:cNvPicPr>
            <a:picLocks noGrp="1" noChangeAspect="1" noChangeArrowheads="1"/>
          </p:cNvPicPr>
          <p:nvPr>
            <p:ph idx="1"/>
          </p:nvPr>
        </p:nvPicPr>
        <p:blipFill>
          <a:blip r:embed="rId2" cstate="print">
            <a:extLst>
              <a:ext uri="{28A0092B-C50C-407E-A947-70E740481C1C}">
                <a14:useLocalDpi xmlns:a14="http://schemas.microsoft.com/office/drawing/2010/main" xmlns="" val="0"/>
              </a:ext>
            </a:extLst>
          </a:blip>
          <a:srcRect/>
          <a:stretch>
            <a:fillRect/>
          </a:stretch>
        </p:blipFill>
        <p:spPr bwMode="auto">
          <a:xfrm>
            <a:off x="838200" y="1752600"/>
            <a:ext cx="7543800" cy="43434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377606586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id-ID" dirty="0">
                <a:latin typeface="Times New Roman"/>
              </a:rPr>
              <a:t>Bruner menekankan pengaruh kebudayaan terhadap tingkah laku seseorang. </a:t>
            </a:r>
          </a:p>
          <a:p>
            <a:r>
              <a:rPr lang="id-ID" dirty="0">
                <a:latin typeface="Times New Roman"/>
              </a:rPr>
              <a:t>Dalam teorinya, discovery learning ia mengatakan bahwa proses belajar akan berjalan dengan baik dan kreatif jika guru memberikan kesempatan kepada siswa untuk menemukan suatu konsep, teori, aturan, atau pemahaman melalui contoh-contoh yang ia jumpai dalam kehidupannya. </a:t>
            </a:r>
          </a:p>
          <a:p>
            <a:r>
              <a:rPr lang="id-ID" dirty="0">
                <a:latin typeface="Times New Roman"/>
              </a:rPr>
              <a:t>Menurut Bruner perkembangan kognitif seseorang dapat ditingkatkan dengan cara menyusun materi pelajaran dan menyajikannya sesuai dengan tahap perkembangan orang tersebut.</a:t>
            </a:r>
            <a:endParaRPr lang="id-ID" dirty="0"/>
          </a:p>
        </p:txBody>
      </p:sp>
      <p:sp>
        <p:nvSpPr>
          <p:cNvPr id="2" name="Title 1"/>
          <p:cNvSpPr>
            <a:spLocks noGrp="1"/>
          </p:cNvSpPr>
          <p:nvPr>
            <p:ph type="title"/>
          </p:nvPr>
        </p:nvSpPr>
        <p:spPr>
          <a:xfrm>
            <a:off x="2438400" y="304800"/>
            <a:ext cx="4114800" cy="701040"/>
          </a:xfrm>
        </p:spPr>
        <p:txBody>
          <a:bodyPr/>
          <a:lstStyle/>
          <a:p>
            <a:r>
              <a:rPr lang="id-ID" dirty="0">
                <a:latin typeface="Times New Roman"/>
              </a:rPr>
              <a:t>Teori belajar menurut Bruner</a:t>
            </a:r>
            <a:endParaRPr lang="id-ID" dirty="0"/>
          </a:p>
        </p:txBody>
      </p:sp>
    </p:spTree>
    <p:extLst>
      <p:ext uri="{BB962C8B-B14F-4D97-AF65-F5344CB8AC3E}">
        <p14:creationId xmlns:p14="http://schemas.microsoft.com/office/powerpoint/2010/main" xmlns="" val="375595926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id-ID" dirty="0">
                <a:latin typeface="Times New Roman"/>
              </a:rPr>
              <a:t>menjelaskan bahwa pembentukan konsep dan pemahaman konsep merupakan dua kegiatan mengkategori yang berbeda yang menuntut proses berpikir yang berbeda pula. </a:t>
            </a:r>
          </a:p>
          <a:p>
            <a:r>
              <a:rPr lang="id-ID" dirty="0">
                <a:latin typeface="Times New Roman"/>
              </a:rPr>
              <a:t>Menurutnya, pembelajaran yang selama ini diberikan di sekolah banyak menekankan pada perkembangan kemampuan analisis, kurang mengembangkan kemampuan berpikir intuitif. </a:t>
            </a:r>
          </a:p>
          <a:p>
            <a:r>
              <a:rPr lang="id-ID" dirty="0">
                <a:latin typeface="Times New Roman"/>
              </a:rPr>
              <a:t>Padahal berpikir intuitif sangat penting untuk mempelajari bidang sains, sebab setiap disiplin mempunyai konsep-konsep, prinsip, dan prosedur yang harus dipahami sebelum seseorang dapat belajar. </a:t>
            </a:r>
          </a:p>
          <a:p>
            <a:r>
              <a:rPr lang="id-ID" dirty="0">
                <a:latin typeface="Times New Roman"/>
              </a:rPr>
              <a:t>Cara yang baik untuk belajar adalah memahami konsep, arti, dan hubungan, melalui proses intuitif dan akhirnya sampai pada suatu kesimpulan (discovery learning).</a:t>
            </a:r>
            <a:endParaRPr lang="id-ID" dirty="0"/>
          </a:p>
        </p:txBody>
      </p:sp>
      <p:sp>
        <p:nvSpPr>
          <p:cNvPr id="2" name="Title 1"/>
          <p:cNvSpPr>
            <a:spLocks noGrp="1"/>
          </p:cNvSpPr>
          <p:nvPr>
            <p:ph type="title"/>
          </p:nvPr>
        </p:nvSpPr>
        <p:spPr/>
        <p:txBody>
          <a:bodyPr>
            <a:normAutofit fontScale="90000"/>
          </a:bodyPr>
          <a:lstStyle/>
          <a:p>
            <a:r>
              <a:rPr lang="id-ID" dirty="0">
                <a:latin typeface="Times New Roman"/>
              </a:rPr>
              <a:t>Model Pemahaman dari Konsep Bruner (dalam Degeng,1989) </a:t>
            </a:r>
            <a:endParaRPr lang="id-ID" dirty="0"/>
          </a:p>
        </p:txBody>
      </p:sp>
    </p:spTree>
    <p:extLst>
      <p:ext uri="{BB962C8B-B14F-4D97-AF65-F5344CB8AC3E}">
        <p14:creationId xmlns:p14="http://schemas.microsoft.com/office/powerpoint/2010/main" xmlns="" val="264975481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371600"/>
            <a:ext cx="8229600" cy="5334000"/>
          </a:xfrm>
        </p:spPr>
        <p:txBody>
          <a:bodyPr>
            <a:normAutofit fontScale="25000" lnSpcReduction="20000"/>
          </a:bodyPr>
          <a:lstStyle/>
          <a:p>
            <a:pPr marL="621665" indent="-514350" algn="just">
              <a:lnSpc>
                <a:spcPct val="150000"/>
              </a:lnSpc>
              <a:buFont typeface="+mj-lt"/>
              <a:buAutoNum type="arabicPeriod"/>
            </a:pPr>
            <a:r>
              <a:rPr lang="id-ID" sz="4800" dirty="0">
                <a:latin typeface="Times New Roman"/>
              </a:rPr>
              <a:t>Perkembangan kognitif ditandai dengan adanya kemajuan menaggapi rangsang</a:t>
            </a:r>
          </a:p>
          <a:p>
            <a:pPr marL="621665" indent="-514350" algn="just">
              <a:lnSpc>
                <a:spcPct val="150000"/>
              </a:lnSpc>
              <a:buFont typeface="+mj-lt"/>
              <a:buAutoNum type="arabicPeriod"/>
            </a:pPr>
            <a:r>
              <a:rPr lang="id-ID" sz="4800" dirty="0">
                <a:latin typeface="Times New Roman"/>
              </a:rPr>
              <a:t>Peningkatan pengatahun bergantung pada perkembangan sistem penyimpanan informasi secara realistis</a:t>
            </a:r>
            <a:endParaRPr lang="id-ID" sz="4800" dirty="0"/>
          </a:p>
          <a:p>
            <a:pPr marL="621665" indent="-514350" algn="just">
              <a:lnSpc>
                <a:spcPct val="150000"/>
              </a:lnSpc>
              <a:buFont typeface="+mj-lt"/>
              <a:buAutoNum type="arabicPeriod"/>
            </a:pPr>
            <a:r>
              <a:rPr lang="id-ID" sz="4800" dirty="0">
                <a:latin typeface="Times New Roman"/>
              </a:rPr>
              <a:t>Perkembangan intelektual meliputi perkembangan kemampuan berbicara pada diri sendiri atau pada orang lain</a:t>
            </a:r>
            <a:endParaRPr lang="id-ID" sz="4800" dirty="0"/>
          </a:p>
          <a:p>
            <a:pPr marL="621665" indent="-514350" algn="just">
              <a:lnSpc>
                <a:spcPct val="150000"/>
              </a:lnSpc>
              <a:buFont typeface="+mj-lt"/>
              <a:buAutoNum type="arabicPeriod"/>
            </a:pPr>
            <a:r>
              <a:rPr lang="id-ID" sz="4800" dirty="0">
                <a:latin typeface="Times New Roman"/>
              </a:rPr>
              <a:t>Interaksi secara sistematis diperlukan antara pembimbing, guru dan anak untuk perkembanganÂ  kognitifnya</a:t>
            </a:r>
            <a:endParaRPr lang="id-ID" sz="4800" dirty="0"/>
          </a:p>
          <a:p>
            <a:pPr marL="621665" indent="-514350" algn="just">
              <a:lnSpc>
                <a:spcPct val="150000"/>
              </a:lnSpc>
              <a:buFont typeface="+mj-lt"/>
              <a:buAutoNum type="arabicPeriod"/>
            </a:pPr>
            <a:r>
              <a:rPr lang="id-ID" sz="4800" dirty="0">
                <a:latin typeface="Times New Roman"/>
              </a:rPr>
              <a:t>Bahasa adalah kunci perkembangan kognitif</a:t>
            </a:r>
            <a:endParaRPr lang="id-ID" sz="4800" dirty="0"/>
          </a:p>
          <a:p>
            <a:pPr marL="621665" indent="-514350" algn="just">
              <a:lnSpc>
                <a:spcPct val="150000"/>
              </a:lnSpc>
              <a:buFont typeface="+mj-lt"/>
              <a:buAutoNum type="arabicPeriod"/>
            </a:pPr>
            <a:r>
              <a:rPr lang="id-ID" sz="4800" dirty="0">
                <a:latin typeface="Times New Roman"/>
              </a:rPr>
              <a:t>Perkembangan kognitif ditandai denfgan kecakapan untuk mengemukakan bebrapa alternatisf secara simultan, memilih tindakan yang tepat.</a:t>
            </a:r>
            <a:endParaRPr lang="id-ID" sz="4800" dirty="0"/>
          </a:p>
          <a:p>
            <a:pPr marL="621665" indent="-514350" algn="just">
              <a:lnSpc>
                <a:spcPct val="150000"/>
              </a:lnSpc>
              <a:buFont typeface="+mj-lt"/>
              <a:buAutoNum type="arabicPeriod"/>
            </a:pPr>
            <a:r>
              <a:rPr lang="id-ID" sz="4800" dirty="0">
                <a:latin typeface="Times New Roman"/>
              </a:rPr>
              <a:t>Perkembangan kognitif di bagi dalam tiga tahap yaitu enactive, iconic, symbolic.</a:t>
            </a:r>
            <a:endParaRPr lang="id-ID" sz="4800" dirty="0"/>
          </a:p>
          <a:p>
            <a:pPr marL="793115" indent="-685800" algn="just">
              <a:lnSpc>
                <a:spcPct val="150000"/>
              </a:lnSpc>
              <a:buFont typeface="Arial" pitchFamily="34" charset="0"/>
              <a:buChar char="•"/>
            </a:pPr>
            <a:r>
              <a:rPr lang="id-ID" sz="4800" dirty="0">
                <a:latin typeface="Times New Roman"/>
              </a:rPr>
              <a:t>Enaktif yaitu tahap jika seseorang melakukan aktivitas-aktivitas dalam upaya untuk emmahami lingkungan sekitaanya. (gigitan, sentuhan, pegangan)</a:t>
            </a:r>
            <a:endParaRPr lang="id-ID" sz="4800" dirty="0"/>
          </a:p>
          <a:p>
            <a:pPr marL="793115" indent="-685800" algn="just">
              <a:lnSpc>
                <a:spcPct val="150000"/>
              </a:lnSpc>
              <a:buFont typeface="Arial" pitchFamily="34" charset="0"/>
              <a:buChar char="•"/>
            </a:pPr>
            <a:r>
              <a:rPr lang="id-ID" sz="4800" dirty="0">
                <a:latin typeface="Times New Roman"/>
              </a:rPr>
              <a:t>Ikonik, yaitu tahap seseorang memahami objek-objek atau dunianya melalui gambar-gambar dan visualisasi verbal (anak belajar melalui bentuk perumpamaan dan perbandingan</a:t>
            </a:r>
            <a:endParaRPr lang="id-ID" sz="4800" dirty="0"/>
          </a:p>
          <a:p>
            <a:pPr marL="793115" indent="-685800" algn="just">
              <a:lnSpc>
                <a:spcPct val="150000"/>
              </a:lnSpc>
              <a:buFont typeface="Arial" pitchFamily="34" charset="0"/>
              <a:buChar char="•"/>
            </a:pPr>
            <a:r>
              <a:rPr lang="id-ID" sz="4800" dirty="0">
                <a:latin typeface="Times New Roman"/>
              </a:rPr>
              <a:t>Simbolik yaitu tahap seseorang telah mampu memiliki ide-ide atau gagasan abstrak yang sangat dipengaruhi oleh kemampuan dalam berbahasa dan logika.( anak belajar melalui simbol bahasa, logika, matematika)</a:t>
            </a:r>
            <a:endParaRPr lang="id-ID" sz="4800" dirty="0"/>
          </a:p>
          <a:p>
            <a:pPr marL="107315" algn="just">
              <a:lnSpc>
                <a:spcPct val="150000"/>
              </a:lnSpc>
            </a:pPr>
            <a:r>
              <a:rPr lang="id-ID" sz="4800" dirty="0">
                <a:latin typeface="Times New Roman"/>
              </a:rPr>
              <a:t>Model pemahaman dan penemuan konsep</a:t>
            </a:r>
            <a:endParaRPr lang="id-ID" sz="4800" dirty="0"/>
          </a:p>
          <a:p>
            <a:pPr marL="107315" algn="just">
              <a:lnSpc>
                <a:spcPct val="150000"/>
              </a:lnSpc>
            </a:pPr>
            <a:r>
              <a:rPr lang="id-ID" sz="4800" dirty="0">
                <a:latin typeface="Times New Roman"/>
              </a:rPr>
              <a:t>Cara yang baik untuk belajar adalah memahami konsep, arti, dan hubungan memlalui proses intuitif untuk akhirnya sampai pada kesimpulan (discovery learning). Siswa diberi kekebasan untuk belajar  sendiri  melalui aktivitas menemukan (discovery)</a:t>
            </a:r>
            <a:endParaRPr lang="id-ID" sz="4800" dirty="0"/>
          </a:p>
          <a:p>
            <a:endParaRPr lang="id-ID" dirty="0"/>
          </a:p>
        </p:txBody>
      </p:sp>
      <p:sp>
        <p:nvSpPr>
          <p:cNvPr id="2" name="Title 1"/>
          <p:cNvSpPr>
            <a:spLocks noGrp="1"/>
          </p:cNvSpPr>
          <p:nvPr>
            <p:ph type="title"/>
          </p:nvPr>
        </p:nvSpPr>
        <p:spPr>
          <a:xfrm>
            <a:off x="2514600" y="152400"/>
            <a:ext cx="4114800" cy="701040"/>
          </a:xfrm>
        </p:spPr>
        <p:txBody>
          <a:bodyPr/>
          <a:lstStyle/>
          <a:p>
            <a:r>
              <a:rPr lang="id-ID" dirty="0">
                <a:latin typeface="Times New Roman"/>
              </a:rPr>
              <a:t>Prinsip teori Bruner </a:t>
            </a:r>
            <a:endParaRPr lang="id-ID" dirty="0"/>
          </a:p>
        </p:txBody>
      </p:sp>
    </p:spTree>
    <p:extLst>
      <p:ext uri="{BB962C8B-B14F-4D97-AF65-F5344CB8AC3E}">
        <p14:creationId xmlns:p14="http://schemas.microsoft.com/office/powerpoint/2010/main" xmlns="" val="246813577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id-ID" dirty="0">
                <a:latin typeface="Times New Roman"/>
              </a:rPr>
              <a:t>belajar seharusnya merupakan asimilasi yang bermakna bagi siswa. </a:t>
            </a:r>
          </a:p>
          <a:p>
            <a:r>
              <a:rPr lang="id-ID" dirty="0">
                <a:latin typeface="Times New Roman"/>
              </a:rPr>
              <a:t>Materi yang dipelajari diasimilasikan dan dihubungkan dengan pengtahuan yang telah dimiliki siswa dalam bentuk strukur kognitif. </a:t>
            </a:r>
          </a:p>
          <a:p>
            <a:r>
              <a:rPr lang="id-ID" dirty="0">
                <a:latin typeface="Times New Roman"/>
              </a:rPr>
              <a:t>Teori ini banyak memusatkan perhatiannya pada konsepsi bahwa perolehan dan retensi pengetahuan baru merupakan fungsi dari struktur kognitif yang telah dimiliki siswa.</a:t>
            </a:r>
            <a:endParaRPr lang="id-ID" dirty="0"/>
          </a:p>
        </p:txBody>
      </p:sp>
      <p:sp>
        <p:nvSpPr>
          <p:cNvPr id="2" name="Title 1"/>
          <p:cNvSpPr>
            <a:spLocks noGrp="1"/>
          </p:cNvSpPr>
          <p:nvPr>
            <p:ph type="title"/>
          </p:nvPr>
        </p:nvSpPr>
        <p:spPr/>
        <p:txBody>
          <a:bodyPr/>
          <a:lstStyle/>
          <a:p>
            <a:r>
              <a:rPr lang="id-ID" dirty="0">
                <a:latin typeface="Times New Roman"/>
              </a:rPr>
              <a:t>Teori Belajar Bermakna Ausubel</a:t>
            </a:r>
            <a:endParaRPr lang="id-ID" dirty="0"/>
          </a:p>
        </p:txBody>
      </p:sp>
    </p:spTree>
    <p:extLst>
      <p:ext uri="{BB962C8B-B14F-4D97-AF65-F5344CB8AC3E}">
        <p14:creationId xmlns:p14="http://schemas.microsoft.com/office/powerpoint/2010/main" xmlns="" val="193886995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514350" indent="-514350" algn="just">
              <a:lnSpc>
                <a:spcPct val="150000"/>
              </a:lnSpc>
              <a:buFont typeface="+mj-lt"/>
              <a:buAutoNum type="arabicPeriod"/>
            </a:pPr>
            <a:r>
              <a:rPr lang="id-ID" dirty="0">
                <a:latin typeface="Times New Roman"/>
              </a:rPr>
              <a:t>Proses belajar akan terjadi jika seseorang mampu mengasimilasikan pengetahuan yang telah dimilikinya dengan pengetahuan baru</a:t>
            </a:r>
            <a:endParaRPr lang="id-ID" dirty="0"/>
          </a:p>
          <a:p>
            <a:pPr marL="514350" indent="-514350" algn="just">
              <a:lnSpc>
                <a:spcPct val="150000"/>
              </a:lnSpc>
              <a:buFont typeface="+mj-lt"/>
              <a:buAutoNum type="arabicPeriod"/>
            </a:pPr>
            <a:r>
              <a:rPr lang="id-ID" dirty="0">
                <a:latin typeface="Times New Roman"/>
              </a:rPr>
              <a:t>Proses belajar akan terjadi melalui tahap-tahap memperhatikan stimulus, memamahi makna stimulus, menyimpan dan menggunakan informasi yang sudah dipahami</a:t>
            </a:r>
            <a:endParaRPr lang="id-ID" dirty="0"/>
          </a:p>
          <a:p>
            <a:pPr marL="514350" indent="-514350" algn="just">
              <a:lnSpc>
                <a:spcPct val="150000"/>
              </a:lnSpc>
              <a:buFont typeface="+mj-lt"/>
              <a:buAutoNum type="arabicPeriod"/>
            </a:pPr>
            <a:r>
              <a:rPr lang="id-ID" dirty="0">
                <a:latin typeface="Times New Roman"/>
              </a:rPr>
              <a:t>Siswa lebih ditekankan unuk berpikir </a:t>
            </a:r>
            <a:r>
              <a:rPr lang="id-ID">
                <a:latin typeface="Times New Roman"/>
              </a:rPr>
              <a:t>secara deduktif</a:t>
            </a:r>
            <a:r>
              <a:rPr lang="id-ID" dirty="0">
                <a:latin typeface="Times New Roman"/>
              </a:rPr>
              <a:t>  (konsep advance organizer)</a:t>
            </a:r>
            <a:endParaRPr lang="id-ID" dirty="0"/>
          </a:p>
          <a:p>
            <a:endParaRPr lang="id-ID" dirty="0"/>
          </a:p>
        </p:txBody>
      </p:sp>
      <p:sp>
        <p:nvSpPr>
          <p:cNvPr id="2" name="Title 1"/>
          <p:cNvSpPr>
            <a:spLocks noGrp="1"/>
          </p:cNvSpPr>
          <p:nvPr>
            <p:ph type="title"/>
          </p:nvPr>
        </p:nvSpPr>
        <p:spPr/>
        <p:txBody>
          <a:bodyPr/>
          <a:lstStyle/>
          <a:p>
            <a:r>
              <a:rPr lang="id-ID" dirty="0">
                <a:latin typeface="Times New Roman"/>
              </a:rPr>
              <a:t>Prinsip Teori Belajar Ausubel </a:t>
            </a:r>
            <a:endParaRPr lang="id-ID" dirty="0"/>
          </a:p>
        </p:txBody>
      </p:sp>
    </p:spTree>
    <p:extLst>
      <p:ext uri="{BB962C8B-B14F-4D97-AF65-F5344CB8AC3E}">
        <p14:creationId xmlns:p14="http://schemas.microsoft.com/office/powerpoint/2010/main" xmlns="" val="59040904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441960" lvl="0" indent="-514350" algn="just">
              <a:lnSpc>
                <a:spcPct val="150000"/>
              </a:lnSpc>
              <a:buFont typeface="+mj-lt"/>
              <a:buAutoNum type="arabicPeriod"/>
            </a:pPr>
            <a:r>
              <a:rPr lang="id-ID" sz="1600" dirty="0">
                <a:latin typeface="Times New Roman"/>
              </a:rPr>
              <a:t>Keterlibatan siswa secara aktif amat dipentingkan</a:t>
            </a:r>
            <a:endParaRPr lang="id-ID" sz="1600" dirty="0"/>
          </a:p>
          <a:p>
            <a:pPr marL="441960" lvl="0" indent="-514350" algn="just">
              <a:lnSpc>
                <a:spcPct val="150000"/>
              </a:lnSpc>
              <a:buFont typeface="+mj-lt"/>
              <a:buAutoNum type="arabicPeriod"/>
            </a:pPr>
            <a:r>
              <a:rPr lang="id-ID" sz="1600" dirty="0">
                <a:latin typeface="Times New Roman"/>
              </a:rPr>
              <a:t>Untuk meningkatkan minat dan meningkatkan retensi belajar perlu mengaitkan pengetahuan baru dengan struktur kognitif yang telah dimiliki siswa. </a:t>
            </a:r>
            <a:endParaRPr lang="id-ID" sz="1600" dirty="0"/>
          </a:p>
          <a:p>
            <a:pPr marL="441960" lvl="0" indent="-514350" algn="just">
              <a:lnSpc>
                <a:spcPct val="150000"/>
              </a:lnSpc>
              <a:buFont typeface="+mj-lt"/>
              <a:buAutoNum type="arabicPeriod"/>
            </a:pPr>
            <a:r>
              <a:rPr lang="id-ID" sz="1600" dirty="0">
                <a:latin typeface="Times New Roman"/>
              </a:rPr>
              <a:t>Materi pelajaran disusun dengan menggunakan pola atau logika tertentu dari sederhana ke kompleks.</a:t>
            </a:r>
            <a:endParaRPr lang="id-ID" sz="1600" dirty="0"/>
          </a:p>
          <a:p>
            <a:pPr marL="441960" lvl="0" indent="-514350" algn="just">
              <a:lnSpc>
                <a:spcPct val="150000"/>
              </a:lnSpc>
              <a:buFont typeface="+mj-lt"/>
              <a:buAutoNum type="arabicPeriod"/>
            </a:pPr>
            <a:r>
              <a:rPr lang="id-ID" sz="1600" dirty="0">
                <a:latin typeface="Times New Roman"/>
              </a:rPr>
              <a:t>Perbedaan individu pada siswa perlu diperhatikan karena faktor ini sangat mempengaruhi keberhasilan belajar.</a:t>
            </a:r>
            <a:endParaRPr lang="id-ID" sz="1600" dirty="0"/>
          </a:p>
          <a:p>
            <a:endParaRPr lang="id-ID" dirty="0"/>
          </a:p>
        </p:txBody>
      </p:sp>
      <p:sp>
        <p:nvSpPr>
          <p:cNvPr id="2" name="Title 1"/>
          <p:cNvSpPr>
            <a:spLocks noGrp="1"/>
          </p:cNvSpPr>
          <p:nvPr>
            <p:ph type="title"/>
          </p:nvPr>
        </p:nvSpPr>
        <p:spPr>
          <a:xfrm>
            <a:off x="2362200" y="304800"/>
            <a:ext cx="4114800" cy="701040"/>
          </a:xfrm>
        </p:spPr>
        <p:txBody>
          <a:bodyPr>
            <a:normAutofit/>
          </a:bodyPr>
          <a:lstStyle/>
          <a:p>
            <a:r>
              <a:rPr lang="id-ID" dirty="0">
                <a:solidFill>
                  <a:prstClr val="black"/>
                </a:solidFill>
                <a:latin typeface="Times New Roman"/>
              </a:rPr>
              <a:t>Aplikasi Teori Kognitif dalam Pembelajaran </a:t>
            </a:r>
            <a:endParaRPr lang="id-ID" dirty="0"/>
          </a:p>
        </p:txBody>
      </p:sp>
    </p:spTree>
    <p:extLst>
      <p:ext uri="{BB962C8B-B14F-4D97-AF65-F5344CB8AC3E}">
        <p14:creationId xmlns:p14="http://schemas.microsoft.com/office/powerpoint/2010/main" xmlns="" val="200487319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ustom 1">
      <a:dk1>
        <a:sysClr val="windowText" lastClr="000000"/>
      </a:dk1>
      <a:lt1>
        <a:sysClr val="window" lastClr="FFFFFF"/>
      </a:lt1>
      <a:dk2>
        <a:srgbClr val="92D050"/>
      </a:dk2>
      <a:lt2>
        <a:srgbClr val="FFF39D"/>
      </a:lt2>
      <a:accent1>
        <a:srgbClr val="FE8637"/>
      </a:accent1>
      <a:accent2>
        <a:srgbClr val="7598D9"/>
      </a:accent2>
      <a:accent3>
        <a:srgbClr val="B32C16"/>
      </a:accent3>
      <a:accent4>
        <a:srgbClr val="FF0000"/>
      </a:accent4>
      <a:accent5>
        <a:srgbClr val="AEBAD5"/>
      </a:accent5>
      <a:accent6>
        <a:srgbClr val="777C84"/>
      </a:accent6>
      <a:hlink>
        <a:srgbClr val="FFFF00"/>
      </a:hlink>
      <a:folHlink>
        <a:srgbClr val="3B435B"/>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323</TotalTime>
  <Words>551</Words>
  <Application>Microsoft Office PowerPoint</Application>
  <PresentationFormat>On-screen Show (4:3)</PresentationFormat>
  <Paragraphs>60</Paragraphs>
  <Slides>20</Slides>
  <Notes>1</Notes>
  <HiddenSlides>0</HiddenSlides>
  <MMClips>0</MMClips>
  <ScaleCrop>false</ScaleCrop>
  <HeadingPairs>
    <vt:vector size="4" baseType="variant">
      <vt:variant>
        <vt:lpstr>Theme</vt:lpstr>
      </vt:variant>
      <vt:variant>
        <vt:i4>1</vt:i4>
      </vt:variant>
      <vt:variant>
        <vt:lpstr>Slide Titles</vt:lpstr>
      </vt:variant>
      <vt:variant>
        <vt:i4>20</vt:i4>
      </vt:variant>
    </vt:vector>
  </HeadingPairs>
  <TitlesOfParts>
    <vt:vector size="21" baseType="lpstr">
      <vt:lpstr>Concourse</vt:lpstr>
      <vt:lpstr>TEORI KOGNITIF</vt:lpstr>
      <vt:lpstr>TEORI BELAJAR KOGNITIF  </vt:lpstr>
      <vt:lpstr>Pandangan Umum</vt:lpstr>
      <vt:lpstr>Prinsip Umum</vt:lpstr>
      <vt:lpstr>Teori Perkembangan Piaget</vt:lpstr>
      <vt:lpstr>Slide 6</vt:lpstr>
      <vt:lpstr>Slide 7</vt:lpstr>
      <vt:lpstr>Slide 8</vt:lpstr>
      <vt:lpstr>Slide 9</vt:lpstr>
      <vt:lpstr>Slide 10</vt:lpstr>
      <vt:lpstr>Slide 11</vt:lpstr>
      <vt:lpstr>Slide 12</vt:lpstr>
      <vt:lpstr>Slide 13</vt:lpstr>
      <vt:lpstr>Slide 14</vt:lpstr>
      <vt:lpstr>Teori belajar menurut Bruner</vt:lpstr>
      <vt:lpstr>Model Pemahaman dari Konsep Bruner (dalam Degeng,1989) </vt:lpstr>
      <vt:lpstr>Prinsip teori Bruner </vt:lpstr>
      <vt:lpstr>Teori Belajar Bermakna Ausubel</vt:lpstr>
      <vt:lpstr>Prinsip Teori Belajar Ausubel </vt:lpstr>
      <vt:lpstr>Aplikasi Teori Kognitif dalam Pembelajaran </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user</dc:creator>
  <cp:lastModifiedBy>Windows User</cp:lastModifiedBy>
  <cp:revision>18</cp:revision>
  <dcterms:created xsi:type="dcterms:W3CDTF">2006-08-16T00:00:00Z</dcterms:created>
  <dcterms:modified xsi:type="dcterms:W3CDTF">2018-11-01T19:23:37Z</dcterms:modified>
</cp:coreProperties>
</file>