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8"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388513-A0BE-43DF-997A-99DF5C9EF0D4}" type="doc">
      <dgm:prSet loTypeId="urn:microsoft.com/office/officeart/2005/8/layout/radial4" loCatId="relationship" qsTypeId="urn:microsoft.com/office/officeart/2005/8/quickstyle/3d3" qsCatId="3D" csTypeId="urn:microsoft.com/office/officeart/2005/8/colors/colorful4" csCatId="colorful" phldr="1"/>
      <dgm:spPr/>
      <dgm:t>
        <a:bodyPr/>
        <a:lstStyle/>
        <a:p>
          <a:endParaRPr lang="id-ID"/>
        </a:p>
      </dgm:t>
    </dgm:pt>
    <dgm:pt modelId="{030AF999-455E-46C1-8B71-71A5729F34A7}">
      <dgm:prSet phldrT="[Text]"/>
      <dgm:spPr/>
      <dgm:t>
        <a:bodyPr/>
        <a:lstStyle/>
        <a:p>
          <a:r>
            <a:rPr lang="id-ID" dirty="0" smtClean="0"/>
            <a:t>ASET TETAP </a:t>
          </a:r>
          <a:endParaRPr lang="id-ID" dirty="0"/>
        </a:p>
      </dgm:t>
    </dgm:pt>
    <dgm:pt modelId="{7AD9009E-389C-42AA-859B-CD6CA5E3AF9B}" type="parTrans" cxnId="{6811DF08-BE60-47FA-A27F-0EED67A5B308}">
      <dgm:prSet/>
      <dgm:spPr/>
      <dgm:t>
        <a:bodyPr/>
        <a:lstStyle/>
        <a:p>
          <a:endParaRPr lang="id-ID"/>
        </a:p>
      </dgm:t>
    </dgm:pt>
    <dgm:pt modelId="{300D2A16-9F3C-4B6B-A09C-2460C372C1C8}" type="sibTrans" cxnId="{6811DF08-BE60-47FA-A27F-0EED67A5B308}">
      <dgm:prSet/>
      <dgm:spPr/>
      <dgm:t>
        <a:bodyPr/>
        <a:lstStyle/>
        <a:p>
          <a:endParaRPr lang="id-ID"/>
        </a:p>
      </dgm:t>
    </dgm:pt>
    <dgm:pt modelId="{3B3265E0-4B5A-4402-BB6E-D0EC584DF93C}">
      <dgm:prSet phldrT="[Text]"/>
      <dgm:spPr/>
      <dgm:t>
        <a:bodyPr/>
        <a:lstStyle/>
        <a:p>
          <a:r>
            <a:rPr lang="id-ID" dirty="0" smtClean="0"/>
            <a:t>Aset tetap yang masa manfaatnya tidak terbatas.</a:t>
          </a:r>
          <a:endParaRPr lang="id-ID" dirty="0"/>
        </a:p>
      </dgm:t>
    </dgm:pt>
    <dgm:pt modelId="{BB738A3A-BA7C-4940-BA82-F3D923A7700D}" type="parTrans" cxnId="{E882E918-2602-4F58-8C7D-027F853410F2}">
      <dgm:prSet/>
      <dgm:spPr/>
      <dgm:t>
        <a:bodyPr/>
        <a:lstStyle/>
        <a:p>
          <a:endParaRPr lang="id-ID"/>
        </a:p>
      </dgm:t>
    </dgm:pt>
    <dgm:pt modelId="{D649D759-4AA5-404F-BED3-6909B3059DC2}" type="sibTrans" cxnId="{E882E918-2602-4F58-8C7D-027F853410F2}">
      <dgm:prSet/>
      <dgm:spPr/>
      <dgm:t>
        <a:bodyPr/>
        <a:lstStyle/>
        <a:p>
          <a:endParaRPr lang="id-ID"/>
        </a:p>
      </dgm:t>
    </dgm:pt>
    <dgm:pt modelId="{4F021CD1-6F77-4810-8C05-B6845B955B35}">
      <dgm:prSet phldrT="[Text]"/>
      <dgm:spPr/>
      <dgm:t>
        <a:bodyPr/>
        <a:lstStyle/>
        <a:p>
          <a:r>
            <a:rPr lang="id-ID" dirty="0" smtClean="0"/>
            <a:t>Aset tetap yang manfaatnya terbatas</a:t>
          </a:r>
          <a:endParaRPr lang="id-ID" dirty="0"/>
        </a:p>
      </dgm:t>
    </dgm:pt>
    <dgm:pt modelId="{58B13622-F9DA-4DE1-98E0-2E6AF49EBB91}" type="parTrans" cxnId="{B4183606-073D-4845-9E0A-2FF16C7999ED}">
      <dgm:prSet/>
      <dgm:spPr/>
      <dgm:t>
        <a:bodyPr/>
        <a:lstStyle/>
        <a:p>
          <a:endParaRPr lang="id-ID"/>
        </a:p>
      </dgm:t>
    </dgm:pt>
    <dgm:pt modelId="{C38C2E59-6482-48B9-B030-5861B186F7FE}" type="sibTrans" cxnId="{B4183606-073D-4845-9E0A-2FF16C7999ED}">
      <dgm:prSet/>
      <dgm:spPr/>
      <dgm:t>
        <a:bodyPr/>
        <a:lstStyle/>
        <a:p>
          <a:endParaRPr lang="id-ID"/>
        </a:p>
      </dgm:t>
    </dgm:pt>
    <dgm:pt modelId="{67552FB8-CA67-4AAD-8206-25285350F62A}" type="pres">
      <dgm:prSet presAssocID="{C9388513-A0BE-43DF-997A-99DF5C9EF0D4}" presName="cycle" presStyleCnt="0">
        <dgm:presLayoutVars>
          <dgm:chMax val="1"/>
          <dgm:dir/>
          <dgm:animLvl val="ctr"/>
          <dgm:resizeHandles val="exact"/>
        </dgm:presLayoutVars>
      </dgm:prSet>
      <dgm:spPr/>
      <dgm:t>
        <a:bodyPr/>
        <a:lstStyle/>
        <a:p>
          <a:endParaRPr lang="id-ID"/>
        </a:p>
      </dgm:t>
    </dgm:pt>
    <dgm:pt modelId="{A0C60046-A1C2-4E01-B660-EBECDCEC0013}" type="pres">
      <dgm:prSet presAssocID="{030AF999-455E-46C1-8B71-71A5729F34A7}" presName="centerShape" presStyleLbl="node0" presStyleIdx="0" presStyleCnt="1"/>
      <dgm:spPr/>
      <dgm:t>
        <a:bodyPr/>
        <a:lstStyle/>
        <a:p>
          <a:endParaRPr lang="id-ID"/>
        </a:p>
      </dgm:t>
    </dgm:pt>
    <dgm:pt modelId="{0FC129B0-AEA1-4762-8BD8-4965404465A1}" type="pres">
      <dgm:prSet presAssocID="{BB738A3A-BA7C-4940-BA82-F3D923A7700D}" presName="parTrans" presStyleLbl="bgSibTrans2D1" presStyleIdx="0" presStyleCnt="2"/>
      <dgm:spPr/>
      <dgm:t>
        <a:bodyPr/>
        <a:lstStyle/>
        <a:p>
          <a:endParaRPr lang="id-ID"/>
        </a:p>
      </dgm:t>
    </dgm:pt>
    <dgm:pt modelId="{08C6C10A-68CE-47B1-8CF6-E104FE857F0A}" type="pres">
      <dgm:prSet presAssocID="{3B3265E0-4B5A-4402-BB6E-D0EC584DF93C}" presName="node" presStyleLbl="node1" presStyleIdx="0" presStyleCnt="2">
        <dgm:presLayoutVars>
          <dgm:bulletEnabled val="1"/>
        </dgm:presLayoutVars>
      </dgm:prSet>
      <dgm:spPr/>
      <dgm:t>
        <a:bodyPr/>
        <a:lstStyle/>
        <a:p>
          <a:endParaRPr lang="id-ID"/>
        </a:p>
      </dgm:t>
    </dgm:pt>
    <dgm:pt modelId="{97FD7359-7D07-48C3-A30B-DB94D0A93D30}" type="pres">
      <dgm:prSet presAssocID="{58B13622-F9DA-4DE1-98E0-2E6AF49EBB91}" presName="parTrans" presStyleLbl="bgSibTrans2D1" presStyleIdx="1" presStyleCnt="2"/>
      <dgm:spPr/>
      <dgm:t>
        <a:bodyPr/>
        <a:lstStyle/>
        <a:p>
          <a:endParaRPr lang="id-ID"/>
        </a:p>
      </dgm:t>
    </dgm:pt>
    <dgm:pt modelId="{5C1D4BE4-91DB-43A4-B9D8-60E4CA83ED6F}" type="pres">
      <dgm:prSet presAssocID="{4F021CD1-6F77-4810-8C05-B6845B955B35}" presName="node" presStyleLbl="node1" presStyleIdx="1" presStyleCnt="2">
        <dgm:presLayoutVars>
          <dgm:bulletEnabled val="1"/>
        </dgm:presLayoutVars>
      </dgm:prSet>
      <dgm:spPr/>
      <dgm:t>
        <a:bodyPr/>
        <a:lstStyle/>
        <a:p>
          <a:endParaRPr lang="id-ID"/>
        </a:p>
      </dgm:t>
    </dgm:pt>
  </dgm:ptLst>
  <dgm:cxnLst>
    <dgm:cxn modelId="{F3BDF001-835F-4EE0-BCE6-341FC300AA2C}" type="presOf" srcId="{4F021CD1-6F77-4810-8C05-B6845B955B35}" destId="{5C1D4BE4-91DB-43A4-B9D8-60E4CA83ED6F}" srcOrd="0" destOrd="0" presId="urn:microsoft.com/office/officeart/2005/8/layout/radial4"/>
    <dgm:cxn modelId="{6811DF08-BE60-47FA-A27F-0EED67A5B308}" srcId="{C9388513-A0BE-43DF-997A-99DF5C9EF0D4}" destId="{030AF999-455E-46C1-8B71-71A5729F34A7}" srcOrd="0" destOrd="0" parTransId="{7AD9009E-389C-42AA-859B-CD6CA5E3AF9B}" sibTransId="{300D2A16-9F3C-4B6B-A09C-2460C372C1C8}"/>
    <dgm:cxn modelId="{95E7DEC3-6E74-482E-9D30-46A84C058AE4}" type="presOf" srcId="{58B13622-F9DA-4DE1-98E0-2E6AF49EBB91}" destId="{97FD7359-7D07-48C3-A30B-DB94D0A93D30}" srcOrd="0" destOrd="0" presId="urn:microsoft.com/office/officeart/2005/8/layout/radial4"/>
    <dgm:cxn modelId="{A17E26F2-0A90-42B2-93F6-20BC1930CC60}" type="presOf" srcId="{3B3265E0-4B5A-4402-BB6E-D0EC584DF93C}" destId="{08C6C10A-68CE-47B1-8CF6-E104FE857F0A}" srcOrd="0" destOrd="0" presId="urn:microsoft.com/office/officeart/2005/8/layout/radial4"/>
    <dgm:cxn modelId="{A382FE33-45C4-4647-9FA8-1E5A752CD1F2}" type="presOf" srcId="{C9388513-A0BE-43DF-997A-99DF5C9EF0D4}" destId="{67552FB8-CA67-4AAD-8206-25285350F62A}" srcOrd="0" destOrd="0" presId="urn:microsoft.com/office/officeart/2005/8/layout/radial4"/>
    <dgm:cxn modelId="{B4183606-073D-4845-9E0A-2FF16C7999ED}" srcId="{030AF999-455E-46C1-8B71-71A5729F34A7}" destId="{4F021CD1-6F77-4810-8C05-B6845B955B35}" srcOrd="1" destOrd="0" parTransId="{58B13622-F9DA-4DE1-98E0-2E6AF49EBB91}" sibTransId="{C38C2E59-6482-48B9-B030-5861B186F7FE}"/>
    <dgm:cxn modelId="{E882E918-2602-4F58-8C7D-027F853410F2}" srcId="{030AF999-455E-46C1-8B71-71A5729F34A7}" destId="{3B3265E0-4B5A-4402-BB6E-D0EC584DF93C}" srcOrd="0" destOrd="0" parTransId="{BB738A3A-BA7C-4940-BA82-F3D923A7700D}" sibTransId="{D649D759-4AA5-404F-BED3-6909B3059DC2}"/>
    <dgm:cxn modelId="{6F1BEBDC-7F47-4230-AE5B-9ED8BF6CBFFF}" type="presOf" srcId="{BB738A3A-BA7C-4940-BA82-F3D923A7700D}" destId="{0FC129B0-AEA1-4762-8BD8-4965404465A1}" srcOrd="0" destOrd="0" presId="urn:microsoft.com/office/officeart/2005/8/layout/radial4"/>
    <dgm:cxn modelId="{01FD2B11-DC52-489A-8D29-DC908A728EBE}" type="presOf" srcId="{030AF999-455E-46C1-8B71-71A5729F34A7}" destId="{A0C60046-A1C2-4E01-B660-EBECDCEC0013}" srcOrd="0" destOrd="0" presId="urn:microsoft.com/office/officeart/2005/8/layout/radial4"/>
    <dgm:cxn modelId="{EF83D6DA-0859-4F44-8735-47DFF0029B1C}" type="presParOf" srcId="{67552FB8-CA67-4AAD-8206-25285350F62A}" destId="{A0C60046-A1C2-4E01-B660-EBECDCEC0013}" srcOrd="0" destOrd="0" presId="urn:microsoft.com/office/officeart/2005/8/layout/radial4"/>
    <dgm:cxn modelId="{05EC0891-28E1-434C-9AB3-959ABACD1F8A}" type="presParOf" srcId="{67552FB8-CA67-4AAD-8206-25285350F62A}" destId="{0FC129B0-AEA1-4762-8BD8-4965404465A1}" srcOrd="1" destOrd="0" presId="urn:microsoft.com/office/officeart/2005/8/layout/radial4"/>
    <dgm:cxn modelId="{0087A3B9-19BB-46CA-8C3B-E587411EB920}" type="presParOf" srcId="{67552FB8-CA67-4AAD-8206-25285350F62A}" destId="{08C6C10A-68CE-47B1-8CF6-E104FE857F0A}" srcOrd="2" destOrd="0" presId="urn:microsoft.com/office/officeart/2005/8/layout/radial4"/>
    <dgm:cxn modelId="{08A247D0-4924-4325-9D74-054861371076}" type="presParOf" srcId="{67552FB8-CA67-4AAD-8206-25285350F62A}" destId="{97FD7359-7D07-48C3-A30B-DB94D0A93D30}" srcOrd="3" destOrd="0" presId="urn:microsoft.com/office/officeart/2005/8/layout/radial4"/>
    <dgm:cxn modelId="{EC2C43D7-F87A-409C-965F-9CEB4D640053}" type="presParOf" srcId="{67552FB8-CA67-4AAD-8206-25285350F62A}" destId="{5C1D4BE4-91DB-43A4-B9D8-60E4CA83ED6F}"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FB8630-A772-4779-96C8-E0A76CD0B241}" type="doc">
      <dgm:prSet loTypeId="urn:microsoft.com/office/officeart/2005/8/layout/hierarchy2" loCatId="hierarchy" qsTypeId="urn:microsoft.com/office/officeart/2005/8/quickstyle/simple5" qsCatId="simple" csTypeId="urn:microsoft.com/office/officeart/2005/8/colors/colorful1" csCatId="colorful" phldr="1"/>
      <dgm:spPr/>
      <dgm:t>
        <a:bodyPr/>
        <a:lstStyle/>
        <a:p>
          <a:endParaRPr lang="id-ID"/>
        </a:p>
      </dgm:t>
    </dgm:pt>
    <dgm:pt modelId="{B1B6B5EE-AC42-48F1-B4BE-1AB127BAC405}">
      <dgm:prSet phldrT="[Text]"/>
      <dgm:spPr/>
      <dgm:t>
        <a:bodyPr/>
        <a:lstStyle/>
        <a:p>
          <a:r>
            <a:rPr lang="id-ID" dirty="0" smtClean="0"/>
            <a:t>Aset tetap </a:t>
          </a:r>
          <a:endParaRPr lang="id-ID" dirty="0"/>
        </a:p>
      </dgm:t>
    </dgm:pt>
    <dgm:pt modelId="{1E512B3C-21B8-49BD-8DB1-83BAB03EDD83}" type="parTrans" cxnId="{38A960AE-8370-43CE-8972-2760B4806F4C}">
      <dgm:prSet/>
      <dgm:spPr/>
      <dgm:t>
        <a:bodyPr/>
        <a:lstStyle/>
        <a:p>
          <a:endParaRPr lang="id-ID"/>
        </a:p>
      </dgm:t>
    </dgm:pt>
    <dgm:pt modelId="{757E28CC-1FA9-4201-8046-37985F0AF426}" type="sibTrans" cxnId="{38A960AE-8370-43CE-8972-2760B4806F4C}">
      <dgm:prSet/>
      <dgm:spPr/>
      <dgm:t>
        <a:bodyPr/>
        <a:lstStyle/>
        <a:p>
          <a:endParaRPr lang="id-ID"/>
        </a:p>
      </dgm:t>
    </dgm:pt>
    <dgm:pt modelId="{5EE60BA6-BCE5-4EDE-9BC0-3A29A4587FF1}">
      <dgm:prSet phldrT="[Text]"/>
      <dgm:spPr/>
      <dgm:t>
        <a:bodyPr/>
        <a:lstStyle/>
        <a:p>
          <a:r>
            <a:rPr lang="id-ID" dirty="0" smtClean="0"/>
            <a:t>Aset tetap masa manfaat tidak terbatas</a:t>
          </a:r>
          <a:endParaRPr lang="id-ID" dirty="0"/>
        </a:p>
      </dgm:t>
    </dgm:pt>
    <dgm:pt modelId="{67E2DDC8-158D-4751-BE7B-F7F55E8C0CB7}" type="parTrans" cxnId="{B22EC91A-FBAC-4681-B2F0-59EB06375B74}">
      <dgm:prSet/>
      <dgm:spPr/>
      <dgm:t>
        <a:bodyPr/>
        <a:lstStyle/>
        <a:p>
          <a:endParaRPr lang="id-ID"/>
        </a:p>
      </dgm:t>
    </dgm:pt>
    <dgm:pt modelId="{142D8126-1851-4362-889C-C5683EB491FD}" type="sibTrans" cxnId="{B22EC91A-FBAC-4681-B2F0-59EB06375B74}">
      <dgm:prSet/>
      <dgm:spPr/>
      <dgm:t>
        <a:bodyPr/>
        <a:lstStyle/>
        <a:p>
          <a:endParaRPr lang="id-ID"/>
        </a:p>
      </dgm:t>
    </dgm:pt>
    <dgm:pt modelId="{12A4B095-C50A-43E7-9898-380F6933CC33}">
      <dgm:prSet phldrT="[Text]"/>
      <dgm:spPr/>
      <dgm:t>
        <a:bodyPr/>
        <a:lstStyle/>
        <a:p>
          <a:r>
            <a:rPr lang="id-ID" dirty="0" smtClean="0"/>
            <a:t>Aset tetap masa manfaat terbatas </a:t>
          </a:r>
          <a:endParaRPr lang="id-ID" dirty="0"/>
        </a:p>
      </dgm:t>
    </dgm:pt>
    <dgm:pt modelId="{2498C687-2AE0-478A-9D1E-8D104CEC41D8}" type="parTrans" cxnId="{531DFE0F-4632-4505-9264-9D03834DA504}">
      <dgm:prSet/>
      <dgm:spPr/>
      <dgm:t>
        <a:bodyPr/>
        <a:lstStyle/>
        <a:p>
          <a:endParaRPr lang="id-ID"/>
        </a:p>
      </dgm:t>
    </dgm:pt>
    <dgm:pt modelId="{6693AC43-45F0-4551-AD97-1607BED82B99}" type="sibTrans" cxnId="{531DFE0F-4632-4505-9264-9D03834DA504}">
      <dgm:prSet/>
      <dgm:spPr/>
      <dgm:t>
        <a:bodyPr/>
        <a:lstStyle/>
        <a:p>
          <a:endParaRPr lang="id-ID"/>
        </a:p>
      </dgm:t>
    </dgm:pt>
    <dgm:pt modelId="{2B3FDA28-AC7F-43C3-A247-19D27D3C2D0B}">
      <dgm:prSet phldrT="[Text]"/>
      <dgm:spPr/>
      <dgm:t>
        <a:bodyPr/>
        <a:lstStyle/>
        <a:p>
          <a:r>
            <a:rPr lang="id-ID" dirty="0" smtClean="0"/>
            <a:t>Mesin, kendaraan, peralatan, perlenkapan.</a:t>
          </a:r>
          <a:endParaRPr lang="id-ID" dirty="0"/>
        </a:p>
      </dgm:t>
    </dgm:pt>
    <dgm:pt modelId="{80C79442-19BF-4061-805D-052C9549CE06}" type="parTrans" cxnId="{F82DF406-FD34-46A8-AEB3-EEF377EFDB12}">
      <dgm:prSet/>
      <dgm:spPr/>
      <dgm:t>
        <a:bodyPr/>
        <a:lstStyle/>
        <a:p>
          <a:endParaRPr lang="id-ID"/>
        </a:p>
      </dgm:t>
    </dgm:pt>
    <dgm:pt modelId="{4AFCAAC8-B2C5-40F6-9C68-5F8398C4171A}" type="sibTrans" cxnId="{F82DF406-FD34-46A8-AEB3-EEF377EFDB12}">
      <dgm:prSet/>
      <dgm:spPr/>
      <dgm:t>
        <a:bodyPr/>
        <a:lstStyle/>
        <a:p>
          <a:endParaRPr lang="id-ID"/>
        </a:p>
      </dgm:t>
    </dgm:pt>
    <dgm:pt modelId="{A163444C-E9FB-40DA-9E4B-07450AB55805}">
      <dgm:prSet/>
      <dgm:spPr/>
      <dgm:t>
        <a:bodyPr/>
        <a:lstStyle/>
        <a:p>
          <a:r>
            <a:rPr lang="id-ID" dirty="0" smtClean="0"/>
            <a:t>SDA (kayu, tambang emas, biji besi,minyak, batu bara)</a:t>
          </a:r>
          <a:endParaRPr lang="id-ID" dirty="0"/>
        </a:p>
      </dgm:t>
    </dgm:pt>
    <dgm:pt modelId="{8786211C-781E-4584-B8BF-C938CC1154DB}" type="parTrans" cxnId="{1A49407D-DEB7-450E-8C29-8C9DE817B87B}">
      <dgm:prSet/>
      <dgm:spPr/>
      <dgm:t>
        <a:bodyPr/>
        <a:lstStyle/>
        <a:p>
          <a:endParaRPr lang="id-ID"/>
        </a:p>
      </dgm:t>
    </dgm:pt>
    <dgm:pt modelId="{556475CE-EEC7-490C-9C1F-1E4C67C9C727}" type="sibTrans" cxnId="{1A49407D-DEB7-450E-8C29-8C9DE817B87B}">
      <dgm:prSet/>
      <dgm:spPr/>
      <dgm:t>
        <a:bodyPr/>
        <a:lstStyle/>
        <a:p>
          <a:endParaRPr lang="id-ID"/>
        </a:p>
      </dgm:t>
    </dgm:pt>
    <dgm:pt modelId="{9BED2466-EFD7-4255-92A4-5E5D11EA8101}">
      <dgm:prSet phldrT="[Text]"/>
      <dgm:spPr/>
      <dgm:t>
        <a:bodyPr/>
        <a:lstStyle/>
        <a:p>
          <a:r>
            <a:rPr lang="id-ID" dirty="0" smtClean="0"/>
            <a:t>tanah</a:t>
          </a:r>
          <a:endParaRPr lang="id-ID" dirty="0"/>
        </a:p>
      </dgm:t>
    </dgm:pt>
    <dgm:pt modelId="{B9913923-4103-463B-8C1F-92E540406D80}" type="sibTrans" cxnId="{78E74E5A-04B0-4FDC-AE3E-C0BAC05103C6}">
      <dgm:prSet/>
      <dgm:spPr/>
      <dgm:t>
        <a:bodyPr/>
        <a:lstStyle/>
        <a:p>
          <a:endParaRPr lang="id-ID"/>
        </a:p>
      </dgm:t>
    </dgm:pt>
    <dgm:pt modelId="{1F7E0DAD-EE7E-4EC1-873B-8FE53FA23766}" type="parTrans" cxnId="{78E74E5A-04B0-4FDC-AE3E-C0BAC05103C6}">
      <dgm:prSet/>
      <dgm:spPr/>
      <dgm:t>
        <a:bodyPr/>
        <a:lstStyle/>
        <a:p>
          <a:endParaRPr lang="id-ID"/>
        </a:p>
      </dgm:t>
    </dgm:pt>
    <dgm:pt modelId="{6C395FF6-635E-4DEC-A1F6-BAAEA5DED0E5}" type="pres">
      <dgm:prSet presAssocID="{BFFB8630-A772-4779-96C8-E0A76CD0B241}" presName="diagram" presStyleCnt="0">
        <dgm:presLayoutVars>
          <dgm:chPref val="1"/>
          <dgm:dir/>
          <dgm:animOne val="branch"/>
          <dgm:animLvl val="lvl"/>
          <dgm:resizeHandles val="exact"/>
        </dgm:presLayoutVars>
      </dgm:prSet>
      <dgm:spPr/>
      <dgm:t>
        <a:bodyPr/>
        <a:lstStyle/>
        <a:p>
          <a:endParaRPr lang="id-ID"/>
        </a:p>
      </dgm:t>
    </dgm:pt>
    <dgm:pt modelId="{C91C0D22-0512-4119-9A93-3577C5103728}" type="pres">
      <dgm:prSet presAssocID="{B1B6B5EE-AC42-48F1-B4BE-1AB127BAC405}" presName="root1" presStyleCnt="0"/>
      <dgm:spPr/>
      <dgm:t>
        <a:bodyPr/>
        <a:lstStyle/>
        <a:p>
          <a:endParaRPr lang="id-ID"/>
        </a:p>
      </dgm:t>
    </dgm:pt>
    <dgm:pt modelId="{AE7350B7-984B-4845-A2E2-F90C233C53B9}" type="pres">
      <dgm:prSet presAssocID="{B1B6B5EE-AC42-48F1-B4BE-1AB127BAC405}" presName="LevelOneTextNode" presStyleLbl="node0" presStyleIdx="0" presStyleCnt="1">
        <dgm:presLayoutVars>
          <dgm:chPref val="3"/>
        </dgm:presLayoutVars>
      </dgm:prSet>
      <dgm:spPr/>
      <dgm:t>
        <a:bodyPr/>
        <a:lstStyle/>
        <a:p>
          <a:endParaRPr lang="id-ID"/>
        </a:p>
      </dgm:t>
    </dgm:pt>
    <dgm:pt modelId="{2FA55B63-3E8B-495D-A270-333E2C9D959F}" type="pres">
      <dgm:prSet presAssocID="{B1B6B5EE-AC42-48F1-B4BE-1AB127BAC405}" presName="level2hierChild" presStyleCnt="0"/>
      <dgm:spPr/>
      <dgm:t>
        <a:bodyPr/>
        <a:lstStyle/>
        <a:p>
          <a:endParaRPr lang="id-ID"/>
        </a:p>
      </dgm:t>
    </dgm:pt>
    <dgm:pt modelId="{6F848C71-6315-40F5-B662-F90D5EEBB964}" type="pres">
      <dgm:prSet presAssocID="{67E2DDC8-158D-4751-BE7B-F7F55E8C0CB7}" presName="conn2-1" presStyleLbl="parChTrans1D2" presStyleIdx="0" presStyleCnt="2"/>
      <dgm:spPr/>
      <dgm:t>
        <a:bodyPr/>
        <a:lstStyle/>
        <a:p>
          <a:endParaRPr lang="id-ID"/>
        </a:p>
      </dgm:t>
    </dgm:pt>
    <dgm:pt modelId="{7B58BF67-3BCE-4A8D-B618-0EA98E486AFC}" type="pres">
      <dgm:prSet presAssocID="{67E2DDC8-158D-4751-BE7B-F7F55E8C0CB7}" presName="connTx" presStyleLbl="parChTrans1D2" presStyleIdx="0" presStyleCnt="2"/>
      <dgm:spPr/>
      <dgm:t>
        <a:bodyPr/>
        <a:lstStyle/>
        <a:p>
          <a:endParaRPr lang="id-ID"/>
        </a:p>
      </dgm:t>
    </dgm:pt>
    <dgm:pt modelId="{BDFE99A9-675C-4548-BFF2-AC6AAE48E54E}" type="pres">
      <dgm:prSet presAssocID="{5EE60BA6-BCE5-4EDE-9BC0-3A29A4587FF1}" presName="root2" presStyleCnt="0"/>
      <dgm:spPr/>
      <dgm:t>
        <a:bodyPr/>
        <a:lstStyle/>
        <a:p>
          <a:endParaRPr lang="id-ID"/>
        </a:p>
      </dgm:t>
    </dgm:pt>
    <dgm:pt modelId="{218BEC68-0F0B-43E6-92E3-8E8B3599BE58}" type="pres">
      <dgm:prSet presAssocID="{5EE60BA6-BCE5-4EDE-9BC0-3A29A4587FF1}" presName="LevelTwoTextNode" presStyleLbl="node2" presStyleIdx="0" presStyleCnt="2">
        <dgm:presLayoutVars>
          <dgm:chPref val="3"/>
        </dgm:presLayoutVars>
      </dgm:prSet>
      <dgm:spPr/>
      <dgm:t>
        <a:bodyPr/>
        <a:lstStyle/>
        <a:p>
          <a:endParaRPr lang="id-ID"/>
        </a:p>
      </dgm:t>
    </dgm:pt>
    <dgm:pt modelId="{6099207C-CF2D-4475-9C57-A4ED22A9BE0F}" type="pres">
      <dgm:prSet presAssocID="{5EE60BA6-BCE5-4EDE-9BC0-3A29A4587FF1}" presName="level3hierChild" presStyleCnt="0"/>
      <dgm:spPr/>
      <dgm:t>
        <a:bodyPr/>
        <a:lstStyle/>
        <a:p>
          <a:endParaRPr lang="id-ID"/>
        </a:p>
      </dgm:t>
    </dgm:pt>
    <dgm:pt modelId="{0CAB56D5-31CB-4DDC-A161-AF9CA73B1927}" type="pres">
      <dgm:prSet presAssocID="{1F7E0DAD-EE7E-4EC1-873B-8FE53FA23766}" presName="conn2-1" presStyleLbl="parChTrans1D3" presStyleIdx="0" presStyleCnt="3"/>
      <dgm:spPr/>
      <dgm:t>
        <a:bodyPr/>
        <a:lstStyle/>
        <a:p>
          <a:endParaRPr lang="id-ID"/>
        </a:p>
      </dgm:t>
    </dgm:pt>
    <dgm:pt modelId="{11BF08DB-5BE4-4498-9838-957A02B0D4BB}" type="pres">
      <dgm:prSet presAssocID="{1F7E0DAD-EE7E-4EC1-873B-8FE53FA23766}" presName="connTx" presStyleLbl="parChTrans1D3" presStyleIdx="0" presStyleCnt="3"/>
      <dgm:spPr/>
      <dgm:t>
        <a:bodyPr/>
        <a:lstStyle/>
        <a:p>
          <a:endParaRPr lang="id-ID"/>
        </a:p>
      </dgm:t>
    </dgm:pt>
    <dgm:pt modelId="{74E1219F-665B-4B15-9746-51A1D308FB5D}" type="pres">
      <dgm:prSet presAssocID="{9BED2466-EFD7-4255-92A4-5E5D11EA8101}" presName="root2" presStyleCnt="0"/>
      <dgm:spPr/>
      <dgm:t>
        <a:bodyPr/>
        <a:lstStyle/>
        <a:p>
          <a:endParaRPr lang="id-ID"/>
        </a:p>
      </dgm:t>
    </dgm:pt>
    <dgm:pt modelId="{8CDA8545-7DA0-4A90-AA3A-7B03E2191A01}" type="pres">
      <dgm:prSet presAssocID="{9BED2466-EFD7-4255-92A4-5E5D11EA8101}" presName="LevelTwoTextNode" presStyleLbl="node3" presStyleIdx="0" presStyleCnt="3">
        <dgm:presLayoutVars>
          <dgm:chPref val="3"/>
        </dgm:presLayoutVars>
      </dgm:prSet>
      <dgm:spPr/>
      <dgm:t>
        <a:bodyPr/>
        <a:lstStyle/>
        <a:p>
          <a:endParaRPr lang="id-ID"/>
        </a:p>
      </dgm:t>
    </dgm:pt>
    <dgm:pt modelId="{4E8F94E7-F65E-4B26-A400-124AC4F5C755}" type="pres">
      <dgm:prSet presAssocID="{9BED2466-EFD7-4255-92A4-5E5D11EA8101}" presName="level3hierChild" presStyleCnt="0"/>
      <dgm:spPr/>
      <dgm:t>
        <a:bodyPr/>
        <a:lstStyle/>
        <a:p>
          <a:endParaRPr lang="id-ID"/>
        </a:p>
      </dgm:t>
    </dgm:pt>
    <dgm:pt modelId="{3339E78E-CDB9-47D6-A2AB-BC2B2B102445}" type="pres">
      <dgm:prSet presAssocID="{2498C687-2AE0-478A-9D1E-8D104CEC41D8}" presName="conn2-1" presStyleLbl="parChTrans1D2" presStyleIdx="1" presStyleCnt="2"/>
      <dgm:spPr/>
      <dgm:t>
        <a:bodyPr/>
        <a:lstStyle/>
        <a:p>
          <a:endParaRPr lang="id-ID"/>
        </a:p>
      </dgm:t>
    </dgm:pt>
    <dgm:pt modelId="{DADB7B6E-7C94-4965-B751-8E242B90C2AC}" type="pres">
      <dgm:prSet presAssocID="{2498C687-2AE0-478A-9D1E-8D104CEC41D8}" presName="connTx" presStyleLbl="parChTrans1D2" presStyleIdx="1" presStyleCnt="2"/>
      <dgm:spPr/>
      <dgm:t>
        <a:bodyPr/>
        <a:lstStyle/>
        <a:p>
          <a:endParaRPr lang="id-ID"/>
        </a:p>
      </dgm:t>
    </dgm:pt>
    <dgm:pt modelId="{6EF916E3-A319-4A81-B20B-3D0932B804C1}" type="pres">
      <dgm:prSet presAssocID="{12A4B095-C50A-43E7-9898-380F6933CC33}" presName="root2" presStyleCnt="0"/>
      <dgm:spPr/>
      <dgm:t>
        <a:bodyPr/>
        <a:lstStyle/>
        <a:p>
          <a:endParaRPr lang="id-ID"/>
        </a:p>
      </dgm:t>
    </dgm:pt>
    <dgm:pt modelId="{C87F7A3C-8BC2-423D-B850-343CD7E55E2C}" type="pres">
      <dgm:prSet presAssocID="{12A4B095-C50A-43E7-9898-380F6933CC33}" presName="LevelTwoTextNode" presStyleLbl="node2" presStyleIdx="1" presStyleCnt="2">
        <dgm:presLayoutVars>
          <dgm:chPref val="3"/>
        </dgm:presLayoutVars>
      </dgm:prSet>
      <dgm:spPr/>
      <dgm:t>
        <a:bodyPr/>
        <a:lstStyle/>
        <a:p>
          <a:endParaRPr lang="id-ID"/>
        </a:p>
      </dgm:t>
    </dgm:pt>
    <dgm:pt modelId="{FBE887B8-58BE-4023-9C63-8A878226A7FB}" type="pres">
      <dgm:prSet presAssocID="{12A4B095-C50A-43E7-9898-380F6933CC33}" presName="level3hierChild" presStyleCnt="0"/>
      <dgm:spPr/>
      <dgm:t>
        <a:bodyPr/>
        <a:lstStyle/>
        <a:p>
          <a:endParaRPr lang="id-ID"/>
        </a:p>
      </dgm:t>
    </dgm:pt>
    <dgm:pt modelId="{EFC4550A-2F22-4317-B418-462151F4ADDA}" type="pres">
      <dgm:prSet presAssocID="{80C79442-19BF-4061-805D-052C9549CE06}" presName="conn2-1" presStyleLbl="parChTrans1D3" presStyleIdx="1" presStyleCnt="3"/>
      <dgm:spPr/>
      <dgm:t>
        <a:bodyPr/>
        <a:lstStyle/>
        <a:p>
          <a:endParaRPr lang="id-ID"/>
        </a:p>
      </dgm:t>
    </dgm:pt>
    <dgm:pt modelId="{415AD015-2CCE-4420-B0C6-E8A72B9CE325}" type="pres">
      <dgm:prSet presAssocID="{80C79442-19BF-4061-805D-052C9549CE06}" presName="connTx" presStyleLbl="parChTrans1D3" presStyleIdx="1" presStyleCnt="3"/>
      <dgm:spPr/>
      <dgm:t>
        <a:bodyPr/>
        <a:lstStyle/>
        <a:p>
          <a:endParaRPr lang="id-ID"/>
        </a:p>
      </dgm:t>
    </dgm:pt>
    <dgm:pt modelId="{2A0FBFEE-C468-4365-8A5D-0CD7EB166E58}" type="pres">
      <dgm:prSet presAssocID="{2B3FDA28-AC7F-43C3-A247-19D27D3C2D0B}" presName="root2" presStyleCnt="0"/>
      <dgm:spPr/>
      <dgm:t>
        <a:bodyPr/>
        <a:lstStyle/>
        <a:p>
          <a:endParaRPr lang="id-ID"/>
        </a:p>
      </dgm:t>
    </dgm:pt>
    <dgm:pt modelId="{7BBB8A33-0649-4B14-BA98-C9BAC4F45722}" type="pres">
      <dgm:prSet presAssocID="{2B3FDA28-AC7F-43C3-A247-19D27D3C2D0B}" presName="LevelTwoTextNode" presStyleLbl="node3" presStyleIdx="1" presStyleCnt="3">
        <dgm:presLayoutVars>
          <dgm:chPref val="3"/>
        </dgm:presLayoutVars>
      </dgm:prSet>
      <dgm:spPr/>
      <dgm:t>
        <a:bodyPr/>
        <a:lstStyle/>
        <a:p>
          <a:endParaRPr lang="id-ID"/>
        </a:p>
      </dgm:t>
    </dgm:pt>
    <dgm:pt modelId="{F1E596B8-9655-4767-8317-8CFF206A3885}" type="pres">
      <dgm:prSet presAssocID="{2B3FDA28-AC7F-43C3-A247-19D27D3C2D0B}" presName="level3hierChild" presStyleCnt="0"/>
      <dgm:spPr/>
      <dgm:t>
        <a:bodyPr/>
        <a:lstStyle/>
        <a:p>
          <a:endParaRPr lang="id-ID"/>
        </a:p>
      </dgm:t>
    </dgm:pt>
    <dgm:pt modelId="{B0FE2FBD-1FC5-46E5-85BE-E8E033FE7E30}" type="pres">
      <dgm:prSet presAssocID="{8786211C-781E-4584-B8BF-C938CC1154DB}" presName="conn2-1" presStyleLbl="parChTrans1D3" presStyleIdx="2" presStyleCnt="3"/>
      <dgm:spPr/>
      <dgm:t>
        <a:bodyPr/>
        <a:lstStyle/>
        <a:p>
          <a:endParaRPr lang="id-ID"/>
        </a:p>
      </dgm:t>
    </dgm:pt>
    <dgm:pt modelId="{079A94D8-B7B3-4D34-BF2C-647039C7A64C}" type="pres">
      <dgm:prSet presAssocID="{8786211C-781E-4584-B8BF-C938CC1154DB}" presName="connTx" presStyleLbl="parChTrans1D3" presStyleIdx="2" presStyleCnt="3"/>
      <dgm:spPr/>
      <dgm:t>
        <a:bodyPr/>
        <a:lstStyle/>
        <a:p>
          <a:endParaRPr lang="id-ID"/>
        </a:p>
      </dgm:t>
    </dgm:pt>
    <dgm:pt modelId="{B8ED078F-B2C7-47FF-A91A-5377967B0F86}" type="pres">
      <dgm:prSet presAssocID="{A163444C-E9FB-40DA-9E4B-07450AB55805}" presName="root2" presStyleCnt="0"/>
      <dgm:spPr/>
      <dgm:t>
        <a:bodyPr/>
        <a:lstStyle/>
        <a:p>
          <a:endParaRPr lang="id-ID"/>
        </a:p>
      </dgm:t>
    </dgm:pt>
    <dgm:pt modelId="{2713AA80-7206-4BD7-86E8-4F6306F4BA27}" type="pres">
      <dgm:prSet presAssocID="{A163444C-E9FB-40DA-9E4B-07450AB55805}" presName="LevelTwoTextNode" presStyleLbl="node3" presStyleIdx="2" presStyleCnt="3">
        <dgm:presLayoutVars>
          <dgm:chPref val="3"/>
        </dgm:presLayoutVars>
      </dgm:prSet>
      <dgm:spPr/>
      <dgm:t>
        <a:bodyPr/>
        <a:lstStyle/>
        <a:p>
          <a:endParaRPr lang="id-ID"/>
        </a:p>
      </dgm:t>
    </dgm:pt>
    <dgm:pt modelId="{CA3C133C-5C76-492F-95CE-110DFFFC0F68}" type="pres">
      <dgm:prSet presAssocID="{A163444C-E9FB-40DA-9E4B-07450AB55805}" presName="level3hierChild" presStyleCnt="0"/>
      <dgm:spPr/>
      <dgm:t>
        <a:bodyPr/>
        <a:lstStyle/>
        <a:p>
          <a:endParaRPr lang="id-ID"/>
        </a:p>
      </dgm:t>
    </dgm:pt>
  </dgm:ptLst>
  <dgm:cxnLst>
    <dgm:cxn modelId="{6CB8D1AC-6367-47BB-AFBB-DC35F8E606A2}" type="presOf" srcId="{80C79442-19BF-4061-805D-052C9549CE06}" destId="{415AD015-2CCE-4420-B0C6-E8A72B9CE325}" srcOrd="1" destOrd="0" presId="urn:microsoft.com/office/officeart/2005/8/layout/hierarchy2"/>
    <dgm:cxn modelId="{E361006A-1963-4B81-BC9F-B8E61C4E8FC4}" type="presOf" srcId="{B1B6B5EE-AC42-48F1-B4BE-1AB127BAC405}" destId="{AE7350B7-984B-4845-A2E2-F90C233C53B9}" srcOrd="0" destOrd="0" presId="urn:microsoft.com/office/officeart/2005/8/layout/hierarchy2"/>
    <dgm:cxn modelId="{531DFE0F-4632-4505-9264-9D03834DA504}" srcId="{B1B6B5EE-AC42-48F1-B4BE-1AB127BAC405}" destId="{12A4B095-C50A-43E7-9898-380F6933CC33}" srcOrd="1" destOrd="0" parTransId="{2498C687-2AE0-478A-9D1E-8D104CEC41D8}" sibTransId="{6693AC43-45F0-4551-AD97-1607BED82B99}"/>
    <dgm:cxn modelId="{297EC7C7-0AC2-4992-A204-4D84ACFE7152}" type="presOf" srcId="{80C79442-19BF-4061-805D-052C9549CE06}" destId="{EFC4550A-2F22-4317-B418-462151F4ADDA}" srcOrd="0" destOrd="0" presId="urn:microsoft.com/office/officeart/2005/8/layout/hierarchy2"/>
    <dgm:cxn modelId="{A1D78B61-AD2E-4ECB-8325-887702B12BE0}" type="presOf" srcId="{67E2DDC8-158D-4751-BE7B-F7F55E8C0CB7}" destId="{7B58BF67-3BCE-4A8D-B618-0EA98E486AFC}" srcOrd="1" destOrd="0" presId="urn:microsoft.com/office/officeart/2005/8/layout/hierarchy2"/>
    <dgm:cxn modelId="{D4EA5722-E562-4A44-AFA6-90203545E50E}" type="presOf" srcId="{1F7E0DAD-EE7E-4EC1-873B-8FE53FA23766}" destId="{0CAB56D5-31CB-4DDC-A161-AF9CA73B1927}" srcOrd="0" destOrd="0" presId="urn:microsoft.com/office/officeart/2005/8/layout/hierarchy2"/>
    <dgm:cxn modelId="{D6E7F018-DCCC-41D2-97C9-D481CB27E1E4}" type="presOf" srcId="{2B3FDA28-AC7F-43C3-A247-19D27D3C2D0B}" destId="{7BBB8A33-0649-4B14-BA98-C9BAC4F45722}" srcOrd="0" destOrd="0" presId="urn:microsoft.com/office/officeart/2005/8/layout/hierarchy2"/>
    <dgm:cxn modelId="{03058976-270A-459B-9B3E-D9C3FBF4CDA0}" type="presOf" srcId="{BFFB8630-A772-4779-96C8-E0A76CD0B241}" destId="{6C395FF6-635E-4DEC-A1F6-BAAEA5DED0E5}" srcOrd="0" destOrd="0" presId="urn:microsoft.com/office/officeart/2005/8/layout/hierarchy2"/>
    <dgm:cxn modelId="{78E74E5A-04B0-4FDC-AE3E-C0BAC05103C6}" srcId="{5EE60BA6-BCE5-4EDE-9BC0-3A29A4587FF1}" destId="{9BED2466-EFD7-4255-92A4-5E5D11EA8101}" srcOrd="0" destOrd="0" parTransId="{1F7E0DAD-EE7E-4EC1-873B-8FE53FA23766}" sibTransId="{B9913923-4103-463B-8C1F-92E540406D80}"/>
    <dgm:cxn modelId="{62C0A8AC-99FC-4CC5-BE9A-FEF45B2BC352}" type="presOf" srcId="{9BED2466-EFD7-4255-92A4-5E5D11EA8101}" destId="{8CDA8545-7DA0-4A90-AA3A-7B03E2191A01}" srcOrd="0" destOrd="0" presId="urn:microsoft.com/office/officeart/2005/8/layout/hierarchy2"/>
    <dgm:cxn modelId="{F82DF406-FD34-46A8-AEB3-EEF377EFDB12}" srcId="{12A4B095-C50A-43E7-9898-380F6933CC33}" destId="{2B3FDA28-AC7F-43C3-A247-19D27D3C2D0B}" srcOrd="0" destOrd="0" parTransId="{80C79442-19BF-4061-805D-052C9549CE06}" sibTransId="{4AFCAAC8-B2C5-40F6-9C68-5F8398C4171A}"/>
    <dgm:cxn modelId="{85BF3261-002E-4F0C-A7FC-5D932420164F}" type="presOf" srcId="{A163444C-E9FB-40DA-9E4B-07450AB55805}" destId="{2713AA80-7206-4BD7-86E8-4F6306F4BA27}" srcOrd="0" destOrd="0" presId="urn:microsoft.com/office/officeart/2005/8/layout/hierarchy2"/>
    <dgm:cxn modelId="{B22EC91A-FBAC-4681-B2F0-59EB06375B74}" srcId="{B1B6B5EE-AC42-48F1-B4BE-1AB127BAC405}" destId="{5EE60BA6-BCE5-4EDE-9BC0-3A29A4587FF1}" srcOrd="0" destOrd="0" parTransId="{67E2DDC8-158D-4751-BE7B-F7F55E8C0CB7}" sibTransId="{142D8126-1851-4362-889C-C5683EB491FD}"/>
    <dgm:cxn modelId="{38A960AE-8370-43CE-8972-2760B4806F4C}" srcId="{BFFB8630-A772-4779-96C8-E0A76CD0B241}" destId="{B1B6B5EE-AC42-48F1-B4BE-1AB127BAC405}" srcOrd="0" destOrd="0" parTransId="{1E512B3C-21B8-49BD-8DB1-83BAB03EDD83}" sibTransId="{757E28CC-1FA9-4201-8046-37985F0AF426}"/>
    <dgm:cxn modelId="{04DA5B88-D838-4E5F-903E-A8EF5C8EB28E}" type="presOf" srcId="{8786211C-781E-4584-B8BF-C938CC1154DB}" destId="{079A94D8-B7B3-4D34-BF2C-647039C7A64C}" srcOrd="1" destOrd="0" presId="urn:microsoft.com/office/officeart/2005/8/layout/hierarchy2"/>
    <dgm:cxn modelId="{B1E62729-86C8-499E-A6D4-015E7A9B97D4}" type="presOf" srcId="{5EE60BA6-BCE5-4EDE-9BC0-3A29A4587FF1}" destId="{218BEC68-0F0B-43E6-92E3-8E8B3599BE58}" srcOrd="0" destOrd="0" presId="urn:microsoft.com/office/officeart/2005/8/layout/hierarchy2"/>
    <dgm:cxn modelId="{32522541-D44D-40A8-A013-00B1B4B9EAAF}" type="presOf" srcId="{1F7E0DAD-EE7E-4EC1-873B-8FE53FA23766}" destId="{11BF08DB-5BE4-4498-9838-957A02B0D4BB}" srcOrd="1" destOrd="0" presId="urn:microsoft.com/office/officeart/2005/8/layout/hierarchy2"/>
    <dgm:cxn modelId="{4242C691-AFF6-4617-BF30-66F2973EE300}" type="presOf" srcId="{67E2DDC8-158D-4751-BE7B-F7F55E8C0CB7}" destId="{6F848C71-6315-40F5-B662-F90D5EEBB964}" srcOrd="0" destOrd="0" presId="urn:microsoft.com/office/officeart/2005/8/layout/hierarchy2"/>
    <dgm:cxn modelId="{CE7144F7-669D-4C74-B6B7-90C048352740}" type="presOf" srcId="{2498C687-2AE0-478A-9D1E-8D104CEC41D8}" destId="{DADB7B6E-7C94-4965-B751-8E242B90C2AC}" srcOrd="1" destOrd="0" presId="urn:microsoft.com/office/officeart/2005/8/layout/hierarchy2"/>
    <dgm:cxn modelId="{1A49407D-DEB7-450E-8C29-8C9DE817B87B}" srcId="{12A4B095-C50A-43E7-9898-380F6933CC33}" destId="{A163444C-E9FB-40DA-9E4B-07450AB55805}" srcOrd="1" destOrd="0" parTransId="{8786211C-781E-4584-B8BF-C938CC1154DB}" sibTransId="{556475CE-EEC7-490C-9C1F-1E4C67C9C727}"/>
    <dgm:cxn modelId="{E712A7A3-FE79-4408-B37A-AAA39EE7395B}" type="presOf" srcId="{12A4B095-C50A-43E7-9898-380F6933CC33}" destId="{C87F7A3C-8BC2-423D-B850-343CD7E55E2C}" srcOrd="0" destOrd="0" presId="urn:microsoft.com/office/officeart/2005/8/layout/hierarchy2"/>
    <dgm:cxn modelId="{C672FA8B-B113-4BF0-BDDD-349326972F91}" type="presOf" srcId="{2498C687-2AE0-478A-9D1E-8D104CEC41D8}" destId="{3339E78E-CDB9-47D6-A2AB-BC2B2B102445}" srcOrd="0" destOrd="0" presId="urn:microsoft.com/office/officeart/2005/8/layout/hierarchy2"/>
    <dgm:cxn modelId="{9F840F1D-3BAA-4A7B-A2AF-CAF8ED85C641}" type="presOf" srcId="{8786211C-781E-4584-B8BF-C938CC1154DB}" destId="{B0FE2FBD-1FC5-46E5-85BE-E8E033FE7E30}" srcOrd="0" destOrd="0" presId="urn:microsoft.com/office/officeart/2005/8/layout/hierarchy2"/>
    <dgm:cxn modelId="{D2220398-1722-4258-B57D-43FE22C9D025}" type="presParOf" srcId="{6C395FF6-635E-4DEC-A1F6-BAAEA5DED0E5}" destId="{C91C0D22-0512-4119-9A93-3577C5103728}" srcOrd="0" destOrd="0" presId="urn:microsoft.com/office/officeart/2005/8/layout/hierarchy2"/>
    <dgm:cxn modelId="{F26F7AB5-2309-4526-9068-507FAD9F85CC}" type="presParOf" srcId="{C91C0D22-0512-4119-9A93-3577C5103728}" destId="{AE7350B7-984B-4845-A2E2-F90C233C53B9}" srcOrd="0" destOrd="0" presId="urn:microsoft.com/office/officeart/2005/8/layout/hierarchy2"/>
    <dgm:cxn modelId="{9634B34C-6698-41A4-B670-84F7BD2FB356}" type="presParOf" srcId="{C91C0D22-0512-4119-9A93-3577C5103728}" destId="{2FA55B63-3E8B-495D-A270-333E2C9D959F}" srcOrd="1" destOrd="0" presId="urn:microsoft.com/office/officeart/2005/8/layout/hierarchy2"/>
    <dgm:cxn modelId="{F6CD0E20-5CD4-422C-B5ED-7B52F129AD79}" type="presParOf" srcId="{2FA55B63-3E8B-495D-A270-333E2C9D959F}" destId="{6F848C71-6315-40F5-B662-F90D5EEBB964}" srcOrd="0" destOrd="0" presId="urn:microsoft.com/office/officeart/2005/8/layout/hierarchy2"/>
    <dgm:cxn modelId="{B30F73C6-DC72-4F50-9E4F-9004C2A56EF1}" type="presParOf" srcId="{6F848C71-6315-40F5-B662-F90D5EEBB964}" destId="{7B58BF67-3BCE-4A8D-B618-0EA98E486AFC}" srcOrd="0" destOrd="0" presId="urn:microsoft.com/office/officeart/2005/8/layout/hierarchy2"/>
    <dgm:cxn modelId="{CC93B76F-C7BB-4B1D-8540-6F6CFBFA705E}" type="presParOf" srcId="{2FA55B63-3E8B-495D-A270-333E2C9D959F}" destId="{BDFE99A9-675C-4548-BFF2-AC6AAE48E54E}" srcOrd="1" destOrd="0" presId="urn:microsoft.com/office/officeart/2005/8/layout/hierarchy2"/>
    <dgm:cxn modelId="{69CFF52E-BDEC-45A5-9BD5-2B8A470CE575}" type="presParOf" srcId="{BDFE99A9-675C-4548-BFF2-AC6AAE48E54E}" destId="{218BEC68-0F0B-43E6-92E3-8E8B3599BE58}" srcOrd="0" destOrd="0" presId="urn:microsoft.com/office/officeart/2005/8/layout/hierarchy2"/>
    <dgm:cxn modelId="{AC2F67D4-7CD0-4CEC-AE24-09364B544DCB}" type="presParOf" srcId="{BDFE99A9-675C-4548-BFF2-AC6AAE48E54E}" destId="{6099207C-CF2D-4475-9C57-A4ED22A9BE0F}" srcOrd="1" destOrd="0" presId="urn:microsoft.com/office/officeart/2005/8/layout/hierarchy2"/>
    <dgm:cxn modelId="{04A0309E-61B0-47BC-8973-D6BDE8943F54}" type="presParOf" srcId="{6099207C-CF2D-4475-9C57-A4ED22A9BE0F}" destId="{0CAB56D5-31CB-4DDC-A161-AF9CA73B1927}" srcOrd="0" destOrd="0" presId="urn:microsoft.com/office/officeart/2005/8/layout/hierarchy2"/>
    <dgm:cxn modelId="{4CD42101-BC61-4CF8-B4C4-B0BD84EDFE98}" type="presParOf" srcId="{0CAB56D5-31CB-4DDC-A161-AF9CA73B1927}" destId="{11BF08DB-5BE4-4498-9838-957A02B0D4BB}" srcOrd="0" destOrd="0" presId="urn:microsoft.com/office/officeart/2005/8/layout/hierarchy2"/>
    <dgm:cxn modelId="{9397BD2C-1A5B-447F-9B05-EF56BFF7897A}" type="presParOf" srcId="{6099207C-CF2D-4475-9C57-A4ED22A9BE0F}" destId="{74E1219F-665B-4B15-9746-51A1D308FB5D}" srcOrd="1" destOrd="0" presId="urn:microsoft.com/office/officeart/2005/8/layout/hierarchy2"/>
    <dgm:cxn modelId="{BFD5B84F-CEF7-4979-A08E-2162AF3DBD14}" type="presParOf" srcId="{74E1219F-665B-4B15-9746-51A1D308FB5D}" destId="{8CDA8545-7DA0-4A90-AA3A-7B03E2191A01}" srcOrd="0" destOrd="0" presId="urn:microsoft.com/office/officeart/2005/8/layout/hierarchy2"/>
    <dgm:cxn modelId="{C6763B41-0BE7-43FB-9383-772EEBB6BCBB}" type="presParOf" srcId="{74E1219F-665B-4B15-9746-51A1D308FB5D}" destId="{4E8F94E7-F65E-4B26-A400-124AC4F5C755}" srcOrd="1" destOrd="0" presId="urn:microsoft.com/office/officeart/2005/8/layout/hierarchy2"/>
    <dgm:cxn modelId="{0D718CCC-9682-4663-9A29-CFB98F07632F}" type="presParOf" srcId="{2FA55B63-3E8B-495D-A270-333E2C9D959F}" destId="{3339E78E-CDB9-47D6-A2AB-BC2B2B102445}" srcOrd="2" destOrd="0" presId="urn:microsoft.com/office/officeart/2005/8/layout/hierarchy2"/>
    <dgm:cxn modelId="{6ECA0159-35F5-41EB-9EB4-0D08BF51A2F6}" type="presParOf" srcId="{3339E78E-CDB9-47D6-A2AB-BC2B2B102445}" destId="{DADB7B6E-7C94-4965-B751-8E242B90C2AC}" srcOrd="0" destOrd="0" presId="urn:microsoft.com/office/officeart/2005/8/layout/hierarchy2"/>
    <dgm:cxn modelId="{A1078ABE-91C6-433E-9887-106290CD8A8D}" type="presParOf" srcId="{2FA55B63-3E8B-495D-A270-333E2C9D959F}" destId="{6EF916E3-A319-4A81-B20B-3D0932B804C1}" srcOrd="3" destOrd="0" presId="urn:microsoft.com/office/officeart/2005/8/layout/hierarchy2"/>
    <dgm:cxn modelId="{0FF8E2C1-27DC-4076-862D-4CDC6787AE92}" type="presParOf" srcId="{6EF916E3-A319-4A81-B20B-3D0932B804C1}" destId="{C87F7A3C-8BC2-423D-B850-343CD7E55E2C}" srcOrd="0" destOrd="0" presId="urn:microsoft.com/office/officeart/2005/8/layout/hierarchy2"/>
    <dgm:cxn modelId="{ABE9A563-8121-48F0-ACC9-A1FE4F6B7E19}" type="presParOf" srcId="{6EF916E3-A319-4A81-B20B-3D0932B804C1}" destId="{FBE887B8-58BE-4023-9C63-8A878226A7FB}" srcOrd="1" destOrd="0" presId="urn:microsoft.com/office/officeart/2005/8/layout/hierarchy2"/>
    <dgm:cxn modelId="{F3CFF4F6-7DD9-4636-9821-62379ECEFEB5}" type="presParOf" srcId="{FBE887B8-58BE-4023-9C63-8A878226A7FB}" destId="{EFC4550A-2F22-4317-B418-462151F4ADDA}" srcOrd="0" destOrd="0" presId="urn:microsoft.com/office/officeart/2005/8/layout/hierarchy2"/>
    <dgm:cxn modelId="{AA1679A7-744B-48DF-B2E4-77FEC5C18F8C}" type="presParOf" srcId="{EFC4550A-2F22-4317-B418-462151F4ADDA}" destId="{415AD015-2CCE-4420-B0C6-E8A72B9CE325}" srcOrd="0" destOrd="0" presId="urn:microsoft.com/office/officeart/2005/8/layout/hierarchy2"/>
    <dgm:cxn modelId="{A3E16784-3A37-4ABA-ADE4-A6688742EBB6}" type="presParOf" srcId="{FBE887B8-58BE-4023-9C63-8A878226A7FB}" destId="{2A0FBFEE-C468-4365-8A5D-0CD7EB166E58}" srcOrd="1" destOrd="0" presId="urn:microsoft.com/office/officeart/2005/8/layout/hierarchy2"/>
    <dgm:cxn modelId="{35A0AC7A-5B62-4133-BD63-726CBD6C81C0}" type="presParOf" srcId="{2A0FBFEE-C468-4365-8A5D-0CD7EB166E58}" destId="{7BBB8A33-0649-4B14-BA98-C9BAC4F45722}" srcOrd="0" destOrd="0" presId="urn:microsoft.com/office/officeart/2005/8/layout/hierarchy2"/>
    <dgm:cxn modelId="{E6D8C036-28B4-44ED-BFDF-F570C95A211E}" type="presParOf" srcId="{2A0FBFEE-C468-4365-8A5D-0CD7EB166E58}" destId="{F1E596B8-9655-4767-8317-8CFF206A3885}" srcOrd="1" destOrd="0" presId="urn:microsoft.com/office/officeart/2005/8/layout/hierarchy2"/>
    <dgm:cxn modelId="{7F0CBA42-33A7-418D-8844-82235D49392B}" type="presParOf" srcId="{FBE887B8-58BE-4023-9C63-8A878226A7FB}" destId="{B0FE2FBD-1FC5-46E5-85BE-E8E033FE7E30}" srcOrd="2" destOrd="0" presId="urn:microsoft.com/office/officeart/2005/8/layout/hierarchy2"/>
    <dgm:cxn modelId="{E1596C69-8808-423E-ADC5-DF88F4BCBA04}" type="presParOf" srcId="{B0FE2FBD-1FC5-46E5-85BE-E8E033FE7E30}" destId="{079A94D8-B7B3-4D34-BF2C-647039C7A64C}" srcOrd="0" destOrd="0" presId="urn:microsoft.com/office/officeart/2005/8/layout/hierarchy2"/>
    <dgm:cxn modelId="{B28905D5-9EEA-47DE-8011-F168536DDFDD}" type="presParOf" srcId="{FBE887B8-58BE-4023-9C63-8A878226A7FB}" destId="{B8ED078F-B2C7-47FF-A91A-5377967B0F86}" srcOrd="3" destOrd="0" presId="urn:microsoft.com/office/officeart/2005/8/layout/hierarchy2"/>
    <dgm:cxn modelId="{3D1C952C-7AB6-410E-A464-BF3BC8A92544}" type="presParOf" srcId="{B8ED078F-B2C7-47FF-A91A-5377967B0F86}" destId="{2713AA80-7206-4BD7-86E8-4F6306F4BA27}" srcOrd="0" destOrd="0" presId="urn:microsoft.com/office/officeart/2005/8/layout/hierarchy2"/>
    <dgm:cxn modelId="{8625CFB1-059D-4BD0-BD39-9D2391C045B8}" type="presParOf" srcId="{B8ED078F-B2C7-47FF-A91A-5377967B0F86}" destId="{CA3C133C-5C76-492F-95CE-110DFFFC0F6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60046-A1C2-4E01-B660-EBECDCEC0013}">
      <dsp:nvSpPr>
        <dsp:cNvPr id="0" name=""/>
        <dsp:cNvSpPr/>
      </dsp:nvSpPr>
      <dsp:spPr>
        <a:xfrm>
          <a:off x="3628628" y="1558839"/>
          <a:ext cx="2463004" cy="2463004"/>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id-ID" sz="4800" kern="1200" dirty="0" smtClean="0"/>
            <a:t>ASET TETAP </a:t>
          </a:r>
          <a:endParaRPr lang="id-ID" sz="4800" kern="1200" dirty="0"/>
        </a:p>
      </dsp:txBody>
      <dsp:txXfrm>
        <a:off x="3989327" y="1919538"/>
        <a:ext cx="1741606" cy="1741606"/>
      </dsp:txXfrm>
    </dsp:sp>
    <dsp:sp modelId="{0FC129B0-AEA1-4762-8BD8-4965404465A1}">
      <dsp:nvSpPr>
        <dsp:cNvPr id="0" name=""/>
        <dsp:cNvSpPr/>
      </dsp:nvSpPr>
      <dsp:spPr>
        <a:xfrm rot="12900000">
          <a:off x="2042129" y="1127876"/>
          <a:ext cx="1890009" cy="701956"/>
        </a:xfrm>
        <a:prstGeom prst="lef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08C6C10A-68CE-47B1-8CF6-E104FE857F0A}">
      <dsp:nvSpPr>
        <dsp:cNvPr id="0" name=""/>
        <dsp:cNvSpPr/>
      </dsp:nvSpPr>
      <dsp:spPr>
        <a:xfrm>
          <a:off x="1043104" y="881"/>
          <a:ext cx="2339854" cy="1871883"/>
        </a:xfrm>
        <a:prstGeom prst="roundRect">
          <a:avLst>
            <a:gd name="adj" fmla="val 10000"/>
          </a:avLst>
        </a:prstGeom>
        <a:solidFill>
          <a:schemeClr val="accent4">
            <a:hueOff val="0"/>
            <a:satOff val="0"/>
            <a:lumOff val="0"/>
            <a:alphaOff val="0"/>
          </a:schemeClr>
        </a:solidFill>
        <a:ln>
          <a:noFill/>
        </a:ln>
        <a:effectLst>
          <a:outerShdw blurRad="38100" dist="12700" dir="5400000" algn="ctr" rotWithShape="0">
            <a:srgbClr val="000000">
              <a:alpha val="63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id-ID" sz="2300" kern="1200" dirty="0" smtClean="0"/>
            <a:t>Aset tetap yang masa manfaatnya tidak terbatas.</a:t>
          </a:r>
          <a:endParaRPr lang="id-ID" sz="2300" kern="1200" dirty="0"/>
        </a:p>
      </dsp:txBody>
      <dsp:txXfrm>
        <a:off x="1097930" y="55707"/>
        <a:ext cx="2230202" cy="1762231"/>
      </dsp:txXfrm>
    </dsp:sp>
    <dsp:sp modelId="{97FD7359-7D07-48C3-A30B-DB94D0A93D30}">
      <dsp:nvSpPr>
        <dsp:cNvPr id="0" name=""/>
        <dsp:cNvSpPr/>
      </dsp:nvSpPr>
      <dsp:spPr>
        <a:xfrm rot="19500000">
          <a:off x="5788123" y="1127876"/>
          <a:ext cx="1890009" cy="701956"/>
        </a:xfrm>
        <a:prstGeom prst="leftArrow">
          <a:avLst>
            <a:gd name="adj1" fmla="val 60000"/>
            <a:gd name="adj2" fmla="val 50000"/>
          </a:avLst>
        </a:prstGeom>
        <a:solidFill>
          <a:schemeClr val="accent4">
            <a:hueOff val="1150022"/>
            <a:satOff val="0"/>
            <a:lumOff val="-17647"/>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C1D4BE4-91DB-43A4-B9D8-60E4CA83ED6F}">
      <dsp:nvSpPr>
        <dsp:cNvPr id="0" name=""/>
        <dsp:cNvSpPr/>
      </dsp:nvSpPr>
      <dsp:spPr>
        <a:xfrm>
          <a:off x="6337303" y="881"/>
          <a:ext cx="2339854" cy="1871883"/>
        </a:xfrm>
        <a:prstGeom prst="roundRect">
          <a:avLst>
            <a:gd name="adj" fmla="val 10000"/>
          </a:avLst>
        </a:prstGeom>
        <a:solidFill>
          <a:schemeClr val="accent4">
            <a:hueOff val="1150022"/>
            <a:satOff val="0"/>
            <a:lumOff val="-17647"/>
            <a:alphaOff val="0"/>
          </a:schemeClr>
        </a:solidFill>
        <a:ln>
          <a:noFill/>
        </a:ln>
        <a:effectLst>
          <a:outerShdw blurRad="38100" dist="12700" dir="5400000" algn="ctr" rotWithShape="0">
            <a:srgbClr val="000000">
              <a:alpha val="63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3815" tIns="43815" rIns="43815" bIns="43815" numCol="1" spcCol="1270" anchor="ctr" anchorCtr="0">
          <a:noAutofit/>
        </a:bodyPr>
        <a:lstStyle/>
        <a:p>
          <a:pPr lvl="0" algn="ctr" defTabSz="1022350">
            <a:lnSpc>
              <a:spcPct val="90000"/>
            </a:lnSpc>
            <a:spcBef>
              <a:spcPct val="0"/>
            </a:spcBef>
            <a:spcAft>
              <a:spcPct val="35000"/>
            </a:spcAft>
          </a:pPr>
          <a:r>
            <a:rPr lang="id-ID" sz="2300" kern="1200" dirty="0" smtClean="0"/>
            <a:t>Aset tetap yang manfaatnya terbatas</a:t>
          </a:r>
          <a:endParaRPr lang="id-ID" sz="2300" kern="1200" dirty="0"/>
        </a:p>
      </dsp:txBody>
      <dsp:txXfrm>
        <a:off x="6392129" y="55707"/>
        <a:ext cx="2230202" cy="17622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350B7-984B-4845-A2E2-F90C233C53B9}">
      <dsp:nvSpPr>
        <dsp:cNvPr id="0" name=""/>
        <dsp:cNvSpPr/>
      </dsp:nvSpPr>
      <dsp:spPr>
        <a:xfrm>
          <a:off x="3717" y="1590150"/>
          <a:ext cx="2556006" cy="1278003"/>
        </a:xfrm>
        <a:prstGeom prst="roundRect">
          <a:avLst>
            <a:gd name="adj" fmla="val 10000"/>
          </a:avLst>
        </a:prstGeom>
        <a:gradFill rotWithShape="0">
          <a:gsLst>
            <a:gs pos="0">
              <a:schemeClr val="accent1">
                <a:hueOff val="0"/>
                <a:satOff val="0"/>
                <a:lumOff val="0"/>
                <a:alphaOff val="0"/>
                <a:satMod val="100000"/>
                <a:lumMod val="100000"/>
              </a:schemeClr>
            </a:gs>
            <a:gs pos="50000">
              <a:schemeClr val="accent1">
                <a:hueOff val="0"/>
                <a:satOff val="0"/>
                <a:lumOff val="0"/>
                <a:alphaOff val="0"/>
                <a:shade val="99000"/>
                <a:satMod val="105000"/>
                <a:lumMod val="100000"/>
              </a:schemeClr>
            </a:gs>
            <a:gs pos="100000">
              <a:schemeClr val="accent1">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Aset tetap </a:t>
          </a:r>
          <a:endParaRPr lang="id-ID" sz="2000" kern="1200" dirty="0"/>
        </a:p>
      </dsp:txBody>
      <dsp:txXfrm>
        <a:off x="41148" y="1627581"/>
        <a:ext cx="2481144" cy="1203141"/>
      </dsp:txXfrm>
    </dsp:sp>
    <dsp:sp modelId="{6F848C71-6315-40F5-B662-F90D5EEBB964}">
      <dsp:nvSpPr>
        <dsp:cNvPr id="0" name=""/>
        <dsp:cNvSpPr/>
      </dsp:nvSpPr>
      <dsp:spPr>
        <a:xfrm rot="18770822">
          <a:off x="2319207" y="1655865"/>
          <a:ext cx="1503437" cy="44296"/>
        </a:xfrm>
        <a:custGeom>
          <a:avLst/>
          <a:gdLst/>
          <a:ahLst/>
          <a:cxnLst/>
          <a:rect l="0" t="0" r="0" b="0"/>
          <a:pathLst>
            <a:path>
              <a:moveTo>
                <a:pt x="0" y="22148"/>
              </a:moveTo>
              <a:lnTo>
                <a:pt x="1503437" y="22148"/>
              </a:lnTo>
            </a:path>
          </a:pathLst>
        </a:custGeom>
        <a:noFill/>
        <a:ln w="127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3033340" y="1640427"/>
        <a:ext cx="75171" cy="75171"/>
      </dsp:txXfrm>
    </dsp:sp>
    <dsp:sp modelId="{218BEC68-0F0B-43E6-92E3-8E8B3599BE58}">
      <dsp:nvSpPr>
        <dsp:cNvPr id="0" name=""/>
        <dsp:cNvSpPr/>
      </dsp:nvSpPr>
      <dsp:spPr>
        <a:xfrm>
          <a:off x="3582127" y="487872"/>
          <a:ext cx="2556006" cy="1278003"/>
        </a:xfrm>
        <a:prstGeom prst="roundRect">
          <a:avLst>
            <a:gd name="adj" fmla="val 10000"/>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Aset tetap masa manfaat tidak terbatas</a:t>
          </a:r>
          <a:endParaRPr lang="id-ID" sz="2000" kern="1200" dirty="0"/>
        </a:p>
      </dsp:txBody>
      <dsp:txXfrm>
        <a:off x="3619558" y="525303"/>
        <a:ext cx="2481144" cy="1203141"/>
      </dsp:txXfrm>
    </dsp:sp>
    <dsp:sp modelId="{0CAB56D5-31CB-4DDC-A161-AF9CA73B1927}">
      <dsp:nvSpPr>
        <dsp:cNvPr id="0" name=""/>
        <dsp:cNvSpPr/>
      </dsp:nvSpPr>
      <dsp:spPr>
        <a:xfrm>
          <a:off x="6138134" y="1104726"/>
          <a:ext cx="1022402" cy="44296"/>
        </a:xfrm>
        <a:custGeom>
          <a:avLst/>
          <a:gdLst/>
          <a:ahLst/>
          <a:cxnLst/>
          <a:rect l="0" t="0" r="0" b="0"/>
          <a:pathLst>
            <a:path>
              <a:moveTo>
                <a:pt x="0" y="22148"/>
              </a:moveTo>
              <a:lnTo>
                <a:pt x="1022402" y="22148"/>
              </a:lnTo>
            </a:path>
          </a:pathLst>
        </a:custGeom>
        <a:noFill/>
        <a:ln w="127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6623775" y="1101314"/>
        <a:ext cx="51120" cy="51120"/>
      </dsp:txXfrm>
    </dsp:sp>
    <dsp:sp modelId="{8CDA8545-7DA0-4A90-AA3A-7B03E2191A01}">
      <dsp:nvSpPr>
        <dsp:cNvPr id="0" name=""/>
        <dsp:cNvSpPr/>
      </dsp:nvSpPr>
      <dsp:spPr>
        <a:xfrm>
          <a:off x="7160537" y="487872"/>
          <a:ext cx="2556006" cy="1278003"/>
        </a:xfrm>
        <a:prstGeom prst="roundRect">
          <a:avLst>
            <a:gd name="adj" fmla="val 10000"/>
          </a:avLst>
        </a:prstGeom>
        <a:gradFill rotWithShape="0">
          <a:gsLst>
            <a:gs pos="0">
              <a:schemeClr val="accent3">
                <a:hueOff val="0"/>
                <a:satOff val="0"/>
                <a:lumOff val="0"/>
                <a:alphaOff val="0"/>
                <a:satMod val="100000"/>
                <a:lumMod val="100000"/>
              </a:schemeClr>
            </a:gs>
            <a:gs pos="50000">
              <a:schemeClr val="accent3">
                <a:hueOff val="0"/>
                <a:satOff val="0"/>
                <a:lumOff val="0"/>
                <a:alphaOff val="0"/>
                <a:shade val="99000"/>
                <a:satMod val="105000"/>
                <a:lumMod val="100000"/>
              </a:schemeClr>
            </a:gs>
            <a:gs pos="100000">
              <a:schemeClr val="accent3">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tanah</a:t>
          </a:r>
          <a:endParaRPr lang="id-ID" sz="2000" kern="1200" dirty="0"/>
        </a:p>
      </dsp:txBody>
      <dsp:txXfrm>
        <a:off x="7197968" y="525303"/>
        <a:ext cx="2481144" cy="1203141"/>
      </dsp:txXfrm>
    </dsp:sp>
    <dsp:sp modelId="{3339E78E-CDB9-47D6-A2AB-BC2B2B102445}">
      <dsp:nvSpPr>
        <dsp:cNvPr id="0" name=""/>
        <dsp:cNvSpPr/>
      </dsp:nvSpPr>
      <dsp:spPr>
        <a:xfrm rot="2829178">
          <a:off x="2319207" y="2758143"/>
          <a:ext cx="1503437" cy="44296"/>
        </a:xfrm>
        <a:custGeom>
          <a:avLst/>
          <a:gdLst/>
          <a:ahLst/>
          <a:cxnLst/>
          <a:rect l="0" t="0" r="0" b="0"/>
          <a:pathLst>
            <a:path>
              <a:moveTo>
                <a:pt x="0" y="22148"/>
              </a:moveTo>
              <a:lnTo>
                <a:pt x="1503437" y="22148"/>
              </a:lnTo>
            </a:path>
          </a:pathLst>
        </a:custGeom>
        <a:noFill/>
        <a:ln w="127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3033340" y="2742705"/>
        <a:ext cx="75171" cy="75171"/>
      </dsp:txXfrm>
    </dsp:sp>
    <dsp:sp modelId="{C87F7A3C-8BC2-423D-B850-343CD7E55E2C}">
      <dsp:nvSpPr>
        <dsp:cNvPr id="0" name=""/>
        <dsp:cNvSpPr/>
      </dsp:nvSpPr>
      <dsp:spPr>
        <a:xfrm>
          <a:off x="3582127" y="2692428"/>
          <a:ext cx="2556006" cy="1278003"/>
        </a:xfrm>
        <a:prstGeom prst="roundRect">
          <a:avLst>
            <a:gd name="adj" fmla="val 10000"/>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Aset tetap masa manfaat terbatas </a:t>
          </a:r>
          <a:endParaRPr lang="id-ID" sz="2000" kern="1200" dirty="0"/>
        </a:p>
      </dsp:txBody>
      <dsp:txXfrm>
        <a:off x="3619558" y="2729859"/>
        <a:ext cx="2481144" cy="1203141"/>
      </dsp:txXfrm>
    </dsp:sp>
    <dsp:sp modelId="{EFC4550A-2F22-4317-B418-462151F4ADDA}">
      <dsp:nvSpPr>
        <dsp:cNvPr id="0" name=""/>
        <dsp:cNvSpPr/>
      </dsp:nvSpPr>
      <dsp:spPr>
        <a:xfrm rot="19457599">
          <a:off x="6019789" y="2941856"/>
          <a:ext cx="1259092" cy="44296"/>
        </a:xfrm>
        <a:custGeom>
          <a:avLst/>
          <a:gdLst/>
          <a:ahLst/>
          <a:cxnLst/>
          <a:rect l="0" t="0" r="0" b="0"/>
          <a:pathLst>
            <a:path>
              <a:moveTo>
                <a:pt x="0" y="22148"/>
              </a:moveTo>
              <a:lnTo>
                <a:pt x="1259092" y="22148"/>
              </a:lnTo>
            </a:path>
          </a:pathLst>
        </a:custGeom>
        <a:noFill/>
        <a:ln w="127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6617858" y="2932527"/>
        <a:ext cx="62954" cy="62954"/>
      </dsp:txXfrm>
    </dsp:sp>
    <dsp:sp modelId="{7BBB8A33-0649-4B14-BA98-C9BAC4F45722}">
      <dsp:nvSpPr>
        <dsp:cNvPr id="0" name=""/>
        <dsp:cNvSpPr/>
      </dsp:nvSpPr>
      <dsp:spPr>
        <a:xfrm>
          <a:off x="7160537" y="1957576"/>
          <a:ext cx="2556006" cy="1278003"/>
        </a:xfrm>
        <a:prstGeom prst="roundRect">
          <a:avLst>
            <a:gd name="adj" fmla="val 10000"/>
          </a:avLst>
        </a:prstGeom>
        <a:gradFill rotWithShape="0">
          <a:gsLst>
            <a:gs pos="0">
              <a:schemeClr val="accent3">
                <a:hueOff val="0"/>
                <a:satOff val="0"/>
                <a:lumOff val="0"/>
                <a:alphaOff val="0"/>
                <a:satMod val="100000"/>
                <a:lumMod val="100000"/>
              </a:schemeClr>
            </a:gs>
            <a:gs pos="50000">
              <a:schemeClr val="accent3">
                <a:hueOff val="0"/>
                <a:satOff val="0"/>
                <a:lumOff val="0"/>
                <a:alphaOff val="0"/>
                <a:shade val="99000"/>
                <a:satMod val="105000"/>
                <a:lumMod val="100000"/>
              </a:schemeClr>
            </a:gs>
            <a:gs pos="100000">
              <a:schemeClr val="accent3">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Mesin, kendaraan, peralatan, perlenkapan.</a:t>
          </a:r>
          <a:endParaRPr lang="id-ID" sz="2000" kern="1200" dirty="0"/>
        </a:p>
      </dsp:txBody>
      <dsp:txXfrm>
        <a:off x="7197968" y="1995007"/>
        <a:ext cx="2481144" cy="1203141"/>
      </dsp:txXfrm>
    </dsp:sp>
    <dsp:sp modelId="{B0FE2FBD-1FC5-46E5-85BE-E8E033FE7E30}">
      <dsp:nvSpPr>
        <dsp:cNvPr id="0" name=""/>
        <dsp:cNvSpPr/>
      </dsp:nvSpPr>
      <dsp:spPr>
        <a:xfrm rot="2142401">
          <a:off x="6019789" y="3676708"/>
          <a:ext cx="1259092" cy="44296"/>
        </a:xfrm>
        <a:custGeom>
          <a:avLst/>
          <a:gdLst/>
          <a:ahLst/>
          <a:cxnLst/>
          <a:rect l="0" t="0" r="0" b="0"/>
          <a:pathLst>
            <a:path>
              <a:moveTo>
                <a:pt x="0" y="22148"/>
              </a:moveTo>
              <a:lnTo>
                <a:pt x="1259092" y="22148"/>
              </a:lnTo>
            </a:path>
          </a:pathLst>
        </a:custGeom>
        <a:noFill/>
        <a:ln w="127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id-ID" sz="500" kern="1200"/>
        </a:p>
      </dsp:txBody>
      <dsp:txXfrm>
        <a:off x="6617858" y="3667379"/>
        <a:ext cx="62954" cy="62954"/>
      </dsp:txXfrm>
    </dsp:sp>
    <dsp:sp modelId="{2713AA80-7206-4BD7-86E8-4F6306F4BA27}">
      <dsp:nvSpPr>
        <dsp:cNvPr id="0" name=""/>
        <dsp:cNvSpPr/>
      </dsp:nvSpPr>
      <dsp:spPr>
        <a:xfrm>
          <a:off x="7160537" y="3427280"/>
          <a:ext cx="2556006" cy="1278003"/>
        </a:xfrm>
        <a:prstGeom prst="roundRect">
          <a:avLst>
            <a:gd name="adj" fmla="val 10000"/>
          </a:avLst>
        </a:prstGeom>
        <a:gradFill rotWithShape="0">
          <a:gsLst>
            <a:gs pos="0">
              <a:schemeClr val="accent3">
                <a:hueOff val="0"/>
                <a:satOff val="0"/>
                <a:lumOff val="0"/>
                <a:alphaOff val="0"/>
                <a:satMod val="100000"/>
                <a:lumMod val="100000"/>
              </a:schemeClr>
            </a:gs>
            <a:gs pos="50000">
              <a:schemeClr val="accent3">
                <a:hueOff val="0"/>
                <a:satOff val="0"/>
                <a:lumOff val="0"/>
                <a:alphaOff val="0"/>
                <a:shade val="99000"/>
                <a:satMod val="105000"/>
                <a:lumMod val="100000"/>
              </a:schemeClr>
            </a:gs>
            <a:gs pos="100000">
              <a:schemeClr val="accent3">
                <a:hueOff val="0"/>
                <a:satOff val="0"/>
                <a:lumOff val="0"/>
                <a:alphaOff val="0"/>
                <a:shade val="98000"/>
                <a:satMod val="105000"/>
                <a:lumMod val="100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id-ID" sz="2000" kern="1200" dirty="0" smtClean="0"/>
            <a:t>SDA (kayu, tambang emas, biji besi,minyak, batu bara)</a:t>
          </a:r>
          <a:endParaRPr lang="id-ID" sz="2000" kern="1200" dirty="0"/>
        </a:p>
      </dsp:txBody>
      <dsp:txXfrm>
        <a:off x="7197968" y="3464711"/>
        <a:ext cx="2481144" cy="1203141"/>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B02557A-7053-4340-A874-8AB926A8EDA1}" type="datetimeFigureOut">
              <a:rPr lang="en-US" smtClean="0"/>
              <a:t>10/16/2017</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51767922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917229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B02557A-7053-4340-A874-8AB926A8EDA1}" type="datetimeFigureOut">
              <a:rPr lang="en-US" smtClean="0"/>
              <a:pPr/>
              <a:t>10/16/2017</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57935646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70847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681577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502794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100154895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BB02557A-7053-4340-A874-8AB926A8EDA1}" type="datetimeFigureOut">
              <a:rPr lang="en-US" smtClean="0"/>
              <a:pPr/>
              <a:t>10/16/2017</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FAEF9944-A4F6-4C59-AEBD-678D6480B8EA}" type="slidenum">
              <a:rPr lang="en-US" smtClean="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197925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B02557A-7053-4340-A874-8AB926A8EDA1}" type="datetimeFigureOut">
              <a:rPr lang="en-US" smtClean="0"/>
              <a:pPr/>
              <a:t>10/16/2017</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FAEF9944-A4F6-4C59-AEBD-678D6480B8EA}" type="slidenum">
              <a:rPr lang="en-US" smtClean="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7743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2314263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02557A-7053-4340-A874-8AB926A8EDA1}" type="datetimeFigureOut">
              <a:rPr lang="en-US" smtClean="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893329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B02557A-7053-4340-A874-8AB926A8EDA1}" type="datetimeFigureOut">
              <a:rPr lang="en-US" smtClean="0"/>
              <a:pPr/>
              <a:t>10/16/2017</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15601127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3584" y="2029968"/>
            <a:ext cx="9389364" cy="2288676"/>
          </a:xfrm>
        </p:spPr>
        <p:txBody>
          <a:bodyPr>
            <a:normAutofit/>
          </a:bodyPr>
          <a:lstStyle/>
          <a:p>
            <a:pPr algn="ctr"/>
            <a:r>
              <a:rPr lang="id-ID" sz="2000" dirty="0" smtClean="0"/>
              <a:t>NERACA/ LAP POSISI KEU</a:t>
            </a:r>
            <a:br>
              <a:rPr lang="id-ID" sz="2000" dirty="0" smtClean="0"/>
            </a:br>
            <a:r>
              <a:rPr lang="id-ID" sz="2000" dirty="0"/>
              <a:t/>
            </a:r>
            <a:br>
              <a:rPr lang="id-ID" sz="2000" dirty="0"/>
            </a:br>
            <a:r>
              <a:rPr lang="id-ID" sz="3600" b="1" dirty="0" smtClean="0"/>
              <a:t>AKUNTANSI ASET TETAP BERWUJUD</a:t>
            </a:r>
            <a:r>
              <a:rPr lang="id-ID" sz="3600" dirty="0" smtClean="0"/>
              <a:t/>
            </a:r>
            <a:br>
              <a:rPr lang="id-ID" sz="3600" dirty="0" smtClean="0"/>
            </a:br>
            <a:endParaRPr lang="id-ID" sz="3600" dirty="0"/>
          </a:p>
        </p:txBody>
      </p:sp>
      <p:sp>
        <p:nvSpPr>
          <p:cNvPr id="3" name="Subtitle 2"/>
          <p:cNvSpPr>
            <a:spLocks noGrp="1"/>
          </p:cNvSpPr>
          <p:nvPr>
            <p:ph type="subTitle" idx="1"/>
          </p:nvPr>
        </p:nvSpPr>
        <p:spPr>
          <a:xfrm>
            <a:off x="1562100" y="4682062"/>
            <a:ext cx="9070848" cy="639746"/>
          </a:xfrm>
        </p:spPr>
        <p:txBody>
          <a:bodyPr>
            <a:normAutofit/>
          </a:bodyPr>
          <a:lstStyle/>
          <a:p>
            <a:r>
              <a:rPr lang="id-ID" dirty="0" smtClean="0"/>
              <a:t>Present by</a:t>
            </a:r>
          </a:p>
          <a:p>
            <a:r>
              <a:rPr lang="id-ID" dirty="0" smtClean="0"/>
              <a:t>Wulan Indri Widiar</a:t>
            </a:r>
            <a:endParaRPr lang="id-ID" dirty="0"/>
          </a:p>
        </p:txBody>
      </p:sp>
    </p:spTree>
    <p:extLst>
      <p:ext uri="{BB962C8B-B14F-4D97-AF65-F5344CB8AC3E}">
        <p14:creationId xmlns:p14="http://schemas.microsoft.com/office/powerpoint/2010/main" val="3645889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KBM</a:t>
            </a:r>
            <a:endParaRPr lang="id-ID" dirty="0"/>
          </a:p>
        </p:txBody>
      </p:sp>
      <p:sp>
        <p:nvSpPr>
          <p:cNvPr id="3" name="Content Placeholder 2"/>
          <p:cNvSpPr>
            <a:spLocks noGrp="1"/>
          </p:cNvSpPr>
          <p:nvPr>
            <p:ph idx="1"/>
          </p:nvPr>
        </p:nvSpPr>
        <p:spPr/>
        <p:txBody>
          <a:bodyPr/>
          <a:lstStyle/>
          <a:p>
            <a:r>
              <a:rPr lang="id-ID" dirty="0" smtClean="0"/>
              <a:t>Mahasiswa mampu menjelaskan pengertian aset tetap berwujud</a:t>
            </a:r>
          </a:p>
          <a:p>
            <a:r>
              <a:rPr lang="id-ID" dirty="0" smtClean="0"/>
              <a:t>Mahasiswa mampu menjelaskan macam-macam aset tetap berwujud</a:t>
            </a:r>
          </a:p>
          <a:p>
            <a:r>
              <a:rPr lang="id-ID" dirty="0" smtClean="0"/>
              <a:t>Mahasiswa mampu menjelaskan metode perolehan aset tetap berwujud</a:t>
            </a:r>
          </a:p>
          <a:p>
            <a:r>
              <a:rPr lang="id-ID" dirty="0" smtClean="0"/>
              <a:t>Mahasiswa mampu menghitung penyusutan aset tetap berwujud menurut akuntansi komersial dan akuntansi fiskal</a:t>
            </a:r>
          </a:p>
          <a:p>
            <a:r>
              <a:rPr lang="id-ID" dirty="0" smtClean="0"/>
              <a:t>Mahasiswa mampu menyajikan jurnal perolehan aset tetap berwujud</a:t>
            </a:r>
          </a:p>
          <a:p>
            <a:r>
              <a:rPr lang="id-ID" dirty="0" smtClean="0"/>
              <a:t>Mahasiswa mampu menyajikan jurnal penyusutan aset tetap berwujud</a:t>
            </a:r>
            <a:endParaRPr lang="id-ID" dirty="0"/>
          </a:p>
        </p:txBody>
      </p:sp>
    </p:spTree>
    <p:extLst>
      <p:ext uri="{BB962C8B-B14F-4D97-AF65-F5344CB8AC3E}">
        <p14:creationId xmlns:p14="http://schemas.microsoft.com/office/powerpoint/2010/main" val="2495035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smtClean="0"/>
              <a:t>PENGERTIAN ASET</a:t>
            </a:r>
            <a:endParaRPr lang="id-ID" sz="3600" dirty="0"/>
          </a:p>
        </p:txBody>
      </p:sp>
      <p:sp>
        <p:nvSpPr>
          <p:cNvPr id="3" name="Content Placeholder 2"/>
          <p:cNvSpPr>
            <a:spLocks noGrp="1"/>
          </p:cNvSpPr>
          <p:nvPr>
            <p:ph idx="1"/>
          </p:nvPr>
        </p:nvSpPr>
        <p:spPr/>
        <p:txBody>
          <a:bodyPr/>
          <a:lstStyle/>
          <a:p>
            <a:r>
              <a:rPr lang="id-ID" dirty="0" smtClean="0"/>
              <a:t>Aset tetap merupakan bagian dari neraca yang dilaporkan oleh manajemen dalam setiap periode. Aset tetap dibagi menjadi 2 yakni;</a:t>
            </a:r>
          </a:p>
          <a:p>
            <a:pPr marL="342900" indent="-342900">
              <a:buFont typeface="+mj-lt"/>
              <a:buAutoNum type="arabicPeriod"/>
            </a:pPr>
            <a:r>
              <a:rPr lang="id-ID" dirty="0" smtClean="0"/>
              <a:t>Aset Tetap Berwujud (</a:t>
            </a:r>
            <a:r>
              <a:rPr lang="id-ID" i="1" dirty="0" smtClean="0"/>
              <a:t>tangible fixed asset)</a:t>
            </a:r>
          </a:p>
          <a:p>
            <a:pPr marL="342900" indent="-342900">
              <a:buFont typeface="+mj-lt"/>
              <a:buAutoNum type="arabicPeriod"/>
            </a:pPr>
            <a:r>
              <a:rPr lang="id-ID" dirty="0" smtClean="0"/>
              <a:t>Aset tetap Tak Berwujud (</a:t>
            </a:r>
            <a:r>
              <a:rPr lang="id-ID" i="1" dirty="0" smtClean="0"/>
              <a:t>Intangible fixed asset)</a:t>
            </a:r>
          </a:p>
          <a:p>
            <a:r>
              <a:rPr lang="id-ID" dirty="0" smtClean="0"/>
              <a:t>Aset tetap adalah aset berwujud yang diperoleh dalam bentuk siap pakai atau dengan dibangun terlebih dahulu, yang digunakan dalam operasi perusahaan, tidak dimaksud untuk dijual dalam rangka kegiatan normal perusahaan dan mempunyai masa manfaat lebih dari satu tahun (PSAK No. 16 Revisi tahun 2007)</a:t>
            </a:r>
          </a:p>
        </p:txBody>
      </p:sp>
    </p:spTree>
    <p:extLst>
      <p:ext uri="{BB962C8B-B14F-4D97-AF65-F5344CB8AC3E}">
        <p14:creationId xmlns:p14="http://schemas.microsoft.com/office/powerpoint/2010/main" val="238168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Aset</a:t>
            </a:r>
            <a:endParaRPr lang="id-ID"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4128" y="1314843"/>
            <a:ext cx="1692854" cy="13144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1422" y="3353766"/>
            <a:ext cx="2049758" cy="20497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4164" y="1972069"/>
            <a:ext cx="1747868" cy="14914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39595" y="925213"/>
            <a:ext cx="2311764" cy="23117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32032" y="4059937"/>
            <a:ext cx="2875492" cy="2377440"/>
          </a:xfrm>
          <a:prstGeom prst="ellipse">
            <a:avLst/>
          </a:prstGeom>
          <a:ln>
            <a:noFill/>
          </a:ln>
          <a:effectLst>
            <a:softEdge rad="112500"/>
          </a:effectLst>
        </p:spPr>
      </p:pic>
    </p:spTree>
    <p:extLst>
      <p:ext uri="{BB962C8B-B14F-4D97-AF65-F5344CB8AC3E}">
        <p14:creationId xmlns:p14="http://schemas.microsoft.com/office/powerpoint/2010/main" val="42833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nodeType="clickEffect">
                                  <p:stCondLst>
                                    <p:cond delay="0"/>
                                  </p:stCondLst>
                                  <p:childTnLst>
                                    <p:animClr clrSpc="rgb" dir="cw">
                                      <p:cBhvr override="childStyle">
                                        <p:cTn id="6" dur="250" autoRev="1" fill="remove"/>
                                        <p:tgtEl>
                                          <p:spTgt spid="8"/>
                                        </p:tgtEl>
                                        <p:attrNameLst>
                                          <p:attrName>style.color</p:attrName>
                                        </p:attrNameLst>
                                      </p:cBhvr>
                                      <p:to>
                                        <a:schemeClr val="bg1"/>
                                      </p:to>
                                    </p:animClr>
                                    <p:animClr clrSpc="rgb" dir="cw">
                                      <p:cBhvr>
                                        <p:cTn id="7" dur="250" autoRev="1" fill="remove"/>
                                        <p:tgtEl>
                                          <p:spTgt spid="8"/>
                                        </p:tgtEl>
                                        <p:attrNameLst>
                                          <p:attrName>fillcolor</p:attrName>
                                        </p:attrNameLst>
                                      </p:cBhvr>
                                      <p:to>
                                        <a:schemeClr val="bg1"/>
                                      </p:to>
                                    </p:animClr>
                                    <p:set>
                                      <p:cBhvr>
                                        <p:cTn id="8" dur="250" autoRev="1" fill="remove"/>
                                        <p:tgtEl>
                                          <p:spTgt spid="8"/>
                                        </p:tgtEl>
                                        <p:attrNameLst>
                                          <p:attrName>fill.type</p:attrName>
                                        </p:attrNameLst>
                                      </p:cBhvr>
                                      <p:to>
                                        <p:strVal val="solid"/>
                                      </p:to>
                                    </p:set>
                                    <p:set>
                                      <p:cBhvr>
                                        <p:cTn id="9" dur="250" autoRev="1" fill="remove"/>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smtClean="0"/>
              <a:t>MACAM ASET TETAP</a:t>
            </a:r>
            <a:endParaRPr lang="id-ID"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64843711"/>
              </p:ext>
            </p:extLst>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69847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08364809"/>
              </p:ext>
            </p:extLst>
          </p:nvPr>
        </p:nvGraphicFramePr>
        <p:xfrm>
          <a:off x="1023938" y="1115568"/>
          <a:ext cx="9720262" cy="51931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74809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800" dirty="0" smtClean="0"/>
              <a:t>PENGAKUAN ASET TETAP</a:t>
            </a:r>
            <a:endParaRPr lang="id-ID" sz="3800" dirty="0"/>
          </a:p>
        </p:txBody>
      </p:sp>
      <p:sp>
        <p:nvSpPr>
          <p:cNvPr id="3" name="Content Placeholder 2"/>
          <p:cNvSpPr>
            <a:spLocks noGrp="1"/>
          </p:cNvSpPr>
          <p:nvPr>
            <p:ph idx="1"/>
          </p:nvPr>
        </p:nvSpPr>
        <p:spPr>
          <a:xfrm>
            <a:off x="1066800" y="1847088"/>
            <a:ext cx="10058400" cy="4425696"/>
          </a:xfrm>
        </p:spPr>
        <p:txBody>
          <a:bodyPr/>
          <a:lstStyle/>
          <a:p>
            <a:r>
              <a:rPr lang="id-ID" dirty="0" smtClean="0"/>
              <a:t>Suatu benda berwujud dapat diakui dan dikelompokkan sebagai aset tetap sesuai ketentuan akuntansi komersial apabila:</a:t>
            </a:r>
          </a:p>
          <a:p>
            <a:pPr marL="342900" indent="-342900">
              <a:buFont typeface="+mj-lt"/>
              <a:buAutoNum type="arabicPeriod"/>
            </a:pPr>
            <a:r>
              <a:rPr lang="id-ID" dirty="0" smtClean="0"/>
              <a:t>Manfaat keekonomian masa yang akan datang yang berkaitan dengan aset tersebut kemungkinan akan mengalir ke dalam perusahaan; dan</a:t>
            </a:r>
          </a:p>
          <a:p>
            <a:pPr marL="342900" indent="-342900">
              <a:buFont typeface="+mj-lt"/>
              <a:buAutoNum type="arabicPeriod"/>
            </a:pPr>
            <a:r>
              <a:rPr lang="id-ID" dirty="0" smtClean="0"/>
              <a:t>Biaya perolehan dapat diukur secara andal.</a:t>
            </a:r>
          </a:p>
          <a:p>
            <a:pPr marL="0" indent="0">
              <a:buNone/>
            </a:pPr>
            <a:endParaRPr lang="id-ID" dirty="0" smtClean="0"/>
          </a:p>
          <a:p>
            <a:pPr marL="0" indent="0">
              <a:buNone/>
            </a:pPr>
            <a:r>
              <a:rPr lang="id-ID" dirty="0" smtClean="0"/>
              <a:t>Biaya perolehan adalah jumlah kas atau setara kas yang dibayarkan atau dinilai wajar dari imbalan lain yang diserahkan untuk memperoleh suatu aset pada saat perolehan atau konstruksi atau, bila dapat diterapkan, jumlah yang didistribusikan pada aset saat pertama kali diakui dengan persyaratan ttt PSAK lain.</a:t>
            </a:r>
            <a:endParaRPr lang="id-ID" dirty="0"/>
          </a:p>
        </p:txBody>
      </p:sp>
    </p:spTree>
    <p:extLst>
      <p:ext uri="{BB962C8B-B14F-4D97-AF65-F5344CB8AC3E}">
        <p14:creationId xmlns:p14="http://schemas.microsoft.com/office/powerpoint/2010/main" val="2733588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500" dirty="0" smtClean="0"/>
              <a:t>PENILAIAN AKTIVA TETAP</a:t>
            </a:r>
            <a:endParaRPr lang="id-ID" sz="3500" dirty="0"/>
          </a:p>
        </p:txBody>
      </p:sp>
      <p:sp>
        <p:nvSpPr>
          <p:cNvPr id="3" name="Content Placeholder 2"/>
          <p:cNvSpPr>
            <a:spLocks noGrp="1"/>
          </p:cNvSpPr>
          <p:nvPr>
            <p:ph idx="1"/>
          </p:nvPr>
        </p:nvSpPr>
        <p:spPr/>
        <p:txBody>
          <a:bodyPr>
            <a:normAutofit/>
          </a:bodyPr>
          <a:lstStyle/>
          <a:p>
            <a:r>
              <a:rPr lang="id-ID" dirty="0" smtClean="0"/>
              <a:t>Aktiva tetap dinilai berdasarkan harga perolehan (at cost). Harga perolehan adalah semua pengeluaran yang dilakukan untuk memperoleh aktiva tetap tersebut sampai dengan aktiva tsb siap untuk digunakan, atau bisa disebut dengan biaya historis.</a:t>
            </a:r>
          </a:p>
          <a:p>
            <a:r>
              <a:rPr lang="id-ID" dirty="0" smtClean="0"/>
              <a:t>Aktiva tetap dapat diperoleh dari berbagai cara, antara lain:</a:t>
            </a:r>
          </a:p>
          <a:p>
            <a:pPr marL="342900" indent="-342900">
              <a:buFont typeface="+mj-lt"/>
              <a:buAutoNum type="arabicPeriod"/>
            </a:pPr>
            <a:r>
              <a:rPr lang="id-ID" dirty="0" smtClean="0"/>
              <a:t>Perolehan secara gabungan (</a:t>
            </a:r>
            <a:r>
              <a:rPr lang="id-ID" i="1" dirty="0" smtClean="0"/>
              <a:t>lumpsump)</a:t>
            </a:r>
          </a:p>
          <a:p>
            <a:pPr marL="342900" indent="-342900">
              <a:buFont typeface="+mj-lt"/>
              <a:buAutoNum type="arabicPeriod"/>
            </a:pPr>
            <a:r>
              <a:rPr lang="id-ID" dirty="0" smtClean="0"/>
              <a:t>Perolehan dengan pembayaran berkala.</a:t>
            </a:r>
          </a:p>
          <a:p>
            <a:pPr marL="342900" indent="-342900">
              <a:buFont typeface="+mj-lt"/>
              <a:buAutoNum type="arabicPeriod"/>
            </a:pPr>
            <a:r>
              <a:rPr lang="id-ID" dirty="0" smtClean="0"/>
              <a:t>Pertukaran dengan aktiva tetap sejenis</a:t>
            </a:r>
          </a:p>
          <a:p>
            <a:pPr marL="342900" indent="-342900">
              <a:buFont typeface="+mj-lt"/>
              <a:buAutoNum type="arabicPeriod"/>
            </a:pPr>
            <a:r>
              <a:rPr lang="id-ID" dirty="0" smtClean="0"/>
              <a:t>Pertukaran dengan aktiva tetap tidak sejenis.</a:t>
            </a:r>
          </a:p>
          <a:p>
            <a:pPr marL="342900" indent="-342900">
              <a:buFont typeface="+mj-lt"/>
              <a:buAutoNum type="arabicPeriod"/>
            </a:pPr>
            <a:r>
              <a:rPr lang="id-ID" dirty="0" smtClean="0"/>
              <a:t>Perolehan dari donasi/ hibah</a:t>
            </a:r>
          </a:p>
          <a:p>
            <a:pPr marL="342900" indent="-342900">
              <a:buFont typeface="+mj-lt"/>
              <a:buAutoNum type="arabicPeriod"/>
            </a:pPr>
            <a:r>
              <a:rPr lang="id-ID" dirty="0" smtClean="0"/>
              <a:t>Dibangun sendiri</a:t>
            </a:r>
          </a:p>
        </p:txBody>
      </p:sp>
    </p:spTree>
    <p:extLst>
      <p:ext uri="{BB962C8B-B14F-4D97-AF65-F5344CB8AC3E}">
        <p14:creationId xmlns:p14="http://schemas.microsoft.com/office/powerpoint/2010/main" val="986940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131342"/>
          </a:xfrm>
        </p:spPr>
        <p:txBody>
          <a:bodyPr>
            <a:normAutofit/>
          </a:bodyPr>
          <a:lstStyle/>
          <a:p>
            <a:pPr algn="ctr"/>
            <a:r>
              <a:rPr lang="id-ID" sz="3600" dirty="0" smtClean="0"/>
              <a:t>Perolehan Gabungan</a:t>
            </a:r>
            <a:endParaRPr lang="id-ID" sz="3600" dirty="0"/>
          </a:p>
        </p:txBody>
      </p:sp>
      <p:sp>
        <p:nvSpPr>
          <p:cNvPr id="3" name="Content Placeholder 2"/>
          <p:cNvSpPr>
            <a:spLocks noGrp="1"/>
          </p:cNvSpPr>
          <p:nvPr>
            <p:ph idx="1"/>
          </p:nvPr>
        </p:nvSpPr>
        <p:spPr>
          <a:xfrm>
            <a:off x="1066800" y="1773936"/>
            <a:ext cx="10058400" cy="4261104"/>
          </a:xfrm>
        </p:spPr>
        <p:txBody>
          <a:bodyPr/>
          <a:lstStyle/>
          <a:p>
            <a:r>
              <a:rPr lang="id-ID" dirty="0" smtClean="0"/>
              <a:t>Apabila aset diperoleh secara gabungan, harga perolehan masing-masing aset tetap ditentukan dengan mengalokasikan harga gabungan berdasarkan perbandingan nilai wajar/ harga pasar masing-masing aset yang bersangkutan .</a:t>
            </a:r>
          </a:p>
          <a:p>
            <a:r>
              <a:rPr lang="id-ID" dirty="0" smtClean="0"/>
              <a:t>Contoh:</a:t>
            </a:r>
          </a:p>
          <a:p>
            <a:r>
              <a:rPr lang="id-ID" dirty="0" smtClean="0"/>
              <a:t>Pada tanggal 2 Agustus 2012 PT. Jenny  membeli beberapa aset (tanah, gedung, kendaraan) seharga Rp </a:t>
            </a:r>
            <a:r>
              <a:rPr lang="id-ID" dirty="0" smtClean="0"/>
              <a:t>160.000.000</a:t>
            </a:r>
            <a:r>
              <a:rPr lang="id-ID" dirty="0" smtClean="0"/>
              <a:t>. Aset-aset tb mempunyai nilai pasar sbb</a:t>
            </a:r>
          </a:p>
          <a:p>
            <a:pPr marL="0" indent="0">
              <a:buNone/>
            </a:pPr>
            <a:r>
              <a:rPr lang="id-ID" dirty="0" smtClean="0"/>
              <a:t>	- Tanah		Rp 50.000.000</a:t>
            </a:r>
          </a:p>
          <a:p>
            <a:pPr marL="0" indent="0">
              <a:buNone/>
            </a:pPr>
            <a:r>
              <a:rPr lang="id-ID" dirty="0"/>
              <a:t>	</a:t>
            </a:r>
            <a:r>
              <a:rPr lang="id-ID" dirty="0" smtClean="0"/>
              <a:t>- Gedung	Rp 50.000.000</a:t>
            </a:r>
          </a:p>
          <a:p>
            <a:pPr marL="0" indent="0">
              <a:buNone/>
            </a:pPr>
            <a:r>
              <a:rPr lang="id-ID" dirty="0"/>
              <a:t>	</a:t>
            </a:r>
            <a:r>
              <a:rPr lang="id-ID" dirty="0" smtClean="0"/>
              <a:t>- Kendaraan	Rp 100.000.000</a:t>
            </a:r>
          </a:p>
          <a:p>
            <a:pPr marL="0" indent="0">
              <a:buNone/>
            </a:pPr>
            <a:r>
              <a:rPr lang="id-ID" dirty="0"/>
              <a:t>	</a:t>
            </a:r>
            <a:r>
              <a:rPr lang="id-ID" dirty="0" smtClean="0"/>
              <a:t>Total		Rp 200.000.000</a:t>
            </a:r>
          </a:p>
          <a:p>
            <a:pPr marL="0" indent="0">
              <a:buNone/>
            </a:pPr>
            <a:r>
              <a:rPr lang="id-ID" dirty="0" smtClean="0"/>
              <a:t>Berdasarkan nilai wajar yang diketahui tsb, maka nilai yang dapat ditetapkan sebagai harga perolehan aset masing-masing sbb:</a:t>
            </a:r>
          </a:p>
          <a:p>
            <a:pPr marL="0" indent="0">
              <a:buNone/>
            </a:pPr>
            <a:endParaRPr lang="id-ID" dirty="0"/>
          </a:p>
        </p:txBody>
      </p:sp>
    </p:spTree>
    <p:extLst>
      <p:ext uri="{BB962C8B-B14F-4D97-AF65-F5344CB8AC3E}">
        <p14:creationId xmlns:p14="http://schemas.microsoft.com/office/powerpoint/2010/main" val="1545127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400" dirty="0" smtClean="0"/>
              <a:t>Perhitungan perolehan secara gabungan </a:t>
            </a:r>
            <a:endParaRPr lang="id-ID" sz="2400" dirty="0"/>
          </a:p>
        </p:txBody>
      </p:sp>
      <p:sp>
        <p:nvSpPr>
          <p:cNvPr id="3" name="Content Placeholder 2"/>
          <p:cNvSpPr>
            <a:spLocks noGrp="1"/>
          </p:cNvSpPr>
          <p:nvPr>
            <p:ph idx="1"/>
          </p:nvPr>
        </p:nvSpPr>
        <p:spPr>
          <a:xfrm>
            <a:off x="1066800" y="1700784"/>
            <a:ext cx="10058400" cy="4334256"/>
          </a:xfrm>
        </p:spPr>
        <p:txBody>
          <a:bodyPr/>
          <a:lstStyle/>
          <a:p>
            <a:r>
              <a:rPr lang="id-ID" dirty="0" smtClean="0"/>
              <a:t>Tanah		= 50.000.000/200.000.000 x 160.000.000	= 40.000.000</a:t>
            </a:r>
          </a:p>
          <a:p>
            <a:r>
              <a:rPr lang="id-ID" dirty="0" smtClean="0"/>
              <a:t>Gedung	= 50.000.000/200.000.0000 x 160.000.000	= 40.000.000</a:t>
            </a:r>
          </a:p>
          <a:p>
            <a:r>
              <a:rPr lang="id-ID" dirty="0" smtClean="0"/>
              <a:t>Kendaraan	= 100.000.000/200.000.000 x 160.000.000	= 80.000.000</a:t>
            </a:r>
          </a:p>
          <a:p>
            <a:r>
              <a:rPr lang="id-ID" dirty="0" smtClean="0"/>
              <a:t>Jurnal</a:t>
            </a:r>
          </a:p>
          <a:p>
            <a:pPr marL="274320" lvl="1" indent="0">
              <a:buNone/>
            </a:pPr>
            <a:r>
              <a:rPr lang="id-ID" dirty="0" smtClean="0"/>
              <a:t>	</a:t>
            </a:r>
            <a:r>
              <a:rPr lang="id-ID" sz="1800" dirty="0" smtClean="0"/>
              <a:t>Tanah		40.000.000	-</a:t>
            </a:r>
          </a:p>
          <a:p>
            <a:pPr marL="274320" lvl="1" indent="0">
              <a:buNone/>
            </a:pPr>
            <a:r>
              <a:rPr lang="id-ID" sz="1800" dirty="0"/>
              <a:t>	</a:t>
            </a:r>
            <a:r>
              <a:rPr lang="id-ID" sz="1800" dirty="0" smtClean="0"/>
              <a:t>Gedung	40.000.000	-</a:t>
            </a:r>
          </a:p>
          <a:p>
            <a:pPr marL="274320" lvl="1" indent="0">
              <a:buNone/>
            </a:pPr>
            <a:r>
              <a:rPr lang="id-ID" sz="1800" dirty="0"/>
              <a:t>	</a:t>
            </a:r>
            <a:r>
              <a:rPr lang="id-ID" sz="1800" dirty="0" smtClean="0"/>
              <a:t>Kendaraan	80.000.000	-</a:t>
            </a:r>
          </a:p>
          <a:p>
            <a:pPr marL="274320" lvl="1" indent="0">
              <a:buNone/>
            </a:pPr>
            <a:r>
              <a:rPr lang="id-ID" sz="1800" dirty="0"/>
              <a:t>	</a:t>
            </a:r>
            <a:r>
              <a:rPr lang="id-ID" sz="1800" dirty="0" smtClean="0"/>
              <a:t>	Kas	-		160.000.000</a:t>
            </a:r>
            <a:endParaRPr lang="id-ID" sz="1800" dirty="0"/>
          </a:p>
        </p:txBody>
      </p:sp>
    </p:spTree>
    <p:extLst>
      <p:ext uri="{BB962C8B-B14F-4D97-AF65-F5344CB8AC3E}">
        <p14:creationId xmlns:p14="http://schemas.microsoft.com/office/powerpoint/2010/main" val="355989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smtClean="0"/>
              <a:t>PEROLEHAN SECARA ANGSURAN</a:t>
            </a:r>
            <a:endParaRPr lang="id-ID" sz="3200" dirty="0"/>
          </a:p>
        </p:txBody>
      </p:sp>
      <p:sp>
        <p:nvSpPr>
          <p:cNvPr id="3" name="Content Placeholder 2"/>
          <p:cNvSpPr>
            <a:spLocks noGrp="1"/>
          </p:cNvSpPr>
          <p:nvPr>
            <p:ph idx="1"/>
          </p:nvPr>
        </p:nvSpPr>
        <p:spPr/>
        <p:txBody>
          <a:bodyPr/>
          <a:lstStyle/>
          <a:p>
            <a:r>
              <a:rPr lang="id-ID" dirty="0" smtClean="0"/>
              <a:t>Jika aktiva tetap diperoleh dengan pembayaran ditunda atau secara angsuran, maka aktiva tetap tsb harus dicatat sebesar harga tunainya, bukan sebesar pembayaran angsuran dan uang muka.</a:t>
            </a:r>
          </a:p>
          <a:p>
            <a:r>
              <a:rPr lang="id-ID" dirty="0" smtClean="0"/>
              <a:t>Contoh:</a:t>
            </a:r>
          </a:p>
          <a:p>
            <a:r>
              <a:rPr lang="id-ID" dirty="0" smtClean="0"/>
              <a:t>Sebuah perusahaan pada tanggal 2 Januari 2010 membeli sebidang tanah yang harga tunainya adalah Rp 200.000.000. Uang muka yang harus dibayar sebesar Rp 80.00.000 kemudian sisanya akan diangsur tiap semester dengan besar tiap pembayaran sebesar Rp 20.000.000,- dan ditambah dengan bunga 12% per tahun.</a:t>
            </a:r>
            <a:endParaRPr lang="id-ID" dirty="0"/>
          </a:p>
        </p:txBody>
      </p:sp>
    </p:spTree>
    <p:extLst>
      <p:ext uri="{BB962C8B-B14F-4D97-AF65-F5344CB8AC3E}">
        <p14:creationId xmlns:p14="http://schemas.microsoft.com/office/powerpoint/2010/main" val="2784998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44" y="642594"/>
            <a:ext cx="10430256" cy="1371600"/>
          </a:xfrm>
        </p:spPr>
        <p:txBody>
          <a:bodyPr>
            <a:normAutofit/>
          </a:bodyPr>
          <a:lstStyle/>
          <a:p>
            <a:pPr algn="just"/>
            <a:r>
              <a:rPr lang="id-ID" sz="3200" dirty="0" smtClean="0"/>
              <a:t>Perhitungan Perolehan Aset Tetap Secara Angsuran</a:t>
            </a:r>
            <a:endParaRPr lang="id-ID" sz="3200" dirty="0"/>
          </a:p>
        </p:txBody>
      </p:sp>
      <p:sp>
        <p:nvSpPr>
          <p:cNvPr id="3" name="Content Placeholder 2"/>
          <p:cNvSpPr>
            <a:spLocks noGrp="1"/>
          </p:cNvSpPr>
          <p:nvPr>
            <p:ph idx="1"/>
          </p:nvPr>
        </p:nvSpPr>
        <p:spPr>
          <a:xfrm>
            <a:off x="841248" y="1828800"/>
            <a:ext cx="10283952" cy="4572000"/>
          </a:xfrm>
        </p:spPr>
        <p:txBody>
          <a:bodyPr>
            <a:normAutofit fontScale="92500" lnSpcReduction="10000"/>
          </a:bodyPr>
          <a:lstStyle/>
          <a:p>
            <a:r>
              <a:rPr lang="id-ID" dirty="0" smtClean="0"/>
              <a:t>Perhitungan angsuran I</a:t>
            </a:r>
          </a:p>
          <a:p>
            <a:r>
              <a:rPr lang="id-ID" dirty="0" smtClean="0"/>
              <a:t>Pokok Angsuran 			= Rp 20.000.000</a:t>
            </a:r>
          </a:p>
          <a:p>
            <a:r>
              <a:rPr lang="id-ID" dirty="0" smtClean="0"/>
              <a:t>Bunga		120.000.000 x 12% X 6/12	= Rp 7.200.000</a:t>
            </a:r>
          </a:p>
          <a:p>
            <a:pPr marL="0" indent="0">
              <a:buNone/>
            </a:pPr>
            <a:r>
              <a:rPr lang="id-ID" dirty="0" smtClean="0"/>
              <a:t>JURNAL</a:t>
            </a:r>
          </a:p>
          <a:p>
            <a:pPr>
              <a:buBlip>
                <a:blip r:embed="rId2"/>
              </a:buBlip>
            </a:pPr>
            <a:r>
              <a:rPr lang="id-ID" dirty="0" smtClean="0"/>
              <a:t>Jurnal saat perolehan/ pembelian tanah</a:t>
            </a:r>
          </a:p>
          <a:p>
            <a:pPr marL="0" indent="0">
              <a:buNone/>
            </a:pPr>
            <a:r>
              <a:rPr lang="id-ID" dirty="0"/>
              <a:t>	</a:t>
            </a:r>
            <a:r>
              <a:rPr lang="id-ID" dirty="0" smtClean="0"/>
              <a:t>Tanah			Rp 200.000.000		-</a:t>
            </a:r>
          </a:p>
          <a:p>
            <a:pPr marL="0" indent="0">
              <a:buNone/>
            </a:pPr>
            <a:r>
              <a:rPr lang="id-ID" dirty="0"/>
              <a:t>	</a:t>
            </a:r>
            <a:r>
              <a:rPr lang="id-ID" dirty="0" smtClean="0"/>
              <a:t>	Kas		-		Rp   80.000.000</a:t>
            </a:r>
          </a:p>
          <a:p>
            <a:pPr marL="0" indent="0">
              <a:buNone/>
            </a:pPr>
            <a:r>
              <a:rPr lang="id-ID" dirty="0"/>
              <a:t>	</a:t>
            </a:r>
            <a:r>
              <a:rPr lang="id-ID" dirty="0" smtClean="0"/>
              <a:t>	Utang angsuran	-		Rp 120.000.000</a:t>
            </a:r>
          </a:p>
          <a:p>
            <a:pPr>
              <a:buBlip>
                <a:blip r:embed="rId2"/>
              </a:buBlip>
            </a:pPr>
            <a:r>
              <a:rPr lang="id-ID" dirty="0" smtClean="0"/>
              <a:t>Jurnal saat pembayaran angsuran I</a:t>
            </a:r>
          </a:p>
          <a:p>
            <a:pPr marL="0" indent="0">
              <a:buNone/>
            </a:pPr>
            <a:r>
              <a:rPr lang="id-ID" dirty="0"/>
              <a:t>	</a:t>
            </a:r>
            <a:r>
              <a:rPr lang="id-ID" dirty="0" smtClean="0"/>
              <a:t>Utang angsuran		Rp 20.000.000		-</a:t>
            </a:r>
          </a:p>
          <a:p>
            <a:pPr marL="0" indent="0">
              <a:buNone/>
            </a:pPr>
            <a:r>
              <a:rPr lang="id-ID" dirty="0"/>
              <a:t>	</a:t>
            </a:r>
            <a:r>
              <a:rPr lang="id-ID" dirty="0" smtClean="0"/>
              <a:t>Beban bunga		Rrp 7.200.000		-</a:t>
            </a:r>
          </a:p>
          <a:p>
            <a:pPr marL="0" indent="0">
              <a:buNone/>
            </a:pPr>
            <a:r>
              <a:rPr lang="id-ID" dirty="0"/>
              <a:t>	</a:t>
            </a:r>
            <a:r>
              <a:rPr lang="id-ID" dirty="0" smtClean="0"/>
              <a:t>	Kas		-		Rp 27.200.000</a:t>
            </a:r>
          </a:p>
          <a:p>
            <a:pPr marL="0" indent="0">
              <a:buNone/>
            </a:pPr>
            <a:r>
              <a:rPr lang="id-ID" dirty="0"/>
              <a:t>	</a:t>
            </a:r>
          </a:p>
        </p:txBody>
      </p:sp>
    </p:spTree>
    <p:extLst>
      <p:ext uri="{BB962C8B-B14F-4D97-AF65-F5344CB8AC3E}">
        <p14:creationId xmlns:p14="http://schemas.microsoft.com/office/powerpoint/2010/main" val="716298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smtClean="0"/>
              <a:t>PEROLEHAN MELALUI PERTUKARAN</a:t>
            </a:r>
            <a:endParaRPr lang="id-ID" sz="3200" dirty="0"/>
          </a:p>
        </p:txBody>
      </p:sp>
      <p:sp>
        <p:nvSpPr>
          <p:cNvPr id="3" name="Content Placeholder 2"/>
          <p:cNvSpPr>
            <a:spLocks noGrp="1"/>
          </p:cNvSpPr>
          <p:nvPr>
            <p:ph idx="1"/>
          </p:nvPr>
        </p:nvSpPr>
        <p:spPr>
          <a:xfrm>
            <a:off x="1066800" y="1773936"/>
            <a:ext cx="10058400" cy="4242816"/>
          </a:xfrm>
        </p:spPr>
        <p:txBody>
          <a:bodyPr>
            <a:normAutofit lnSpcReduction="10000"/>
          </a:bodyPr>
          <a:lstStyle/>
          <a:p>
            <a:r>
              <a:rPr lang="id-ID" dirty="0" smtClean="0"/>
              <a:t>Pertukaran aset sejenis</a:t>
            </a:r>
          </a:p>
          <a:p>
            <a:r>
              <a:rPr lang="id-ID" b="1" dirty="0" smtClean="0"/>
              <a:t>Akuntansi pertukaran untuk aktiva yang sejenis dengan laba</a:t>
            </a:r>
          </a:p>
          <a:p>
            <a:pPr marL="0" indent="0">
              <a:buNone/>
            </a:pPr>
            <a:r>
              <a:rPr lang="id-ID" dirty="0" smtClean="0"/>
              <a:t>PT. Wahid merupakan sebuah jasa pengangkutan dengan truk sejenis yang baru. Berdasarkan pembukuan, harga perolehan truk lama adalah Rp 60.000.000 telah disusutkan sebesar Rp 40.000.000 ditukar dengan truk baru yang nilai perolehannya Rp 80.000.000 dan kekurangannya dibayar tunai. Buatlah jurnal pertukaran truk jika harga tukar tambah aset lama Rp 24.000.000.</a:t>
            </a:r>
          </a:p>
          <a:p>
            <a:pPr marL="0" indent="0">
              <a:buNone/>
            </a:pPr>
            <a:r>
              <a:rPr lang="id-ID" dirty="0" smtClean="0"/>
              <a:t>Jurnal</a:t>
            </a:r>
          </a:p>
          <a:p>
            <a:pPr marL="0" indent="0">
              <a:buNone/>
            </a:pPr>
            <a:r>
              <a:rPr lang="id-ID" dirty="0"/>
              <a:t>	</a:t>
            </a:r>
            <a:r>
              <a:rPr lang="id-ID" dirty="0" smtClean="0"/>
              <a:t>Akumulasi penyusutan	Rp 40.000.000		-</a:t>
            </a:r>
          </a:p>
          <a:p>
            <a:pPr marL="0" indent="0">
              <a:buNone/>
            </a:pPr>
            <a:r>
              <a:rPr lang="id-ID" dirty="0"/>
              <a:t>	</a:t>
            </a:r>
            <a:r>
              <a:rPr lang="id-ID" dirty="0" smtClean="0"/>
              <a:t>Truk baru		Rp 80.000.00		-</a:t>
            </a:r>
          </a:p>
          <a:p>
            <a:pPr marL="0" indent="0">
              <a:buNone/>
            </a:pPr>
            <a:r>
              <a:rPr lang="id-ID" dirty="0"/>
              <a:t>	</a:t>
            </a:r>
            <a:r>
              <a:rPr lang="id-ID" dirty="0" smtClean="0"/>
              <a:t>	Kas 			-	Rp 56.000.000</a:t>
            </a:r>
          </a:p>
          <a:p>
            <a:pPr marL="0" indent="0">
              <a:buNone/>
            </a:pPr>
            <a:r>
              <a:rPr lang="id-ID" dirty="0"/>
              <a:t>	</a:t>
            </a:r>
            <a:r>
              <a:rPr lang="id-ID" dirty="0" smtClean="0"/>
              <a:t>	Truk lama		-	Rp 60.000.000	</a:t>
            </a:r>
          </a:p>
          <a:p>
            <a:pPr marL="0" indent="0">
              <a:buNone/>
            </a:pPr>
            <a:r>
              <a:rPr lang="id-ID" dirty="0"/>
              <a:t>	</a:t>
            </a:r>
            <a:r>
              <a:rPr lang="id-ID" dirty="0" smtClean="0"/>
              <a:t>	Laba			-	Rp   4.000.000</a:t>
            </a:r>
          </a:p>
          <a:p>
            <a:pPr marL="0" indent="0">
              <a:buNone/>
            </a:pPr>
            <a:endParaRPr lang="id-ID" dirty="0"/>
          </a:p>
        </p:txBody>
      </p:sp>
    </p:spTree>
    <p:extLst>
      <p:ext uri="{BB962C8B-B14F-4D97-AF65-F5344CB8AC3E}">
        <p14:creationId xmlns:p14="http://schemas.microsoft.com/office/powerpoint/2010/main" val="2011667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a:t>PEROLEHAN MELALUI PERTUKARAN</a:t>
            </a:r>
          </a:p>
        </p:txBody>
      </p:sp>
      <p:sp>
        <p:nvSpPr>
          <p:cNvPr id="3" name="Content Placeholder 2"/>
          <p:cNvSpPr>
            <a:spLocks noGrp="1"/>
          </p:cNvSpPr>
          <p:nvPr>
            <p:ph idx="1"/>
          </p:nvPr>
        </p:nvSpPr>
        <p:spPr>
          <a:xfrm>
            <a:off x="932688" y="1828800"/>
            <a:ext cx="10192512" cy="4389120"/>
          </a:xfrm>
        </p:spPr>
        <p:txBody>
          <a:bodyPr/>
          <a:lstStyle/>
          <a:p>
            <a:r>
              <a:rPr lang="id-ID" b="1" dirty="0"/>
              <a:t>Akuntansi pertukaran untuk aktiva yang sejenis dengan </a:t>
            </a:r>
            <a:r>
              <a:rPr lang="id-ID" b="1" dirty="0" smtClean="0"/>
              <a:t>rugi</a:t>
            </a:r>
            <a:endParaRPr lang="id-ID" b="1" dirty="0"/>
          </a:p>
          <a:p>
            <a:pPr marL="0" indent="0">
              <a:buNone/>
            </a:pPr>
            <a:r>
              <a:rPr lang="id-ID" dirty="0"/>
              <a:t>PT. Wahid merupakan sebuah jasa pengangkutan dengan truk sejenis yang baru. Berdasarkan pembukuan, harga perolehan truk lama adalah Rp 60.000.000 telah disusutkan sebesar Rp 40.000.000 ditukar dengan truk baru yang nilai perolehannya Rp 80.000.000 dan kekurangannya dibayar tunai. Buatlah jurnal pertukaran truk jika harga tukar tambah aset lama Rp </a:t>
            </a:r>
            <a:r>
              <a:rPr lang="id-ID" dirty="0" smtClean="0"/>
              <a:t>18.000.000.</a:t>
            </a:r>
          </a:p>
          <a:p>
            <a:pPr marL="0" indent="0">
              <a:buNone/>
            </a:pPr>
            <a:r>
              <a:rPr lang="id-ID" dirty="0" smtClean="0"/>
              <a:t>Jurnal</a:t>
            </a:r>
          </a:p>
          <a:p>
            <a:pPr marL="0" indent="0">
              <a:buNone/>
            </a:pPr>
            <a:r>
              <a:rPr lang="id-ID" dirty="0"/>
              <a:t>	</a:t>
            </a:r>
            <a:r>
              <a:rPr lang="id-ID" dirty="0" smtClean="0"/>
              <a:t>Akumulasi penyusutan		Rp 40.000.000		-</a:t>
            </a:r>
          </a:p>
          <a:p>
            <a:pPr marL="0" indent="0">
              <a:buNone/>
            </a:pPr>
            <a:r>
              <a:rPr lang="id-ID" dirty="0"/>
              <a:t>	</a:t>
            </a:r>
            <a:r>
              <a:rPr lang="id-ID" dirty="0" smtClean="0"/>
              <a:t>Truk baru			Rp 80.000.000		-</a:t>
            </a:r>
          </a:p>
          <a:p>
            <a:pPr marL="0" indent="0">
              <a:buNone/>
            </a:pPr>
            <a:r>
              <a:rPr lang="id-ID" dirty="0"/>
              <a:t>	</a:t>
            </a:r>
            <a:r>
              <a:rPr lang="id-ID" dirty="0" smtClean="0"/>
              <a:t>Rugi Pertukaran			Rp   2.000.000		-</a:t>
            </a:r>
          </a:p>
          <a:p>
            <a:pPr marL="0" indent="0">
              <a:buNone/>
            </a:pPr>
            <a:r>
              <a:rPr lang="id-ID" dirty="0"/>
              <a:t>	</a:t>
            </a:r>
            <a:r>
              <a:rPr lang="id-ID" dirty="0" smtClean="0"/>
              <a:t>	Truk lama			-		Rp 60.000.000</a:t>
            </a:r>
          </a:p>
          <a:p>
            <a:pPr marL="0" indent="0">
              <a:buNone/>
            </a:pPr>
            <a:r>
              <a:rPr lang="id-ID" dirty="0"/>
              <a:t>	</a:t>
            </a:r>
            <a:r>
              <a:rPr lang="id-ID" dirty="0" smtClean="0"/>
              <a:t>	Kas				-		Rp 62.000.000</a:t>
            </a:r>
          </a:p>
          <a:p>
            <a:pPr marL="0" indent="0">
              <a:buNone/>
            </a:pPr>
            <a:endParaRPr lang="id-ID" b="1" dirty="0"/>
          </a:p>
        </p:txBody>
      </p:sp>
    </p:spTree>
    <p:extLst>
      <p:ext uri="{BB962C8B-B14F-4D97-AF65-F5344CB8AC3E}">
        <p14:creationId xmlns:p14="http://schemas.microsoft.com/office/powerpoint/2010/main" val="3992413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021614"/>
          </a:xfrm>
        </p:spPr>
        <p:txBody>
          <a:bodyPr>
            <a:normAutofit/>
          </a:bodyPr>
          <a:lstStyle/>
          <a:p>
            <a:pPr algn="ctr"/>
            <a:r>
              <a:rPr lang="id-ID" sz="3200" dirty="0" smtClean="0"/>
              <a:t>PEROLEHAN MELALUI PERTUKARAN TIDAK SEJENIS</a:t>
            </a:r>
            <a:endParaRPr lang="id-ID" sz="3200" dirty="0"/>
          </a:p>
        </p:txBody>
      </p:sp>
      <p:sp>
        <p:nvSpPr>
          <p:cNvPr id="3" name="Content Placeholder 2"/>
          <p:cNvSpPr>
            <a:spLocks noGrp="1"/>
          </p:cNvSpPr>
          <p:nvPr>
            <p:ph idx="1"/>
          </p:nvPr>
        </p:nvSpPr>
        <p:spPr>
          <a:xfrm>
            <a:off x="1066800" y="1664208"/>
            <a:ext cx="10058400" cy="4370832"/>
          </a:xfrm>
        </p:spPr>
        <p:txBody>
          <a:bodyPr/>
          <a:lstStyle/>
          <a:p>
            <a:r>
              <a:rPr lang="id-ID" dirty="0" smtClean="0"/>
              <a:t>Contoh </a:t>
            </a:r>
          </a:p>
          <a:p>
            <a:pPr marL="0" indent="0">
              <a:buNone/>
            </a:pPr>
            <a:r>
              <a:rPr lang="id-ID" dirty="0" smtClean="0"/>
              <a:t>Pada tanggal 1 April 2011 PT. DUO mengadakan transaksi pertukaran tanah seluas 2.000 meter persegi dengan mesin seharga Rp 500.000.000. Untuk pertukaran ini, PT.DUO menerima kas sebesar Rp 90.000.000</a:t>
            </a:r>
          </a:p>
          <a:p>
            <a:pPr marL="0" indent="0">
              <a:buNone/>
            </a:pPr>
            <a:r>
              <a:rPr lang="id-ID" dirty="0" smtClean="0"/>
              <a:t>Jurnal</a:t>
            </a:r>
          </a:p>
          <a:p>
            <a:pPr marL="0" indent="0">
              <a:buNone/>
            </a:pPr>
            <a:r>
              <a:rPr lang="id-ID" dirty="0"/>
              <a:t>	</a:t>
            </a:r>
            <a:r>
              <a:rPr lang="id-ID" dirty="0" smtClean="0"/>
              <a:t>Mesin		Rp 500.000.000		-</a:t>
            </a:r>
          </a:p>
          <a:p>
            <a:pPr marL="0" indent="0">
              <a:buNone/>
            </a:pPr>
            <a:r>
              <a:rPr lang="id-ID" dirty="0"/>
              <a:t>	</a:t>
            </a:r>
            <a:r>
              <a:rPr lang="id-ID" dirty="0" smtClean="0"/>
              <a:t>Kas		Rp   90.000.000		-</a:t>
            </a:r>
          </a:p>
          <a:p>
            <a:pPr marL="0" indent="0">
              <a:buNone/>
            </a:pPr>
            <a:r>
              <a:rPr lang="id-ID" dirty="0"/>
              <a:t>	</a:t>
            </a:r>
            <a:r>
              <a:rPr lang="id-ID" dirty="0" smtClean="0"/>
              <a:t>	Tanah		-		Rp 590.000.000</a:t>
            </a:r>
            <a:endParaRPr lang="id-ID" dirty="0"/>
          </a:p>
        </p:txBody>
      </p:sp>
    </p:spTree>
    <p:extLst>
      <p:ext uri="{BB962C8B-B14F-4D97-AF65-F5344CB8AC3E}">
        <p14:creationId xmlns:p14="http://schemas.microsoft.com/office/powerpoint/2010/main" val="3734762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smtClean="0"/>
              <a:t>PEROLEHAN MELALUI HIBAH </a:t>
            </a:r>
            <a:endParaRPr lang="id-ID" sz="3200" dirty="0"/>
          </a:p>
        </p:txBody>
      </p:sp>
      <p:sp>
        <p:nvSpPr>
          <p:cNvPr id="3" name="Content Placeholder 2"/>
          <p:cNvSpPr>
            <a:spLocks noGrp="1"/>
          </p:cNvSpPr>
          <p:nvPr>
            <p:ph idx="1"/>
          </p:nvPr>
        </p:nvSpPr>
        <p:spPr>
          <a:xfrm>
            <a:off x="1066800" y="1792224"/>
            <a:ext cx="10058400" cy="4352544"/>
          </a:xfrm>
        </p:spPr>
        <p:txBody>
          <a:bodyPr>
            <a:normAutofit fontScale="92500"/>
          </a:bodyPr>
          <a:lstStyle/>
          <a:p>
            <a:r>
              <a:rPr lang="id-ID" dirty="0" smtClean="0"/>
              <a:t>Dalam perolehan secara hibah, bantuan, secara langsung dihubungkan dengan perlakuan akuntansi pajak. Terhadap aset tetap yang diperoleh dari danan sumbangan harus dicatat sebesar harga taksiran atau harga pasar yang layak dengan mengkreditkan akun modal yang berasal dari sumbangan atau modal donasi.</a:t>
            </a:r>
          </a:p>
          <a:p>
            <a:r>
              <a:rPr lang="id-ID" dirty="0" smtClean="0"/>
              <a:t>Modal Donasi dari sisi akuntansi pajak mengacu pada Pasal 10 ayat 4 Undang-Undang Pajak Penghasilan yang mengatur berikut ini.</a:t>
            </a:r>
          </a:p>
          <a:p>
            <a:pPr marL="342900" indent="-342900">
              <a:buFont typeface="+mj-lt"/>
              <a:buAutoNum type="arabicPeriod"/>
            </a:pPr>
            <a:r>
              <a:rPr lang="id-ID" dirty="0" smtClean="0"/>
              <a:t>Apabila terjadi pengalihan harta berupa bantuan, sumbangan, harta hibah, atau warisan, syarat yang harus dipenuhi berdasarkan Pasal 4 ayat (3) huruf a dan huruf b adalah:</a:t>
            </a:r>
          </a:p>
          <a:p>
            <a:pPr marL="342900" indent="-342900">
              <a:buFont typeface="+mj-lt"/>
              <a:buAutoNum type="alphaLcParenR"/>
            </a:pPr>
            <a:r>
              <a:rPr lang="id-ID" dirty="0" smtClean="0"/>
              <a:t>1. Bantuan atau sumbangan</a:t>
            </a:r>
          </a:p>
          <a:p>
            <a:pPr marL="0" indent="0">
              <a:buNone/>
            </a:pPr>
            <a:r>
              <a:rPr lang="id-ID" dirty="0"/>
              <a:t> </a:t>
            </a:r>
            <a:r>
              <a:rPr lang="id-ID" dirty="0" smtClean="0"/>
              <a:t>     2. Harta hibahan yang diterima oleh keluarga sedarah dalam garis keturunan lurus satu derajat, dan oleh badan keagamaan, badan pendidikan, badan sosial, atau pengasuhan kecil, termasuk koperasi yang ditetapkan oleh Menteri Keuangan.</a:t>
            </a:r>
          </a:p>
          <a:p>
            <a:pPr marL="0" indent="0">
              <a:buNone/>
            </a:pPr>
            <a:r>
              <a:rPr lang="id-ID" dirty="0" smtClean="0"/>
              <a:t>b)   warisan</a:t>
            </a:r>
            <a:endParaRPr lang="id-ID" dirty="0"/>
          </a:p>
        </p:txBody>
      </p:sp>
    </p:spTree>
    <p:extLst>
      <p:ext uri="{BB962C8B-B14F-4D97-AF65-F5344CB8AC3E}">
        <p14:creationId xmlns:p14="http://schemas.microsoft.com/office/powerpoint/2010/main" val="1890993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3200" dirty="0"/>
              <a:t>PEROLEHAN MELALUI HIBAH</a:t>
            </a:r>
            <a:r>
              <a:rPr lang="id-ID" dirty="0"/>
              <a:t> </a:t>
            </a:r>
          </a:p>
        </p:txBody>
      </p:sp>
      <p:sp>
        <p:nvSpPr>
          <p:cNvPr id="3" name="Content Placeholder 2"/>
          <p:cNvSpPr>
            <a:spLocks noGrp="1"/>
          </p:cNvSpPr>
          <p:nvPr>
            <p:ph idx="1"/>
          </p:nvPr>
        </p:nvSpPr>
        <p:spPr>
          <a:xfrm>
            <a:off x="1066800" y="1810512"/>
            <a:ext cx="10058400" cy="4224528"/>
          </a:xfrm>
        </p:spPr>
        <p:txBody>
          <a:bodyPr/>
          <a:lstStyle/>
          <a:p>
            <a:r>
              <a:rPr lang="id-ID" dirty="0" smtClean="0"/>
              <a:t>Jurnal pencatatan aset yang sesuai syarat pasal 4 ayat (3)</a:t>
            </a:r>
          </a:p>
          <a:p>
            <a:pPr marL="0" indent="0">
              <a:buNone/>
            </a:pPr>
            <a:r>
              <a:rPr lang="id-ID" dirty="0"/>
              <a:t>	</a:t>
            </a:r>
            <a:r>
              <a:rPr lang="id-ID" dirty="0" smtClean="0"/>
              <a:t>Kas &amp; bank 	Rp 300.000.000		-</a:t>
            </a:r>
          </a:p>
          <a:p>
            <a:pPr marL="0" indent="0">
              <a:buNone/>
            </a:pPr>
            <a:r>
              <a:rPr lang="id-ID" dirty="0"/>
              <a:t>	</a:t>
            </a:r>
            <a:r>
              <a:rPr lang="id-ID" dirty="0" smtClean="0"/>
              <a:t>	Modal Donasi	-		Rp 300.000.000</a:t>
            </a:r>
          </a:p>
          <a:p>
            <a:r>
              <a:rPr lang="id-ID" dirty="0" smtClean="0"/>
              <a:t>Jurnal jika tidak memenuhi syarat sesuai pasal 4 ayat (3)</a:t>
            </a:r>
          </a:p>
          <a:p>
            <a:pPr marL="0" indent="0">
              <a:buNone/>
            </a:pPr>
            <a:r>
              <a:rPr lang="id-ID" dirty="0" smtClean="0"/>
              <a:t>Bantuan yang tidak memenuhi syarat dianggap sebagai penghasilan kena pajak.</a:t>
            </a:r>
          </a:p>
          <a:p>
            <a:pPr marL="0" indent="0">
              <a:buNone/>
            </a:pPr>
            <a:r>
              <a:rPr lang="id-ID" dirty="0"/>
              <a:t>	</a:t>
            </a:r>
            <a:r>
              <a:rPr lang="id-ID" dirty="0" smtClean="0"/>
              <a:t>Kas &amp; bank 	Rp 300.000.000		-</a:t>
            </a:r>
          </a:p>
          <a:p>
            <a:pPr marL="0" indent="0">
              <a:buNone/>
            </a:pPr>
            <a:r>
              <a:rPr lang="id-ID" dirty="0"/>
              <a:t>	</a:t>
            </a:r>
            <a:r>
              <a:rPr lang="id-ID" dirty="0" smtClean="0"/>
              <a:t>	Penghasilan sumbangan	Rp 300.000.000</a:t>
            </a:r>
          </a:p>
        </p:txBody>
      </p:sp>
    </p:spTree>
    <p:extLst>
      <p:ext uri="{BB962C8B-B14F-4D97-AF65-F5344CB8AC3E}">
        <p14:creationId xmlns:p14="http://schemas.microsoft.com/office/powerpoint/2010/main" val="4213833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PENYUSUTAN ASET TETAP</a:t>
            </a:r>
            <a:endParaRPr lang="id-ID" dirty="0"/>
          </a:p>
        </p:txBody>
      </p:sp>
      <p:sp>
        <p:nvSpPr>
          <p:cNvPr id="3" name="Content Placeholder 2"/>
          <p:cNvSpPr>
            <a:spLocks noGrp="1"/>
          </p:cNvSpPr>
          <p:nvPr>
            <p:ph idx="1"/>
          </p:nvPr>
        </p:nvSpPr>
        <p:spPr/>
        <p:txBody>
          <a:bodyPr>
            <a:normAutofit lnSpcReduction="10000"/>
          </a:bodyPr>
          <a:lstStyle/>
          <a:p>
            <a:r>
              <a:rPr lang="id-ID" dirty="0" smtClean="0"/>
              <a:t>Sesuai pasal 11 Undang-Undang Pajak Penghasilan, penyusutan atas pengeluaran untuk pembelian, pendirian, penambahan, perbaikan, atau perubahan harta berwujud, kecuali tanah yang berstatus hak milik, hak guna bangunan, hak guna usaha, dan hak pakai, yang dimiliki dan digunakan untuk mendapatkan, menagih, dan memelihara penghasilan yang mempunyai masa manfaat lebih dari 1 (satu tahun) dilakukan dalam bagian-bagian yang sama besar masa manfaat yang telah ditentukan bagi harta tersebut.</a:t>
            </a:r>
          </a:p>
          <a:p>
            <a:r>
              <a:rPr lang="id-ID" dirty="0" smtClean="0"/>
              <a:t>Dalam pengaturan penyusutan tersebut, persyaratan aset yang dapat disusutkan menurut ketentuan perpajakan meliputi:</a:t>
            </a:r>
          </a:p>
          <a:p>
            <a:pPr marL="342900" indent="-342900">
              <a:buFont typeface="+mj-lt"/>
              <a:buAutoNum type="arabicPeriod"/>
            </a:pPr>
            <a:r>
              <a:rPr lang="id-ID" dirty="0" smtClean="0"/>
              <a:t>Harta yang dapat disusutkan adalah harta berwujud</a:t>
            </a:r>
          </a:p>
          <a:p>
            <a:pPr marL="342900" indent="-342900">
              <a:buFont typeface="+mj-lt"/>
              <a:buAutoNum type="arabicPeriod"/>
            </a:pPr>
            <a:r>
              <a:rPr lang="id-ID" dirty="0" smtClean="0"/>
              <a:t>Harta tersebut mempunyai masa manfaat lebih dari (satu) tahun</a:t>
            </a:r>
          </a:p>
          <a:p>
            <a:pPr marL="342900" indent="-342900">
              <a:buFont typeface="+mj-lt"/>
              <a:buAutoNum type="arabicPeriod"/>
            </a:pPr>
            <a:r>
              <a:rPr lang="id-ID" dirty="0" smtClean="0"/>
              <a:t>Harta tersebut digunakan untuk mendapatkan, menagih, dan memelihara penghasilan.</a:t>
            </a:r>
            <a:endParaRPr lang="id-ID" dirty="0"/>
          </a:p>
        </p:txBody>
      </p:sp>
    </p:spTree>
    <p:extLst>
      <p:ext uri="{BB962C8B-B14F-4D97-AF65-F5344CB8AC3E}">
        <p14:creationId xmlns:p14="http://schemas.microsoft.com/office/powerpoint/2010/main" val="2743529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PENYUSUTAN ASET TETAP</a:t>
            </a:r>
          </a:p>
        </p:txBody>
      </p:sp>
      <p:sp>
        <p:nvSpPr>
          <p:cNvPr id="3" name="Content Placeholder 2"/>
          <p:cNvSpPr>
            <a:spLocks noGrp="1"/>
          </p:cNvSpPr>
          <p:nvPr>
            <p:ph idx="1"/>
          </p:nvPr>
        </p:nvSpPr>
        <p:spPr/>
        <p:txBody>
          <a:bodyPr/>
          <a:lstStyle/>
          <a:p>
            <a:r>
              <a:rPr lang="id-ID" dirty="0" smtClean="0"/>
              <a:t>Terdapat pula aset tetap yang menurut akuntansi dapat disusutkan, tetap menurut akuntansi pajak tidak dapat disusutkan, yaitu:</a:t>
            </a:r>
          </a:p>
          <a:p>
            <a:pPr marL="342900" indent="-342900">
              <a:buFont typeface="+mj-lt"/>
              <a:buAutoNum type="arabicPeriod"/>
            </a:pPr>
            <a:r>
              <a:rPr lang="id-ID" dirty="0" smtClean="0"/>
              <a:t>Aset tetap perusahaan berupa kendaraan yang dikuasai dan dibawa pulang pegawai, termasuk juga yang ada di daerah terpencil</a:t>
            </a:r>
          </a:p>
          <a:p>
            <a:pPr marL="342900" indent="-342900">
              <a:buFont typeface="+mj-lt"/>
              <a:buAutoNum type="arabicPeriod"/>
            </a:pPr>
            <a:r>
              <a:rPr lang="id-ID" dirty="0" smtClean="0"/>
              <a:t>Aset tetap perusahaan berup arumah yang terletak bukan di daerah terpencil yang ditempati pegawai yang tidak diberi tunjangan oleh perusahaan.</a:t>
            </a:r>
          </a:p>
          <a:p>
            <a:pPr marL="0" indent="0">
              <a:buNone/>
            </a:pPr>
            <a:r>
              <a:rPr lang="id-ID" dirty="0" smtClean="0"/>
              <a:t>Dengan demikian, harta yang dimiliki perusahaan tetapi tidak digunakan untuk mendapatkan, menagih, atau memelihara penghasilan karena tidak memenuhi syarat di atas, tidak boleh disusutkan.</a:t>
            </a:r>
            <a:endParaRPr lang="id-ID" dirty="0"/>
          </a:p>
        </p:txBody>
      </p:sp>
    </p:spTree>
    <p:extLst>
      <p:ext uri="{BB962C8B-B14F-4D97-AF65-F5344CB8AC3E}">
        <p14:creationId xmlns:p14="http://schemas.microsoft.com/office/powerpoint/2010/main" val="41796466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131342"/>
          </a:xfrm>
        </p:spPr>
        <p:txBody>
          <a:bodyPr/>
          <a:lstStyle/>
          <a:p>
            <a:pPr algn="ctr"/>
            <a:r>
              <a:rPr lang="id-ID" dirty="0" smtClean="0"/>
              <a:t>Metode Penyusutan</a:t>
            </a:r>
            <a:endParaRPr lang="id-ID" dirty="0"/>
          </a:p>
        </p:txBody>
      </p:sp>
      <p:sp>
        <p:nvSpPr>
          <p:cNvPr id="3" name="Content Placeholder 2"/>
          <p:cNvSpPr>
            <a:spLocks noGrp="1"/>
          </p:cNvSpPr>
          <p:nvPr>
            <p:ph idx="1"/>
          </p:nvPr>
        </p:nvSpPr>
        <p:spPr>
          <a:xfrm>
            <a:off x="1066800" y="1773936"/>
            <a:ext cx="10058400" cy="4261104"/>
          </a:xfrm>
        </p:spPr>
        <p:txBody>
          <a:bodyPr>
            <a:normAutofit/>
          </a:bodyPr>
          <a:lstStyle/>
          <a:p>
            <a:pPr marL="274320" lvl="1" indent="0">
              <a:buNone/>
            </a:pPr>
            <a:r>
              <a:rPr lang="id-ID" sz="1800" dirty="0" smtClean="0"/>
              <a:t>Metode penyusutan menurut ketentuan perundang-undangan perpajakan sebagaimana telah diatur dalam pasal 11 Undang-Undang Pajak Penghasilan.</a:t>
            </a:r>
          </a:p>
          <a:p>
            <a:pPr marL="617220" lvl="1" indent="-342900">
              <a:buFont typeface="+mj-lt"/>
              <a:buAutoNum type="arabicPeriod"/>
            </a:pPr>
            <a:r>
              <a:rPr lang="id-ID" sz="1800" dirty="0" smtClean="0"/>
              <a:t>Metode garis lurus, atau metode saldo menurun untuk aset tetap berwujud non bangunan.</a:t>
            </a:r>
          </a:p>
          <a:p>
            <a:pPr marL="617220" lvl="1" indent="-342900">
              <a:buFont typeface="+mj-lt"/>
              <a:buAutoNum type="arabicPeriod"/>
            </a:pPr>
            <a:r>
              <a:rPr lang="id-ID" sz="1800" dirty="0" smtClean="0"/>
              <a:t>Metode garis lurus untuk aset tetap berwujud berupa bangunan</a:t>
            </a:r>
            <a:endParaRPr lang="id-ID" sz="1800" dirty="0"/>
          </a:p>
        </p:txBody>
      </p:sp>
    </p:spTree>
    <p:extLst>
      <p:ext uri="{BB962C8B-B14F-4D97-AF65-F5344CB8AC3E}">
        <p14:creationId xmlns:p14="http://schemas.microsoft.com/office/powerpoint/2010/main" val="4005352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Metode Penyusutan</a:t>
            </a:r>
          </a:p>
        </p:txBody>
      </p:sp>
      <p:sp>
        <p:nvSpPr>
          <p:cNvPr id="3" name="Content Placeholder 2"/>
          <p:cNvSpPr>
            <a:spLocks noGrp="1"/>
          </p:cNvSpPr>
          <p:nvPr>
            <p:ph idx="1"/>
          </p:nvPr>
        </p:nvSpPr>
        <p:spPr/>
        <p:txBody>
          <a:bodyPr/>
          <a:lstStyle/>
          <a:p>
            <a:r>
              <a:rPr lang="id-ID" dirty="0" smtClean="0"/>
              <a:t>Metode Garis lurus</a:t>
            </a:r>
          </a:p>
          <a:p>
            <a:pPr marL="0" indent="0">
              <a:buNone/>
            </a:pPr>
            <a:r>
              <a:rPr lang="id-ID" dirty="0" smtClean="0"/>
              <a:t>Penyusutan = Harga perolehan – Nilai Residu / Umur ekonomis</a:t>
            </a:r>
          </a:p>
          <a:p>
            <a:pPr marL="0" indent="0">
              <a:buNone/>
            </a:pPr>
            <a:r>
              <a:rPr lang="id-ID" dirty="0" smtClean="0"/>
              <a:t>Contoh soal:</a:t>
            </a:r>
          </a:p>
          <a:p>
            <a:pPr marL="0" indent="0">
              <a:buNone/>
            </a:pPr>
            <a:r>
              <a:rPr lang="id-ID" dirty="0" smtClean="0"/>
              <a:t>Sebuah peralatan yang diperoleh pada tahun 2009 dengan harga perolehan Rp 40.000.000 dan emur ekonomis 5 tahun serta nilai residu Rp 5.000.000.</a:t>
            </a:r>
          </a:p>
          <a:p>
            <a:pPr marL="0" indent="0">
              <a:buNone/>
            </a:pPr>
            <a:r>
              <a:rPr lang="id-ID" dirty="0" smtClean="0"/>
              <a:t>Hitunglah besar penyusutan tahun pertama hinga tahun ke lima.</a:t>
            </a:r>
          </a:p>
          <a:p>
            <a:pPr marL="0" indent="0">
              <a:buNone/>
            </a:pPr>
            <a:endParaRPr lang="id-ID" dirty="0"/>
          </a:p>
        </p:txBody>
      </p:sp>
    </p:spTree>
    <p:extLst>
      <p:ext uri="{BB962C8B-B14F-4D97-AF65-F5344CB8AC3E}">
        <p14:creationId xmlns:p14="http://schemas.microsoft.com/office/powerpoint/2010/main" val="2348475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Metode Penyusutan</a:t>
            </a:r>
            <a:endParaRPr lang="id-ID" dirty="0"/>
          </a:p>
        </p:txBody>
      </p:sp>
      <p:sp>
        <p:nvSpPr>
          <p:cNvPr id="3" name="Content Placeholder 2"/>
          <p:cNvSpPr>
            <a:spLocks noGrp="1"/>
          </p:cNvSpPr>
          <p:nvPr>
            <p:ph idx="1"/>
          </p:nvPr>
        </p:nvSpPr>
        <p:spPr/>
        <p:txBody>
          <a:bodyPr/>
          <a:lstStyle/>
          <a:p>
            <a:r>
              <a:rPr lang="id-ID" dirty="0" smtClean="0"/>
              <a:t>Metode Saldo Menurun Ganda:</a:t>
            </a:r>
          </a:p>
          <a:p>
            <a:pPr marL="0" indent="0">
              <a:buNone/>
            </a:pPr>
            <a:r>
              <a:rPr lang="id-ID" dirty="0" smtClean="0"/>
              <a:t>Pada metode ini, penyusutan dihitung dengan mengalikan tarif tetap dengan nilai buku. Tarif ini besarnya sama dengan dua kali besarnya tarif penyusutan metode garis lurus.</a:t>
            </a:r>
          </a:p>
          <a:p>
            <a:pPr marL="0" indent="0">
              <a:buNone/>
            </a:pPr>
            <a:r>
              <a:rPr lang="id-ID" smtClean="0"/>
              <a:t>Biaya penyusutan	= tarif penyusutan x harga sisa buku awal periode</a:t>
            </a:r>
            <a:endParaRPr lang="id-ID" dirty="0" smtClean="0"/>
          </a:p>
          <a:p>
            <a:pPr marL="0" indent="0">
              <a:buNone/>
            </a:pPr>
            <a:r>
              <a:rPr lang="id-ID" dirty="0" smtClean="0"/>
              <a:t> </a:t>
            </a:r>
            <a:endParaRPr lang="id-ID" dirty="0"/>
          </a:p>
        </p:txBody>
      </p:sp>
    </p:spTree>
    <p:extLst>
      <p:ext uri="{BB962C8B-B14F-4D97-AF65-F5344CB8AC3E}">
        <p14:creationId xmlns:p14="http://schemas.microsoft.com/office/powerpoint/2010/main" val="12196192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435</TotalTime>
  <Words>1229</Words>
  <Application>Microsoft Office PowerPoint</Application>
  <PresentationFormat>Widescreen</PresentationFormat>
  <Paragraphs>144</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Century Gothic</vt:lpstr>
      <vt:lpstr>Garamond</vt:lpstr>
      <vt:lpstr>Savon</vt:lpstr>
      <vt:lpstr>NERACA/ LAP POSISI KEU  AKUNTANSI ASET TETAP BERWUJUD </vt:lpstr>
      <vt:lpstr>TUJUAN KBM</vt:lpstr>
      <vt:lpstr>PENGERTIAN ASET</vt:lpstr>
      <vt:lpstr>Aset</vt:lpstr>
      <vt:lpstr>MACAM ASET TETAP</vt:lpstr>
      <vt:lpstr>PowerPoint Presentation</vt:lpstr>
      <vt:lpstr>PENGAKUAN ASET TETAP</vt:lpstr>
      <vt:lpstr>PENILAIAN AKTIVA TETAP</vt:lpstr>
      <vt:lpstr>Perolehan Gabungan</vt:lpstr>
      <vt:lpstr>Perhitungan perolehan secara gabungan </vt:lpstr>
      <vt:lpstr>PEROLEHAN SECARA ANGSURAN</vt:lpstr>
      <vt:lpstr>Perhitungan Perolehan Aset Tetap Secara Angsuran</vt:lpstr>
      <vt:lpstr>PEROLEHAN MELALUI PERTUKARAN</vt:lpstr>
      <vt:lpstr>PEROLEHAN MELALUI PERTUKARAN</vt:lpstr>
      <vt:lpstr>PEROLEHAN MELALUI PERTUKARAN TIDAK SEJENIS</vt:lpstr>
      <vt:lpstr>PEROLEHAN MELALUI HIBAH </vt:lpstr>
      <vt:lpstr>PEROLEHAN MELALUI HIBAH </vt:lpstr>
      <vt:lpstr>PENYUSUTAN ASET TETAP</vt:lpstr>
      <vt:lpstr>PENYUSUTAN ASET TETAP</vt:lpstr>
      <vt:lpstr>Metode Penyusutan</vt:lpstr>
      <vt:lpstr>Metode Penyusutan</vt:lpstr>
      <vt:lpstr>Metode Penyusutan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NERACA/ LAP POSISI KEU  AKUNTANSI ASET TETAP BERWUJUD</dc:title>
  <dc:creator>Acer</dc:creator>
  <cp:lastModifiedBy>Acer</cp:lastModifiedBy>
  <cp:revision>33</cp:revision>
  <dcterms:created xsi:type="dcterms:W3CDTF">2017-10-13T13:02:39Z</dcterms:created>
  <dcterms:modified xsi:type="dcterms:W3CDTF">2017-10-16T15:09:19Z</dcterms:modified>
</cp:coreProperties>
</file>