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84" r:id="rId1"/>
  </p:sldMasterIdLst>
  <p:notesMasterIdLst>
    <p:notesMasterId r:id="rId18"/>
  </p:notesMasterIdLst>
  <p:sldIdLst>
    <p:sldId id="256" r:id="rId2"/>
    <p:sldId id="260" r:id="rId3"/>
    <p:sldId id="261" r:id="rId4"/>
    <p:sldId id="262" r:id="rId5"/>
    <p:sldId id="268" r:id="rId6"/>
    <p:sldId id="269" r:id="rId7"/>
    <p:sldId id="270" r:id="rId8"/>
    <p:sldId id="271" r:id="rId9"/>
    <p:sldId id="272" r:id="rId10"/>
    <p:sldId id="273" r:id="rId11"/>
    <p:sldId id="263" r:id="rId12"/>
    <p:sldId id="274" r:id="rId13"/>
    <p:sldId id="264" r:id="rId14"/>
    <p:sldId id="265" r:id="rId15"/>
    <p:sldId id="266" r:id="rId16"/>
    <p:sldId id="26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3707" autoAdjust="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C7B-6C72-4FBB-87DF-2BD2CB7DC1E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A795-6F94-4A96-B820-B9038480D0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49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your classroom colors different than what you see in this template? That’s OK! Click on Design -&gt; Variants (the down arrow) -&gt; Pick the color scheme that works for you!</a:t>
            </a:r>
          </a:p>
          <a:p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 free to change any “You will…” and “I will…” statements to ensure they align with your classroom procedures and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A795-6F94-4A96-B820-B9038480D04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546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78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8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7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5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2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2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0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24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61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81F489-B701-4C74-9747-27C8656A8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latin typeface="Rockwell" panose="02060603020205020403" pitchFamily="18" charset="0"/>
              </a:rPr>
              <a:t>Eksplorasi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br>
              <a:rPr lang="en-US" dirty="0" smtClean="0">
                <a:latin typeface="Rockwell" panose="02060603020205020403" pitchFamily="18" charset="0"/>
              </a:rPr>
            </a:br>
            <a:r>
              <a:rPr lang="en-US" dirty="0" err="1" smtClean="0">
                <a:latin typeface="Rockwell" panose="02060603020205020403" pitchFamily="18" charset="0"/>
              </a:rPr>
              <a:t>bahan</a:t>
            </a:r>
            <a:r>
              <a:rPr lang="en-US" dirty="0" smtClean="0">
                <a:latin typeface="Rockwell" panose="02060603020205020403" pitchFamily="18" charset="0"/>
              </a:rPr>
              <a:t> ajar</a:t>
            </a:r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D699F35-1401-4ECD-9F96-7017DB9FA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Apa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yang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harus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dilakukan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mengeksploreasi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bahan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ajar?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906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144" y="231140"/>
            <a:ext cx="9875520" cy="1356360"/>
          </a:xfrm>
        </p:spPr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1. </a:t>
            </a:r>
            <a:r>
              <a:rPr lang="en-US" dirty="0" err="1" smtClean="0">
                <a:latin typeface="Rockwell" panose="02060603020205020403" pitchFamily="18" charset="0"/>
              </a:rPr>
              <a:t>Mengkolektif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ragam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Bahan</a:t>
            </a:r>
            <a:r>
              <a:rPr lang="en-US" dirty="0" smtClean="0">
                <a:latin typeface="Rockwell" panose="02060603020205020403" pitchFamily="18" charset="0"/>
              </a:rPr>
              <a:t> Ajar</a:t>
            </a:r>
            <a:endParaRPr lang="en-US" dirty="0">
              <a:latin typeface="Rockwell" panose="02060603020205020403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022964"/>
              </p:ext>
            </p:extLst>
          </p:nvPr>
        </p:nvGraphicFramePr>
        <p:xfrm>
          <a:off x="1140143" y="1587500"/>
          <a:ext cx="9731355" cy="306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31355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Daftar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Ajar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Bahasa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Indonesia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id-ID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Kemendikbud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2013. Buku Paket Guru Bahasa Indonesia Kelas XI. Jakarta: Menteri Pendidikan dan Kebudayaan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id-ID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Kemendikbud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2013. Buku Paket Siswa Bahasa Indonesia Kelas XI. Jakarta: Menteri Pendidikan dan Kebudayaan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id-ID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Kemendikbud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201</a:t>
                      </a:r>
                      <a:r>
                        <a:rPr lang="en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Buku Paket Guru Bahasa Indonesia Kelas X. Jakarta: Menteri Pendidikan dan Kebudayaan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id-ID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Kemendikbud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201</a:t>
                      </a:r>
                      <a:r>
                        <a:rPr lang="en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id-ID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Buku Paket Siswa Bahasa Indonesia Kelas X. Jakarta: Menteri Pendidikan dan Kebudayaan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Dst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7" name="Graphic 6" descr="Sun">
            <a:extLst>
              <a:ext uri="{FF2B5EF4-FFF2-40B4-BE49-F238E27FC236}">
                <a16:creationId xmlns:a16="http://schemas.microsoft.com/office/drawing/2014/main" xmlns="" id="{6314C98B-D1E0-4291-8DE1-BABBB730A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57099" y="4521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77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2. </a:t>
            </a:r>
            <a:r>
              <a:rPr lang="en-US" dirty="0" err="1" smtClean="0">
                <a:latin typeface="Rockwell" panose="02060603020205020403" pitchFamily="18" charset="0"/>
              </a:rPr>
              <a:t>Memetakan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topik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eksplorasi</a:t>
            </a:r>
            <a:endParaRPr lang="en-US" dirty="0">
              <a:latin typeface="Rockwell" panose="02060603020205020403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4242282"/>
              </p:ext>
            </p:extLst>
          </p:nvPr>
        </p:nvGraphicFramePr>
        <p:xfrm>
          <a:off x="1096766" y="3093851"/>
          <a:ext cx="9872664" cy="1818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173289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Topik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Topik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1452778">
                <a:tc>
                  <a:txBody>
                    <a:bodyPr/>
                    <a:lstStyle/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penyajian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instrument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kegiatan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keterangan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bahan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ajar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Pencil">
            <a:extLst>
              <a:ext uri="{FF2B5EF4-FFF2-40B4-BE49-F238E27FC236}">
                <a16:creationId xmlns:a16="http://schemas.microsoft.com/office/drawing/2014/main" xmlns="" id="{0A74E1BB-B1CA-413B-8313-F68AA049A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04066" y="539276"/>
            <a:ext cx="767542" cy="7675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96766" y="1895636"/>
            <a:ext cx="9875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dirty="0" err="1" smtClean="0"/>
              <a:t>Objek</a:t>
            </a:r>
            <a:r>
              <a:rPr lang="en-ID" dirty="0" smtClean="0"/>
              <a:t> </a:t>
            </a:r>
            <a:r>
              <a:rPr lang="en-ID" dirty="0" err="1" smtClean="0"/>
              <a:t>eksplorasi</a:t>
            </a:r>
            <a:r>
              <a:rPr lang="en-ID" dirty="0" smtClean="0"/>
              <a:t>: </a:t>
            </a:r>
            <a:r>
              <a:rPr lang="id-ID" dirty="0" err="1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Kemendikbud</a:t>
            </a:r>
            <a:r>
              <a:rPr lang="id-ID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201</a:t>
            </a:r>
            <a:r>
              <a:rPr lang="en-ID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id-ID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Buku Paket Guru Bahasa Indonesia Kelas X. Jakarta: Menteri Pendidikan dan Kebudayaan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42404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3. </a:t>
            </a:r>
            <a:r>
              <a:rPr lang="en-US" dirty="0" err="1" smtClean="0">
                <a:latin typeface="Rockwell" panose="02060603020205020403" pitchFamily="18" charset="0"/>
              </a:rPr>
              <a:t>Mendokumentasikan</a:t>
            </a:r>
            <a:r>
              <a:rPr lang="en-US" dirty="0" smtClean="0">
                <a:latin typeface="Rockwell" panose="02060603020205020403" pitchFamily="18" charset="0"/>
              </a:rPr>
              <a:t> data </a:t>
            </a:r>
            <a:r>
              <a:rPr lang="en-US" dirty="0" err="1" smtClean="0">
                <a:latin typeface="Rockwell" panose="02060603020205020403" pitchFamily="18" charset="0"/>
              </a:rPr>
              <a:t>eksplorasi</a:t>
            </a:r>
            <a:endParaRPr lang="en-US" dirty="0">
              <a:latin typeface="Rockwell" panose="02060603020205020403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7446547"/>
              </p:ext>
            </p:extLst>
          </p:nvPr>
        </p:nvGraphicFramePr>
        <p:xfrm>
          <a:off x="1159668" y="1601227"/>
          <a:ext cx="9872664" cy="4623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langkah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pertanyaan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dibuat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oleh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saya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hal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lain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dilakukan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oleh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alternative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mengajarkan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mengenai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dasar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teori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disampaikan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endParaRPr lang="en-US" sz="1800" b="0" i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l="32189" t="26838" r="32981" b="11213"/>
          <a:stretch/>
        </p:blipFill>
        <p:spPr>
          <a:xfrm>
            <a:off x="6293224" y="2138083"/>
            <a:ext cx="3764662" cy="376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58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7051147"/>
              </p:ext>
            </p:extLst>
          </p:nvPr>
        </p:nvGraphicFramePr>
        <p:xfrm>
          <a:off x="1099621" y="1265050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deskripsi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tindakan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harus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dilakukan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oleh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sebuah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tahapan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tengah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berlangsung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Memberikan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mengenai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indikator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dipergunakan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melakukan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penilaian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6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3404" t="26286" r="20476" b="26838"/>
          <a:stretch/>
        </p:blipFill>
        <p:spPr>
          <a:xfrm>
            <a:off x="6185647" y="1949822"/>
            <a:ext cx="4786639" cy="224787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35424" y="566121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Dst</a:t>
            </a:r>
            <a:r>
              <a:rPr lang="en-ID" dirty="0" smtClean="0"/>
              <a:t>…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07245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2388776"/>
              </p:ext>
            </p:extLst>
          </p:nvPr>
        </p:nvGraphicFramePr>
        <p:xfrm>
          <a:off x="1099621" y="1265050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penyajian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disajikan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secara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penjelasan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ringkas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disajikan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secara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dilengkapi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mengenai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hal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hendak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diajarkan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5988" t="21691" r="26884" b="13603"/>
          <a:stretch/>
        </p:blipFill>
        <p:spPr>
          <a:xfrm>
            <a:off x="6293224" y="1936849"/>
            <a:ext cx="4424082" cy="341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992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1608796"/>
              </p:ext>
            </p:extLst>
          </p:nvPr>
        </p:nvGraphicFramePr>
        <p:xfrm>
          <a:off x="1099621" y="1265050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penyajian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disajikan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secara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paragraph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deskripsi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ringkas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disajikan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secara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dilengkapi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gambar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ilustrasi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visual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berkaitan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hal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hendak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diajarkan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27022" t="22243" r="25230" b="13235"/>
          <a:stretch/>
        </p:blipFill>
        <p:spPr>
          <a:xfrm>
            <a:off x="6134503" y="1815353"/>
            <a:ext cx="4690380" cy="356347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35424" y="566121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Dst</a:t>
            </a:r>
            <a:r>
              <a:rPr lang="en-ID" dirty="0" smtClean="0"/>
              <a:t>…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6695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5790"/>
              </p:ext>
            </p:extLst>
          </p:nvPr>
        </p:nvGraphicFramePr>
        <p:xfrm>
          <a:off x="1099621" y="1265050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instrument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Tanya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jawab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esai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Instrumen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dilengkapi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jawaban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tugas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diacu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oleh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ketika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melaksanakan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435" t="22059" r="25334" b="8823"/>
          <a:stretch/>
        </p:blipFill>
        <p:spPr>
          <a:xfrm>
            <a:off x="6158753" y="1801905"/>
            <a:ext cx="4693024" cy="38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12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1132736"/>
              </p:ext>
            </p:extLst>
          </p:nvPr>
        </p:nvGraphicFramePr>
        <p:xfrm>
          <a:off x="1099621" y="1265050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instrument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Kolom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kategorial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tabulasi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Kolom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dilengkapi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pada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bagian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lain yang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juga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berfungsi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bantuan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pengerjaan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peserta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didik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6091" t="22794" r="27194" b="9007"/>
          <a:stretch/>
        </p:blipFill>
        <p:spPr>
          <a:xfrm>
            <a:off x="6373906" y="1869140"/>
            <a:ext cx="4464424" cy="366438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35424" y="5661212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Dst</a:t>
            </a:r>
            <a:r>
              <a:rPr lang="en-ID" dirty="0" smtClean="0"/>
              <a:t>…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92886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6438033"/>
              </p:ext>
            </p:extLst>
          </p:nvPr>
        </p:nvGraphicFramePr>
        <p:xfrm>
          <a:off x="1099621" y="1265050"/>
          <a:ext cx="9872664" cy="4603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3097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6709567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pPr marL="0" lvl="0" indent="0">
                        <a:buFont typeface="Wingdings" panose="05000000000000000000" pitchFamily="2" charset="2"/>
                        <a:buNone/>
                      </a:pP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Jenis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kegiatan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kern="1200" dirty="0" err="1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keterangan</a:t>
                      </a:r>
                      <a:r>
                        <a:rPr lang="en-US" sz="1800" kern="12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BA</a:t>
                      </a:r>
                      <a:endParaRPr lang="en-US" sz="1800" kern="1200" dirty="0" smtClean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Sampel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Meminta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untuk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melakukan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analisis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Rangkaian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urutan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berdasarkan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instruksi</a:t>
                      </a:r>
                      <a:r>
                        <a:rPr lang="en-US" sz="18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Membaca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dilengkapi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urutan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aktivitas</a:t>
                      </a:r>
                      <a:r>
                        <a:rPr lang="en-US" sz="18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lanjutan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AutoNum type="arabicPeriod"/>
                        <a:tabLst/>
                        <a:defRPr/>
                      </a:pPr>
                      <a:r>
                        <a:rPr lang="en-US" sz="18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Pelatihan</a:t>
                      </a:r>
                      <a:endParaRPr lang="en-US" sz="18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endParaRPr lang="en-US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Teacher">
            <a:extLst>
              <a:ext uri="{FF2B5EF4-FFF2-40B4-BE49-F238E27FC236}">
                <a16:creationId xmlns:a16="http://schemas.microsoft.com/office/drawing/2014/main" xmlns="" id="{79AA3F49-E7A4-4660-84DA-0DC43809C2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0057886" y="465847"/>
            <a:ext cx="914400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26091" t="22794" r="27194" b="67195"/>
          <a:stretch/>
        </p:blipFill>
        <p:spPr>
          <a:xfrm>
            <a:off x="4679666" y="2116868"/>
            <a:ext cx="6091429" cy="7339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642" t="40625" r="25024" b="47794"/>
          <a:stretch/>
        </p:blipFill>
        <p:spPr>
          <a:xfrm>
            <a:off x="4679666" y="2967614"/>
            <a:ext cx="6091429" cy="837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27952" t="23162" r="25541" b="66911"/>
          <a:stretch/>
        </p:blipFill>
        <p:spPr>
          <a:xfrm>
            <a:off x="4685049" y="3922354"/>
            <a:ext cx="6086046" cy="7303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35424" y="5862918"/>
            <a:ext cx="696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Dst</a:t>
            </a:r>
            <a:r>
              <a:rPr lang="en-ID" dirty="0" smtClean="0"/>
              <a:t>…</a:t>
            </a:r>
            <a:endParaRPr lang="id-ID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l="27746" t="29044" r="29571" b="62684"/>
          <a:stretch/>
        </p:blipFill>
        <p:spPr>
          <a:xfrm>
            <a:off x="4737482" y="4788643"/>
            <a:ext cx="6033614" cy="65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44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 err="1" smtClean="0">
                <a:latin typeface="Rockwell" panose="02060603020205020403" pitchFamily="18" charset="0"/>
              </a:rPr>
              <a:t>Diskusi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dan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pembahasan</a:t>
            </a:r>
            <a:r>
              <a:rPr lang="en-US" dirty="0" smtClean="0">
                <a:latin typeface="Rockwell" panose="02060603020205020403" pitchFamily="18" charset="0"/>
              </a:rPr>
              <a:t> data</a:t>
            </a:r>
            <a:endParaRPr lang="en-US" dirty="0">
              <a:latin typeface="Rockwell" panose="02060603020205020403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2550676"/>
              </p:ext>
            </p:extLst>
          </p:nvPr>
        </p:nvGraphicFramePr>
        <p:xfrm>
          <a:off x="1159668" y="1601227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Penyajian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Petunjuk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digunakan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menyampaikan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Menyusun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Observasi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berupa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pemberian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informasi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langkah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guru,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pemberian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langkah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informasi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tambahan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agar guru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melakukan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improvisasi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mengajar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serta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acuan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dasar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teori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relevan</a:t>
                      </a:r>
                      <a:r>
                        <a:rPr lang="en-US" sz="1600" b="0" i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sz="16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6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diajarkannya</a:t>
                      </a:r>
                      <a:r>
                        <a:rPr lang="en-US" sz="16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0" i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Dst</a:t>
                      </a:r>
                      <a:r>
                        <a:rPr lang="en-US" sz="1600" b="0" i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…</a:t>
                      </a:r>
                      <a:endParaRPr lang="en-US" sz="1600" b="0" i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n-US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Penyajian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digunakan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menyampaikan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kern="120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Menyusun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Observasi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berupa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paragraph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deskripsi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pemodelan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penggunaan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visual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atau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gambar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berfungsi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ilustrasi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pembantu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proses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pemahaman</a:t>
                      </a:r>
                      <a:endParaRPr lang="en-US" sz="1600" b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b="0" kern="1200" baseline="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Dst</a:t>
                      </a:r>
                      <a:r>
                        <a:rPr lang="en-US" sz="1600" b="0" kern="1200" baseline="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… </a:t>
                      </a:r>
                      <a:endParaRPr lang="en-US" sz="1600" b="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Meeting">
            <a:extLst>
              <a:ext uri="{FF2B5EF4-FFF2-40B4-BE49-F238E27FC236}">
                <a16:creationId xmlns:a16="http://schemas.microsoft.com/office/drawing/2014/main" xmlns="" id="{BC7F4CA9-C0CE-4E72-97F6-F2A2156DD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11646" y="46584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436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7854361"/>
              </p:ext>
            </p:extLst>
          </p:nvPr>
        </p:nvGraphicFramePr>
        <p:xfrm>
          <a:off x="1159668" y="1601227"/>
          <a:ext cx="9872664" cy="443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332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4936332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472727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Instrumen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Kegiatan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963142">
                <a:tc>
                  <a:txBody>
                    <a:bodyPr/>
                    <a:lstStyle/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Instrumen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kompetensi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digunakan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menguji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pemahaman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materi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Menyusun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Observasi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berupa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uji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tertulis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berupa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pemberian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jawaban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atas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pertanyaan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penulisan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ulang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kemampuan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praktik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aktivitas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membaca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sebagai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alat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untuk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menguji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kemampuan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memahami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sebuah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pernyataan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6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). </a:t>
                      </a:r>
                    </a:p>
                    <a:p>
                      <a:pPr marL="285750" lvl="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600" b="0" kern="1200" baseline="0" dirty="0" err="1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Dst</a:t>
                      </a:r>
                      <a:r>
                        <a:rPr lang="en-US" sz="1600" b="0" kern="1200" baseline="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…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Kegiatan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siswa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proses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“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Menyusun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Observasi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”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dapat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berupa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membaca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contoh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mengisi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melengkapi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melakukan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analisis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identifikasi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isi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en-US" sz="1800" b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Menuliskan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pemahaman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terhadap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8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800" b="0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Dst</a:t>
                      </a:r>
                      <a:r>
                        <a:rPr lang="en-US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…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</a:tbl>
          </a:graphicData>
        </a:graphic>
      </p:graphicFrame>
      <p:pic>
        <p:nvPicPr>
          <p:cNvPr id="5" name="Graphic 4" descr="Meeting">
            <a:extLst>
              <a:ext uri="{FF2B5EF4-FFF2-40B4-BE49-F238E27FC236}">
                <a16:creationId xmlns:a16="http://schemas.microsoft.com/office/drawing/2014/main" xmlns="" id="{BC7F4CA9-C0CE-4E72-97F6-F2A2156DD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11646" y="46584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95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766" y="244867"/>
            <a:ext cx="9875520" cy="1356360"/>
          </a:xfrm>
        </p:spPr>
        <p:txBody>
          <a:bodyPr/>
          <a:lstStyle/>
          <a:p>
            <a:r>
              <a:rPr lang="en-US" dirty="0" smtClean="0">
                <a:latin typeface="Rockwell" panose="02060603020205020403" pitchFamily="18" charset="0"/>
              </a:rPr>
              <a:t>INFORMASI PENTING</a:t>
            </a:r>
            <a:endParaRPr lang="en-US" dirty="0">
              <a:latin typeface="Rockwell" panose="02060603020205020403" pitchFamily="18" charset="0"/>
            </a:endParaRPr>
          </a:p>
        </p:txBody>
      </p:sp>
      <p:pic>
        <p:nvPicPr>
          <p:cNvPr id="5" name="Graphic 4" descr="Footprints">
            <a:extLst>
              <a:ext uri="{FF2B5EF4-FFF2-40B4-BE49-F238E27FC236}">
                <a16:creationId xmlns:a16="http://schemas.microsoft.com/office/drawing/2014/main" xmlns="" id="{5DF9218C-81FD-4DF0-92B2-C386681A6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448501" y="465847"/>
            <a:ext cx="914400" cy="91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96766" y="1231895"/>
            <a:ext cx="7159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Ragam</a:t>
            </a:r>
            <a:r>
              <a:rPr lang="en-ID" dirty="0" smtClean="0"/>
              <a:t> </a:t>
            </a:r>
            <a:r>
              <a:rPr lang="en-ID" dirty="0" err="1" smtClean="0"/>
              <a:t>aktivitas</a:t>
            </a:r>
            <a:r>
              <a:rPr lang="en-ID" dirty="0" smtClean="0"/>
              <a:t> yang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dilakukan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proses </a:t>
            </a:r>
            <a:r>
              <a:rPr lang="en-ID" dirty="0" err="1" smtClean="0"/>
              <a:t>pembelajaran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:</a:t>
            </a:r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4827" t="68015" r="16136" b="15073"/>
          <a:stretch/>
        </p:blipFill>
        <p:spPr>
          <a:xfrm>
            <a:off x="1096766" y="1601227"/>
            <a:ext cx="8982635" cy="12371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96766" y="2874670"/>
            <a:ext cx="4692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D" dirty="0" err="1" smtClean="0"/>
              <a:t>Materi</a:t>
            </a:r>
            <a:r>
              <a:rPr lang="en-ID" dirty="0" smtClean="0"/>
              <a:t>: </a:t>
            </a:r>
            <a:r>
              <a:rPr lang="en-ID" dirty="0" err="1" smtClean="0"/>
              <a:t>Menyusun</a:t>
            </a:r>
            <a:r>
              <a:rPr lang="en-ID" dirty="0" smtClean="0"/>
              <a:t> </a:t>
            </a:r>
            <a:r>
              <a:rPr lang="en-ID" dirty="0" err="1"/>
              <a:t>T</a:t>
            </a:r>
            <a:r>
              <a:rPr lang="en-ID" dirty="0" err="1" smtClean="0"/>
              <a:t>eks</a:t>
            </a:r>
            <a:r>
              <a:rPr lang="en-ID" dirty="0" smtClean="0"/>
              <a:t> </a:t>
            </a:r>
            <a:r>
              <a:rPr lang="en-ID" dirty="0" err="1" smtClean="0"/>
              <a:t>Laporan</a:t>
            </a:r>
            <a:r>
              <a:rPr lang="en-ID" dirty="0" smtClean="0"/>
              <a:t> </a:t>
            </a:r>
            <a:r>
              <a:rPr lang="en-ID" dirty="0" err="1" smtClean="0"/>
              <a:t>Hasil</a:t>
            </a:r>
            <a:r>
              <a:rPr lang="en-ID" dirty="0" smtClean="0"/>
              <a:t> </a:t>
            </a:r>
            <a:r>
              <a:rPr lang="en-ID" dirty="0" err="1" smtClean="0"/>
              <a:t>Observasi</a:t>
            </a:r>
            <a:endParaRPr lang="id-ID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xmlns="" id="{31F44B22-324B-4DE8-B32C-853121849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7295377"/>
              </p:ext>
            </p:extLst>
          </p:nvPr>
        </p:nvGraphicFramePr>
        <p:xfrm>
          <a:off x="1096766" y="3207688"/>
          <a:ext cx="9872664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0884">
                  <a:extLst>
                    <a:ext uri="{9D8B030D-6E8A-4147-A177-3AD203B41FA5}">
                      <a16:colId xmlns:a16="http://schemas.microsoft.com/office/drawing/2014/main" xmlns="" val="743422230"/>
                    </a:ext>
                  </a:extLst>
                </a:gridCol>
                <a:gridCol w="8941780">
                  <a:extLst>
                    <a:ext uri="{9D8B030D-6E8A-4147-A177-3AD203B41FA5}">
                      <a16:colId xmlns:a16="http://schemas.microsoft.com/office/drawing/2014/main" xmlns="" val="777156215"/>
                    </a:ext>
                  </a:extLst>
                </a:gridCol>
              </a:tblGrid>
              <a:tr h="288637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Kode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Deskripsi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kegiatan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6822786"/>
                  </a:ext>
                </a:extLst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C1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Mengingat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struktur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cara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membaca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menjawab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pertanyaan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44739329"/>
                  </a:ext>
                </a:extLst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C2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Memahami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aktivitas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membaca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menuliskan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dalam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bentuk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lain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C3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Mengaplikasikan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memahami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struktur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cara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pelatihan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C4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Menganalisis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struktur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untuk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dijadikan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dasar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menyusun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yang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baru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C5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Mengevaluasi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proses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dengan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melakukan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diskusi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akademik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37879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C6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Mencipta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teks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laporan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observasi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setelah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mengenali</a:t>
                      </a:r>
                      <a:r>
                        <a:rPr lang="en-US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memahami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melatih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diri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menganalisis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mengevaluasi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guna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penyempurnakan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hasil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kerja</a:t>
                      </a:r>
                      <a:r>
                        <a:rPr lang="en-US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prose </a:t>
                      </a:r>
                      <a:r>
                        <a:rPr lang="en-US" baseline="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belajar</a:t>
                      </a:r>
                      <a:endParaRPr lang="en-US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0730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837" y="634831"/>
            <a:ext cx="3179398" cy="2538675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Rockwell" panose="02060603020205020403" pitchFamily="18" charset="0"/>
              </a:rPr>
              <a:t>Setiap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pengetahuan</a:t>
            </a:r>
            <a:r>
              <a:rPr lang="en-US" sz="2400" dirty="0" smtClean="0">
                <a:latin typeface="Rockwell" panose="02060603020205020403" pitchFamily="18" charset="0"/>
              </a:rPr>
              <a:t> yang </a:t>
            </a:r>
            <a:r>
              <a:rPr lang="en-US" sz="2400" dirty="0" err="1" smtClean="0">
                <a:latin typeface="Rockwell" panose="02060603020205020403" pitchFamily="18" charset="0"/>
              </a:rPr>
              <a:t>dipelajari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memiliki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batasan</a:t>
            </a:r>
            <a:r>
              <a:rPr lang="en-US" sz="2400" dirty="0" smtClean="0">
                <a:latin typeface="Rockwell" panose="02060603020205020403" pitchFamily="18" charset="0"/>
              </a:rPr>
              <a:t> minimal yang </a:t>
            </a:r>
            <a:r>
              <a:rPr lang="en-US" sz="2400" dirty="0" err="1" smtClean="0">
                <a:latin typeface="Rockwell" panose="02060603020205020403" pitchFamily="18" charset="0"/>
              </a:rPr>
              <a:t>harus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dicapai</a:t>
            </a:r>
            <a:r>
              <a:rPr lang="en-US" sz="2400" dirty="0" smtClean="0">
                <a:latin typeface="Rockwell" panose="02060603020205020403" pitchFamily="18" charset="0"/>
              </a:rPr>
              <a:t>, </a:t>
            </a:r>
            <a:r>
              <a:rPr lang="en-US" sz="2400" dirty="0" err="1" smtClean="0">
                <a:latin typeface="Rockwell" panose="02060603020205020403" pitchFamily="18" charset="0"/>
              </a:rPr>
              <a:t>disebut</a:t>
            </a:r>
            <a:r>
              <a:rPr lang="en-US" sz="2400" dirty="0" smtClean="0">
                <a:latin typeface="Rockwell" panose="02060603020205020403" pitchFamily="18" charset="0"/>
              </a:rPr>
              <a:t> “</a:t>
            </a:r>
            <a:r>
              <a:rPr lang="en-US" sz="2400" dirty="0" err="1" smtClean="0">
                <a:latin typeface="Rockwell" panose="02060603020205020403" pitchFamily="18" charset="0"/>
              </a:rPr>
              <a:t>dimensi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pengetahuan</a:t>
            </a:r>
            <a:r>
              <a:rPr lang="en-US" sz="2400" dirty="0" smtClean="0">
                <a:latin typeface="Rockwell" panose="02060603020205020403" pitchFamily="18" charset="0"/>
              </a:rPr>
              <a:t>”</a:t>
            </a:r>
            <a:endParaRPr lang="en-US" sz="2400" dirty="0">
              <a:latin typeface="Rockwell" panose="02060603020205020403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401" t="21692" r="28228" b="18198"/>
          <a:stretch/>
        </p:blipFill>
        <p:spPr>
          <a:xfrm>
            <a:off x="3496235" y="363156"/>
            <a:ext cx="8350624" cy="622017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316837" y="3445181"/>
            <a:ext cx="3179398" cy="25386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err="1" smtClean="0">
                <a:latin typeface="Rockwell" panose="02060603020205020403" pitchFamily="18" charset="0"/>
              </a:rPr>
              <a:t>Setiap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capaian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memiliki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cara</a:t>
            </a:r>
            <a:r>
              <a:rPr lang="en-US" sz="2400" dirty="0" smtClean="0">
                <a:latin typeface="Rockwell" panose="02060603020205020403" pitchFamily="18" charset="0"/>
              </a:rPr>
              <a:t> yang </a:t>
            </a:r>
            <a:r>
              <a:rPr lang="en-US" sz="2400" dirty="0" err="1" smtClean="0">
                <a:latin typeface="Rockwell" panose="02060603020205020403" pitchFamily="18" charset="0"/>
              </a:rPr>
              <a:t>dijadikan</a:t>
            </a:r>
            <a:r>
              <a:rPr lang="en-US" sz="2400" dirty="0" smtClean="0">
                <a:latin typeface="Rockwell" panose="02060603020205020403" pitchFamily="18" charset="0"/>
              </a:rPr>
              <a:t> proses </a:t>
            </a:r>
            <a:r>
              <a:rPr lang="en-US" sz="2400" dirty="0" err="1" smtClean="0">
                <a:latin typeface="Rockwell" panose="02060603020205020403" pitchFamily="18" charset="0"/>
              </a:rPr>
              <a:t>dalam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mempelajari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pengetahuan</a:t>
            </a:r>
            <a:r>
              <a:rPr lang="en-US" sz="2400" dirty="0" smtClean="0">
                <a:latin typeface="Rockwell" panose="02060603020205020403" pitchFamily="18" charset="0"/>
              </a:rPr>
              <a:t> </a:t>
            </a:r>
            <a:r>
              <a:rPr lang="en-US" sz="2400" dirty="0" err="1" smtClean="0">
                <a:latin typeface="Rockwell" panose="02060603020205020403" pitchFamily="18" charset="0"/>
              </a:rPr>
              <a:t>disebut</a:t>
            </a:r>
            <a:r>
              <a:rPr lang="en-US" sz="2400" dirty="0" smtClean="0">
                <a:latin typeface="Rockwell" panose="02060603020205020403" pitchFamily="18" charset="0"/>
              </a:rPr>
              <a:t> “proses </a:t>
            </a:r>
            <a:r>
              <a:rPr lang="en-US" sz="2400" dirty="0" err="1" smtClean="0">
                <a:latin typeface="Rockwell" panose="02060603020205020403" pitchFamily="18" charset="0"/>
              </a:rPr>
              <a:t>kognitif</a:t>
            </a:r>
            <a:r>
              <a:rPr lang="en-US" sz="2400" dirty="0" smtClean="0">
                <a:latin typeface="Rockwell" panose="02060603020205020403" pitchFamily="18" charset="0"/>
              </a:rPr>
              <a:t>”</a:t>
            </a:r>
            <a:endParaRPr lang="en-US" sz="2400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586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Dance">
            <a:extLst>
              <a:ext uri="{FF2B5EF4-FFF2-40B4-BE49-F238E27FC236}">
                <a16:creationId xmlns:a16="http://schemas.microsoft.com/office/drawing/2014/main" xmlns="" id="{FD7349AD-A262-4FFF-99C2-C79DF8B89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13141" y="240067"/>
            <a:ext cx="914400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8237" t="18750" r="19546" b="11030"/>
          <a:stretch/>
        </p:blipFill>
        <p:spPr>
          <a:xfrm>
            <a:off x="2208236" y="428326"/>
            <a:ext cx="9719305" cy="616739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306308" y="2242687"/>
            <a:ext cx="1901928" cy="25386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err="1" smtClean="0">
                <a:latin typeface="Rockwell" panose="02060603020205020403" pitchFamily="18" charset="0"/>
              </a:rPr>
              <a:t>Setiap</a:t>
            </a:r>
            <a:r>
              <a:rPr lang="en-US" sz="1800" dirty="0" smtClean="0">
                <a:latin typeface="Rockwell" panose="02060603020205020403" pitchFamily="18" charset="0"/>
              </a:rPr>
              <a:t> “proses </a:t>
            </a:r>
            <a:r>
              <a:rPr lang="en-US" sz="1800" dirty="0" err="1" smtClean="0">
                <a:latin typeface="Rockwell" panose="02060603020205020403" pitchFamily="18" charset="0"/>
              </a:rPr>
              <a:t>kognitif</a:t>
            </a:r>
            <a:r>
              <a:rPr lang="en-US" sz="1800" dirty="0" smtClean="0">
                <a:latin typeface="Rockwell" panose="02060603020205020403" pitchFamily="18" charset="0"/>
              </a:rPr>
              <a:t>” </a:t>
            </a:r>
            <a:r>
              <a:rPr lang="en-US" sz="1800" dirty="0" err="1" smtClean="0">
                <a:latin typeface="Rockwell" panose="02060603020205020403" pitchFamily="18" charset="0"/>
              </a:rPr>
              <a:t>ditandai</a:t>
            </a:r>
            <a:r>
              <a:rPr lang="en-US" sz="1800" dirty="0" smtClean="0">
                <a:latin typeface="Rockwell" panose="02060603020205020403" pitchFamily="18" charset="0"/>
              </a:rPr>
              <a:t> </a:t>
            </a:r>
            <a:r>
              <a:rPr lang="en-US" sz="1800" dirty="0" err="1" smtClean="0">
                <a:latin typeface="Rockwell" panose="02060603020205020403" pitchFamily="18" charset="0"/>
              </a:rPr>
              <a:t>dengan</a:t>
            </a:r>
            <a:r>
              <a:rPr lang="en-US" sz="1800" dirty="0" smtClean="0">
                <a:latin typeface="Rockwell" panose="02060603020205020403" pitchFamily="18" charset="0"/>
              </a:rPr>
              <a:t> </a:t>
            </a:r>
            <a:r>
              <a:rPr lang="en-US" sz="1800" dirty="0" err="1" smtClean="0">
                <a:latin typeface="Rockwell" panose="02060603020205020403" pitchFamily="18" charset="0"/>
              </a:rPr>
              <a:t>adanya</a:t>
            </a:r>
            <a:r>
              <a:rPr lang="en-US" sz="1800" dirty="0" smtClean="0">
                <a:latin typeface="Rockwell" panose="02060603020205020403" pitchFamily="18" charset="0"/>
              </a:rPr>
              <a:t> kata </a:t>
            </a:r>
            <a:r>
              <a:rPr lang="en-US" sz="1800" dirty="0" err="1" smtClean="0">
                <a:latin typeface="Rockwell" panose="02060603020205020403" pitchFamily="18" charset="0"/>
              </a:rPr>
              <a:t>kerja</a:t>
            </a:r>
            <a:r>
              <a:rPr lang="en-US" sz="1800" dirty="0" smtClean="0">
                <a:latin typeface="Rockwell" panose="02060603020205020403" pitchFamily="18" charset="0"/>
              </a:rPr>
              <a:t> </a:t>
            </a:r>
            <a:r>
              <a:rPr lang="en-US" sz="1800" dirty="0" err="1" smtClean="0">
                <a:latin typeface="Rockwell" panose="02060603020205020403" pitchFamily="18" charset="0"/>
              </a:rPr>
              <a:t>operasional</a:t>
            </a:r>
            <a:r>
              <a:rPr lang="en-US" sz="1800" dirty="0" smtClean="0">
                <a:latin typeface="Rockwell" panose="02060603020205020403" pitchFamily="18" charset="0"/>
              </a:rPr>
              <a:t> yang </a:t>
            </a:r>
            <a:r>
              <a:rPr lang="en-US" sz="1800" dirty="0" err="1" smtClean="0">
                <a:latin typeface="Rockwell" panose="02060603020205020403" pitchFamily="18" charset="0"/>
              </a:rPr>
              <a:t>diinstruksikan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2888143" y="202306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C1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4273190" y="173432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C2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6001137" y="149992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C3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7472103" y="158004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C4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8924385" y="157404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C5</a:t>
            </a:r>
            <a:endParaRPr lang="en-US" sz="1800" dirty="0">
              <a:latin typeface="Rockwell" panose="02060603020205020403" pitchFamily="18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10642634" y="157404"/>
            <a:ext cx="513962" cy="45203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 smtClean="0">
                <a:latin typeface="Rockwell" panose="02060603020205020403" pitchFamily="18" charset="0"/>
              </a:rPr>
              <a:t>C6</a:t>
            </a:r>
            <a:endParaRPr lang="en-US" sz="1800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317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01" y="540702"/>
            <a:ext cx="1958635" cy="951921"/>
          </a:xfrm>
        </p:spPr>
        <p:txBody>
          <a:bodyPr>
            <a:normAutofit/>
          </a:bodyPr>
          <a:lstStyle/>
          <a:p>
            <a:r>
              <a:rPr lang="en-US" sz="1400" dirty="0" err="1" smtClean="0">
                <a:latin typeface="Rockwell" panose="02060603020205020403" pitchFamily="18" charset="0"/>
              </a:rPr>
              <a:t>Contoh</a:t>
            </a:r>
            <a:r>
              <a:rPr lang="en-US" sz="1400" dirty="0" smtClean="0">
                <a:latin typeface="Rockwell" panose="02060603020205020403" pitchFamily="18" charset="0"/>
              </a:rPr>
              <a:t>:</a:t>
            </a:r>
            <a:br>
              <a:rPr lang="en-US" sz="1400" dirty="0" smtClean="0">
                <a:latin typeface="Rockwell" panose="02060603020205020403" pitchFamily="18" charset="0"/>
              </a:rPr>
            </a:br>
            <a:r>
              <a:rPr lang="en-US" sz="1400" dirty="0" err="1" smtClean="0">
                <a:latin typeface="Rockwell" panose="02060603020205020403" pitchFamily="18" charset="0"/>
              </a:rPr>
              <a:t>materi</a:t>
            </a:r>
            <a:r>
              <a:rPr lang="en-US" sz="1400" dirty="0" smtClean="0">
                <a:latin typeface="Rockwell" panose="02060603020205020403" pitchFamily="18" charset="0"/>
              </a:rPr>
              <a:t>: </a:t>
            </a:r>
            <a:r>
              <a:rPr lang="en-US" sz="1400" dirty="0" err="1" smtClean="0">
                <a:latin typeface="Rockwell" panose="02060603020205020403" pitchFamily="18" charset="0"/>
              </a:rPr>
              <a:t>Struktur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teks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laporan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observasi</a:t>
            </a:r>
            <a:endParaRPr lang="en-US" sz="1400" dirty="0">
              <a:latin typeface="Rockwell" panose="020606030202050204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8237" t="18750" r="19546" b="11030"/>
          <a:stretch/>
        </p:blipFill>
        <p:spPr>
          <a:xfrm>
            <a:off x="2208236" y="428326"/>
            <a:ext cx="9719305" cy="616739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249601" y="1492623"/>
            <a:ext cx="1958635" cy="1462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err="1" smtClean="0">
                <a:latin typeface="Rockwell" panose="02060603020205020403" pitchFamily="18" charset="0"/>
              </a:rPr>
              <a:t>Mengetahui</a:t>
            </a:r>
            <a:r>
              <a:rPr lang="en-US" sz="1400" dirty="0" smtClean="0">
                <a:latin typeface="Rockwell" panose="02060603020205020403" pitchFamily="18" charset="0"/>
              </a:rPr>
              <a:t> (C1):</a:t>
            </a:r>
            <a:br>
              <a:rPr lang="en-US" sz="1400" dirty="0" smtClean="0">
                <a:latin typeface="Rockwell" panose="02060603020205020403" pitchFamily="18" charset="0"/>
              </a:rPr>
            </a:br>
            <a:r>
              <a:rPr lang="en-US" sz="1400" dirty="0" err="1" smtClean="0">
                <a:latin typeface="Rockwell" panose="02060603020205020403" pitchFamily="18" charset="0"/>
              </a:rPr>
              <a:t>membaca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teks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laporan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observasi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pada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contoh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teks</a:t>
            </a:r>
            <a:r>
              <a:rPr lang="en-US" sz="1400" dirty="0" smtClean="0">
                <a:latin typeface="Rockwell" panose="02060603020205020403" pitchFamily="18" charset="0"/>
              </a:rPr>
              <a:t> yang </a:t>
            </a:r>
            <a:r>
              <a:rPr lang="en-US" sz="1400" dirty="0" err="1" smtClean="0">
                <a:latin typeface="Rockwell" panose="02060603020205020403" pitchFamily="18" charset="0"/>
              </a:rPr>
              <a:t>telah</a:t>
            </a:r>
            <a:r>
              <a:rPr lang="en-US" sz="1400" dirty="0" smtClean="0">
                <a:latin typeface="Rockwell" panose="02060603020205020403" pitchFamily="18" charset="0"/>
              </a:rPr>
              <a:t> di </a:t>
            </a:r>
            <a:r>
              <a:rPr lang="en-US" sz="1400" dirty="0" err="1" smtClean="0">
                <a:latin typeface="Rockwell" panose="02060603020205020403" pitchFamily="18" charset="0"/>
              </a:rPr>
              <a:t>tandai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pada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setiap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bagian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strukturnya</a:t>
            </a:r>
            <a:r>
              <a:rPr lang="en-US" sz="1400" dirty="0" smtClean="0">
                <a:latin typeface="Rockwell" panose="02060603020205020403" pitchFamily="18" charset="0"/>
              </a:rPr>
              <a:t>.</a:t>
            </a:r>
            <a:endParaRPr lang="en-US" sz="1400" dirty="0">
              <a:latin typeface="Rockwell" panose="02060603020205020403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249601" y="3065929"/>
            <a:ext cx="1958635" cy="1462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err="1" smtClean="0">
                <a:latin typeface="Rockwell" panose="02060603020205020403" pitchFamily="18" charset="0"/>
              </a:rPr>
              <a:t>Memahami</a:t>
            </a:r>
            <a:r>
              <a:rPr lang="en-US" sz="1400" dirty="0" smtClean="0">
                <a:latin typeface="Rockwell" panose="02060603020205020403" pitchFamily="18" charset="0"/>
              </a:rPr>
              <a:t> (C2):</a:t>
            </a:r>
            <a:br>
              <a:rPr lang="en-US" sz="1400" dirty="0" smtClean="0">
                <a:latin typeface="Rockwell" panose="02060603020205020403" pitchFamily="18" charset="0"/>
              </a:rPr>
            </a:br>
            <a:r>
              <a:rPr lang="en-US" sz="1400" dirty="0" err="1" smtClean="0">
                <a:latin typeface="Rockwell" panose="02060603020205020403" pitchFamily="18" charset="0"/>
              </a:rPr>
              <a:t>mendiskusikan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bacaan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contoh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teks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laporan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observasi</a:t>
            </a:r>
            <a:r>
              <a:rPr lang="en-US" sz="1400" dirty="0" smtClean="0">
                <a:latin typeface="Rockwell" panose="02060603020205020403" pitchFamily="18" charset="0"/>
              </a:rPr>
              <a:t> yang </a:t>
            </a:r>
            <a:r>
              <a:rPr lang="en-US" sz="1400" dirty="0" err="1" smtClean="0">
                <a:latin typeface="Rockwell" panose="02060603020205020403" pitchFamily="18" charset="0"/>
              </a:rPr>
              <a:t>telah</a:t>
            </a:r>
            <a:r>
              <a:rPr lang="en-US" sz="1400" dirty="0" smtClean="0">
                <a:latin typeface="Rockwell" panose="02060603020205020403" pitchFamily="18" charset="0"/>
              </a:rPr>
              <a:t> di </a:t>
            </a:r>
            <a:r>
              <a:rPr lang="en-US" sz="1400" dirty="0" err="1" smtClean="0">
                <a:latin typeface="Rockwell" panose="02060603020205020403" pitchFamily="18" charset="0"/>
              </a:rPr>
              <a:t>tandai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pada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setiap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bagian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strukturnya</a:t>
            </a:r>
            <a:r>
              <a:rPr lang="en-US" sz="1400" dirty="0" smtClean="0">
                <a:latin typeface="Rockwell" panose="02060603020205020403" pitchFamily="18" charset="0"/>
              </a:rPr>
              <a:t>.</a:t>
            </a:r>
            <a:endParaRPr lang="en-US" sz="1400" dirty="0">
              <a:latin typeface="Rockwell" panose="02060603020205020403" pitchFamily="18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xmlns="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249601" y="4663309"/>
            <a:ext cx="1958635" cy="14629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 err="1" smtClean="0">
                <a:latin typeface="Rockwell" panose="02060603020205020403" pitchFamily="18" charset="0"/>
              </a:rPr>
              <a:t>Memahami</a:t>
            </a:r>
            <a:r>
              <a:rPr lang="en-US" sz="1400" dirty="0" smtClean="0">
                <a:latin typeface="Rockwell" panose="02060603020205020403" pitchFamily="18" charset="0"/>
              </a:rPr>
              <a:t> (C3):</a:t>
            </a:r>
            <a:br>
              <a:rPr lang="en-US" sz="1400" dirty="0" smtClean="0">
                <a:latin typeface="Rockwell" panose="02060603020205020403" pitchFamily="18" charset="0"/>
              </a:rPr>
            </a:br>
            <a:r>
              <a:rPr lang="en-US" sz="1400" dirty="0" err="1" smtClean="0">
                <a:latin typeface="Rockwell" panose="02060603020205020403" pitchFamily="18" charset="0"/>
              </a:rPr>
              <a:t>mengurutkan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temuan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struktur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contoh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teks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laporan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hasil</a:t>
            </a:r>
            <a:r>
              <a:rPr lang="en-US" sz="1400" dirty="0" smtClean="0">
                <a:latin typeface="Rockwell" panose="02060603020205020403" pitchFamily="18" charset="0"/>
              </a:rPr>
              <a:t> </a:t>
            </a:r>
            <a:r>
              <a:rPr lang="en-US" sz="1400" dirty="0" err="1" smtClean="0">
                <a:latin typeface="Rockwell" panose="02060603020205020403" pitchFamily="18" charset="0"/>
              </a:rPr>
              <a:t>observasi</a:t>
            </a:r>
            <a:r>
              <a:rPr lang="en-US" sz="1400" dirty="0" smtClean="0">
                <a:latin typeface="Rockwell" panose="02060603020205020403" pitchFamily="18" charset="0"/>
              </a:rPr>
              <a:t> yang </a:t>
            </a:r>
            <a:r>
              <a:rPr lang="en-US" sz="1400" dirty="0" err="1" smtClean="0">
                <a:latin typeface="Rockwell" panose="02060603020205020403" pitchFamily="18" charset="0"/>
              </a:rPr>
              <a:t>telah</a:t>
            </a:r>
            <a:r>
              <a:rPr lang="en-US" sz="1400" dirty="0" smtClean="0">
                <a:latin typeface="Rockwell" panose="02060603020205020403" pitchFamily="18" charset="0"/>
              </a:rPr>
              <a:t> di </a:t>
            </a:r>
            <a:r>
              <a:rPr lang="en-US" sz="1400" dirty="0" err="1" smtClean="0">
                <a:latin typeface="Rockwell" panose="02060603020205020403" pitchFamily="18" charset="0"/>
              </a:rPr>
              <a:t>tandai</a:t>
            </a:r>
            <a:r>
              <a:rPr lang="en-US" sz="1400" dirty="0" smtClean="0">
                <a:latin typeface="Rockwell" panose="02060603020205020403" pitchFamily="18" charset="0"/>
              </a:rPr>
              <a:t>.</a:t>
            </a:r>
            <a:endParaRPr lang="en-US" sz="1400" dirty="0">
              <a:latin typeface="Rockwell" panose="02060603020205020403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8236" y="3065929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3794989" y="3219160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7067888" y="3720768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5360112" y="2564321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Rectangle 13"/>
          <p:cNvSpPr/>
          <p:nvPr/>
        </p:nvSpPr>
        <p:spPr>
          <a:xfrm>
            <a:off x="8560512" y="891571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Rectangle 14"/>
          <p:cNvSpPr/>
          <p:nvPr/>
        </p:nvSpPr>
        <p:spPr>
          <a:xfrm>
            <a:off x="9905218" y="2070847"/>
            <a:ext cx="1223683" cy="15323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327982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udent Does Teacher Does.potx" id="{FA74037E-C2FC-4BF7-AB86-6A115E48A405}" vid="{B793C75E-005D-4C72-AFC4-95BDBA26D48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Student doesteacher does</Template>
  <TotalTime>0</TotalTime>
  <Words>806</Words>
  <Application>Microsoft Office PowerPoint</Application>
  <PresentationFormat>Widescreen</PresentationFormat>
  <Paragraphs>101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Corbel</vt:lpstr>
      <vt:lpstr>Rockwell</vt:lpstr>
      <vt:lpstr>Tahoma</vt:lpstr>
      <vt:lpstr>Wingdings</vt:lpstr>
      <vt:lpstr>Basis</vt:lpstr>
      <vt:lpstr>Eksplorasi  bahan ajar</vt:lpstr>
      <vt:lpstr>1. Mengkolektif ragam Bahan Ajar</vt:lpstr>
      <vt:lpstr>2. Memetakan topik eksplorasi</vt:lpstr>
      <vt:lpstr>3. Mendokumentasikan data eksplorasi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Diskusi dan pembahasan data</vt:lpstr>
      <vt:lpstr>PowerPoint Presentation</vt:lpstr>
      <vt:lpstr>INFORMASI PENTING</vt:lpstr>
      <vt:lpstr>Setiap pengetahuan yang dipelajari memiliki batasan minimal yang harus dicapai, disebut “dimensi pengetahuan”</vt:lpstr>
      <vt:lpstr>PowerPoint Presentation</vt:lpstr>
      <vt:lpstr>Contoh: materi: Struktur teks laporan hasil observasi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2018-09-17T02:10:44Z</dcterms:created>
  <dcterms:modified xsi:type="dcterms:W3CDTF">2018-09-17T04:24:34Z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2018-08-20T20:03:10.9182338Z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