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351" r:id="rId3"/>
    <p:sldId id="275" r:id="rId4"/>
    <p:sldId id="276" r:id="rId5"/>
    <p:sldId id="352" r:id="rId6"/>
    <p:sldId id="278" r:id="rId7"/>
  </p:sldIdLst>
  <p:sldSz cx="7556500" cy="10693400"/>
  <p:notesSz cx="7556500" cy="10693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68" y="21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DejaVu Sans"/>
                <a:cs typeface="DejaVu Sans"/>
              </a:defRPr>
            </a:lvl1pPr>
          </a:lstStyle>
          <a:p>
            <a:pPr marL="25400">
              <a:lnSpc>
                <a:spcPts val="1150"/>
              </a:lnSpc>
            </a:pPr>
            <a:fld id="{81D60167-4931-47E6-BA6A-407CBD079E47}" type="slidenum">
              <a:rPr spc="-145" dirty="0"/>
              <a:t>‹#›</a:t>
            </a:fld>
            <a:endParaRPr spc="-14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DejaVu Sans"/>
                <a:cs typeface="DejaVu Sans"/>
              </a:defRPr>
            </a:lvl1pPr>
          </a:lstStyle>
          <a:p>
            <a:pPr marL="25400">
              <a:lnSpc>
                <a:spcPts val="1150"/>
              </a:lnSpc>
            </a:pPr>
            <a:fld id="{81D60167-4931-47E6-BA6A-407CBD079E47}" type="slidenum">
              <a:rPr spc="-145" dirty="0"/>
              <a:t>‹#›</a:t>
            </a:fld>
            <a:endParaRPr spc="-14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DejaVu Sans"/>
                <a:cs typeface="DejaVu Sans"/>
              </a:defRPr>
            </a:lvl1pPr>
          </a:lstStyle>
          <a:p>
            <a:pPr marL="25400">
              <a:lnSpc>
                <a:spcPts val="1150"/>
              </a:lnSpc>
            </a:pPr>
            <a:fld id="{81D60167-4931-47E6-BA6A-407CBD079E47}" type="slidenum">
              <a:rPr spc="-145" dirty="0"/>
              <a:t>‹#›</a:t>
            </a:fld>
            <a:endParaRPr spc="-14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DejaVu Sans"/>
                <a:cs typeface="DejaVu Sans"/>
              </a:defRPr>
            </a:lvl1pPr>
          </a:lstStyle>
          <a:p>
            <a:pPr marL="25400">
              <a:lnSpc>
                <a:spcPts val="1150"/>
              </a:lnSpc>
            </a:pPr>
            <a:fld id="{81D60167-4931-47E6-BA6A-407CBD079E47}" type="slidenum">
              <a:rPr spc="-145" dirty="0"/>
              <a:t>‹#›</a:t>
            </a:fld>
            <a:endParaRPr spc="-14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DejaVu Sans"/>
                <a:cs typeface="DejaVu Sans"/>
              </a:defRPr>
            </a:lvl1pPr>
          </a:lstStyle>
          <a:p>
            <a:pPr marL="25400">
              <a:lnSpc>
                <a:spcPts val="1150"/>
              </a:lnSpc>
            </a:pPr>
            <a:fld id="{81D60167-4931-47E6-BA6A-407CBD079E47}" type="slidenum">
              <a:rPr spc="-145" dirty="0"/>
              <a:t>‹#›</a:t>
            </a:fld>
            <a:endParaRPr spc="-14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67784" y="9905186"/>
            <a:ext cx="194310" cy="1657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chemeClr val="tx1"/>
                </a:solidFill>
                <a:latin typeface="DejaVu Sans"/>
                <a:cs typeface="DejaVu Sans"/>
              </a:defRPr>
            </a:lvl1pPr>
          </a:lstStyle>
          <a:p>
            <a:pPr marL="25400">
              <a:lnSpc>
                <a:spcPts val="1150"/>
              </a:lnSpc>
            </a:pPr>
            <a:fld id="{81D60167-4931-47E6-BA6A-407CBD079E47}" type="slidenum">
              <a:rPr spc="-145" dirty="0"/>
              <a:t>‹#›</a:t>
            </a:fld>
            <a:endParaRPr spc="-14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250" y="393700"/>
            <a:ext cx="6172199" cy="6971396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50"/>
              </a:spcBef>
            </a:pPr>
            <a:r>
              <a:rPr sz="2000" b="1" spc="-5" dirty="0" err="1" smtClean="0">
                <a:latin typeface="Times New Roman"/>
                <a:cs typeface="Times New Roman"/>
              </a:rPr>
              <a:t>Struktur</a:t>
            </a:r>
            <a:r>
              <a:rPr sz="2000" b="1" spc="-175" dirty="0" smtClean="0">
                <a:latin typeface="Times New Roman"/>
                <a:cs typeface="Times New Roman"/>
              </a:rPr>
              <a:t> </a:t>
            </a:r>
            <a:r>
              <a:rPr sz="2000" b="1" spc="-5" dirty="0" err="1" smtClean="0">
                <a:latin typeface="Times New Roman"/>
                <a:cs typeface="Times New Roman"/>
              </a:rPr>
              <a:t>Atas</a:t>
            </a:r>
            <a:r>
              <a:rPr sz="2000" b="1" spc="-5" dirty="0" smtClean="0">
                <a:latin typeface="Times New Roman"/>
                <a:cs typeface="Times New Roman"/>
              </a:rPr>
              <a:t> </a:t>
            </a:r>
            <a:r>
              <a:rPr sz="2000" b="1" spc="-5" dirty="0" err="1" smtClean="0">
                <a:latin typeface="Times New Roman"/>
                <a:cs typeface="Times New Roman"/>
              </a:rPr>
              <a:t>Jembatan</a:t>
            </a:r>
            <a:endParaRPr sz="2000" dirty="0">
              <a:latin typeface="Times New Roman"/>
              <a:cs typeface="Times New Roman"/>
            </a:endParaRPr>
          </a:p>
          <a:p>
            <a:pPr marL="12700" indent="457200">
              <a:lnSpc>
                <a:spcPct val="100000"/>
              </a:lnSpc>
              <a:spcBef>
                <a:spcPts val="575"/>
              </a:spcBef>
            </a:pPr>
            <a:endParaRPr sz="1200" dirty="0" smtClean="0">
              <a:latin typeface="Times New Roman"/>
              <a:cs typeface="Times New Roman"/>
            </a:endParaRPr>
          </a:p>
          <a:p>
            <a:pPr marL="12700" indent="457200">
              <a:lnSpc>
                <a:spcPct val="100000"/>
              </a:lnSpc>
              <a:spcBef>
                <a:spcPts val="575"/>
              </a:spcBef>
            </a:pPr>
            <a:r>
              <a:rPr sz="2000" dirty="0" err="1" smtClean="0">
                <a:latin typeface="Times New Roman"/>
                <a:cs typeface="Times New Roman"/>
              </a:rPr>
              <a:t>Struktur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atas jembatan </a:t>
            </a:r>
            <a:r>
              <a:rPr sz="2000" dirty="0">
                <a:latin typeface="Times New Roman"/>
                <a:cs typeface="Times New Roman"/>
              </a:rPr>
              <a:t>adalah </a:t>
            </a:r>
            <a:r>
              <a:rPr sz="2000" spc="-5" dirty="0">
                <a:latin typeface="Times New Roman"/>
                <a:cs typeface="Times New Roman"/>
              </a:rPr>
              <a:t>bagian </a:t>
            </a:r>
            <a:r>
              <a:rPr sz="2000" dirty="0">
                <a:latin typeface="Times New Roman"/>
                <a:cs typeface="Times New Roman"/>
              </a:rPr>
              <a:t>dari struktur </a:t>
            </a:r>
            <a:r>
              <a:rPr sz="2000" spc="-5" dirty="0">
                <a:latin typeface="Times New Roman"/>
                <a:cs typeface="Times New Roman"/>
              </a:rPr>
              <a:t>jembatan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yang </a:t>
            </a:r>
            <a:r>
              <a:rPr sz="2000" spc="-5" dirty="0">
                <a:solidFill>
                  <a:srgbClr val="FF0000"/>
                </a:solidFill>
                <a:latin typeface="Times New Roman"/>
                <a:cs typeface="Times New Roman"/>
              </a:rPr>
              <a:t>secara</a:t>
            </a:r>
            <a:endParaRPr sz="2000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12700" marR="5080" algn="just">
              <a:lnSpc>
                <a:spcPct val="143800"/>
              </a:lnSpc>
              <a:spcBef>
                <a:spcPts val="5"/>
              </a:spcBef>
            </a:pPr>
            <a:r>
              <a:rPr sz="2000" spc="-5" dirty="0">
                <a:solidFill>
                  <a:srgbClr val="FF0000"/>
                </a:solidFill>
                <a:latin typeface="Times New Roman"/>
                <a:cs typeface="Times New Roman"/>
              </a:rPr>
              <a:t>langsung menahan </a:t>
            </a:r>
            <a:r>
              <a:rPr sz="2000" dirty="0">
                <a:solidFill>
                  <a:srgbClr val="FF0000"/>
                </a:solidFill>
                <a:latin typeface="Times New Roman"/>
                <a:cs typeface="Times New Roman"/>
              </a:rPr>
              <a:t>beban </a:t>
            </a:r>
            <a:r>
              <a:rPr sz="2000" dirty="0" err="1">
                <a:solidFill>
                  <a:srgbClr val="FF0000"/>
                </a:solidFill>
                <a:latin typeface="Times New Roman"/>
                <a:cs typeface="Times New Roman"/>
              </a:rPr>
              <a:t>lalu</a:t>
            </a:r>
            <a:r>
              <a:rPr sz="200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lintas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untuk </a:t>
            </a:r>
            <a:r>
              <a:rPr sz="2000" spc="-5" dirty="0">
                <a:latin typeface="Times New Roman"/>
                <a:cs typeface="Times New Roman"/>
              </a:rPr>
              <a:t>selanjutnya </a:t>
            </a:r>
            <a:r>
              <a:rPr sz="2000" dirty="0">
                <a:latin typeface="Times New Roman"/>
                <a:cs typeface="Times New Roman"/>
              </a:rPr>
              <a:t>disalurkan ke </a:t>
            </a:r>
            <a:r>
              <a:rPr sz="2000" spc="-5" dirty="0">
                <a:latin typeface="Times New Roman"/>
                <a:cs typeface="Times New Roman"/>
              </a:rPr>
              <a:t>bangunan  </a:t>
            </a:r>
            <a:r>
              <a:rPr sz="2000" spc="-5" dirty="0" err="1">
                <a:latin typeface="Times New Roman"/>
                <a:cs typeface="Times New Roman"/>
              </a:rPr>
              <a:t>bawah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jembatan</a:t>
            </a:r>
            <a:r>
              <a:rPr sz="2000" dirty="0" smtClean="0">
                <a:latin typeface="Times New Roman"/>
                <a:cs typeface="Times New Roman"/>
              </a:rPr>
              <a:t>.</a:t>
            </a:r>
          </a:p>
          <a:p>
            <a:pPr marL="12700" marR="5080" algn="just">
              <a:lnSpc>
                <a:spcPct val="143800"/>
              </a:lnSpc>
              <a:spcBef>
                <a:spcPts val="5"/>
              </a:spcBef>
            </a:pPr>
            <a:endParaRPr lang="id-ID" sz="2000" spc="-5" dirty="0" smtClean="0">
              <a:latin typeface="Times New Roman"/>
              <a:cs typeface="Times New Roman"/>
            </a:endParaRPr>
          </a:p>
          <a:p>
            <a:pPr marL="12700" marR="5080" algn="just">
              <a:lnSpc>
                <a:spcPct val="143800"/>
              </a:lnSpc>
              <a:spcBef>
                <a:spcPts val="5"/>
              </a:spcBef>
            </a:pPr>
            <a:r>
              <a:rPr lang="id-ID" sz="2000" spc="-5" dirty="0" smtClean="0">
                <a:latin typeface="Times New Roman"/>
                <a:cs typeface="Times New Roman"/>
              </a:rPr>
              <a:t>B</a:t>
            </a:r>
            <a:r>
              <a:rPr lang="x-none" sz="2000" spc="-5" smtClean="0">
                <a:latin typeface="Times New Roman"/>
                <a:cs typeface="Times New Roman"/>
              </a:rPr>
              <a:t>agian-bagian Struktur Atas Jembatan :</a:t>
            </a:r>
            <a:endParaRPr sz="2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 smtClean="0">
                <a:latin typeface="Times New Roman"/>
                <a:cs typeface="Times New Roman"/>
              </a:rPr>
              <a:t>1</a:t>
            </a:r>
            <a:r>
              <a:rPr sz="2000" dirty="0">
                <a:latin typeface="Times New Roman"/>
                <a:cs typeface="Times New Roman"/>
              </a:rPr>
              <a:t>) </a:t>
            </a:r>
            <a:r>
              <a:rPr sz="2000" spc="-5" dirty="0">
                <a:latin typeface="Times New Roman"/>
                <a:cs typeface="Times New Roman"/>
              </a:rPr>
              <a:t>Lantai</a:t>
            </a:r>
            <a:r>
              <a:rPr sz="2000" spc="-1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Jembatan</a:t>
            </a:r>
            <a:endParaRPr sz="2000" dirty="0">
              <a:latin typeface="Times New Roman"/>
              <a:cs typeface="Times New Roman"/>
            </a:endParaRPr>
          </a:p>
          <a:p>
            <a:pPr marL="412750" marR="8890" indent="-171450" algn="just">
              <a:lnSpc>
                <a:spcPct val="143600"/>
              </a:lnSpc>
              <a:spcBef>
                <a:spcPts val="10"/>
              </a:spcBef>
              <a:buFont typeface="Wingdings"/>
              <a:buChar char="à"/>
            </a:pP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beban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akibat </a:t>
            </a:r>
            <a:r>
              <a:rPr sz="2000" dirty="0">
                <a:latin typeface="Times New Roman"/>
                <a:cs typeface="Times New Roman"/>
              </a:rPr>
              <a:t>jalur  lalu lintas </a:t>
            </a:r>
            <a:r>
              <a:rPr sz="2000" spc="-5" dirty="0">
                <a:latin typeface="Times New Roman"/>
                <a:cs typeface="Times New Roman"/>
              </a:rPr>
              <a:t>secara </a:t>
            </a:r>
            <a:r>
              <a:rPr sz="2000" dirty="0">
                <a:latin typeface="Times New Roman"/>
                <a:cs typeface="Times New Roman"/>
              </a:rPr>
              <a:t>langsung untuk kemudian </a:t>
            </a:r>
            <a:r>
              <a:rPr sz="2000" spc="-5" dirty="0">
                <a:latin typeface="Times New Roman"/>
                <a:cs typeface="Times New Roman"/>
              </a:rPr>
              <a:t>disalurkan </a:t>
            </a:r>
            <a:r>
              <a:rPr sz="2000" dirty="0">
                <a:latin typeface="Times New Roman"/>
                <a:cs typeface="Times New Roman"/>
              </a:rPr>
              <a:t>kepada konstruksi di  </a:t>
            </a:r>
            <a:r>
              <a:rPr sz="2000" spc="-5" dirty="0">
                <a:latin typeface="Times New Roman"/>
                <a:cs typeface="Times New Roman"/>
              </a:rPr>
              <a:t>bawahnya. </a:t>
            </a:r>
            <a:endParaRPr sz="2000" spc="-5" dirty="0" smtClean="0">
              <a:latin typeface="Times New Roman"/>
              <a:cs typeface="Times New Roman"/>
            </a:endParaRPr>
          </a:p>
          <a:p>
            <a:pPr marL="412750" marR="8890" indent="-171450" algn="just">
              <a:lnSpc>
                <a:spcPct val="143600"/>
              </a:lnSpc>
              <a:spcBef>
                <a:spcPts val="10"/>
              </a:spcBef>
              <a:buFont typeface="Wingdings"/>
              <a:buChar char="à"/>
            </a:pP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Lantai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ini </a:t>
            </a:r>
            <a:r>
              <a:rPr sz="2000" spc="-5" dirty="0">
                <a:latin typeface="Times New Roman"/>
                <a:cs typeface="Times New Roman"/>
              </a:rPr>
              <a:t>harus diberi saluran yang baik </a:t>
            </a:r>
            <a:r>
              <a:rPr sz="2000" dirty="0">
                <a:latin typeface="Times New Roman"/>
                <a:cs typeface="Times New Roman"/>
              </a:rPr>
              <a:t>untuk </a:t>
            </a:r>
            <a:r>
              <a:rPr sz="2000" spc="-5" dirty="0">
                <a:latin typeface="Times New Roman"/>
                <a:cs typeface="Times New Roman"/>
              </a:rPr>
              <a:t>mengalirkan air  </a:t>
            </a:r>
            <a:r>
              <a:rPr sz="2000" dirty="0">
                <a:latin typeface="Times New Roman"/>
                <a:cs typeface="Times New Roman"/>
              </a:rPr>
              <a:t>hujan </a:t>
            </a:r>
            <a:r>
              <a:rPr sz="2000" spc="-5" dirty="0">
                <a:latin typeface="Times New Roman"/>
                <a:cs typeface="Times New Roman"/>
              </a:rPr>
              <a:t>dengan cepat. </a:t>
            </a:r>
            <a:endParaRPr sz="2000" spc="-5" dirty="0" smtClean="0">
              <a:latin typeface="Times New Roman"/>
              <a:cs typeface="Times New Roman"/>
            </a:endParaRPr>
          </a:p>
          <a:p>
            <a:pPr marL="412750" marR="8890" indent="-171450" algn="just">
              <a:lnSpc>
                <a:spcPct val="143600"/>
              </a:lnSpc>
              <a:spcBef>
                <a:spcPts val="10"/>
              </a:spcBef>
              <a:buFont typeface="Wingdings"/>
              <a:buChar char="à"/>
            </a:pP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Permukaan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jalan </a:t>
            </a:r>
            <a:r>
              <a:rPr sz="2000" dirty="0">
                <a:latin typeface="Times New Roman"/>
                <a:cs typeface="Times New Roman"/>
              </a:rPr>
              <a:t>diberi  </a:t>
            </a:r>
            <a:r>
              <a:rPr sz="2000" spc="-5" dirty="0">
                <a:latin typeface="Times New Roman"/>
                <a:cs typeface="Times New Roman"/>
              </a:rPr>
              <a:t>kemiringan </a:t>
            </a:r>
            <a:r>
              <a:rPr sz="2000" dirty="0">
                <a:latin typeface="Times New Roman"/>
                <a:cs typeface="Times New Roman"/>
              </a:rPr>
              <a:t>sebesar 2 % </a:t>
            </a:r>
            <a:r>
              <a:rPr sz="2000" spc="-5" dirty="0">
                <a:latin typeface="Times New Roman"/>
                <a:cs typeface="Times New Roman"/>
              </a:rPr>
              <a:t>kearah </a:t>
            </a:r>
            <a:r>
              <a:rPr sz="2000" dirty="0">
                <a:latin typeface="Times New Roman"/>
                <a:cs typeface="Times New Roman"/>
              </a:rPr>
              <a:t>kiri </a:t>
            </a:r>
            <a:r>
              <a:rPr sz="2000" spc="-5" dirty="0">
                <a:latin typeface="Times New Roman"/>
                <a:cs typeface="Times New Roman"/>
              </a:rPr>
              <a:t>dan </a:t>
            </a:r>
            <a:r>
              <a:rPr sz="2000" dirty="0">
                <a:latin typeface="Times New Roman"/>
                <a:cs typeface="Times New Roman"/>
              </a:rPr>
              <a:t>kanan tepi </a:t>
            </a:r>
            <a:r>
              <a:rPr sz="2000" spc="-5" dirty="0">
                <a:latin typeface="Times New Roman"/>
                <a:cs typeface="Times New Roman"/>
              </a:rPr>
              <a:t>jalan. </a:t>
            </a:r>
            <a:endParaRPr sz="2000" spc="-5" dirty="0" smtClean="0">
              <a:latin typeface="Times New Roman"/>
              <a:cs typeface="Times New Roman"/>
            </a:endParaRPr>
          </a:p>
          <a:p>
            <a:pPr marL="412750" marR="8890" indent="-171450" algn="just">
              <a:lnSpc>
                <a:spcPct val="143600"/>
              </a:lnSpc>
              <a:spcBef>
                <a:spcPts val="10"/>
              </a:spcBef>
              <a:buFont typeface="Wingdings"/>
              <a:buChar char="à"/>
            </a:pPr>
            <a:r>
              <a:rPr sz="2000" dirty="0" err="1" smtClean="0">
                <a:latin typeface="Times New Roman"/>
                <a:cs typeface="Times New Roman"/>
              </a:rPr>
              <a:t>Untuk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jembatan </a:t>
            </a:r>
            <a:r>
              <a:rPr sz="2000" dirty="0">
                <a:latin typeface="Times New Roman"/>
                <a:cs typeface="Times New Roman"/>
              </a:rPr>
              <a:t>komposit </a:t>
            </a:r>
            <a:r>
              <a:rPr sz="2000" spc="-5" dirty="0">
                <a:latin typeface="Times New Roman"/>
                <a:cs typeface="Times New Roman"/>
              </a:rPr>
              <a:t>ditopang </a:t>
            </a:r>
            <a:r>
              <a:rPr sz="2000" dirty="0">
                <a:latin typeface="Times New Roman"/>
                <a:cs typeface="Times New Roman"/>
              </a:rPr>
              <a:t>oleh </a:t>
            </a:r>
            <a:r>
              <a:rPr sz="2000" spc="-5" dirty="0">
                <a:latin typeface="Times New Roman"/>
                <a:cs typeface="Times New Roman"/>
              </a:rPr>
              <a:t>gelagar </a:t>
            </a:r>
            <a:r>
              <a:rPr sz="2000" dirty="0">
                <a:latin typeface="Times New Roman"/>
                <a:cs typeface="Times New Roman"/>
              </a:rPr>
              <a:t>memanjang </a:t>
            </a:r>
            <a:r>
              <a:rPr sz="2000" spc="-5" dirty="0">
                <a:latin typeface="Times New Roman"/>
                <a:cs typeface="Times New Roman"/>
              </a:rPr>
              <a:t>dan </a:t>
            </a:r>
            <a:r>
              <a:rPr sz="2000" dirty="0">
                <a:latin typeface="Times New Roman"/>
                <a:cs typeface="Times New Roman"/>
              </a:rPr>
              <a:t>diperkuat  oleh</a:t>
            </a:r>
            <a:r>
              <a:rPr sz="2000" spc="-5" dirty="0">
                <a:latin typeface="Times New Roman"/>
                <a:cs typeface="Times New Roman"/>
              </a:rPr>
              <a:t> diafragma.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2257" y="9613900"/>
            <a:ext cx="6100191" cy="630942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31775" algn="ctr">
              <a:lnSpc>
                <a:spcPct val="100000"/>
              </a:lnSpc>
              <a:spcBef>
                <a:spcPts val="720"/>
              </a:spcBef>
            </a:pPr>
            <a:r>
              <a:rPr sz="1400" spc="-5" dirty="0" err="1" smtClean="0">
                <a:latin typeface="Times New Roman"/>
                <a:cs typeface="Times New Roman"/>
              </a:rPr>
              <a:t>Gambar</a:t>
            </a:r>
            <a:r>
              <a:rPr sz="1400" spc="-5" dirty="0" smtClean="0">
                <a:latin typeface="Times New Roman"/>
                <a:cs typeface="Times New Roman"/>
              </a:rPr>
              <a:t> :</a:t>
            </a:r>
            <a:r>
              <a:rPr sz="1400" dirty="0" smtClean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Lantai</a:t>
            </a:r>
            <a:r>
              <a:rPr sz="1400" dirty="0">
                <a:latin typeface="Times New Roman"/>
                <a:cs typeface="Times New Roman"/>
              </a:rPr>
              <a:t> jembatan</a:t>
            </a: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endParaRPr sz="16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268854" y="7537578"/>
            <a:ext cx="3629025" cy="20763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 txBox="1"/>
          <p:nvPr/>
        </p:nvSpPr>
        <p:spPr>
          <a:xfrm>
            <a:off x="802257" y="317500"/>
            <a:ext cx="6100191" cy="2077492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31775" algn="ctr">
              <a:lnSpc>
                <a:spcPct val="100000"/>
              </a:lnSpc>
              <a:spcBef>
                <a:spcPts val="720"/>
              </a:spcBef>
            </a:pPr>
            <a:endParaRPr sz="140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2000" dirty="0" smtClean="0">
                <a:latin typeface="Times New Roman"/>
                <a:cs typeface="Times New Roman"/>
              </a:rPr>
              <a:t>2)</a:t>
            </a:r>
            <a:r>
              <a:rPr sz="2000" spc="195" dirty="0" smtClean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Trotoar</a:t>
            </a:r>
            <a:endParaRPr sz="200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lang="x-none" sz="2000" spc="-5" smtClean="0">
                <a:latin typeface="Times New Roman"/>
                <a:cs typeface="Times New Roman"/>
                <a:sym typeface="Wingdings" pitchFamily="2" charset="2"/>
              </a:rPr>
              <a:t>     </a:t>
            </a:r>
            <a:r>
              <a:rPr lang="id-ID" sz="2000" spc="-5" dirty="0" smtClean="0">
                <a:latin typeface="Times New Roman"/>
                <a:cs typeface="Times New Roman"/>
                <a:sym typeface="Wingdings" pitchFamily="2" charset="2"/>
              </a:rPr>
              <a:t>  </a:t>
            </a:r>
            <a:r>
              <a:rPr sz="2000" spc="-5" dirty="0" err="1" smtClean="0">
                <a:latin typeface="Times New Roman"/>
                <a:cs typeface="Times New Roman"/>
              </a:rPr>
              <a:t>bagian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dari konstruksi </a:t>
            </a:r>
            <a:r>
              <a:rPr sz="2000" spc="-5" dirty="0" err="1">
                <a:latin typeface="Times New Roman"/>
                <a:cs typeface="Times New Roman"/>
              </a:rPr>
              <a:t>jembatan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pada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ke </a:t>
            </a:r>
            <a:r>
              <a:rPr sz="2000" dirty="0" err="1">
                <a:latin typeface="Times New Roman"/>
                <a:cs typeface="Times New Roman"/>
              </a:rPr>
              <a:t>dua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dirty="0" smtClean="0">
                <a:latin typeface="Times New Roman"/>
                <a:cs typeface="Times New Roman"/>
              </a:rPr>
              <a:t>                </a:t>
            </a:r>
            <a:r>
              <a:rPr sz="2000" spc="-5" dirty="0" err="1" smtClean="0">
                <a:latin typeface="Times New Roman"/>
                <a:cs typeface="Times New Roman"/>
              </a:rPr>
              <a:t>samping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jalur  lalu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lintas.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endParaRPr sz="2000" spc="75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lang="x-none" sz="2000" spc="75" smtClean="0">
                <a:latin typeface="Times New Roman"/>
                <a:cs typeface="Times New Roman"/>
                <a:sym typeface="Wingdings" pitchFamily="2" charset="2"/>
              </a:rPr>
              <a:t>     </a:t>
            </a:r>
            <a:r>
              <a:rPr sz="2000" spc="-10" dirty="0" err="1" smtClean="0">
                <a:latin typeface="Times New Roman"/>
                <a:cs typeface="Times New Roman"/>
              </a:rPr>
              <a:t>berfungsi</a:t>
            </a:r>
            <a:r>
              <a:rPr sz="2000" spc="7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sebagai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jalur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pejalan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kaki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dan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terbuat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 err="1">
                <a:latin typeface="Times New Roman"/>
                <a:cs typeface="Times New Roman"/>
              </a:rPr>
              <a:t>dari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beton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4" name="object 5"/>
          <p:cNvSpPr/>
          <p:nvPr/>
        </p:nvSpPr>
        <p:spPr>
          <a:xfrm>
            <a:off x="2254250" y="2527300"/>
            <a:ext cx="3314700" cy="18185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902801" y="4367768"/>
            <a:ext cx="1789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Gambar : Trotoar</a:t>
            </a:r>
            <a:endParaRPr lang="id-ID" dirty="0"/>
          </a:p>
        </p:txBody>
      </p:sp>
      <p:sp>
        <p:nvSpPr>
          <p:cNvPr id="6" name="object 3"/>
          <p:cNvSpPr txBox="1"/>
          <p:nvPr/>
        </p:nvSpPr>
        <p:spPr>
          <a:xfrm>
            <a:off x="806450" y="4684275"/>
            <a:ext cx="6096000" cy="1785232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228600" algn="ctr">
              <a:lnSpc>
                <a:spcPct val="100000"/>
              </a:lnSpc>
              <a:spcBef>
                <a:spcPts val="685"/>
              </a:spcBef>
            </a:pPr>
            <a:endParaRPr sz="11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2000" dirty="0">
                <a:latin typeface="Times New Roman"/>
                <a:cs typeface="Times New Roman"/>
              </a:rPr>
              <a:t>3) </a:t>
            </a:r>
            <a:r>
              <a:rPr sz="2000" spc="-5" dirty="0">
                <a:latin typeface="Times New Roman"/>
                <a:cs typeface="Times New Roman"/>
              </a:rPr>
              <a:t>Gelagar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Diafragma</a:t>
            </a:r>
            <a:endParaRPr sz="2000" dirty="0">
              <a:latin typeface="Times New Roman"/>
              <a:cs typeface="Times New Roman"/>
            </a:endParaRPr>
          </a:p>
          <a:p>
            <a:pPr marL="241300">
              <a:lnSpc>
                <a:spcPct val="100000"/>
              </a:lnSpc>
              <a:spcBef>
                <a:spcPts val="625"/>
              </a:spcBef>
            </a:pPr>
            <a:r>
              <a:rPr lang="id-ID" sz="2000" spc="-5" dirty="0" smtClean="0">
                <a:latin typeface="Times New Roman"/>
                <a:cs typeface="Times New Roman"/>
                <a:sym typeface="Wingdings" pitchFamily="2" charset="2"/>
              </a:rPr>
              <a:t> </a:t>
            </a:r>
            <a:r>
              <a:rPr sz="2000" spc="-5" dirty="0" err="1" smtClean="0">
                <a:latin typeface="Times New Roman"/>
                <a:cs typeface="Times New Roman"/>
              </a:rPr>
              <a:t>terletak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pada </a:t>
            </a:r>
            <a:r>
              <a:rPr sz="2000" spc="-5" dirty="0">
                <a:latin typeface="Times New Roman"/>
                <a:cs typeface="Times New Roman"/>
              </a:rPr>
              <a:t>jembatan yang letaknya </a:t>
            </a:r>
            <a:r>
              <a:rPr sz="2000" dirty="0">
                <a:latin typeface="Times New Roman"/>
                <a:cs typeface="Times New Roman"/>
              </a:rPr>
              <a:t>melintang </a:t>
            </a:r>
            <a:r>
              <a:rPr sz="2000" spc="-5" dirty="0">
                <a:latin typeface="Times New Roman"/>
                <a:cs typeface="Times New Roman"/>
              </a:rPr>
              <a:t>arah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jembatan</a:t>
            </a:r>
          </a:p>
          <a:p>
            <a:pPr marL="241300" marR="5080" algn="just">
              <a:lnSpc>
                <a:spcPct val="143800"/>
              </a:lnSpc>
              <a:spcBef>
                <a:spcPts val="5"/>
              </a:spcBef>
            </a:pPr>
            <a:r>
              <a:rPr lang="id-ID" sz="2000" spc="-5" dirty="0" smtClean="0">
                <a:latin typeface="Times New Roman"/>
                <a:cs typeface="Times New Roman"/>
                <a:sym typeface="Wingdings" pitchFamily="2" charset="2"/>
              </a:rPr>
              <a:t> </a:t>
            </a:r>
            <a:r>
              <a:rPr sz="2000" spc="-5" dirty="0" err="1" smtClean="0">
                <a:latin typeface="Times New Roman"/>
                <a:cs typeface="Times New Roman"/>
              </a:rPr>
              <a:t>mengikat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balok-balok </a:t>
            </a:r>
            <a:r>
              <a:rPr sz="2000" spc="-5" dirty="0" err="1">
                <a:latin typeface="Times New Roman"/>
                <a:cs typeface="Times New Roman"/>
              </a:rPr>
              <a:t>gelagar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induk</a:t>
            </a:r>
            <a:r>
              <a:rPr sz="2000" dirty="0" smtClean="0">
                <a:latin typeface="Times New Roman"/>
                <a:cs typeface="Times New Roman"/>
              </a:rPr>
              <a:t>.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7" name="object 6"/>
          <p:cNvSpPr/>
          <p:nvPr/>
        </p:nvSpPr>
        <p:spPr>
          <a:xfrm>
            <a:off x="2440051" y="6548755"/>
            <a:ext cx="3285236" cy="19983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168650" y="8775700"/>
            <a:ext cx="207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Gambar : Diafragma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6411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882650" y="927100"/>
            <a:ext cx="5791200" cy="2434513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27329" algn="ctr">
              <a:lnSpc>
                <a:spcPct val="100000"/>
              </a:lnSpc>
              <a:spcBef>
                <a:spcPts val="720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2000" dirty="0">
                <a:latin typeface="Times New Roman"/>
                <a:cs typeface="Times New Roman"/>
              </a:rPr>
              <a:t>4) </a:t>
            </a:r>
            <a:r>
              <a:rPr sz="2000" spc="-5" dirty="0">
                <a:latin typeface="Times New Roman"/>
                <a:cs typeface="Times New Roman"/>
              </a:rPr>
              <a:t>Gelagar</a:t>
            </a:r>
            <a:r>
              <a:rPr sz="2000" spc="-10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Memanjang</a:t>
            </a:r>
          </a:p>
          <a:p>
            <a:pPr marL="584200" marR="5080" indent="-342900" algn="just">
              <a:lnSpc>
                <a:spcPct val="143700"/>
              </a:lnSpc>
              <a:spcBef>
                <a:spcPts val="10"/>
              </a:spcBef>
              <a:buFont typeface="Wingdings"/>
              <a:buChar char="à"/>
            </a:pPr>
            <a:r>
              <a:rPr lang="id-ID" sz="2000" spc="-5" dirty="0" smtClean="0">
                <a:latin typeface="Times New Roman"/>
                <a:cs typeface="Times New Roman"/>
                <a:sym typeface="Wingdings" pitchFamily="2" charset="2"/>
              </a:rPr>
              <a:t>me</a:t>
            </a:r>
            <a:r>
              <a:rPr sz="2000" spc="-5" dirty="0" err="1" smtClean="0">
                <a:latin typeface="Times New Roman"/>
                <a:cs typeface="Times New Roman"/>
              </a:rPr>
              <a:t>rupakan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 err="1">
                <a:latin typeface="Times New Roman"/>
                <a:cs typeface="Times New Roman"/>
              </a:rPr>
              <a:t>tumpuan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 smtClean="0">
                <a:latin typeface="Times New Roman"/>
                <a:cs typeface="Times New Roman"/>
              </a:rPr>
              <a:t>plat </a:t>
            </a:r>
            <a:r>
              <a:rPr sz="2000" spc="-5" dirty="0">
                <a:latin typeface="Times New Roman"/>
                <a:cs typeface="Times New Roman"/>
              </a:rPr>
              <a:t>lantai kendaraan </a:t>
            </a:r>
            <a:r>
              <a:rPr sz="2000" dirty="0">
                <a:latin typeface="Times New Roman"/>
                <a:cs typeface="Times New Roman"/>
              </a:rPr>
              <a:t>dalam </a:t>
            </a:r>
            <a:r>
              <a:rPr sz="2000" spc="-5" dirty="0">
                <a:latin typeface="Times New Roman"/>
                <a:cs typeface="Times New Roman"/>
              </a:rPr>
              <a:t>arah  </a:t>
            </a:r>
            <a:r>
              <a:rPr sz="2000" spc="-5" dirty="0" err="1">
                <a:latin typeface="Times New Roman"/>
                <a:cs typeface="Times New Roman"/>
              </a:rPr>
              <a:t>memanjang</a:t>
            </a:r>
            <a:r>
              <a:rPr sz="2000" spc="-5" dirty="0" smtClean="0">
                <a:latin typeface="Times New Roman"/>
                <a:cs typeface="Times New Roman"/>
              </a:rPr>
              <a:t>.</a:t>
            </a:r>
          </a:p>
          <a:p>
            <a:pPr marL="584200" marR="5080" indent="-342900" algn="just">
              <a:lnSpc>
                <a:spcPct val="143700"/>
              </a:lnSpc>
              <a:spcBef>
                <a:spcPts val="10"/>
              </a:spcBef>
              <a:buFont typeface="Wingdings"/>
              <a:buChar char="à"/>
            </a:pPr>
            <a:r>
              <a:rPr sz="2000" spc="-5" dirty="0" err="1" smtClean="0">
                <a:latin typeface="Times New Roman"/>
                <a:cs typeface="Times New Roman"/>
              </a:rPr>
              <a:t>merupakan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suatu bagian struktur </a:t>
            </a:r>
            <a:r>
              <a:rPr sz="2000" spc="-5" dirty="0">
                <a:latin typeface="Times New Roman"/>
                <a:cs typeface="Times New Roman"/>
              </a:rPr>
              <a:t>yang menahan  beban </a:t>
            </a:r>
            <a:r>
              <a:rPr sz="2000" dirty="0">
                <a:latin typeface="Times New Roman"/>
                <a:cs typeface="Times New Roman"/>
              </a:rPr>
              <a:t>langsung dari pelat </a:t>
            </a:r>
            <a:r>
              <a:rPr sz="2000" spc="-5" dirty="0">
                <a:latin typeface="Times New Roman"/>
                <a:cs typeface="Times New Roman"/>
              </a:rPr>
              <a:t>lantai kendaraan. 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8" name="object 4"/>
          <p:cNvSpPr/>
          <p:nvPr/>
        </p:nvSpPr>
        <p:spPr>
          <a:xfrm>
            <a:off x="2192401" y="3403727"/>
            <a:ext cx="3790950" cy="21715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635250" y="5651500"/>
            <a:ext cx="3004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Gambar : Gelagar Memanjang</a:t>
            </a:r>
            <a:endParaRPr lang="id-ID" dirty="0"/>
          </a:p>
        </p:txBody>
      </p:sp>
      <p:sp>
        <p:nvSpPr>
          <p:cNvPr id="10" name="object 2"/>
          <p:cNvSpPr txBox="1"/>
          <p:nvPr/>
        </p:nvSpPr>
        <p:spPr>
          <a:xfrm>
            <a:off x="958850" y="6408868"/>
            <a:ext cx="5715000" cy="3433632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226060" algn="ctr">
              <a:lnSpc>
                <a:spcPct val="100000"/>
              </a:lnSpc>
              <a:spcBef>
                <a:spcPts val="735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35"/>
              </a:spcBef>
            </a:pPr>
            <a:r>
              <a:rPr sz="2000" dirty="0">
                <a:latin typeface="Times New Roman"/>
                <a:cs typeface="Times New Roman"/>
              </a:rPr>
              <a:t>5) </a:t>
            </a:r>
            <a:r>
              <a:rPr sz="2000" spc="-5" dirty="0">
                <a:latin typeface="Times New Roman"/>
                <a:cs typeface="Times New Roman"/>
              </a:rPr>
              <a:t>Perletakan </a:t>
            </a:r>
            <a:r>
              <a:rPr sz="2000" dirty="0">
                <a:latin typeface="Times New Roman"/>
                <a:cs typeface="Times New Roman"/>
              </a:rPr>
              <a:t>(</a:t>
            </a:r>
            <a:r>
              <a:rPr sz="2000" spc="-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Andas)</a:t>
            </a:r>
            <a:endParaRPr sz="2000" dirty="0">
              <a:latin typeface="Times New Roman"/>
              <a:cs typeface="Times New Roman"/>
            </a:endParaRPr>
          </a:p>
          <a:p>
            <a:pPr marL="584200" indent="-342900">
              <a:lnSpc>
                <a:spcPct val="100000"/>
              </a:lnSpc>
              <a:spcBef>
                <a:spcPts val="625"/>
              </a:spcBef>
              <a:buFont typeface="Wingdings"/>
              <a:buChar char="à"/>
            </a:pPr>
            <a:r>
              <a:rPr sz="2000" spc="-5" dirty="0" err="1" smtClean="0">
                <a:latin typeface="Times New Roman"/>
                <a:cs typeface="Times New Roman"/>
              </a:rPr>
              <a:t>merupakan</a:t>
            </a:r>
            <a:r>
              <a:rPr sz="2000" spc="6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tumpuan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perletakan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atau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landasan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 err="1">
                <a:latin typeface="Times New Roman"/>
                <a:cs typeface="Times New Roman"/>
              </a:rPr>
              <a:t>gelagar</a:t>
            </a:r>
            <a:r>
              <a:rPr sz="2000" spc="70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pada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dirty="0" smtClean="0">
                <a:latin typeface="Times New Roman"/>
                <a:cs typeface="Times New Roman"/>
              </a:rPr>
              <a:t>Abutment.</a:t>
            </a:r>
          </a:p>
          <a:p>
            <a:pPr marL="584200" indent="-342900">
              <a:lnSpc>
                <a:spcPct val="100000"/>
              </a:lnSpc>
              <a:spcBef>
                <a:spcPts val="625"/>
              </a:spcBef>
              <a:buFont typeface="Wingdings"/>
              <a:buChar char="à"/>
            </a:pPr>
            <a:r>
              <a:rPr sz="2000" spc="-5" dirty="0" err="1" smtClean="0">
                <a:latin typeface="Times New Roman"/>
                <a:cs typeface="Times New Roman"/>
              </a:rPr>
              <a:t>terdiri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dari landasan </a:t>
            </a:r>
            <a:r>
              <a:rPr sz="2000" dirty="0">
                <a:latin typeface="Times New Roman"/>
                <a:cs typeface="Times New Roman"/>
              </a:rPr>
              <a:t>roll </a:t>
            </a:r>
            <a:r>
              <a:rPr sz="2000" spc="-5" dirty="0">
                <a:latin typeface="Times New Roman"/>
                <a:cs typeface="Times New Roman"/>
              </a:rPr>
              <a:t>dan landasan </a:t>
            </a:r>
            <a:r>
              <a:rPr sz="2000" dirty="0" err="1">
                <a:latin typeface="Times New Roman"/>
                <a:cs typeface="Times New Roman"/>
              </a:rPr>
              <a:t>sendi</a:t>
            </a:r>
            <a:r>
              <a:rPr sz="2000" dirty="0" smtClean="0">
                <a:latin typeface="Times New Roman"/>
                <a:cs typeface="Times New Roman"/>
              </a:rPr>
              <a:t>.</a:t>
            </a:r>
          </a:p>
          <a:p>
            <a:pPr marL="584200" indent="-342900">
              <a:lnSpc>
                <a:spcPct val="100000"/>
              </a:lnSpc>
              <a:spcBef>
                <a:spcPts val="625"/>
              </a:spcBef>
              <a:buFont typeface="Wingdings"/>
              <a:buChar char="à"/>
            </a:pPr>
            <a:r>
              <a:rPr sz="2000" spc="-5" dirty="0" err="1">
                <a:latin typeface="Times New Roman"/>
                <a:cs typeface="Times New Roman"/>
              </a:rPr>
              <a:t>l</a:t>
            </a:r>
            <a:r>
              <a:rPr sz="2000" spc="-5" dirty="0" err="1" smtClean="0">
                <a:latin typeface="Times New Roman"/>
                <a:cs typeface="Times New Roman"/>
              </a:rPr>
              <a:t>andasan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sendi </a:t>
            </a:r>
            <a:r>
              <a:rPr sz="2000" dirty="0">
                <a:latin typeface="Times New Roman"/>
                <a:cs typeface="Times New Roman"/>
              </a:rPr>
              <a:t>dipakai untuk </a:t>
            </a:r>
            <a:r>
              <a:rPr sz="2000" spc="-5" dirty="0">
                <a:latin typeface="Times New Roman"/>
                <a:cs typeface="Times New Roman"/>
              </a:rPr>
              <a:t>menahan dan </a:t>
            </a:r>
            <a:r>
              <a:rPr sz="2000" dirty="0">
                <a:latin typeface="Times New Roman"/>
                <a:cs typeface="Times New Roman"/>
              </a:rPr>
              <a:t>menerima </a:t>
            </a:r>
            <a:r>
              <a:rPr sz="2000" spc="-5" dirty="0">
                <a:latin typeface="Times New Roman"/>
                <a:cs typeface="Times New Roman"/>
              </a:rPr>
              <a:t>beban </a:t>
            </a:r>
            <a:r>
              <a:rPr sz="2000" dirty="0">
                <a:latin typeface="Times New Roman"/>
                <a:cs typeface="Times New Roman"/>
              </a:rPr>
              <a:t>vertikal maupun  horizontal </a:t>
            </a:r>
            <a:r>
              <a:rPr sz="2000" spc="-5" dirty="0">
                <a:latin typeface="Times New Roman"/>
                <a:cs typeface="Times New Roman"/>
              </a:rPr>
              <a:t>dari </a:t>
            </a:r>
            <a:r>
              <a:rPr sz="2000" spc="-5" dirty="0" err="1">
                <a:latin typeface="Times New Roman"/>
                <a:cs typeface="Times New Roman"/>
              </a:rPr>
              <a:t>gelagar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memanjang</a:t>
            </a:r>
            <a:r>
              <a:rPr sz="2000" spc="-5" dirty="0" smtClean="0">
                <a:latin typeface="Times New Roman"/>
                <a:cs typeface="Times New Roman"/>
              </a:rPr>
              <a:t>.</a:t>
            </a:r>
          </a:p>
          <a:p>
            <a:pPr marL="584200" indent="-342900">
              <a:lnSpc>
                <a:spcPct val="100000"/>
              </a:lnSpc>
              <a:spcBef>
                <a:spcPts val="625"/>
              </a:spcBef>
              <a:buFont typeface="Wingdings"/>
              <a:buChar char="à"/>
            </a:pPr>
            <a:r>
              <a:rPr sz="2000" spc="-5" dirty="0" err="1" smtClean="0">
                <a:latin typeface="Times New Roman"/>
                <a:cs typeface="Times New Roman"/>
              </a:rPr>
              <a:t>landasan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roll dipakai untuk  </a:t>
            </a:r>
            <a:r>
              <a:rPr sz="2000" spc="-5" dirty="0">
                <a:latin typeface="Times New Roman"/>
                <a:cs typeface="Times New Roman"/>
              </a:rPr>
              <a:t>menerima </a:t>
            </a:r>
            <a:r>
              <a:rPr sz="2000" dirty="0">
                <a:latin typeface="Times New Roman"/>
                <a:cs typeface="Times New Roman"/>
              </a:rPr>
              <a:t>beban </a:t>
            </a:r>
            <a:r>
              <a:rPr sz="2000" spc="-5" dirty="0">
                <a:latin typeface="Times New Roman"/>
                <a:cs typeface="Times New Roman"/>
              </a:rPr>
              <a:t>vertikal sekaligus </a:t>
            </a:r>
            <a:r>
              <a:rPr sz="2000" dirty="0">
                <a:latin typeface="Times New Roman"/>
                <a:cs typeface="Times New Roman"/>
              </a:rPr>
              <a:t>beban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getaran.</a:t>
            </a:r>
            <a:endParaRPr sz="20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58850" y="3441700"/>
            <a:ext cx="5638799" cy="33075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585" algn="ctr">
              <a:lnSpc>
                <a:spcPct val="100000"/>
              </a:lnSpc>
              <a:spcBef>
                <a:spcPts val="100"/>
              </a:spcBef>
            </a:pPr>
            <a:endParaRPr sz="1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6) Plat</a:t>
            </a:r>
            <a:r>
              <a:rPr sz="2000" spc="-1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injak</a:t>
            </a:r>
            <a:endParaRPr sz="2000" dirty="0">
              <a:latin typeface="Times New Roman"/>
              <a:cs typeface="Times New Roman"/>
            </a:endParaRPr>
          </a:p>
          <a:p>
            <a:pPr marL="584200" marR="5080" indent="-342900" algn="just">
              <a:lnSpc>
                <a:spcPct val="143300"/>
              </a:lnSpc>
              <a:spcBef>
                <a:spcPts val="15"/>
              </a:spcBef>
              <a:buFont typeface="Wingdings"/>
              <a:buChar char="à"/>
            </a:pPr>
            <a:r>
              <a:rPr lang="id-ID" sz="2000" dirty="0" smtClean="0">
                <a:latin typeface="Times New Roman"/>
                <a:cs typeface="Times New Roman"/>
                <a:sym typeface="Wingdings" pitchFamily="2" charset="2"/>
              </a:rPr>
              <a:t>b</a:t>
            </a:r>
            <a:r>
              <a:rPr sz="2000" spc="-5" dirty="0" err="1" smtClean="0">
                <a:latin typeface="Times New Roman"/>
                <a:cs typeface="Times New Roman"/>
              </a:rPr>
              <a:t>erfungsi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menghubungkan </a:t>
            </a:r>
            <a:r>
              <a:rPr sz="2000" dirty="0">
                <a:latin typeface="Times New Roman"/>
                <a:cs typeface="Times New Roman"/>
              </a:rPr>
              <a:t>jalan </a:t>
            </a:r>
            <a:r>
              <a:rPr sz="2000" spc="-5" dirty="0">
                <a:latin typeface="Times New Roman"/>
                <a:cs typeface="Times New Roman"/>
              </a:rPr>
              <a:t>dan </a:t>
            </a:r>
            <a:r>
              <a:rPr sz="2000" dirty="0">
                <a:latin typeface="Times New Roman"/>
                <a:cs typeface="Times New Roman"/>
              </a:rPr>
              <a:t>jembatan </a:t>
            </a:r>
            <a:r>
              <a:rPr sz="2000" spc="-5" dirty="0">
                <a:latin typeface="Times New Roman"/>
                <a:cs typeface="Times New Roman"/>
              </a:rPr>
              <a:t>sehingga </a:t>
            </a:r>
            <a:r>
              <a:rPr sz="2000" dirty="0">
                <a:latin typeface="Times New Roman"/>
                <a:cs typeface="Times New Roman"/>
              </a:rPr>
              <a:t>tidak </a:t>
            </a:r>
            <a:r>
              <a:rPr sz="2000" spc="-5" dirty="0">
                <a:latin typeface="Times New Roman"/>
                <a:cs typeface="Times New Roman"/>
              </a:rPr>
              <a:t>terjadi  perbedaan </a:t>
            </a:r>
            <a:r>
              <a:rPr sz="2000" spc="-5" dirty="0" err="1">
                <a:latin typeface="Times New Roman"/>
                <a:cs typeface="Times New Roman"/>
              </a:rPr>
              <a:t>tinggi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keduanya</a:t>
            </a:r>
            <a:r>
              <a:rPr sz="2000" spc="-5" dirty="0" smtClean="0">
                <a:latin typeface="Times New Roman"/>
                <a:cs typeface="Times New Roman"/>
              </a:rPr>
              <a:t>.</a:t>
            </a:r>
          </a:p>
          <a:p>
            <a:pPr marL="584200" marR="5080" indent="-342900" algn="just">
              <a:lnSpc>
                <a:spcPct val="143300"/>
              </a:lnSpc>
              <a:spcBef>
                <a:spcPts val="15"/>
              </a:spcBef>
              <a:buFont typeface="Wingdings"/>
              <a:buChar char="à"/>
            </a:pPr>
            <a:r>
              <a:rPr lang="id-ID" sz="2000" dirty="0" smtClean="0">
                <a:latin typeface="Times New Roman"/>
                <a:cs typeface="Times New Roman"/>
              </a:rPr>
              <a:t>J</a:t>
            </a:r>
            <a:r>
              <a:rPr sz="2000" dirty="0" err="1" smtClean="0">
                <a:latin typeface="Times New Roman"/>
                <a:cs typeface="Times New Roman"/>
              </a:rPr>
              <a:t>uga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menutup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bagian sambungan agar tidak </a:t>
            </a:r>
            <a:r>
              <a:rPr sz="2000" dirty="0">
                <a:latin typeface="Times New Roman"/>
                <a:cs typeface="Times New Roman"/>
              </a:rPr>
              <a:t>terjadi  </a:t>
            </a:r>
            <a:r>
              <a:rPr sz="2000" spc="-5" dirty="0">
                <a:latin typeface="Times New Roman"/>
                <a:cs typeface="Times New Roman"/>
              </a:rPr>
              <a:t>keausan </a:t>
            </a:r>
            <a:r>
              <a:rPr sz="2000" dirty="0">
                <a:latin typeface="Times New Roman"/>
                <a:cs typeface="Times New Roman"/>
              </a:rPr>
              <a:t>antara jalan </a:t>
            </a:r>
            <a:r>
              <a:rPr sz="2000" spc="-5" dirty="0">
                <a:latin typeface="Times New Roman"/>
                <a:cs typeface="Times New Roman"/>
              </a:rPr>
              <a:t>dan jembatan pada </a:t>
            </a:r>
            <a:r>
              <a:rPr sz="2000" dirty="0">
                <a:latin typeface="Times New Roman"/>
                <a:cs typeface="Times New Roman"/>
              </a:rPr>
              <a:t>pelat lantai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jembatan.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40279" y="927100"/>
            <a:ext cx="3686175" cy="21047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150"/>
              </a:lnSpc>
            </a:pPr>
            <a:r>
              <a:rPr spc="-145" dirty="0"/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7776" y="3060700"/>
            <a:ext cx="1683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Gambar : Andas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8850" y="469900"/>
            <a:ext cx="5791199" cy="467923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2000" b="1" dirty="0" err="1" smtClean="0">
                <a:latin typeface="Times New Roman"/>
                <a:cs typeface="Times New Roman"/>
              </a:rPr>
              <a:t>Klasifikasi</a:t>
            </a:r>
            <a:r>
              <a:rPr sz="2000" b="1" spc="-5" dirty="0" smtClean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Jembatan</a:t>
            </a:r>
            <a:endParaRPr sz="2000" dirty="0">
              <a:latin typeface="Times New Roman"/>
              <a:cs typeface="Times New Roman"/>
            </a:endParaRPr>
          </a:p>
          <a:p>
            <a:pPr marL="12700" marR="10160">
              <a:lnSpc>
                <a:spcPct val="143300"/>
              </a:lnSpc>
              <a:spcBef>
                <a:spcPts val="10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184785" indent="-172085">
              <a:lnSpc>
                <a:spcPct val="100000"/>
              </a:lnSpc>
              <a:spcBef>
                <a:spcPts val="635"/>
              </a:spcBef>
              <a:buAutoNum type="arabicParenR"/>
              <a:tabLst>
                <a:tab pos="185420" algn="l"/>
              </a:tabLst>
            </a:pPr>
            <a:r>
              <a:rPr sz="2000" spc="-5" dirty="0">
                <a:latin typeface="Times New Roman"/>
                <a:cs typeface="Times New Roman"/>
              </a:rPr>
              <a:t>Klasifikasi jembatan </a:t>
            </a:r>
            <a:r>
              <a:rPr sz="2000" dirty="0">
                <a:latin typeface="Times New Roman"/>
                <a:cs typeface="Times New Roman"/>
              </a:rPr>
              <a:t>menurut </a:t>
            </a:r>
            <a:r>
              <a:rPr sz="2000" spc="-5" dirty="0">
                <a:latin typeface="Times New Roman"/>
                <a:cs typeface="Times New Roman"/>
              </a:rPr>
              <a:t>keberadaannya (tetap/dapat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5" dirty="0" err="1">
                <a:latin typeface="Times New Roman"/>
                <a:cs typeface="Times New Roman"/>
              </a:rPr>
              <a:t>digerakkan</a:t>
            </a:r>
            <a:r>
              <a:rPr sz="2000" spc="-5" dirty="0" smtClean="0">
                <a:latin typeface="Times New Roman"/>
                <a:cs typeface="Times New Roman"/>
              </a:rPr>
              <a:t>).</a:t>
            </a:r>
            <a:endParaRPr sz="2000" dirty="0">
              <a:latin typeface="Times New Roman"/>
              <a:cs typeface="Times New Roman"/>
            </a:endParaRPr>
          </a:p>
          <a:p>
            <a:pPr marL="355600" marR="5080" lvl="1" indent="-170815">
              <a:lnSpc>
                <a:spcPct val="144200"/>
              </a:lnSpc>
              <a:spcBef>
                <a:spcPts val="75"/>
              </a:spcBef>
              <a:buFont typeface="Symbol"/>
              <a:buChar char=""/>
              <a:tabLst>
                <a:tab pos="355600" algn="l"/>
                <a:tab pos="4201160" algn="l"/>
              </a:tabLst>
            </a:pPr>
            <a:r>
              <a:rPr sz="2000" dirty="0">
                <a:latin typeface="Times New Roman"/>
                <a:cs typeface="Times New Roman"/>
              </a:rPr>
              <a:t>Jembatan  </a:t>
            </a:r>
            <a:r>
              <a:rPr sz="2000" spc="-5" dirty="0" err="1">
                <a:latin typeface="Times New Roman"/>
                <a:cs typeface="Times New Roman"/>
              </a:rPr>
              <a:t>tetap</a:t>
            </a:r>
            <a:r>
              <a:rPr sz="2000" spc="-5" dirty="0">
                <a:latin typeface="Times New Roman"/>
                <a:cs typeface="Times New Roman"/>
              </a:rPr>
              <a:t>  </a:t>
            </a:r>
            <a:r>
              <a:rPr sz="2000" spc="-5" dirty="0" err="1" smtClean="0">
                <a:latin typeface="Times New Roman"/>
                <a:cs typeface="Times New Roman"/>
              </a:rPr>
              <a:t>dapat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terbuat </a:t>
            </a:r>
            <a:r>
              <a:rPr sz="2000" dirty="0">
                <a:latin typeface="Times New Roman"/>
                <a:cs typeface="Times New Roman"/>
              </a:rPr>
              <a:t>dari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</a:t>
            </a:r>
          </a:p>
          <a:p>
            <a:pPr marL="527685" lvl="2" indent="-172085">
              <a:lnSpc>
                <a:spcPct val="100000"/>
              </a:lnSpc>
              <a:spcBef>
                <a:spcPts val="620"/>
              </a:spcBef>
              <a:buAutoNum type="alphaLcPeriod"/>
              <a:tabLst>
                <a:tab pos="528320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5" dirty="0">
                <a:latin typeface="Times New Roman"/>
                <a:cs typeface="Times New Roman"/>
              </a:rPr>
              <a:t> kayu,</a:t>
            </a:r>
            <a:endParaRPr sz="2000" dirty="0">
              <a:latin typeface="Times New Roman"/>
              <a:cs typeface="Times New Roman"/>
            </a:endParaRPr>
          </a:p>
          <a:p>
            <a:pPr marL="527685" lvl="2" indent="-172085">
              <a:lnSpc>
                <a:spcPct val="100000"/>
              </a:lnSpc>
              <a:spcBef>
                <a:spcPts val="640"/>
              </a:spcBef>
              <a:buAutoNum type="alphaLcPeriod"/>
              <a:tabLst>
                <a:tab pos="528320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5" dirty="0">
                <a:latin typeface="Times New Roman"/>
                <a:cs typeface="Times New Roman"/>
              </a:rPr>
              <a:t> baja,</a:t>
            </a:r>
            <a:endParaRPr sz="2000" dirty="0">
              <a:latin typeface="Times New Roman"/>
              <a:cs typeface="Times New Roman"/>
            </a:endParaRPr>
          </a:p>
          <a:p>
            <a:pPr marL="527685" lvl="2" indent="-172085">
              <a:lnSpc>
                <a:spcPct val="100000"/>
              </a:lnSpc>
              <a:spcBef>
                <a:spcPts val="625"/>
              </a:spcBef>
              <a:buAutoNum type="alphaLcPeriod"/>
              <a:tabLst>
                <a:tab pos="528320" algn="l"/>
              </a:tabLst>
            </a:pPr>
            <a:r>
              <a:rPr sz="2000" dirty="0">
                <a:solidFill>
                  <a:srgbClr val="FF0000"/>
                </a:solidFill>
                <a:latin typeface="Times New Roman"/>
                <a:cs typeface="Times New Roman"/>
              </a:rPr>
              <a:t>Jembatan </a:t>
            </a:r>
            <a:r>
              <a:rPr sz="2000" spc="-5" dirty="0">
                <a:solidFill>
                  <a:srgbClr val="FF0000"/>
                </a:solidFill>
                <a:latin typeface="Times New Roman"/>
                <a:cs typeface="Times New Roman"/>
              </a:rPr>
              <a:t>beton bertulang balok </a:t>
            </a:r>
            <a:r>
              <a:rPr sz="2000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,</a:t>
            </a:r>
          </a:p>
          <a:p>
            <a:pPr marL="527685" lvl="2" indent="-172085">
              <a:lnSpc>
                <a:spcPct val="100000"/>
              </a:lnSpc>
              <a:spcBef>
                <a:spcPts val="635"/>
              </a:spcBef>
              <a:buAutoNum type="alphaLcPeriod"/>
              <a:tabLst>
                <a:tab pos="528320" algn="l"/>
              </a:tabLst>
            </a:pPr>
            <a:r>
              <a:rPr sz="2000" dirty="0">
                <a:latin typeface="Times New Roman"/>
                <a:cs typeface="Times New Roman"/>
              </a:rPr>
              <a:t>Jembatan </a:t>
            </a:r>
            <a:r>
              <a:rPr sz="2000" spc="-5" dirty="0">
                <a:latin typeface="Times New Roman"/>
                <a:cs typeface="Times New Roman"/>
              </a:rPr>
              <a:t>pelat beton,</a:t>
            </a:r>
            <a:endParaRPr sz="2000" dirty="0">
              <a:latin typeface="Times New Roman"/>
              <a:cs typeface="Times New Roman"/>
            </a:endParaRPr>
          </a:p>
          <a:p>
            <a:pPr marL="527685" lvl="2" indent="-172085">
              <a:lnSpc>
                <a:spcPct val="100000"/>
              </a:lnSpc>
              <a:spcBef>
                <a:spcPts val="625"/>
              </a:spcBef>
              <a:buAutoNum type="alphaLcPeriod"/>
              <a:tabLst>
                <a:tab pos="528320" algn="l"/>
              </a:tabLst>
            </a:pPr>
            <a:r>
              <a:rPr sz="2000" dirty="0">
                <a:latin typeface="Times New Roman"/>
                <a:cs typeface="Times New Roman"/>
              </a:rPr>
              <a:t>Jembatan </a:t>
            </a:r>
            <a:r>
              <a:rPr sz="2000" spc="-5" dirty="0">
                <a:latin typeface="Times New Roman"/>
                <a:cs typeface="Times New Roman"/>
              </a:rPr>
              <a:t>beton prategang,</a:t>
            </a:r>
            <a:endParaRPr sz="2000" dirty="0">
              <a:latin typeface="Times New Roman"/>
              <a:cs typeface="Times New Roman"/>
            </a:endParaRPr>
          </a:p>
          <a:p>
            <a:pPr marL="527685" lvl="2" indent="-172085">
              <a:lnSpc>
                <a:spcPct val="100000"/>
              </a:lnSpc>
              <a:spcBef>
                <a:spcPts val="635"/>
              </a:spcBef>
              <a:buAutoNum type="alphaLcPeriod"/>
              <a:tabLst>
                <a:tab pos="528320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5" dirty="0">
                <a:latin typeface="Times New Roman"/>
                <a:cs typeface="Times New Roman"/>
              </a:rPr>
              <a:t> batu,</a:t>
            </a:r>
            <a:endParaRPr sz="2000" dirty="0">
              <a:latin typeface="Times New Roman"/>
              <a:cs typeface="Times New Roman"/>
            </a:endParaRPr>
          </a:p>
          <a:p>
            <a:pPr marL="527685" lvl="2" indent="-172085">
              <a:lnSpc>
                <a:spcPct val="100000"/>
              </a:lnSpc>
              <a:spcBef>
                <a:spcPts val="625"/>
              </a:spcBef>
              <a:buAutoNum type="alphaLcPeriod"/>
              <a:tabLst>
                <a:tab pos="528320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komposit</a:t>
            </a:r>
          </a:p>
        </p:txBody>
      </p:sp>
      <p:sp>
        <p:nvSpPr>
          <p:cNvPr id="3" name="object 3"/>
          <p:cNvSpPr/>
          <p:nvPr/>
        </p:nvSpPr>
        <p:spPr>
          <a:xfrm>
            <a:off x="1763776" y="5281423"/>
            <a:ext cx="4412234" cy="13606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71650" y="6970396"/>
            <a:ext cx="4402709" cy="14243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97050" y="8733790"/>
            <a:ext cx="4325239" cy="141351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92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0250" y="2070100"/>
            <a:ext cx="6096000" cy="54143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2880" marR="5080" indent="-170180">
              <a:lnSpc>
                <a:spcPct val="144400"/>
              </a:lnSpc>
              <a:spcBef>
                <a:spcPts val="680"/>
              </a:spcBef>
              <a:buFont typeface="Symbol"/>
              <a:buChar char=""/>
              <a:tabLst>
                <a:tab pos="183515" algn="l"/>
              </a:tabLst>
            </a:pPr>
            <a:r>
              <a:rPr sz="2000" dirty="0" err="1" smtClean="0">
                <a:latin typeface="Times New Roman"/>
                <a:cs typeface="Times New Roman"/>
              </a:rPr>
              <a:t>Jembatan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dapat </a:t>
            </a:r>
            <a:r>
              <a:rPr sz="2000" spc="-5" dirty="0">
                <a:latin typeface="Times New Roman"/>
                <a:cs typeface="Times New Roman"/>
              </a:rPr>
              <a:t>digerakkan (umumnya dari </a:t>
            </a:r>
            <a:r>
              <a:rPr sz="2000" spc="-5" dirty="0" err="1">
                <a:latin typeface="Times New Roman"/>
                <a:cs typeface="Times New Roman"/>
              </a:rPr>
              <a:t>baja</a:t>
            </a:r>
            <a:r>
              <a:rPr sz="2000" spc="-5" dirty="0" smtClean="0">
                <a:latin typeface="Times New Roman"/>
                <a:cs typeface="Times New Roman"/>
              </a:rPr>
              <a:t>) : </a:t>
            </a:r>
            <a:endParaRPr sz="2000" dirty="0" smtClean="0">
              <a:latin typeface="Times New Roman"/>
              <a:cs typeface="Times New Roman"/>
            </a:endParaRPr>
          </a:p>
          <a:p>
            <a:pPr marL="355600" lvl="1" indent="-172720">
              <a:lnSpc>
                <a:spcPct val="100000"/>
              </a:lnSpc>
              <a:spcBef>
                <a:spcPts val="625"/>
              </a:spcBef>
              <a:buAutoNum type="alphaLcPeriod"/>
              <a:tabLst>
                <a:tab pos="355600" algn="l"/>
              </a:tabLst>
            </a:pPr>
            <a:r>
              <a:rPr sz="2000" dirty="0" err="1" smtClean="0">
                <a:latin typeface="Times New Roman"/>
                <a:cs typeface="Times New Roman"/>
              </a:rPr>
              <a:t>Jembatan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yang </a:t>
            </a:r>
            <a:r>
              <a:rPr sz="2000" dirty="0" err="1" smtClean="0">
                <a:latin typeface="Times New Roman"/>
                <a:cs typeface="Times New Roman"/>
              </a:rPr>
              <a:t>dapat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berputar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diatas</a:t>
            </a:r>
            <a:r>
              <a:rPr sz="2000" spc="-5" dirty="0" smtClean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poros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mendatar</a:t>
            </a:r>
            <a:r>
              <a:rPr sz="2000" dirty="0" smtClean="0">
                <a:latin typeface="Times New Roman"/>
                <a:cs typeface="Times New Roman"/>
              </a:rPr>
              <a:t> : </a:t>
            </a:r>
          </a:p>
          <a:p>
            <a:pPr marL="525780" lvl="2" indent="-170180">
              <a:lnSpc>
                <a:spcPct val="100000"/>
              </a:lnSpc>
              <a:spcBef>
                <a:spcPts val="635"/>
              </a:spcBef>
              <a:buAutoNum type="arabicPeriod"/>
              <a:tabLst>
                <a:tab pos="526415" algn="l"/>
              </a:tabLst>
            </a:pPr>
            <a:r>
              <a:rPr sz="2000" dirty="0" err="1" smtClean="0">
                <a:latin typeface="Times New Roman"/>
                <a:cs typeface="Times New Roman"/>
              </a:rPr>
              <a:t>Jembatan</a:t>
            </a:r>
            <a:r>
              <a:rPr sz="2000" spc="-1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angkat</a:t>
            </a:r>
            <a:endParaRPr sz="2000" dirty="0">
              <a:latin typeface="Times New Roman"/>
              <a:cs typeface="Times New Roman"/>
            </a:endParaRPr>
          </a:p>
          <a:p>
            <a:pPr marL="525780" lvl="2" indent="-170180">
              <a:lnSpc>
                <a:spcPct val="100000"/>
              </a:lnSpc>
              <a:spcBef>
                <a:spcPts val="625"/>
              </a:spcBef>
              <a:buAutoNum type="arabicPeriod"/>
              <a:tabLst>
                <a:tab pos="526415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baskul</a:t>
            </a:r>
            <a:endParaRPr sz="2000" dirty="0">
              <a:latin typeface="Times New Roman"/>
              <a:cs typeface="Times New Roman"/>
            </a:endParaRPr>
          </a:p>
          <a:p>
            <a:pPr marL="525780" lvl="2" indent="-170180">
              <a:lnSpc>
                <a:spcPct val="100000"/>
              </a:lnSpc>
              <a:spcBef>
                <a:spcPts val="635"/>
              </a:spcBef>
              <a:buAutoNum type="arabicPeriod"/>
              <a:tabLst>
                <a:tab pos="526415" algn="l"/>
              </a:tabLst>
            </a:pPr>
            <a:r>
              <a:rPr sz="2000" dirty="0">
                <a:latin typeface="Times New Roman"/>
                <a:cs typeface="Times New Roman"/>
              </a:rPr>
              <a:t>Jembatan </a:t>
            </a:r>
            <a:r>
              <a:rPr sz="2000" spc="-5" dirty="0">
                <a:latin typeface="Times New Roman"/>
                <a:cs typeface="Times New Roman"/>
              </a:rPr>
              <a:t>lipat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strauss</a:t>
            </a:r>
            <a:endParaRPr sz="2000" dirty="0">
              <a:latin typeface="Times New Roman"/>
              <a:cs typeface="Times New Roman"/>
            </a:endParaRPr>
          </a:p>
          <a:p>
            <a:pPr marL="355600" marR="368300" lvl="1" indent="-172720">
              <a:lnSpc>
                <a:spcPct val="143300"/>
              </a:lnSpc>
              <a:buAutoNum type="alphaLcPeriod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Jembatan </a:t>
            </a:r>
            <a:r>
              <a:rPr sz="2000" spc="-5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dapat berputar </a:t>
            </a:r>
            <a:r>
              <a:rPr sz="2000" spc="-5" dirty="0">
                <a:latin typeface="Times New Roman"/>
                <a:cs typeface="Times New Roman"/>
              </a:rPr>
              <a:t>diatas </a:t>
            </a:r>
            <a:r>
              <a:rPr sz="2000" dirty="0" err="1">
                <a:latin typeface="Times New Roman"/>
                <a:cs typeface="Times New Roman"/>
              </a:rPr>
              <a:t>poros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dirty="0" err="1" smtClean="0">
                <a:latin typeface="Times New Roman"/>
                <a:cs typeface="Times New Roman"/>
              </a:rPr>
              <a:t>mendatar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dan yang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dapat  </a:t>
            </a:r>
            <a:r>
              <a:rPr sz="2000" spc="-5" dirty="0" err="1">
                <a:latin typeface="Times New Roman"/>
                <a:cs typeface="Times New Roman"/>
              </a:rPr>
              <a:t>berpindah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sejajar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 err="1" smtClean="0">
                <a:latin typeface="Times New Roman"/>
                <a:cs typeface="Times New Roman"/>
              </a:rPr>
              <a:t>mendatar</a:t>
            </a:r>
            <a:r>
              <a:rPr sz="2000" spc="-5" dirty="0">
                <a:latin typeface="Times New Roman"/>
                <a:cs typeface="Times New Roman"/>
              </a:rPr>
              <a:t>,</a:t>
            </a:r>
            <a:endParaRPr sz="2000" dirty="0">
              <a:latin typeface="Times New Roman"/>
              <a:cs typeface="Times New Roman"/>
            </a:endParaRPr>
          </a:p>
          <a:p>
            <a:pPr marL="355600" lvl="1" indent="-172720">
              <a:lnSpc>
                <a:spcPct val="100000"/>
              </a:lnSpc>
              <a:spcBef>
                <a:spcPts val="635"/>
              </a:spcBef>
              <a:buAutoNum type="alphaLcPeriod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Jembatan </a:t>
            </a:r>
            <a:r>
              <a:rPr sz="2000" spc="-5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dapat berputar di </a:t>
            </a:r>
            <a:r>
              <a:rPr sz="2000" spc="-5" dirty="0">
                <a:latin typeface="Times New Roman"/>
                <a:cs typeface="Times New Roman"/>
              </a:rPr>
              <a:t>atas poros </a:t>
            </a:r>
            <a:r>
              <a:rPr sz="2000" dirty="0">
                <a:latin typeface="Times New Roman"/>
                <a:cs typeface="Times New Roman"/>
              </a:rPr>
              <a:t>tegak </a:t>
            </a:r>
            <a:r>
              <a:rPr sz="2000" spc="-5" dirty="0">
                <a:latin typeface="Times New Roman"/>
                <a:cs typeface="Times New Roman"/>
              </a:rPr>
              <a:t>atau jembatan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putar,</a:t>
            </a:r>
          </a:p>
          <a:p>
            <a:pPr marL="355600" lvl="1" indent="-172720">
              <a:lnSpc>
                <a:spcPct val="100000"/>
              </a:lnSpc>
              <a:spcBef>
                <a:spcPts val="625"/>
              </a:spcBef>
              <a:buAutoNum type="alphaLcPeriod"/>
              <a:tabLst>
                <a:tab pos="355600" algn="l"/>
              </a:tabLst>
            </a:pPr>
            <a:r>
              <a:rPr sz="2000" dirty="0" err="1">
                <a:latin typeface="Times New Roman"/>
                <a:cs typeface="Times New Roman"/>
              </a:rPr>
              <a:t>Jembatan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 smtClean="0">
                <a:latin typeface="Times New Roman"/>
                <a:cs typeface="Times New Roman"/>
              </a:rPr>
              <a:t>yang </a:t>
            </a:r>
            <a:r>
              <a:rPr sz="2000" dirty="0" err="1" smtClean="0">
                <a:latin typeface="Times New Roman"/>
                <a:cs typeface="Times New Roman"/>
              </a:rPr>
              <a:t>dapat</a:t>
            </a:r>
            <a:r>
              <a:rPr sz="2000" dirty="0" smtClean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bergeser </a:t>
            </a:r>
            <a:r>
              <a:rPr sz="2000" dirty="0">
                <a:latin typeface="Times New Roman"/>
                <a:cs typeface="Times New Roman"/>
              </a:rPr>
              <a:t>ke </a:t>
            </a:r>
            <a:r>
              <a:rPr sz="2000" spc="-5" dirty="0">
                <a:latin typeface="Times New Roman"/>
                <a:cs typeface="Times New Roman"/>
              </a:rPr>
              <a:t>arah tegak </a:t>
            </a:r>
            <a:r>
              <a:rPr sz="2000" dirty="0">
                <a:latin typeface="Times New Roman"/>
                <a:cs typeface="Times New Roman"/>
              </a:rPr>
              <a:t>lurus </a:t>
            </a:r>
            <a:r>
              <a:rPr sz="2000" spc="-5" dirty="0">
                <a:latin typeface="Times New Roman"/>
                <a:cs typeface="Times New Roman"/>
              </a:rPr>
              <a:t>atau mendatar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</a:t>
            </a:r>
          </a:p>
          <a:p>
            <a:pPr marL="525780" lvl="2" indent="-170180">
              <a:lnSpc>
                <a:spcPct val="100000"/>
              </a:lnSpc>
              <a:spcBef>
                <a:spcPts val="640"/>
              </a:spcBef>
              <a:buAutoNum type="arabicPeriod"/>
              <a:tabLst>
                <a:tab pos="526415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angkat</a:t>
            </a:r>
            <a:endParaRPr sz="2000" dirty="0">
              <a:latin typeface="Times New Roman"/>
              <a:cs typeface="Times New Roman"/>
            </a:endParaRPr>
          </a:p>
          <a:p>
            <a:pPr marL="525780" lvl="2" indent="-170180">
              <a:lnSpc>
                <a:spcPct val="100000"/>
              </a:lnSpc>
              <a:spcBef>
                <a:spcPts val="620"/>
              </a:spcBef>
              <a:buAutoNum type="arabicPeriod"/>
              <a:tabLst>
                <a:tab pos="526415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beroda</a:t>
            </a:r>
            <a:endParaRPr sz="2000" dirty="0">
              <a:latin typeface="Times New Roman"/>
              <a:cs typeface="Times New Roman"/>
            </a:endParaRPr>
          </a:p>
          <a:p>
            <a:pPr marL="525780" lvl="2" indent="-170180">
              <a:lnSpc>
                <a:spcPct val="100000"/>
              </a:lnSpc>
              <a:spcBef>
                <a:spcPts val="640"/>
              </a:spcBef>
              <a:buAutoNum type="arabicPeriod"/>
              <a:tabLst>
                <a:tab pos="526415" algn="l"/>
              </a:tabLst>
            </a:pPr>
            <a:r>
              <a:rPr sz="2000" dirty="0">
                <a:latin typeface="Times New Roman"/>
                <a:cs typeface="Times New Roman"/>
              </a:rPr>
              <a:t>Jembatan</a:t>
            </a:r>
            <a:r>
              <a:rPr sz="2000" spc="-5" dirty="0">
                <a:latin typeface="Times New Roman"/>
                <a:cs typeface="Times New Roman"/>
              </a:rPr>
              <a:t> goyah</a:t>
            </a:r>
            <a:endParaRPr sz="20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37586" y="10299700"/>
            <a:ext cx="285051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 err="1">
                <a:latin typeface="Times New Roman"/>
                <a:cs typeface="Times New Roman"/>
              </a:rPr>
              <a:t>Gambar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 </a:t>
            </a:r>
            <a:r>
              <a:rPr sz="1200" dirty="0" smtClean="0">
                <a:latin typeface="Times New Roman"/>
                <a:cs typeface="Times New Roman"/>
              </a:rPr>
              <a:t>: </a:t>
            </a:r>
            <a:r>
              <a:rPr sz="1200" dirty="0" err="1" smtClean="0">
                <a:latin typeface="Times New Roman"/>
                <a:cs typeface="Times New Roman"/>
              </a:rPr>
              <a:t>Jembatan</a:t>
            </a:r>
            <a:r>
              <a:rPr sz="1200" dirty="0" smtClean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yang </a:t>
            </a:r>
            <a:r>
              <a:rPr sz="1200" dirty="0">
                <a:latin typeface="Times New Roman"/>
                <a:cs typeface="Times New Roman"/>
              </a:rPr>
              <a:t>dapat</a:t>
            </a:r>
            <a:r>
              <a:rPr sz="1200" spc="-3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digerakkan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97226" y="698500"/>
            <a:ext cx="2552700" cy="14476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49627" y="7556500"/>
            <a:ext cx="4199229" cy="2613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385</Words>
  <Application>Microsoft Office PowerPoint</Application>
  <PresentationFormat>Custom</PresentationFormat>
  <Paragraphs>63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DUFF</dc:creator>
  <cp:lastModifiedBy>Windows User</cp:lastModifiedBy>
  <cp:revision>12</cp:revision>
  <dcterms:created xsi:type="dcterms:W3CDTF">2018-09-10T07:42:10Z</dcterms:created>
  <dcterms:modified xsi:type="dcterms:W3CDTF">2018-09-20T03:14:11Z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2015-08-15T00:00:00Z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2018-09-10T00:00:00Z</vt:filetime>
  </property>
</Properties>
</file>